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26"/>
  </p:notesMasterIdLst>
  <p:sldIdLst>
    <p:sldId id="256" r:id="rId2"/>
    <p:sldId id="259" r:id="rId3"/>
    <p:sldId id="257" r:id="rId4"/>
    <p:sldId id="258" r:id="rId5"/>
    <p:sldId id="28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02" r:id="rId14"/>
    <p:sldId id="304" r:id="rId15"/>
    <p:sldId id="269" r:id="rId16"/>
    <p:sldId id="271" r:id="rId17"/>
    <p:sldId id="270" r:id="rId18"/>
    <p:sldId id="279" r:id="rId19"/>
    <p:sldId id="272" r:id="rId20"/>
    <p:sldId id="274" r:id="rId21"/>
    <p:sldId id="275" r:id="rId22"/>
    <p:sldId id="277" r:id="rId23"/>
    <p:sldId id="276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55ABF-4F83-41E6-B075-7EED63B37B05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95078-13D2-4932-AAF4-B83E88D8A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40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عنصر نائب لصورة الشريحة 1">
            <a:extLst>
              <a:ext uri="{FF2B5EF4-FFF2-40B4-BE49-F238E27FC236}">
                <a16:creationId xmlns:a16="http://schemas.microsoft.com/office/drawing/2014/main" id="{8DBBA4C6-31EC-4C8B-A656-118F112D0D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عنصر نائب للملاحظات 2">
            <a:extLst>
              <a:ext uri="{FF2B5EF4-FFF2-40B4-BE49-F238E27FC236}">
                <a16:creationId xmlns:a16="http://schemas.microsoft.com/office/drawing/2014/main" id="{A5074CFE-5208-4A4A-BAE6-81417B6F89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عنصر نائب لصورة الشريحة 1">
            <a:extLst>
              <a:ext uri="{FF2B5EF4-FFF2-40B4-BE49-F238E27FC236}">
                <a16:creationId xmlns:a16="http://schemas.microsoft.com/office/drawing/2014/main" id="{865A12DB-0583-453D-B6A8-3D9DC5DABC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عنصر نائب للملاحظات 2">
            <a:extLst>
              <a:ext uri="{FF2B5EF4-FFF2-40B4-BE49-F238E27FC236}">
                <a16:creationId xmlns:a16="http://schemas.microsoft.com/office/drawing/2014/main" id="{7CC8E88E-5529-4FD5-9555-1337DF5DF1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D688-B3B1-45C6-AA1D-D8CCFF42B753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879F-CB64-4863-98CB-CADC7BC3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7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D688-B3B1-45C6-AA1D-D8CCFF42B753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879F-CB64-4863-98CB-CADC7BC3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51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D688-B3B1-45C6-AA1D-D8CCFF42B753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879F-CB64-4863-98CB-CADC7BC3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5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D688-B3B1-45C6-AA1D-D8CCFF42B753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879F-CB64-4863-98CB-CADC7BC3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36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D688-B3B1-45C6-AA1D-D8CCFF42B753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879F-CB64-4863-98CB-CADC7BC3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58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D688-B3B1-45C6-AA1D-D8CCFF42B753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879F-CB64-4863-98CB-CADC7BC3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38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D688-B3B1-45C6-AA1D-D8CCFF42B753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879F-CB64-4863-98CB-CADC7BC3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9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D688-B3B1-45C6-AA1D-D8CCFF42B753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879F-CB64-4863-98CB-CADC7BC3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47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D688-B3B1-45C6-AA1D-D8CCFF42B753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879F-CB64-4863-98CB-CADC7BC3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4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D688-B3B1-45C6-AA1D-D8CCFF42B753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03A879F-CB64-4863-98CB-CADC7BC3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1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D688-B3B1-45C6-AA1D-D8CCFF42B753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879F-CB64-4863-98CB-CADC7BC3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7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D688-B3B1-45C6-AA1D-D8CCFF42B753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879F-CB64-4863-98CB-CADC7BC3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7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D688-B3B1-45C6-AA1D-D8CCFF42B753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879F-CB64-4863-98CB-CADC7BC3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1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D688-B3B1-45C6-AA1D-D8CCFF42B753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879F-CB64-4863-98CB-CADC7BC3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1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D688-B3B1-45C6-AA1D-D8CCFF42B753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879F-CB64-4863-98CB-CADC7BC3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9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D688-B3B1-45C6-AA1D-D8CCFF42B753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879F-CB64-4863-98CB-CADC7BC3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9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D688-B3B1-45C6-AA1D-D8CCFF42B753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879F-CB64-4863-98CB-CADC7BC3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0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DAD688-B3B1-45C6-AA1D-D8CCFF42B753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3A879F-CB64-4863-98CB-CADC7BC3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9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E58348C3-6249-4952-AA86-C63DB35EA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DE6174AD-DBB0-43E6-98C2-738DB3A1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59100" y="-4763"/>
            <a:ext cx="5014912" cy="6862763"/>
            <a:chOff x="2928938" y="-4763"/>
            <a:chExt cx="5014912" cy="6862763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0A59800-3661-4778-9D8A-F816C85C4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7A810977-C816-4698-B7E7-0E6BDED79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81E4B1B-2437-4A14-8927-817FC7AED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3F98AD26-9FF7-44EA-B876-9C857F8ED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2EBB12A-A9CE-446F-9462-15DAC0D0F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5925599-F99B-48E5-A384-76136C081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BCE1EEC-D89D-9103-254C-89ECD6087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1089" y="1272381"/>
            <a:ext cx="6054723" cy="2616199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ALCOHOL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6D936-32CE-04E9-085C-FFD2E0606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4506" y="5464693"/>
            <a:ext cx="5166768" cy="1388534"/>
          </a:xfrm>
        </p:spPr>
        <p:txBody>
          <a:bodyPr>
            <a:norm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BY: Salam Hamdan </a:t>
            </a:r>
          </a:p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Malak Othman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0F5742-89BA-272A-C836-3492FAB3BD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74" r="24159" b="9091"/>
          <a:stretch/>
        </p:blipFill>
        <p:spPr>
          <a:xfrm>
            <a:off x="-49676" y="-49686"/>
            <a:ext cx="5448280" cy="6857990"/>
          </a:xfrm>
          <a:custGeom>
            <a:avLst/>
            <a:gdLst/>
            <a:ahLst/>
            <a:cxnLst/>
            <a:rect l="l" t="t" r="r" b="b"/>
            <a:pathLst>
              <a:path w="5448300" h="6858000">
                <a:moveTo>
                  <a:pt x="0" y="0"/>
                </a:moveTo>
                <a:lnTo>
                  <a:pt x="3513666" y="0"/>
                </a:lnTo>
                <a:lnTo>
                  <a:pt x="2861733" y="2548466"/>
                </a:lnTo>
                <a:lnTo>
                  <a:pt x="5448300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714126-6A4F-A8B5-AC98-FDCAFD633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0650" y="4773"/>
            <a:ext cx="31813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0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171A1-A3E8-D519-0675-614C81627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i="0" u="none" strike="noStrike" baseline="0" dirty="0">
                <a:solidFill>
                  <a:srgbClr val="675E46"/>
                </a:solidFill>
                <a:latin typeface="Cambria" panose="02040503050406030204" pitchFamily="18" charset="0"/>
              </a:rPr>
              <a:t>Alcohol Hallucinosis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075E8-84B7-C888-CC66-09808A6F4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400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sz="24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12 to 48 hours after last drink </a:t>
            </a:r>
            <a:endParaRPr lang="en-US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400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sz="24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Often </a:t>
            </a:r>
            <a:r>
              <a:rPr lang="en-US" sz="2400" b="1" i="0" u="none" strike="noStrike" baseline="0" dirty="0">
                <a:solidFill>
                  <a:srgbClr val="001F5F"/>
                </a:solidFill>
                <a:latin typeface="Cambria" panose="02040503050406030204" pitchFamily="18" charset="0"/>
              </a:rPr>
              <a:t>visual </a:t>
            </a:r>
            <a:r>
              <a:rPr lang="en-US" sz="24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hallucinations </a:t>
            </a:r>
            <a:endParaRPr lang="en-US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400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sz="24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Seeing insects or animals </a:t>
            </a:r>
            <a:endParaRPr lang="en-US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400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sz="24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Hearing voices </a:t>
            </a:r>
            <a:endParaRPr lang="en-US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400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sz="24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Tactile sensations </a:t>
            </a:r>
            <a:endParaRPr lang="en-US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48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0BB21-7A73-7C04-AC0E-0EA54A01D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i="0" u="none" strike="noStrike" baseline="0" dirty="0">
                <a:solidFill>
                  <a:srgbClr val="675E46"/>
                </a:solidFill>
                <a:latin typeface="Cambria" panose="02040503050406030204" pitchFamily="18" charset="0"/>
              </a:rPr>
              <a:t>Delirium Tremens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2461C-876A-CF51-9544-D1CE6FCA3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State of confusion and visual </a:t>
            </a:r>
            <a:r>
              <a:rPr lang="en-US" sz="2800" dirty="0" err="1"/>
              <a:t>hallaucinations</a:t>
            </a:r>
            <a:endParaRPr lang="en-US" sz="2800" dirty="0"/>
          </a:p>
          <a:p>
            <a:r>
              <a:rPr lang="en-US" sz="2800" dirty="0"/>
              <a:t> 72 and 96 hours after last drink</a:t>
            </a:r>
          </a:p>
          <a:p>
            <a:r>
              <a:rPr lang="en-US" sz="2800" dirty="0"/>
              <a:t> Most severe withdrawal manifestation</a:t>
            </a:r>
          </a:p>
          <a:p>
            <a:r>
              <a:rPr lang="en-US" sz="2800" dirty="0"/>
              <a:t> 20% mortality in some studies</a:t>
            </a:r>
          </a:p>
        </p:txBody>
      </p:sp>
    </p:spTree>
    <p:extLst>
      <p:ext uri="{BB962C8B-B14F-4D97-AF65-F5344CB8AC3E}">
        <p14:creationId xmlns:p14="http://schemas.microsoft.com/office/powerpoint/2010/main" val="3436293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20FFF-8185-F7E8-4ABA-AD38D5890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0" i="0" u="none" strike="noStrike" baseline="0" dirty="0">
                <a:solidFill>
                  <a:srgbClr val="675E46"/>
                </a:solidFill>
                <a:latin typeface="Cambria" panose="02040503050406030204" pitchFamily="18" charset="0"/>
              </a:rPr>
              <a:t>Alcohol Withdrawal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43721-ECA1-6C7D-19DC-67A46E550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9616" y="3047999"/>
            <a:ext cx="10018713" cy="312420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b="0" i="0" u="none" strike="noStrike" baseline="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2000" b="0" i="0" u="none" strike="noStrike" baseline="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en-US" sz="2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• Benzodiazepines </a:t>
            </a:r>
          </a:p>
          <a:p>
            <a:r>
              <a:rPr lang="en-US" sz="2000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sz="20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Improve agitation </a:t>
            </a:r>
            <a:endParaRPr lang="en-US" sz="20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sz="2000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sz="20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Prevent progression </a:t>
            </a:r>
            <a:endParaRPr lang="en-US" sz="20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sz="2000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sz="20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Symptom-triggered therapy </a:t>
            </a:r>
          </a:p>
          <a:p>
            <a:r>
              <a:rPr lang="en-US" sz="2000" b="0" i="0" u="none" strike="noStrike" baseline="0" dirty="0">
                <a:solidFill>
                  <a:srgbClr val="9CBDBC"/>
                </a:solidFill>
                <a:latin typeface="Arial" panose="020B0604020202020204" pitchFamily="34" charset="0"/>
              </a:rPr>
              <a:t>• </a:t>
            </a:r>
            <a:r>
              <a:rPr lang="en-US" sz="20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Regular assessment of patent </a:t>
            </a:r>
            <a:endParaRPr lang="en-US" sz="20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sz="2000" b="0" i="0" u="none" strike="noStrike" baseline="0" dirty="0">
                <a:solidFill>
                  <a:srgbClr val="9CBDBC"/>
                </a:solidFill>
                <a:latin typeface="Arial" panose="020B0604020202020204" pitchFamily="34" charset="0"/>
              </a:rPr>
              <a:t>• </a:t>
            </a:r>
            <a:r>
              <a:rPr lang="en-US" sz="20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Benzodiazepine given if score is high </a:t>
            </a:r>
            <a:endParaRPr lang="en-US" sz="20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en-US" sz="20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3303C2-E85C-7871-5BD3-7A2384CA8146}"/>
              </a:ext>
            </a:extLst>
          </p:cNvPr>
          <p:cNvSpPr txBox="1"/>
          <p:nvPr/>
        </p:nvSpPr>
        <p:spPr>
          <a:xfrm>
            <a:off x="1733955" y="2183367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u="none" strike="noStrike" baseline="0" dirty="0">
                <a:solidFill>
                  <a:srgbClr val="FF0000"/>
                </a:solidFill>
                <a:latin typeface="Cambria" panose="02040503050406030204" pitchFamily="18" charset="0"/>
              </a:rPr>
              <a:t>Treatment </a:t>
            </a:r>
          </a:p>
        </p:txBody>
      </p:sp>
    </p:spTree>
    <p:extLst>
      <p:ext uri="{BB962C8B-B14F-4D97-AF65-F5344CB8AC3E}">
        <p14:creationId xmlns:p14="http://schemas.microsoft.com/office/powerpoint/2010/main" val="3856621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5">
            <a:extLst>
              <a:ext uri="{FF2B5EF4-FFF2-40B4-BE49-F238E27FC236}">
                <a16:creationId xmlns:a16="http://schemas.microsoft.com/office/drawing/2014/main" id="{20614CA1-2ECD-44BD-BD39-05637DCE2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017" y="1689371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Treatment</a:t>
            </a:r>
            <a:r>
              <a:rPr lang="en-US" altLang="en-US" sz="1800" dirty="0"/>
              <a:t> </a:t>
            </a:r>
          </a:p>
        </p:txBody>
      </p:sp>
      <p:sp>
        <p:nvSpPr>
          <p:cNvPr id="32773" name="Text Box 6">
            <a:extLst>
              <a:ext uri="{FF2B5EF4-FFF2-40B4-BE49-F238E27FC236}">
                <a16:creationId xmlns:a16="http://schemas.microsoft.com/office/drawing/2014/main" id="{64939A44-A212-4E3D-9AD8-8F74DE788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464" y="2714558"/>
            <a:ext cx="9067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*Hospitalization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*Sedatives (benzodiazepines) 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*No alcohol is allowed during this time.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*Antipsychotic medications.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*Treatment for other medical problems 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* Rehabilitation for alcoholism is recommended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35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95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>
            <a:extLst>
              <a:ext uri="{FF2B5EF4-FFF2-40B4-BE49-F238E27FC236}">
                <a16:creationId xmlns:a16="http://schemas.microsoft.com/office/drawing/2014/main" id="{BCD95CF8-22F9-4700-B729-32DBFDCEC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339503"/>
            <a:ext cx="8763000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600" b="1" dirty="0"/>
              <a:t>  </a:t>
            </a:r>
            <a:endParaRPr lang="en-US" altLang="en-US" sz="2400" b="1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Patients should ideally be nursed in quiet surroundings.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2200" b="1" dirty="0">
              <a:solidFill>
                <a:srgbClr val="FF0000"/>
              </a:solidFill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FF66FF"/>
                </a:solidFill>
              </a:rPr>
              <a:t>Benzodiazepines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/>
              <a:t>     Be careful of possible dependence to benzodiazepines - advise short courses at lowest necessary dose</a:t>
            </a:r>
            <a:r>
              <a:rPr lang="en-US" altLang="en-US" sz="2200" b="1" dirty="0">
                <a:solidFill>
                  <a:srgbClr val="FFFF00"/>
                </a:solidFill>
              </a:rPr>
              <a:t>.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2200" b="1" dirty="0">
              <a:solidFill>
                <a:srgbClr val="FF0000"/>
              </a:solidFill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FF66FF"/>
                </a:solidFill>
              </a:rPr>
              <a:t>Naltrexone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2200" b="1" dirty="0">
              <a:solidFill>
                <a:srgbClr val="FF66FF"/>
              </a:solidFill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FF66FF"/>
                </a:solidFill>
              </a:rPr>
              <a:t>Psychosocial interventions</a:t>
            </a:r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B285BCD6-AA76-46BB-A376-E631ECC97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1" y="610394"/>
            <a:ext cx="6270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Drugs used in acute withdrawal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4456F-4338-F446-F25C-20625D725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7"/>
            <a:ext cx="10058400" cy="1450757"/>
          </a:xfrm>
        </p:spPr>
        <p:txBody>
          <a:bodyPr/>
          <a:lstStyle/>
          <a:p>
            <a:r>
              <a:rPr lang="en-US" sz="4800" b="0" i="0" u="none" strike="noStrike" baseline="0" dirty="0">
                <a:solidFill>
                  <a:srgbClr val="675E46"/>
                </a:solidFill>
                <a:latin typeface="Cambria" panose="02040503050406030204" pitchFamily="18" charset="0"/>
              </a:rPr>
              <a:t>Disulfiram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77355-4A52-014F-D1EC-8EDB38D25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0" i="0" u="none" strike="noStrike" baseline="0" dirty="0" err="1">
                <a:solidFill>
                  <a:srgbClr val="675E46"/>
                </a:solidFill>
                <a:latin typeface="Cambria" panose="02040503050406030204" pitchFamily="18" charset="0"/>
              </a:rPr>
              <a:t>Anatabuse</a:t>
            </a:r>
            <a:r>
              <a:rPr lang="en-US" sz="2800" b="0" i="0" u="none" strike="noStrike" baseline="0" dirty="0">
                <a:solidFill>
                  <a:srgbClr val="675E46"/>
                </a:solidFill>
                <a:latin typeface="Cambria" panose="02040503050406030204" pitchFamily="18" charset="0"/>
              </a:rPr>
              <a:t> </a:t>
            </a:r>
          </a:p>
          <a:p>
            <a:r>
              <a:rPr lang="en-US" sz="2800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sz="28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Inhibits aldehyde dehydrogenase </a:t>
            </a:r>
            <a:endParaRPr lang="en-US" sz="28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sz="2800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sz="28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Acetaldehyde accumulates </a:t>
            </a:r>
            <a:endParaRPr lang="en-US" sz="28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sz="2800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sz="28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Triggers catecholamine release </a:t>
            </a:r>
            <a:endParaRPr lang="en-US" sz="28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sz="2800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sz="2800" b="1" i="0" u="none" strike="noStrike" baseline="0" dirty="0">
                <a:solidFill>
                  <a:srgbClr val="C00000"/>
                </a:solidFill>
                <a:latin typeface="Cambria" panose="02040503050406030204" pitchFamily="18" charset="0"/>
              </a:rPr>
              <a:t>Sweating, flushing</a:t>
            </a:r>
            <a:r>
              <a:rPr lang="en-US" sz="28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, palpitations, nausea, vomiting </a:t>
            </a:r>
            <a:endParaRPr lang="en-US" sz="28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294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183FA-4F21-E242-2F2A-D1114BC42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13BF72-A837-0EA1-DBFC-EDC8B92B5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2241" y="207761"/>
            <a:ext cx="7637988" cy="644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61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9163E-E88B-B700-F92A-A0874678A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i="0" u="none" strike="noStrike" baseline="0" dirty="0">
                <a:solidFill>
                  <a:srgbClr val="675E46"/>
                </a:solidFill>
                <a:latin typeface="Cambria" panose="02040503050406030204" pitchFamily="18" charset="0"/>
              </a:rPr>
              <a:t>Naltrexone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DB1DA-34C7-B22E-51E4-F04404104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800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sz="28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Long acting </a:t>
            </a:r>
            <a:r>
              <a:rPr lang="en-US" sz="2800" b="1" i="0" u="none" strike="noStrike" baseline="0" dirty="0">
                <a:solidFill>
                  <a:srgbClr val="327C55"/>
                </a:solidFill>
                <a:latin typeface="Cambria" panose="02040503050406030204" pitchFamily="18" charset="0"/>
              </a:rPr>
              <a:t>opioid antagonist </a:t>
            </a:r>
            <a:endParaRPr lang="en-US" sz="2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800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sz="28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Endogenous opioids reinforce alcohol effects </a:t>
            </a:r>
            <a:endParaRPr lang="en-US" sz="2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800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sz="28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Given orally to prevent relapse </a:t>
            </a:r>
            <a:endParaRPr lang="en-US" sz="2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800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sz="28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Also used in opioid abuse </a:t>
            </a:r>
            <a:endParaRPr lang="en-US" sz="2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101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2CC7C-5502-E8C4-EBD8-26D4956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471791"/>
            <a:ext cx="10018713" cy="1752599"/>
          </a:xfrm>
        </p:spPr>
        <p:txBody>
          <a:bodyPr>
            <a:normAutofit/>
          </a:bodyPr>
          <a:lstStyle/>
          <a:p>
            <a:r>
              <a:rPr lang="en-US" b="0" i="0" u="none" strike="noStrike" baseline="0" dirty="0">
                <a:solidFill>
                  <a:srgbClr val="675E46"/>
                </a:solidFill>
                <a:latin typeface="Cambria" panose="02040503050406030204" pitchFamily="18" charset="0"/>
              </a:rPr>
              <a:t>Acamprosate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47393-F514-BC9A-4287-43D6279A1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319" y="2783732"/>
            <a:ext cx="10018713" cy="3124201"/>
          </a:xfrm>
        </p:spPr>
        <p:txBody>
          <a:bodyPr>
            <a:noAutofit/>
          </a:bodyPr>
          <a:lstStyle/>
          <a:p>
            <a:pPr algn="l"/>
            <a:endParaRPr lang="en-US" sz="2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800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sz="28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Mechanism incompletely understood </a:t>
            </a:r>
            <a:endParaRPr lang="en-US" sz="2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800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sz="28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Modulates NMDA receptors</a:t>
            </a:r>
          </a:p>
          <a:p>
            <a:r>
              <a:rPr lang="en-US" sz="28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 </a:t>
            </a:r>
            <a:r>
              <a:rPr lang="en-US" sz="2800" b="0" i="0" u="none" strike="noStrike" baseline="0" dirty="0">
                <a:solidFill>
                  <a:srgbClr val="9CBDBC"/>
                </a:solidFill>
                <a:latin typeface="Arial" panose="020B0604020202020204" pitchFamily="34" charset="0"/>
              </a:rPr>
              <a:t>• </a:t>
            </a:r>
            <a:r>
              <a:rPr lang="en-US" sz="28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Alcohol disrupts CNS equilibrium </a:t>
            </a:r>
            <a:endParaRPr lang="en-US" sz="2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800" b="0" i="0" u="none" strike="noStrike" baseline="0" dirty="0">
                <a:solidFill>
                  <a:srgbClr val="9CBDBC"/>
                </a:solidFill>
                <a:latin typeface="Arial" panose="020B0604020202020204" pitchFamily="34" charset="0"/>
              </a:rPr>
              <a:t>• </a:t>
            </a:r>
            <a:r>
              <a:rPr lang="en-US" sz="28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Excitatory glutamate activity (NMDA receptor) </a:t>
            </a:r>
            <a:endParaRPr lang="en-US" sz="2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800" b="0" i="0" u="none" strike="noStrike" baseline="0" dirty="0">
                <a:solidFill>
                  <a:srgbClr val="9CBDBC"/>
                </a:solidFill>
                <a:latin typeface="Arial" panose="020B0604020202020204" pitchFamily="34" charset="0"/>
              </a:rPr>
              <a:t>• </a:t>
            </a:r>
            <a:r>
              <a:rPr lang="en-US" sz="28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Inhibitory GABA activity </a:t>
            </a:r>
            <a:endParaRPr lang="en-US" sz="2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800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sz="28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Common side effect (~15%): </a:t>
            </a:r>
            <a:r>
              <a:rPr lang="en-US" sz="2800" b="1" i="0" u="none" strike="noStrike" baseline="0" dirty="0">
                <a:solidFill>
                  <a:srgbClr val="327C55"/>
                </a:solidFill>
                <a:latin typeface="Cambria" panose="02040503050406030204" pitchFamily="18" charset="0"/>
              </a:rPr>
              <a:t>diarrhea </a:t>
            </a:r>
            <a:endParaRPr lang="en-US" sz="2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5589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E7EC0-B24E-D4BB-B717-4A898C850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i="0" u="none" strike="noStrike" baseline="0" dirty="0">
                <a:solidFill>
                  <a:srgbClr val="675E46"/>
                </a:solidFill>
                <a:latin typeface="Cambria" panose="02040503050406030204" pitchFamily="18" charset="0"/>
              </a:rPr>
              <a:t>Barbiturates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61D5-4C1F-B52C-609D-E82C266D4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225" y="3733799"/>
            <a:ext cx="10018713" cy="3124201"/>
          </a:xfrm>
        </p:spPr>
        <p:txBody>
          <a:bodyPr>
            <a:noAutofit/>
          </a:bodyPr>
          <a:lstStyle/>
          <a:p>
            <a:pPr algn="l"/>
            <a:endParaRPr lang="en-US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Anti-seizure drugs </a:t>
            </a:r>
          </a:p>
          <a:p>
            <a:r>
              <a:rPr lang="en-US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GABA activators </a:t>
            </a:r>
          </a:p>
          <a:p>
            <a:r>
              <a:rPr lang="en-US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Used as sedatives in past </a:t>
            </a:r>
            <a:endParaRPr lang="en-US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Now largely replaced benzodiazepines </a:t>
            </a:r>
            <a:endParaRPr lang="en-US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Similar effects to alcohol (CNS depressants) </a:t>
            </a:r>
            <a:endParaRPr lang="en-US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Narrow therapeutic index </a:t>
            </a:r>
            <a:endParaRPr lang="en-US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Dangerous used </a:t>
            </a:r>
            <a:r>
              <a:rPr lang="en-US" b="1" i="0" u="none" strike="noStrike" baseline="0" dirty="0">
                <a:solidFill>
                  <a:srgbClr val="327C55"/>
                </a:solidFill>
                <a:latin typeface="Cambria" panose="02040503050406030204" pitchFamily="18" charset="0"/>
              </a:rPr>
              <a:t>together with alcohol </a:t>
            </a:r>
            <a:endParaRPr lang="en-US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en-US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en-US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en-US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56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ECD56-923F-D16E-4E9F-1DA01E918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90500"/>
            <a:ext cx="10018713" cy="1752599"/>
          </a:xfrm>
        </p:spPr>
        <p:txBody>
          <a:bodyPr/>
          <a:lstStyle/>
          <a:p>
            <a:r>
              <a:rPr lang="en-US" dirty="0"/>
              <a:t>DEFINITION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6938D-48B7-DEDC-56A9-F17E9524F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Alcohol is a potent drug that cause both acute and chronic changes in almost all neurochemical systems. </a:t>
            </a:r>
          </a:p>
          <a:p>
            <a:pPr marL="0" indent="0" algn="l" rtl="0" fontAlgn="base">
              <a:buNone/>
            </a:pPr>
            <a:r>
              <a:rPr lang="en-US" sz="3200" dirty="0"/>
              <a:t>Thus alcohol abuse can produce serious temporary psychological symptoms including depression, anxiety, and psychosis. </a:t>
            </a:r>
          </a:p>
          <a:p>
            <a:pPr marL="0" indent="0" algn="l" rtl="0" fontAlgn="base">
              <a:buNone/>
            </a:pPr>
            <a:r>
              <a:rPr lang="en-US" sz="3200" dirty="0"/>
              <a:t>Long-term, effects can produce tolerance as well as such intense adaptation of the body that cessation of use can withdrawal symptoms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5873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6FA-7400-51C7-7BBC-BD94B379B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0" i="0" u="none" strike="noStrike" baseline="0" dirty="0">
                <a:solidFill>
                  <a:srgbClr val="675E46"/>
                </a:solidFill>
                <a:latin typeface="Cambria" panose="02040503050406030204" pitchFamily="18" charset="0"/>
              </a:rPr>
              <a:t>Barbiturates </a:t>
            </a:r>
            <a:br>
              <a:rPr lang="en-US" sz="4800" b="0" i="0" u="none" strike="noStrike" baseline="0" dirty="0">
                <a:solidFill>
                  <a:srgbClr val="675E46"/>
                </a:solidFill>
                <a:latin typeface="Cambria" panose="020405030504060302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DBD94-E403-6A02-E639-8D4102128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501" y="2978284"/>
            <a:ext cx="10018713" cy="3124201"/>
          </a:xfrm>
        </p:spPr>
        <p:txBody>
          <a:bodyPr>
            <a:noAutofit/>
          </a:bodyPr>
          <a:lstStyle/>
          <a:p>
            <a:r>
              <a:rPr lang="en-US" sz="2000" b="0" i="0" u="none" strike="noStrike" baseline="0" dirty="0">
                <a:solidFill>
                  <a:srgbClr val="675E46"/>
                </a:solidFill>
                <a:latin typeface="Cambria" panose="02040503050406030204" pitchFamily="18" charset="0"/>
              </a:rPr>
              <a:t>Phenobarbital, pentobarbital </a:t>
            </a:r>
          </a:p>
          <a:p>
            <a:r>
              <a:rPr lang="en-US" sz="2000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sz="20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Overdose: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Cambria" panose="02040503050406030204" pitchFamily="18" charset="0"/>
              </a:rPr>
              <a:t>respiratory depression </a:t>
            </a:r>
          </a:p>
          <a:p>
            <a:r>
              <a:rPr lang="en-US" sz="20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• No antidote </a:t>
            </a:r>
          </a:p>
          <a:p>
            <a:r>
              <a:rPr lang="en-US" sz="2000" b="0" i="0" u="none" strike="noStrike" baseline="0" dirty="0">
                <a:solidFill>
                  <a:srgbClr val="9CBDBC"/>
                </a:solidFill>
                <a:latin typeface="Arial" panose="020B0604020202020204" pitchFamily="34" charset="0"/>
              </a:rPr>
              <a:t>• </a:t>
            </a:r>
            <a:r>
              <a:rPr lang="en-US" sz="20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Supportive care </a:t>
            </a:r>
            <a:endParaRPr lang="en-US" sz="20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sz="2000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sz="20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Abrupt withdrawal:</a:t>
            </a:r>
          </a:p>
          <a:p>
            <a:r>
              <a:rPr lang="en-US" sz="20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 </a:t>
            </a:r>
            <a:r>
              <a:rPr lang="en-US" sz="20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• Delirium </a:t>
            </a:r>
          </a:p>
          <a:p>
            <a:r>
              <a:rPr lang="en-US" sz="20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• Hallucinations </a:t>
            </a:r>
          </a:p>
          <a:p>
            <a:r>
              <a:rPr lang="en-US" sz="20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• Seizures </a:t>
            </a:r>
          </a:p>
          <a:p>
            <a:r>
              <a:rPr lang="en-US" sz="2000" b="0" i="0" u="none" strike="noStrike" baseline="0" dirty="0">
                <a:solidFill>
                  <a:srgbClr val="9CBDBC"/>
                </a:solidFill>
                <a:latin typeface="Arial" panose="020B0604020202020204" pitchFamily="34" charset="0"/>
              </a:rPr>
              <a:t>• </a:t>
            </a:r>
            <a:r>
              <a:rPr lang="en-US" sz="20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Cardiovascular collapse </a:t>
            </a:r>
            <a:r>
              <a:rPr lang="en-US" sz="2000" b="0" i="0" u="none" strike="noStrike" baseline="0" dirty="0">
                <a:solidFill>
                  <a:srgbClr val="2E2B1F"/>
                </a:solidFill>
                <a:latin typeface="Wingdings" panose="05000000000000000000" pitchFamily="2" charset="2"/>
              </a:rPr>
              <a:t>→ </a:t>
            </a:r>
            <a:r>
              <a:rPr lang="en-US" sz="20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death </a:t>
            </a:r>
            <a:endParaRPr lang="en-US" sz="20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en-US" sz="20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3662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8BB5F-424E-665B-F96C-03DA29227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0" i="0" u="none" strike="noStrike" baseline="0" dirty="0">
                <a:solidFill>
                  <a:srgbClr val="675E46"/>
                </a:solidFill>
                <a:latin typeface="Cambria" panose="02040503050406030204" pitchFamily="18" charset="0"/>
              </a:rPr>
              <a:t>Benzodiazepines </a:t>
            </a:r>
            <a:br>
              <a:rPr lang="en-US" sz="4800" b="0" i="0" u="none" strike="noStrike" baseline="0" dirty="0">
                <a:solidFill>
                  <a:srgbClr val="675E46"/>
                </a:solidFill>
                <a:latin typeface="Cambria" panose="020405030504060302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3B9D0-22B2-259D-BA49-7BB83B62D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8864" y="2744820"/>
            <a:ext cx="10018713" cy="3124201"/>
          </a:xfrm>
        </p:spPr>
        <p:txBody>
          <a:bodyPr>
            <a:noAutofit/>
          </a:bodyPr>
          <a:lstStyle/>
          <a:p>
            <a:r>
              <a:rPr lang="en-US" b="0" i="0" u="none" strike="noStrike" baseline="0" dirty="0">
                <a:solidFill>
                  <a:srgbClr val="675E46"/>
                </a:solidFill>
                <a:latin typeface="Cambria" panose="02040503050406030204" pitchFamily="18" charset="0"/>
              </a:rPr>
              <a:t>Diazepam, oxazepam, lorazepam </a:t>
            </a:r>
            <a:endParaRPr lang="en-US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Many medical uses (anxiety, alcohol withdrawal) </a:t>
            </a:r>
            <a:endParaRPr lang="en-US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Classic overdose presentation:</a:t>
            </a:r>
          </a:p>
          <a:p>
            <a:r>
              <a:rPr lang="en-US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 </a:t>
            </a:r>
            <a:r>
              <a:rPr lang="en-US" b="0" i="0" u="none" strike="noStrike" baseline="0" dirty="0">
                <a:solidFill>
                  <a:srgbClr val="9CBDBC"/>
                </a:solidFill>
                <a:latin typeface="Arial" panose="020B0604020202020204" pitchFamily="34" charset="0"/>
              </a:rPr>
              <a:t>• </a:t>
            </a:r>
            <a:r>
              <a:rPr lang="en-US" b="1" i="0" u="none" strike="noStrike" baseline="0" dirty="0">
                <a:solidFill>
                  <a:srgbClr val="C00000"/>
                </a:solidFill>
                <a:latin typeface="Cambria" panose="02040503050406030204" pitchFamily="18" charset="0"/>
              </a:rPr>
              <a:t>CNS depression with normal vitals </a:t>
            </a:r>
            <a:endParaRPr lang="en-US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b="0" i="0" u="none" strike="noStrike" baseline="0" dirty="0">
                <a:solidFill>
                  <a:srgbClr val="9CBDBC"/>
                </a:solidFill>
                <a:latin typeface="Arial" panose="020B0604020202020204" pitchFamily="34" charset="0"/>
              </a:rPr>
              <a:t>• </a:t>
            </a:r>
            <a:r>
              <a:rPr lang="en-US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Altered mental status </a:t>
            </a:r>
            <a:endParaRPr lang="en-US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b="0" i="0" u="none" strike="noStrike" baseline="0" dirty="0">
                <a:solidFill>
                  <a:srgbClr val="9CBDBC"/>
                </a:solidFill>
                <a:latin typeface="Arial" panose="020B0604020202020204" pitchFamily="34" charset="0"/>
              </a:rPr>
              <a:t>• </a:t>
            </a:r>
            <a:r>
              <a:rPr lang="en-US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Slurred speech </a:t>
            </a:r>
            <a:endParaRPr lang="en-US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• Ataxia </a:t>
            </a:r>
          </a:p>
          <a:p>
            <a:endParaRPr lang="en-US" b="0" i="0" u="none" strike="noStrike" baseline="0" dirty="0">
              <a:solidFill>
                <a:srgbClr val="9CBDBC"/>
              </a:solidFill>
              <a:latin typeface="Arial" panose="020B0604020202020204" pitchFamily="34" charset="0"/>
            </a:endParaRPr>
          </a:p>
          <a:p>
            <a:r>
              <a:rPr lang="en-US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Rarely cause respiratory depression (safer drugs) </a:t>
            </a:r>
            <a:endParaRPr lang="en-US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696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C71F7-0723-1A9C-A0C6-713C06DA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18" y="-92413"/>
            <a:ext cx="10018713" cy="1752599"/>
          </a:xfrm>
        </p:spPr>
        <p:txBody>
          <a:bodyPr>
            <a:normAutofit/>
          </a:bodyPr>
          <a:lstStyle/>
          <a:p>
            <a:r>
              <a:rPr lang="en-US" b="0" i="0" u="none" strike="noStrike" baseline="0" dirty="0">
                <a:solidFill>
                  <a:srgbClr val="675E46"/>
                </a:solidFill>
                <a:latin typeface="Cambria" panose="02040503050406030204" pitchFamily="18" charset="0"/>
              </a:rPr>
              <a:t>Benzodiazepine Withdrawal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ADA5-7CFB-FDD3-B707-12291098E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779" y="2600527"/>
            <a:ext cx="10018713" cy="3124201"/>
          </a:xfrm>
        </p:spPr>
        <p:txBody>
          <a:bodyPr>
            <a:noAutofit/>
          </a:bodyPr>
          <a:lstStyle/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000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sz="20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Occurs with abrupt cessation in chronic user</a:t>
            </a:r>
          </a:p>
          <a:p>
            <a:r>
              <a:rPr lang="en-US" sz="20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 </a:t>
            </a:r>
            <a:r>
              <a:rPr lang="en-US" sz="2000" b="0" i="0" u="none" strike="noStrike" baseline="0" dirty="0">
                <a:solidFill>
                  <a:srgbClr val="9CBDBC"/>
                </a:solidFill>
                <a:latin typeface="Arial" panose="020B0604020202020204" pitchFamily="34" charset="0"/>
              </a:rPr>
              <a:t>• </a:t>
            </a:r>
            <a:r>
              <a:rPr lang="en-US" sz="20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Timing depends on drug </a:t>
            </a:r>
            <a:endParaRPr lang="en-US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000" b="0" i="0" u="none" strike="noStrike" baseline="0" dirty="0">
                <a:solidFill>
                  <a:srgbClr val="9CBDBC"/>
                </a:solidFill>
                <a:latin typeface="Arial" panose="020B0604020202020204" pitchFamily="34" charset="0"/>
              </a:rPr>
              <a:t>• </a:t>
            </a:r>
            <a:r>
              <a:rPr lang="en-US" sz="20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Long acting BZD -</a:t>
            </a:r>
            <a:r>
              <a:rPr lang="en-US" sz="20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en-US" sz="20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longer washout </a:t>
            </a:r>
            <a:endParaRPr lang="en-US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Tremors </a:t>
            </a:r>
          </a:p>
          <a:p>
            <a:r>
              <a:rPr lang="en-US" sz="2000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Anxiety </a:t>
            </a:r>
          </a:p>
          <a:p>
            <a:r>
              <a:rPr lang="en-US" sz="2000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sz="20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Depressed mood (“dysphoria”) </a:t>
            </a:r>
            <a:endParaRPr lang="en-US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000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sz="20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Hypersensitivity to sensations (noise, touch) </a:t>
            </a:r>
            <a:endParaRPr lang="en-US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000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Psychosis </a:t>
            </a:r>
          </a:p>
          <a:p>
            <a:r>
              <a:rPr lang="en-US" sz="2000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Seizures </a:t>
            </a:r>
          </a:p>
          <a:p>
            <a:r>
              <a:rPr lang="en-US" sz="2000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sz="20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Can be life-threatening </a:t>
            </a:r>
            <a:endParaRPr lang="en-US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5037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CBFF-22B1-7697-8A18-929558BF7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i="0" u="none" strike="noStrike" baseline="0" dirty="0">
                <a:solidFill>
                  <a:srgbClr val="675E46"/>
                </a:solidFill>
                <a:latin typeface="Cambria" panose="02040503050406030204" pitchFamily="18" charset="0"/>
              </a:rPr>
              <a:t>Flumazenil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80E4D-3E77-68D8-538E-6549F3C2F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400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sz="2400" b="1" i="0" u="none" strike="noStrike" baseline="0" dirty="0">
                <a:solidFill>
                  <a:srgbClr val="C00000"/>
                </a:solidFill>
                <a:latin typeface="Cambria" panose="02040503050406030204" pitchFamily="18" charset="0"/>
              </a:rPr>
              <a:t>Antagonist </a:t>
            </a:r>
            <a:r>
              <a:rPr lang="en-US" sz="24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of benzodiazepine receptor </a:t>
            </a:r>
            <a:endParaRPr lang="en-US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400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sz="24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Use to treat overdose controversial </a:t>
            </a:r>
            <a:endParaRPr lang="en-US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400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sz="24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Overdose has low mortality rate </a:t>
            </a:r>
            <a:endParaRPr lang="en-US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400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sz="24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Flumazenil may cause withdrawal seizures </a:t>
            </a:r>
            <a:endParaRPr lang="en-US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609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9AE99-F7A9-D273-88D9-0EBFF848B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1E186F-3F51-BA0B-AEB8-1F294A962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7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31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BAA18-7AAB-794E-2541-FB409E4CC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32" y="88978"/>
            <a:ext cx="10018713" cy="1752599"/>
          </a:xfrm>
        </p:spPr>
        <p:txBody>
          <a:bodyPr>
            <a:normAutofit/>
          </a:bodyPr>
          <a:lstStyle/>
          <a:p>
            <a:r>
              <a:rPr lang="en-US" sz="48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DSM-V: Two or more during 12 month period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102AD-C0C5-4FC1-A087-CBA34A16F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6853" y="2273028"/>
            <a:ext cx="10058400" cy="4330623"/>
          </a:xfrm>
        </p:spPr>
        <p:txBody>
          <a:bodyPr>
            <a:noAutofit/>
          </a:bodyPr>
          <a:lstStyle/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sz="2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• Tolerance </a:t>
            </a:r>
          </a:p>
          <a:p>
            <a:r>
              <a:rPr lang="en-US" sz="2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• Withdrawal </a:t>
            </a:r>
          </a:p>
          <a:p>
            <a:r>
              <a:rPr lang="en-US" sz="2000" b="0" i="0" u="none" strike="noStrike" baseline="0" dirty="0">
                <a:solidFill>
                  <a:srgbClr val="9CBDBC"/>
                </a:solidFill>
                <a:latin typeface="Arial" panose="020B0604020202020204" pitchFamily="34" charset="0"/>
              </a:rPr>
              <a:t>• </a:t>
            </a:r>
            <a:r>
              <a:rPr lang="en-US" sz="20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Taken in larger amounts or over a longer period </a:t>
            </a:r>
            <a:endParaRPr lang="en-US" sz="20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sz="2000" b="0" i="0" u="none" strike="noStrike" baseline="0" dirty="0">
                <a:solidFill>
                  <a:srgbClr val="9CBDBC"/>
                </a:solidFill>
                <a:latin typeface="Arial" panose="020B0604020202020204" pitchFamily="34" charset="0"/>
              </a:rPr>
              <a:t>• </a:t>
            </a:r>
            <a:r>
              <a:rPr lang="en-US" sz="20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Unsuccessful efforts to cut down or control use </a:t>
            </a:r>
            <a:endParaRPr lang="en-US" sz="20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sz="2000" b="0" i="0" u="none" strike="noStrike" baseline="0" dirty="0">
                <a:solidFill>
                  <a:srgbClr val="9CBDBC"/>
                </a:solidFill>
                <a:latin typeface="Arial" panose="020B0604020202020204" pitchFamily="34" charset="0"/>
              </a:rPr>
              <a:t>• </a:t>
            </a:r>
            <a:r>
              <a:rPr lang="en-US" sz="20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Lots of time spent to obtain, use, or recover from </a:t>
            </a:r>
            <a:endParaRPr lang="en-US" sz="20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sz="2000" b="0" i="0" u="none" strike="noStrike" baseline="0" dirty="0">
                <a:solidFill>
                  <a:srgbClr val="9CBDBC"/>
                </a:solidFill>
                <a:latin typeface="Arial" panose="020B0604020202020204" pitchFamily="34" charset="0"/>
              </a:rPr>
              <a:t>• </a:t>
            </a:r>
            <a:r>
              <a:rPr lang="en-US" sz="20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Craving or a strong desire or urge to use </a:t>
            </a:r>
            <a:endParaRPr lang="en-US" sz="20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sz="2000" b="0" i="0" u="none" strike="noStrike" baseline="0" dirty="0">
                <a:solidFill>
                  <a:srgbClr val="9CBDBC"/>
                </a:solidFill>
                <a:latin typeface="Arial" panose="020B0604020202020204" pitchFamily="34" charset="0"/>
              </a:rPr>
              <a:t>• </a:t>
            </a:r>
            <a:r>
              <a:rPr lang="en-US" sz="20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Failure to fulfill obligations at work, school, home </a:t>
            </a:r>
            <a:endParaRPr lang="en-US" sz="20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sz="2000" b="0" i="0" u="none" strike="noStrike" baseline="0" dirty="0">
                <a:solidFill>
                  <a:srgbClr val="9CBDBC"/>
                </a:solidFill>
                <a:latin typeface="Arial" panose="020B0604020202020204" pitchFamily="34" charset="0"/>
              </a:rPr>
              <a:t>• </a:t>
            </a:r>
            <a:r>
              <a:rPr lang="en-US" sz="20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Continued use despite social or interpersonal problems </a:t>
            </a:r>
            <a:endParaRPr lang="en-US" sz="20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sz="2000" b="0" i="0" u="none" strike="noStrike" baseline="0" dirty="0">
                <a:solidFill>
                  <a:srgbClr val="9CBDBC"/>
                </a:solidFill>
                <a:latin typeface="Arial" panose="020B0604020202020204" pitchFamily="34" charset="0"/>
              </a:rPr>
              <a:t>• </a:t>
            </a:r>
            <a:r>
              <a:rPr lang="en-US" sz="20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Social/occupational activities given up or reduced </a:t>
            </a:r>
            <a:endParaRPr lang="en-US" sz="20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sz="2000" b="0" i="0" u="none" strike="noStrike" baseline="0" dirty="0">
                <a:solidFill>
                  <a:srgbClr val="9CBDBC"/>
                </a:solidFill>
                <a:latin typeface="Arial" panose="020B0604020202020204" pitchFamily="34" charset="0"/>
              </a:rPr>
              <a:t>• </a:t>
            </a:r>
            <a:r>
              <a:rPr lang="en-US" sz="20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Use in situations in which it is physically hazardous </a:t>
            </a:r>
            <a:endParaRPr lang="en-US" sz="20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sz="2000" b="0" i="0" u="none" strike="noStrike" baseline="0" dirty="0">
                <a:solidFill>
                  <a:srgbClr val="9CBDBC"/>
                </a:solidFill>
                <a:latin typeface="Arial" panose="020B0604020202020204" pitchFamily="34" charset="0"/>
              </a:rPr>
              <a:t>• </a:t>
            </a:r>
            <a:r>
              <a:rPr lang="en-US" sz="20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Use despite knowledge of having a problem </a:t>
            </a:r>
            <a:endParaRPr lang="en-US" sz="20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en-US" sz="20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en-US" sz="20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6073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56D7B-9AF1-B267-56C6-C7AD2D632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7486" y="-121596"/>
            <a:ext cx="10018713" cy="175259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Stages of change model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E57514-66CC-7A1F-5CE9-539AF2D08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6608" y="1527244"/>
            <a:ext cx="7356889" cy="5437760"/>
          </a:xfrm>
        </p:spPr>
      </p:pic>
    </p:spTree>
    <p:extLst>
      <p:ext uri="{BB962C8B-B14F-4D97-AF65-F5344CB8AC3E}">
        <p14:creationId xmlns:p14="http://schemas.microsoft.com/office/powerpoint/2010/main" val="2379553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EF97A-4375-DF01-CC38-F5AAD8E46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9EC7A-C9AE-CF06-3769-0C09140B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488002"/>
            <a:ext cx="10018713" cy="6204627"/>
          </a:xfrm>
        </p:spPr>
        <p:txBody>
          <a:bodyPr>
            <a:normAutofit fontScale="92500" lnSpcReduction="20000"/>
          </a:bodyPr>
          <a:lstStyle/>
          <a:p>
            <a:r>
              <a:rPr lang="en-GB" b="0" i="0" dirty="0">
                <a:solidFill>
                  <a:srgbClr val="FF0000"/>
                </a:solidFill>
                <a:effectLst/>
                <a:latin typeface="Segoe UI Historic" panose="020B0502040204020203" pitchFamily="34" charset="0"/>
              </a:rPr>
              <a:t>Pre-contemplation:</a:t>
            </a:r>
            <a:r>
              <a:rPr lang="en-GB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Misuser does not believe that there is a problem, although others recognize it</a:t>
            </a:r>
          </a:p>
          <a:p>
            <a:endParaRPr lang="en-GB" dirty="0">
              <a:solidFill>
                <a:srgbClr val="050505"/>
              </a:solidFill>
              <a:latin typeface="Segoe UI Historic" panose="020B0502040204020203" pitchFamily="34" charset="0"/>
            </a:endParaRPr>
          </a:p>
          <a:p>
            <a:r>
              <a:rPr lang="en-GB" b="0" i="0" dirty="0">
                <a:solidFill>
                  <a:srgbClr val="FF0000"/>
                </a:solidFill>
                <a:effectLst/>
                <a:latin typeface="Segoe UI Historic" panose="020B0502040204020203" pitchFamily="34" charset="0"/>
              </a:rPr>
              <a:t>Contemplation:</a:t>
            </a:r>
            <a:r>
              <a:rPr lang="en-GB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Individual weighs up the pros and cons and considers that change might be necessary</a:t>
            </a:r>
          </a:p>
          <a:p>
            <a:endParaRPr lang="en-GB" dirty="0">
              <a:solidFill>
                <a:srgbClr val="050505"/>
              </a:solidFill>
              <a:latin typeface="Segoe UI Historic" panose="020B0502040204020203" pitchFamily="34" charset="0"/>
            </a:endParaRPr>
          </a:p>
          <a:p>
            <a:r>
              <a:rPr lang="en-GB" b="0" i="0" dirty="0">
                <a:solidFill>
                  <a:srgbClr val="FF0000"/>
                </a:solidFill>
                <a:effectLst/>
                <a:latin typeface="Segoe UI Historic" panose="020B0502040204020203" pitchFamily="34" charset="0"/>
              </a:rPr>
              <a:t>Decision: </a:t>
            </a:r>
            <a:r>
              <a:rPr lang="en-GB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The point is reached where a decision is made to act (or not to act) on the issue of substance misuse</a:t>
            </a:r>
          </a:p>
          <a:p>
            <a:endParaRPr lang="en-GB" dirty="0"/>
          </a:p>
          <a:p>
            <a:r>
              <a:rPr lang="en-GB" b="0" i="0" dirty="0">
                <a:solidFill>
                  <a:srgbClr val="FF0000"/>
                </a:solidFill>
                <a:effectLst/>
                <a:latin typeface="Segoe UI Historic" panose="020B0502040204020203" pitchFamily="34" charset="0"/>
              </a:rPr>
              <a:t>Action Individual: </a:t>
            </a:r>
            <a:r>
              <a:rPr lang="en-GB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chooses a strategy for change and pursues it</a:t>
            </a:r>
          </a:p>
          <a:p>
            <a:endParaRPr lang="en-GB" dirty="0">
              <a:solidFill>
                <a:srgbClr val="050505"/>
              </a:solidFill>
              <a:latin typeface="Segoe UI Historic" panose="020B0502040204020203" pitchFamily="34" charset="0"/>
            </a:endParaRPr>
          </a:p>
          <a:p>
            <a:r>
              <a:rPr lang="en-GB" b="0" i="0" dirty="0">
                <a:solidFill>
                  <a:srgbClr val="FF0000"/>
                </a:solidFill>
                <a:effectLst/>
                <a:latin typeface="Segoe UI Historic" panose="020B0502040204020203" pitchFamily="34" charset="0"/>
              </a:rPr>
              <a:t>Maintenance: </a:t>
            </a:r>
            <a:r>
              <a:rPr lang="en-GB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Gains are maintained and consolidated. Failure may lead to relapse </a:t>
            </a:r>
            <a:r>
              <a:rPr lang="en-GB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Relapse</a:t>
            </a:r>
            <a:endParaRPr lang="en-GB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endParaRPr lang="en-GB" dirty="0">
              <a:solidFill>
                <a:srgbClr val="050505"/>
              </a:solidFill>
              <a:latin typeface="Segoe UI Historic" panose="020B0502040204020203" pitchFamily="34" charset="0"/>
            </a:endParaRPr>
          </a:p>
          <a:p>
            <a:r>
              <a:rPr lang="en-GB" b="0" i="0" dirty="0">
                <a:solidFill>
                  <a:srgbClr val="FF0000"/>
                </a:solidFill>
                <a:effectLst/>
                <a:latin typeface="Segoe UI Historic" panose="020B0502040204020203" pitchFamily="34" charset="0"/>
              </a:rPr>
              <a:t>Relapse: </a:t>
            </a:r>
            <a:r>
              <a:rPr lang="en-GB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Return to previous pattern of behaviour However, relapse may be a positive learning experience, with lessons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0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8541F-E90A-4C8F-B0EB-D6390AF3F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 intoxication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EA284-E9C9-B9F8-DA0E-04BAB42B6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400" b="0" i="0" u="none" strike="noStrike" baseline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• </a:t>
            </a:r>
            <a:r>
              <a:rPr lang="en-US" sz="2400" b="0" i="0" u="none" strike="noStrike" baseline="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CNS depressant </a:t>
            </a:r>
            <a:endParaRPr lang="en-US" sz="2400" b="0" i="0" u="none" strike="noStrike" baseline="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2400" b="0" i="0" u="none" strike="noStrike" baseline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• </a:t>
            </a:r>
            <a:r>
              <a:rPr lang="en-US" sz="2400" b="0" i="0" u="none" strike="noStrike" baseline="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Slurred speech </a:t>
            </a:r>
            <a:endParaRPr lang="en-US" sz="2400" b="0" i="0" u="none" strike="noStrike" baseline="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2400" b="0" i="0" u="none" strike="noStrike" baseline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• Incoordination </a:t>
            </a:r>
          </a:p>
          <a:p>
            <a:r>
              <a:rPr lang="en-US" sz="2400" b="0" i="0" u="none" strike="noStrike" baseline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• </a:t>
            </a:r>
            <a:r>
              <a:rPr lang="en-US" sz="2400" b="0" i="0" u="none" strike="noStrike" baseline="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Unsteady gait </a:t>
            </a:r>
            <a:endParaRPr lang="en-US" sz="2400" b="0" i="0" u="none" strike="noStrike" baseline="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2400" b="0" i="0" u="none" strike="noStrike" baseline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• Stupor </a:t>
            </a:r>
          </a:p>
          <a:p>
            <a:r>
              <a:rPr lang="en-US" sz="2400" b="0" i="0" u="none" strike="noStrike" baseline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• Coma </a:t>
            </a:r>
          </a:p>
          <a:p>
            <a:endParaRPr lang="en-US" sz="1800" b="0" i="0" u="none" strike="noStrike" baseline="0" dirty="0">
              <a:solidFill>
                <a:srgbClr val="A9A47B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608548-CBEF-07C4-B5D4-DFC296CA2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584" y="2666999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12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6CC15-5DF6-61C8-E004-F8DF2AD3D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0" i="0" u="none" strike="noStrike" baseline="0" dirty="0">
                <a:solidFill>
                  <a:srgbClr val="675E46"/>
                </a:solidFill>
                <a:latin typeface="Cambria" panose="02040503050406030204" pitchFamily="18" charset="0"/>
              </a:rPr>
              <a:t>Alcohol Poisoning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79D18-F411-DE2C-B6D5-B4AA38404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i="0" u="none" strike="noStrike" baseline="0" dirty="0">
                <a:solidFill>
                  <a:srgbClr val="675E46"/>
                </a:solidFill>
                <a:latin typeface="Cambria" panose="02040503050406030204" pitchFamily="18" charset="0"/>
              </a:rPr>
              <a:t>Alcohol Poisoning </a:t>
            </a:r>
          </a:p>
          <a:p>
            <a:r>
              <a:rPr lang="en-US" sz="2400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sz="24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Very high Blood Alcohol Concentration causes respiratory depression </a:t>
            </a:r>
            <a:endParaRPr lang="en-US" sz="24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sz="24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Can be fatal </a:t>
            </a:r>
            <a:endParaRPr lang="en-US" sz="24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sz="24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Treatment is supportive </a:t>
            </a:r>
            <a:endParaRPr lang="en-US" sz="24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sz="24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May require ICU care </a:t>
            </a:r>
            <a:endParaRPr lang="en-US" sz="24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302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8EFA-9DD9-A125-30D1-70597141E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90500"/>
            <a:ext cx="10018713" cy="1752599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Alcohol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withdrawl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3F7D2-2BDA-E506-517A-6F31BE1B9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7000"/>
            <a:ext cx="10018713" cy="3124201"/>
          </a:xfrm>
        </p:spPr>
        <p:txBody>
          <a:bodyPr>
            <a:noAutofit/>
          </a:bodyPr>
          <a:lstStyle/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000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sz="2000" dirty="0">
                <a:solidFill>
                  <a:srgbClr val="2E2B1F"/>
                </a:solidFill>
                <a:latin typeface="Cambria" panose="02040503050406030204" pitchFamily="18" charset="0"/>
              </a:rPr>
              <a:t>Symptoms that may occur when a person who has been drinking too much alcohol every day suddenly stoops drinking</a:t>
            </a:r>
            <a:r>
              <a:rPr lang="en-US" sz="20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 </a:t>
            </a:r>
            <a:endParaRPr lang="en-US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000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sz="20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6 to 24 hours after last drink</a:t>
            </a:r>
          </a:p>
          <a:p>
            <a:r>
              <a:rPr lang="en-US" sz="2000" b="0" i="0" u="none" strike="noStrike" baseline="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• Tremors </a:t>
            </a:r>
          </a:p>
          <a:p>
            <a:r>
              <a:rPr lang="en-US" sz="20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• Anxiety </a:t>
            </a:r>
          </a:p>
          <a:p>
            <a:r>
              <a:rPr lang="en-US" sz="20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• GI upset </a:t>
            </a:r>
          </a:p>
          <a:p>
            <a:r>
              <a:rPr lang="en-US" sz="20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• Headache </a:t>
            </a:r>
          </a:p>
          <a:p>
            <a:r>
              <a:rPr lang="en-US" sz="20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• Sweating </a:t>
            </a:r>
          </a:p>
          <a:p>
            <a:r>
              <a:rPr lang="en-US" sz="20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• Palpitations</a:t>
            </a:r>
            <a:r>
              <a:rPr lang="en-US" sz="2000" b="0" i="0" u="none" strike="noStrike" baseline="0" dirty="0">
                <a:solidFill>
                  <a:srgbClr val="9CBDBC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2000" b="0" i="0" u="none" strike="noStrike" baseline="0" dirty="0">
                <a:solidFill>
                  <a:srgbClr val="9CBDBC"/>
                </a:solidFill>
                <a:latin typeface="Arial" panose="020B0604020202020204" pitchFamily="34" charset="0"/>
              </a:rPr>
              <a:t>• </a:t>
            </a:r>
            <a:r>
              <a:rPr lang="en-US" sz="20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Mental status intact </a:t>
            </a:r>
            <a:endParaRPr lang="en-US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0070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41795-1419-7106-D4B9-DDAD55FC9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i="0" u="none" strike="noStrike" baseline="0" dirty="0">
                <a:solidFill>
                  <a:srgbClr val="675E46"/>
                </a:solidFill>
                <a:latin typeface="Cambria" panose="02040503050406030204" pitchFamily="18" charset="0"/>
              </a:rPr>
              <a:t>Alcohol Seizures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3BC2D-7AC4-00BB-AAC7-0FF11EC6E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800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sz="28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6 to 48 hours after last drink </a:t>
            </a:r>
            <a:endParaRPr lang="en-US" sz="2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800" b="0" i="0" u="none" strike="noStrike" baseline="0" dirty="0">
                <a:solidFill>
                  <a:srgbClr val="A9A47B"/>
                </a:solidFill>
                <a:latin typeface="Arial" panose="020B0604020202020204" pitchFamily="34" charset="0"/>
              </a:rPr>
              <a:t>• </a:t>
            </a:r>
            <a:r>
              <a:rPr lang="en-US" sz="28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Generalized tonic-</a:t>
            </a:r>
            <a:r>
              <a:rPr lang="en-US" sz="2800" b="0" i="0" u="none" strike="noStrike" baseline="0" dirty="0" err="1">
                <a:solidFill>
                  <a:srgbClr val="2E2B1F"/>
                </a:solidFill>
                <a:latin typeface="Cambria" panose="02040503050406030204" pitchFamily="18" charset="0"/>
              </a:rPr>
              <a:t>clonic</a:t>
            </a:r>
            <a:r>
              <a:rPr lang="en-US" sz="2800" b="0" i="0" u="none" strike="noStrike" baseline="0" dirty="0">
                <a:solidFill>
                  <a:srgbClr val="2E2B1F"/>
                </a:solidFill>
                <a:latin typeface="Cambria" panose="02040503050406030204" pitchFamily="18" charset="0"/>
              </a:rPr>
              <a:t> seizures  </a:t>
            </a:r>
            <a:endParaRPr lang="en-US" sz="2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8354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236</TotalTime>
  <Words>798</Words>
  <Application>Microsoft Office PowerPoint</Application>
  <PresentationFormat>Widescreen</PresentationFormat>
  <Paragraphs>174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</vt:lpstr>
      <vt:lpstr>Corbel</vt:lpstr>
      <vt:lpstr>Segoe UI Historic</vt:lpstr>
      <vt:lpstr>Wingdings</vt:lpstr>
      <vt:lpstr>Parallax</vt:lpstr>
      <vt:lpstr>ALCOHOL</vt:lpstr>
      <vt:lpstr>DEFINITION </vt:lpstr>
      <vt:lpstr>DSM-V: Two or more during 12 month period</vt:lpstr>
      <vt:lpstr>Stages of change model</vt:lpstr>
      <vt:lpstr>PowerPoint Presentation</vt:lpstr>
      <vt:lpstr>Alcohol intoxication </vt:lpstr>
      <vt:lpstr>Alcohol Poisoning </vt:lpstr>
      <vt:lpstr>Alcohol withdrawl </vt:lpstr>
      <vt:lpstr>Alcohol Seizures </vt:lpstr>
      <vt:lpstr>Alcohol Hallucinosis </vt:lpstr>
      <vt:lpstr>Delirium Tremens </vt:lpstr>
      <vt:lpstr>Alcohol Withdrawal</vt:lpstr>
      <vt:lpstr>PowerPoint Presentation</vt:lpstr>
      <vt:lpstr>PowerPoint Presentation</vt:lpstr>
      <vt:lpstr>Disulfiram</vt:lpstr>
      <vt:lpstr>PowerPoint Presentation</vt:lpstr>
      <vt:lpstr>Naltrexone</vt:lpstr>
      <vt:lpstr>Acamprosate </vt:lpstr>
      <vt:lpstr>Barbiturates</vt:lpstr>
      <vt:lpstr>Barbiturates  </vt:lpstr>
      <vt:lpstr>Benzodiazepines  </vt:lpstr>
      <vt:lpstr>Benzodiazepine Withdrawal </vt:lpstr>
      <vt:lpstr>Flumazenil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ALCOHOL</dc:title>
  <dc:creator>TARIQ AZIZ ABDALLAH AL-MAHADIN</dc:creator>
  <cp:lastModifiedBy>Salam</cp:lastModifiedBy>
  <cp:revision>2</cp:revision>
  <dcterms:created xsi:type="dcterms:W3CDTF">2022-08-22T19:49:33Z</dcterms:created>
  <dcterms:modified xsi:type="dcterms:W3CDTF">2023-07-12T11:57:05Z</dcterms:modified>
</cp:coreProperties>
</file>