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57" r:id="rId4"/>
    <p:sldId id="258" r:id="rId5"/>
    <p:sldId id="293" r:id="rId6"/>
    <p:sldId id="260" r:id="rId7"/>
    <p:sldId id="261" r:id="rId8"/>
    <p:sldId id="262" r:id="rId9"/>
    <p:sldId id="290" r:id="rId10"/>
    <p:sldId id="291" r:id="rId11"/>
    <p:sldId id="264" r:id="rId12"/>
    <p:sldId id="265" r:id="rId13"/>
    <p:sldId id="266" r:id="rId14"/>
    <p:sldId id="296" r:id="rId15"/>
    <p:sldId id="289" r:id="rId16"/>
    <p:sldId id="269" r:id="rId17"/>
    <p:sldId id="294" r:id="rId18"/>
    <p:sldId id="292" r:id="rId19"/>
    <p:sldId id="295" r:id="rId20"/>
    <p:sldId id="271" r:id="rId21"/>
    <p:sldId id="274" r:id="rId22"/>
    <p:sldId id="277" r:id="rId23"/>
    <p:sldId id="279" r:id="rId24"/>
    <p:sldId id="280" r:id="rId25"/>
    <p:sldId id="282" r:id="rId26"/>
    <p:sldId id="283" r:id="rId27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4667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5003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164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8434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6132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8759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9499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4955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6986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3005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9624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8AF79-A424-46E2-A7E0-6A96209395FE}" type="datetimeFigureOut">
              <a:rPr lang="ar-JO" smtClean="0"/>
              <a:t>15/01/1445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B80CA-321D-437E-BFC5-FAF8DF21688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47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en/math/0/3/a/03a8731cea50b0d140ab187021330755.png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http://www.statsoft.com/textbook/graphics/chi_chart.jpg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 dirty="0">
                <a:solidFill>
                  <a:srgbClr val="FFFFFF"/>
                </a:solidFill>
              </a:rPr>
              <a:t>DR. Waqar Al – Kubaisy</a:t>
            </a:r>
            <a:r>
              <a:rPr lang="nl-NL" sz="3600" dirty="0">
                <a:solidFill>
                  <a:srgbClr val="E8E818"/>
                </a:solidFill>
              </a:rPr>
              <a:t> </a:t>
            </a:r>
          </a:p>
          <a:p>
            <a:endParaRPr lang="nl-NL" sz="1800" dirty="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069" y="3429000"/>
            <a:ext cx="478393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6CCC58-0400-406E-B098-45320232D105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14A2-4807-44AA-AED9-5773FF550EDD}" type="datetime1">
              <a:rPr lang="en-MY" smtClean="0"/>
              <a:t>1/8/2023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74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716" y="381000"/>
            <a:ext cx="867103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cs typeface="Times New Roman" pitchFamily="18" charset="0"/>
              </a:rPr>
              <a:t>There is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no significance difference </a:t>
            </a:r>
            <a:r>
              <a:rPr lang="en-MY" sz="2800" dirty="0">
                <a:cs typeface="Times New Roman" pitchFamily="18" charset="0"/>
              </a:rPr>
              <a:t>in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cure rate </a:t>
            </a:r>
            <a:r>
              <a:rPr lang="en-MY" sz="2800" dirty="0">
                <a:cs typeface="Times New Roman" pitchFamily="18" charset="0"/>
              </a:rPr>
              <a:t>among the three different treated group .</a:t>
            </a:r>
          </a:p>
          <a:p>
            <a:r>
              <a:rPr lang="en-MY" sz="2800" dirty="0">
                <a:cs typeface="Times New Roman" pitchFamily="18" charset="0"/>
              </a:rPr>
              <a:t>P1¬ = P2 = P3 = P0 .</a:t>
            </a:r>
          </a:p>
          <a:p>
            <a:r>
              <a:rPr lang="en-MY" sz="2800" dirty="0">
                <a:cs typeface="Times New Roman" pitchFamily="18" charset="0"/>
              </a:rPr>
              <a:t>The difference observed is due to 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chance factor</a:t>
            </a:r>
            <a:r>
              <a:rPr lang="en-MY" sz="2800" dirty="0">
                <a:cs typeface="Times New Roman" pitchFamily="18" charset="0"/>
              </a:rPr>
              <a:t>, sampling error and sampling variability  .</a:t>
            </a:r>
          </a:p>
          <a:p>
            <a:r>
              <a:rPr lang="en-MY" sz="2800" dirty="0">
                <a:cs typeface="Times New Roman" pitchFamily="18" charset="0"/>
              </a:rPr>
              <a:t>There is no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significance association </a:t>
            </a:r>
            <a:r>
              <a:rPr lang="en-MY" sz="2800" dirty="0">
                <a:cs typeface="Times New Roman" pitchFamily="18" charset="0"/>
              </a:rPr>
              <a:t>between 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cure rate </a:t>
            </a:r>
            <a:r>
              <a:rPr lang="en-MY" sz="2800" dirty="0">
                <a:cs typeface="Times New Roman" pitchFamily="18" charset="0"/>
              </a:rPr>
              <a:t>level and 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type of treatment </a:t>
            </a:r>
            <a:r>
              <a:rPr lang="en-MY" sz="2800" dirty="0" smtClean="0">
                <a:cs typeface="Times New Roman" pitchFamily="18" charset="0"/>
              </a:rPr>
              <a:t>.</a:t>
            </a:r>
          </a:p>
          <a:p>
            <a:endParaRPr lang="en-MY" sz="2800" dirty="0">
              <a:cs typeface="Times New Roman" pitchFamily="18" charset="0"/>
            </a:endParaRPr>
          </a:p>
          <a:p>
            <a:r>
              <a:rPr lang="en-MY" sz="2800" dirty="0">
                <a:solidFill>
                  <a:srgbClr val="C00000"/>
                </a:solidFill>
              </a:rPr>
              <a:t>HA </a:t>
            </a:r>
          </a:p>
          <a:p>
            <a:r>
              <a:rPr lang="en-MY" sz="2800" dirty="0"/>
              <a:t>      There is a </a:t>
            </a:r>
            <a:r>
              <a:rPr lang="en-MY" sz="2800" dirty="0">
                <a:solidFill>
                  <a:srgbClr val="FF0000"/>
                </a:solidFill>
              </a:rPr>
              <a:t>significance difference in cure rate </a:t>
            </a:r>
            <a:r>
              <a:rPr lang="en-MY" sz="2800" dirty="0"/>
              <a:t>between three group .</a:t>
            </a:r>
          </a:p>
          <a:p>
            <a:r>
              <a:rPr lang="en-MY" sz="2800" dirty="0"/>
              <a:t>This difference </a:t>
            </a:r>
            <a:r>
              <a:rPr lang="en-MY" sz="2800" dirty="0">
                <a:solidFill>
                  <a:srgbClr val="FF0000"/>
                </a:solidFill>
              </a:rPr>
              <a:t>due to effect of </a:t>
            </a:r>
            <a:r>
              <a:rPr lang="en-MY" sz="2800" dirty="0"/>
              <a:t>different treatment . There is no or minimum effect of chance factor .</a:t>
            </a:r>
          </a:p>
          <a:p>
            <a:r>
              <a:rPr lang="en-MY" sz="2800" b="1" dirty="0"/>
              <a:t>P1¬ ≠ P2 ≠ P3 ≠ P0 </a:t>
            </a:r>
          </a:p>
        </p:txBody>
      </p:sp>
    </p:spTree>
    <p:extLst>
      <p:ext uri="{BB962C8B-B14F-4D97-AF65-F5344CB8AC3E}">
        <p14:creationId xmlns:p14="http://schemas.microsoft.com/office/powerpoint/2010/main" val="247579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C842-D92F-488D-AD28-A60BD4EA3C74}" type="datetime1">
              <a:rPr lang="en-MY" smtClean="0"/>
              <a:t>1/8/2023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1296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800" dirty="0">
                <a:solidFill>
                  <a:srgbClr val="C00000"/>
                </a:solidFill>
              </a:rPr>
              <a:t>Critical region </a:t>
            </a:r>
          </a:p>
          <a:p>
            <a:r>
              <a:rPr lang="en-US" sz="2800" dirty="0" err="1"/>
              <a:t>d.F</a:t>
            </a:r>
            <a:r>
              <a:rPr lang="en-US" sz="2800" dirty="0"/>
              <a:t> = (C – 1) (r – 1) </a:t>
            </a:r>
          </a:p>
          <a:p>
            <a:r>
              <a:rPr lang="en-US" sz="2800" dirty="0"/>
              <a:t>       = (3 – 1) ( 3 – 1)  = 4</a:t>
            </a:r>
          </a:p>
          <a:p>
            <a:r>
              <a:rPr lang="el-GR" sz="2800" dirty="0"/>
              <a:t>α = </a:t>
            </a:r>
            <a:r>
              <a:rPr lang="el-GR" sz="2800" dirty="0" smtClean="0"/>
              <a:t>0.05</a:t>
            </a:r>
            <a:endParaRPr lang="en-US" sz="2800" dirty="0" smtClean="0"/>
          </a:p>
          <a:p>
            <a:endParaRPr lang="en-US" sz="2800" dirty="0"/>
          </a:p>
          <a:p>
            <a:endParaRPr lang="el-GR" sz="2800" dirty="0"/>
          </a:p>
          <a:p>
            <a:r>
              <a:rPr lang="en-US" sz="2800" b="1" dirty="0"/>
              <a:t>tabulated   </a:t>
            </a:r>
            <a:r>
              <a:rPr lang="el-GR" sz="2800" b="1" dirty="0"/>
              <a:t>χ2  = 9.488</a:t>
            </a:r>
          </a:p>
          <a:p>
            <a:r>
              <a:rPr lang="el-GR" sz="2800" dirty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MY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32" y="4871545"/>
            <a:ext cx="3003506" cy="1293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424" y="2780928"/>
            <a:ext cx="4587230" cy="291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88683"/>
            <a:ext cx="9509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58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C4C2-AAB0-44CB-988D-55E637EDA91F}" type="datetime1">
              <a:rPr lang="en-MY" smtClean="0"/>
              <a:t>1/8/2023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12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69179" y="188640"/>
            <a:ext cx="567097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 expected (E)  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total column X total row  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                          Grand total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E65 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=53.67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E21 ==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X57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=20.67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E13=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X68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24.66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E46=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=45.54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E18=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X57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17.54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E20=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X68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=20.9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E37=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90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48.8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52120" y="89335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E18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90 X57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18.8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E35=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90 X68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22.42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51920" y="2708920"/>
          <a:ext cx="4982915" cy="33341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0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6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5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Type R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1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23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37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MY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endParaRPr lang="en-MY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8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BDF-96FC-4475-B730-2119187EA383}" type="datetime1">
              <a:rPr lang="en-MY" smtClean="0"/>
              <a:t>1/8/2023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13</a:t>
            </a:fld>
            <a:endParaRPr lang="en-MY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777" y="104932"/>
            <a:ext cx="2393745" cy="90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3236" y="78598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(</a:t>
            </a:r>
            <a:r>
              <a:rPr lang="en-US" sz="2400" u="sng" dirty="0"/>
              <a:t>65-53.67 )</a:t>
            </a:r>
            <a:r>
              <a:rPr lang="en-US" sz="2400" u="sng" baseline="30000" dirty="0"/>
              <a:t>2</a:t>
            </a:r>
            <a:r>
              <a:rPr lang="en-US" sz="2400" dirty="0"/>
              <a:t> + (</a:t>
            </a:r>
            <a:r>
              <a:rPr lang="en-US" sz="2400" u="sng" dirty="0"/>
              <a:t>21-20.67)</a:t>
            </a:r>
            <a:r>
              <a:rPr lang="en-US" sz="2400" u="sng" baseline="30000" dirty="0"/>
              <a:t> 2</a:t>
            </a:r>
            <a:r>
              <a:rPr lang="en-US" sz="2400" dirty="0"/>
              <a:t> + (</a:t>
            </a:r>
            <a:r>
              <a:rPr lang="en-US" sz="2400" u="sng" dirty="0"/>
              <a:t>13-24.66)</a:t>
            </a:r>
            <a:r>
              <a:rPr lang="en-US" sz="2400" u="sng" baseline="30000" dirty="0"/>
              <a:t>2 </a:t>
            </a:r>
            <a:r>
              <a:rPr lang="en-US" sz="2400" dirty="0"/>
              <a:t> + (</a:t>
            </a:r>
            <a:r>
              <a:rPr lang="en-US" sz="2400" u="sng" dirty="0"/>
              <a:t>46-45.54)</a:t>
            </a:r>
            <a:r>
              <a:rPr lang="en-US" sz="2400" u="sng" baseline="30000" dirty="0"/>
              <a:t>2</a:t>
            </a:r>
            <a:r>
              <a:rPr lang="en-US" sz="2400" dirty="0"/>
              <a:t>  (</a:t>
            </a:r>
            <a:r>
              <a:rPr lang="en-US" sz="2400" u="sng" dirty="0"/>
              <a:t>18-17.54)</a:t>
            </a:r>
            <a:r>
              <a:rPr lang="en-US" sz="2400" u="sng" baseline="30000" dirty="0"/>
              <a:t>2</a:t>
            </a:r>
            <a:r>
              <a:rPr lang="en-US" sz="2400" u="sng" dirty="0"/>
              <a:t> </a:t>
            </a:r>
            <a:r>
              <a:rPr lang="en-US" sz="2400" dirty="0"/>
              <a:t> + </a:t>
            </a:r>
            <a:endParaRPr lang="en-US" sz="2400" dirty="0" smtClean="0"/>
          </a:p>
          <a:p>
            <a:r>
              <a:rPr lang="en-US" sz="2400" dirty="0"/>
              <a:t>53.67 </a:t>
            </a:r>
            <a:r>
              <a:rPr lang="en-US" sz="2400" dirty="0" smtClean="0"/>
              <a:t>                    20.67          </a:t>
            </a:r>
            <a:r>
              <a:rPr lang="en-US" sz="2400" dirty="0"/>
              <a:t>24.66     </a:t>
            </a:r>
            <a:r>
              <a:rPr lang="en-US" sz="2400" dirty="0" smtClean="0"/>
              <a:t>          45.54          17.54</a:t>
            </a:r>
            <a:endParaRPr lang="en-US" sz="2400" dirty="0"/>
          </a:p>
          <a:p>
            <a:r>
              <a:rPr lang="en-US" sz="2400" dirty="0" smtClean="0"/>
              <a:t>(</a:t>
            </a:r>
            <a:r>
              <a:rPr lang="en-US" sz="2400" u="sng" dirty="0"/>
              <a:t>20-20.9)</a:t>
            </a:r>
            <a:r>
              <a:rPr lang="en-US" sz="2400" u="sng" baseline="30000" dirty="0"/>
              <a:t>2</a:t>
            </a:r>
            <a:r>
              <a:rPr lang="en-US" sz="2400" u="sng" dirty="0"/>
              <a:t> </a:t>
            </a:r>
            <a:r>
              <a:rPr lang="en-US" sz="2400" dirty="0"/>
              <a:t> + (</a:t>
            </a:r>
            <a:r>
              <a:rPr lang="en-US" sz="2400" u="sng" dirty="0"/>
              <a:t>37-48.8)</a:t>
            </a:r>
            <a:r>
              <a:rPr lang="en-US" sz="2400" u="sng" baseline="30000" dirty="0"/>
              <a:t>2 </a:t>
            </a:r>
            <a:r>
              <a:rPr lang="en-US" sz="2400" dirty="0"/>
              <a:t> + (</a:t>
            </a:r>
            <a:r>
              <a:rPr lang="en-US" sz="2400" u="sng" dirty="0"/>
              <a:t>18-18.8 )</a:t>
            </a:r>
            <a:r>
              <a:rPr lang="en-US" sz="2400" u="sng" baseline="30000" dirty="0"/>
              <a:t>2</a:t>
            </a:r>
            <a:r>
              <a:rPr lang="en-US" sz="2400" u="sng" dirty="0"/>
              <a:t>+</a:t>
            </a:r>
            <a:r>
              <a:rPr lang="en-US" sz="2400" dirty="0"/>
              <a:t> ( </a:t>
            </a:r>
            <a:r>
              <a:rPr lang="en-US" sz="2400" u="sng" dirty="0"/>
              <a:t>35-22.42)</a:t>
            </a:r>
            <a:r>
              <a:rPr lang="en-US" sz="2400" u="sng" baseline="30000" dirty="0"/>
              <a:t>2</a:t>
            </a:r>
            <a:endParaRPr lang="en-MY" sz="2400" dirty="0"/>
          </a:p>
          <a:p>
            <a:r>
              <a:rPr lang="en-US" sz="2400" dirty="0"/>
              <a:t>  20.9         </a:t>
            </a:r>
            <a:r>
              <a:rPr lang="en-US" sz="2400" dirty="0" smtClean="0"/>
              <a:t>                </a:t>
            </a:r>
            <a:r>
              <a:rPr lang="en-US" sz="2400" dirty="0"/>
              <a:t>48.8         18.8           </a:t>
            </a:r>
            <a:r>
              <a:rPr lang="en-US" sz="2400" dirty="0" smtClean="0"/>
              <a:t>22.42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93236" y="2473693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/>
              <a:t>=</a:t>
            </a:r>
            <a:r>
              <a:rPr lang="en-MY" sz="2400" b="1" dirty="0" smtClean="0"/>
              <a:t>2.4+0.005+5.513+0.005+0.012+0.047+2.85+0.034+7.067=17.978</a:t>
            </a:r>
            <a:endParaRPr lang="en-MY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293236" y="2857106"/>
            <a:ext cx="84969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Calculated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χ²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greater</a:t>
            </a:r>
            <a:r>
              <a:rPr lang="en-MY" sz="2800" dirty="0">
                <a:cs typeface="Times New Roman" pitchFamily="18" charset="0"/>
              </a:rPr>
              <a:t> than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tabulated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χ²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.</a:t>
            </a:r>
          </a:p>
          <a:p>
            <a:r>
              <a:rPr lang="en-MY" sz="2800" dirty="0">
                <a:cs typeface="Times New Roman" pitchFamily="18" charset="0"/>
              </a:rPr>
              <a:t>Calculated </a:t>
            </a:r>
            <a:r>
              <a:rPr lang="en-MY" sz="2800" dirty="0" smtClean="0">
                <a:cs typeface="Times New Roman" pitchFamily="18" charset="0"/>
              </a:rPr>
              <a:t>χ²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fall </a:t>
            </a:r>
            <a:r>
              <a:rPr lang="en-MY" sz="2800" dirty="0">
                <a:cs typeface="Times New Roman" pitchFamily="18" charset="0"/>
              </a:rPr>
              <a:t>in area 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rejection</a:t>
            </a:r>
            <a:r>
              <a:rPr lang="en-MY" sz="2800" dirty="0">
                <a:cs typeface="Times New Roman" pitchFamily="18" charset="0"/>
              </a:rPr>
              <a:t>, </a:t>
            </a:r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so </a:t>
            </a:r>
            <a:r>
              <a:rPr lang="en-MY" sz="2800" dirty="0">
                <a:cs typeface="Times New Roman" pitchFamily="18" charset="0"/>
              </a:rPr>
              <a:t>we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reject </a:t>
            </a:r>
            <a:r>
              <a:rPr lang="en-MY" sz="2800" b="1" dirty="0" err="1">
                <a:solidFill>
                  <a:srgbClr val="FF0000"/>
                </a:solidFill>
                <a:cs typeface="Times New Roman" pitchFamily="18" charset="0"/>
              </a:rPr>
              <a:t>Ho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= we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reject no significance difference </a:t>
            </a:r>
            <a:r>
              <a:rPr lang="en-MY" sz="2800" dirty="0">
                <a:cs typeface="Times New Roman" pitchFamily="18" charset="0"/>
              </a:rPr>
              <a:t>.</a:t>
            </a:r>
          </a:p>
          <a:p>
            <a:r>
              <a:rPr lang="en-MY" sz="2800" dirty="0">
                <a:cs typeface="Times New Roman" pitchFamily="18" charset="0"/>
              </a:rPr>
              <a:t>There is </a:t>
            </a:r>
            <a:r>
              <a:rPr lang="en-MY" sz="2800" dirty="0" smtClean="0">
                <a:cs typeface="Times New Roman" pitchFamily="18" charset="0"/>
              </a:rPr>
              <a:t>significance </a:t>
            </a:r>
            <a:r>
              <a:rPr lang="en-MY" sz="2800" dirty="0">
                <a:cs typeface="Times New Roman" pitchFamily="18" charset="0"/>
              </a:rPr>
              <a:t>difference in cure rate between the three groups </a:t>
            </a:r>
            <a:r>
              <a:rPr lang="en-MY" sz="2800" dirty="0" smtClean="0">
                <a:cs typeface="Times New Roman" pitchFamily="18" charset="0"/>
              </a:rPr>
              <a:t>.</a:t>
            </a: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 &lt; 0.05 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228" y="4682580"/>
            <a:ext cx="3654601" cy="20388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13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304800" y="2309019"/>
            <a:ext cx="84582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/>
              <a:t> </a:t>
            </a:r>
            <a:r>
              <a:rPr lang="en-US" altLang="ar-JO" sz="2800" dirty="0">
                <a:latin typeface="Century" panose="02040604050505020304" pitchFamily="18" charset="0"/>
              </a:rPr>
              <a:t>The expected No. must be computed for each cell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>
                <a:latin typeface="Century" panose="02040604050505020304" pitchFamily="18" charset="0"/>
              </a:rPr>
              <a:t>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>
                <a:latin typeface="Century" panose="02040604050505020304" pitchFamily="18" charset="0"/>
              </a:rPr>
              <a:t>           E =   </a:t>
            </a:r>
            <a:r>
              <a:rPr lang="en-US" altLang="ar-JO" sz="2800" u="sng" dirty="0">
                <a:latin typeface="Century" panose="02040604050505020304" pitchFamily="18" charset="0"/>
              </a:rPr>
              <a:t>Column total   X row total</a:t>
            </a:r>
            <a:endParaRPr lang="en-US" altLang="ar-JO" sz="2800" dirty="0">
              <a:latin typeface="Century" panose="020406040505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>
                <a:latin typeface="Century" panose="02040604050505020304" pitchFamily="18" charset="0"/>
              </a:rPr>
              <a:t>                         Overall total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ar-JO" sz="2800" dirty="0">
              <a:solidFill>
                <a:schemeClr val="bg1"/>
              </a:solidFill>
              <a:latin typeface="Century" panose="02040604050505020304" pitchFamily="18" charset="0"/>
            </a:endParaRPr>
          </a:p>
        </p:txBody>
      </p:sp>
      <p:pic>
        <p:nvPicPr>
          <p:cNvPr id="80899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28700" y="4083269"/>
            <a:ext cx="662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C00000"/>
                </a:solidFill>
              </a:rPr>
              <a:t>There is no continuity correction</a:t>
            </a:r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304800" y="1524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b="1" u="sng">
                <a:solidFill>
                  <a:schemeClr val="hlink"/>
                </a:solidFill>
              </a:rPr>
              <a:t>II- r × c</a:t>
            </a:r>
          </a:p>
        </p:txBody>
      </p:sp>
      <p:sp>
        <p:nvSpPr>
          <p:cNvPr id="80902" name="Rectangle 2"/>
          <p:cNvSpPr>
            <a:spLocks noChangeArrowheads="1"/>
          </p:cNvSpPr>
          <p:nvPr/>
        </p:nvSpPr>
        <p:spPr bwMode="auto">
          <a:xfrm>
            <a:off x="304800" y="984250"/>
            <a:ext cx="8077200" cy="125888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800" dirty="0"/>
              <a:t>   </a:t>
            </a:r>
            <a:r>
              <a:rPr lang="en-US" altLang="ar-JO" sz="1800" b="1" dirty="0"/>
              <a:t>2                              2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/>
              <a:t>Χ = ∑ </a:t>
            </a:r>
            <a:r>
              <a:rPr lang="en-US" altLang="ar-JO" sz="2800" b="1" u="sng" dirty="0"/>
              <a:t>( O -  E </a:t>
            </a:r>
            <a:r>
              <a:rPr lang="en-US" altLang="ar-JO" sz="2800" b="1" dirty="0"/>
              <a:t>)</a:t>
            </a:r>
            <a:r>
              <a:rPr lang="en-US" altLang="ar-JO" sz="2800" dirty="0"/>
              <a:t>             </a:t>
            </a:r>
            <a:r>
              <a:rPr lang="en-US" altLang="ar-JO" sz="2800" b="1" dirty="0" err="1"/>
              <a:t>d.f.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(c – 1) (r – 1)</a:t>
            </a:r>
            <a:r>
              <a:rPr lang="en-US" altLang="ar-JO" sz="2800" b="1" dirty="0"/>
              <a:t> 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/>
              <a:t>             </a:t>
            </a:r>
            <a:r>
              <a:rPr lang="en-US" altLang="ar-JO" sz="2800" b="1" dirty="0"/>
              <a:t> 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799" y="4724400"/>
            <a:ext cx="8618483" cy="1838325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366CC"/>
              </a:buClr>
              <a:buFont typeface="Wingdings" panose="05000000000000000000" pitchFamily="2" charset="2"/>
              <a:buChar char="ü"/>
            </a:pP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Chi square </a:t>
            </a:r>
            <a:r>
              <a:rPr lang="en-US" altLang="ar-JO" sz="2800" b="1" dirty="0">
                <a:latin typeface="Century" panose="02040604050505020304" pitchFamily="18" charset="0"/>
              </a:rPr>
              <a:t>is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only valid </a:t>
            </a:r>
            <a:r>
              <a:rPr lang="en-US" altLang="ar-JO" sz="2800" b="1" dirty="0">
                <a:latin typeface="Century" panose="02040604050505020304" pitchFamily="18" charset="0"/>
              </a:rPr>
              <a:t>if applied to the </a:t>
            </a:r>
          </a:p>
          <a:p>
            <a:pPr eaLnBrk="1" hangingPunct="1">
              <a:spcBef>
                <a:spcPct val="0"/>
              </a:spcBef>
              <a:buClr>
                <a:srgbClr val="3366CC"/>
              </a:buClr>
              <a:buFont typeface="Wingdings" panose="05000000000000000000" pitchFamily="2" charset="2"/>
              <a:buChar char="ü"/>
            </a:pPr>
            <a:r>
              <a:rPr lang="en-US" altLang="ar-JO" sz="2800" b="1" dirty="0">
                <a:latin typeface="Century" panose="02040604050505020304" pitchFamily="18" charset="0"/>
              </a:rPr>
              <a:t>actual numbers in the various categories . </a:t>
            </a:r>
          </a:p>
          <a:p>
            <a:pPr eaLnBrk="1" hangingPunct="1">
              <a:spcBef>
                <a:spcPct val="0"/>
              </a:spcBef>
              <a:buClr>
                <a:srgbClr val="00CCFF"/>
              </a:buClr>
              <a:buFont typeface="Wingdings" panose="05000000000000000000" pitchFamily="2" charset="2"/>
              <a:buChar char="ü"/>
            </a:pPr>
            <a:r>
              <a:rPr lang="en-US" altLang="ar-JO" sz="2800" b="1" dirty="0">
                <a:latin typeface="Century" panose="02040604050505020304" pitchFamily="18" charset="0"/>
              </a:rPr>
              <a:t>It must 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</a:rPr>
              <a:t>never </a:t>
            </a:r>
            <a:r>
              <a:rPr lang="en-US" altLang="ar-JO" sz="2800" b="1" dirty="0">
                <a:latin typeface="Century" panose="02040604050505020304" pitchFamily="18" charset="0"/>
              </a:rPr>
              <a:t>be applied to table showing just proportions or percentages</a:t>
            </a:r>
            <a:r>
              <a:rPr lang="en-US" altLang="ar-JO" sz="2800" dirty="0">
                <a:latin typeface="Century" panose="020406040505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35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299"/>
            <a:ext cx="8939463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             </a:t>
            </a:r>
            <a:r>
              <a:rPr lang="en-US" sz="3200" b="1" dirty="0" smtClean="0">
                <a:solidFill>
                  <a:srgbClr val="C00000"/>
                </a:solidFill>
              </a:rPr>
              <a:t>Validity  of Chi Square </a:t>
            </a:r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χ²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is  valid </a:t>
            </a:r>
          </a:p>
          <a:p>
            <a:pPr marL="457200" indent="-457200">
              <a:buClr>
                <a:srgbClr val="00FF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when the overall total is</a:t>
            </a:r>
            <a:r>
              <a:rPr lang="en-US" sz="2800" dirty="0">
                <a:solidFill>
                  <a:srgbClr val="FF0000"/>
                </a:solidFill>
              </a:rPr>
              <a:t> more </a:t>
            </a:r>
            <a:r>
              <a:rPr lang="en-US" sz="2800" dirty="0"/>
              <a:t>than</a:t>
            </a:r>
            <a:r>
              <a:rPr lang="en-US" sz="2800" dirty="0">
                <a:solidFill>
                  <a:srgbClr val="FF0000"/>
                </a:solidFill>
              </a:rPr>
              <a:t> 40 </a:t>
            </a:r>
            <a:r>
              <a:rPr lang="en-US" sz="2800" dirty="0"/>
              <a:t>, regardless the expected values  </a:t>
            </a:r>
            <a:r>
              <a:rPr lang="en-US" sz="2800" dirty="0" smtClean="0"/>
              <a:t>   </a:t>
            </a:r>
            <a:r>
              <a:rPr lang="en-US" sz="2600" dirty="0" smtClean="0">
                <a:solidFill>
                  <a:srgbClr val="00B050"/>
                </a:solidFill>
              </a:rPr>
              <a:t>and </a:t>
            </a:r>
            <a:endParaRPr lang="en-US" sz="2600" dirty="0">
              <a:solidFill>
                <a:srgbClr val="00B050"/>
              </a:solidFill>
            </a:endParaRPr>
          </a:p>
          <a:p>
            <a:pPr marL="457200" indent="-457200">
              <a:buClr>
                <a:srgbClr val="00FF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when the overall total </a:t>
            </a:r>
            <a:r>
              <a:rPr lang="en-US" sz="2800" dirty="0">
                <a:solidFill>
                  <a:srgbClr val="FF0000"/>
                </a:solidFill>
              </a:rPr>
              <a:t>between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20 and 40  </a:t>
            </a:r>
            <a:r>
              <a:rPr lang="en-US" sz="2800" dirty="0"/>
              <a:t>provided that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all expected values are </a:t>
            </a:r>
            <a:r>
              <a:rPr lang="en-US" sz="2800" dirty="0"/>
              <a:t>at </a:t>
            </a:r>
            <a:r>
              <a:rPr lang="en-US" sz="2800" dirty="0">
                <a:solidFill>
                  <a:srgbClr val="FF0000"/>
                </a:solidFill>
              </a:rPr>
              <a:t>least </a:t>
            </a:r>
            <a:r>
              <a:rPr lang="en-US" sz="2800" dirty="0" smtClean="0">
                <a:solidFill>
                  <a:srgbClr val="FF0000"/>
                </a:solidFill>
              </a:rPr>
              <a:t>5</a:t>
            </a:r>
          </a:p>
          <a:p>
            <a:pPr marL="457200" indent="-457200">
              <a:buClr>
                <a:srgbClr val="00FF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Chi square is valid  provided </a:t>
            </a:r>
            <a:r>
              <a:rPr lang="en-US" sz="2800" dirty="0" smtClean="0"/>
              <a:t>that</a:t>
            </a:r>
          </a:p>
          <a:p>
            <a:pPr marL="457200" indent="-457200">
              <a:buClr>
                <a:srgbClr val="00FF00"/>
              </a:buClr>
              <a:buFont typeface="Wingdings" panose="05000000000000000000" pitchFamily="2" charset="2"/>
              <a:buChar char="v"/>
            </a:pP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less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than 20% </a:t>
            </a:r>
            <a:r>
              <a:rPr lang="en-US" sz="2800" dirty="0">
                <a:cs typeface="Times New Roman" pitchFamily="18" charset="0"/>
              </a:rPr>
              <a:t>of expected number</a:t>
            </a:r>
            <a:r>
              <a:rPr lang="en-US" sz="2800" dirty="0">
                <a:solidFill>
                  <a:srgbClr val="00B050"/>
                </a:solidFill>
                <a:cs typeface="Times New Roman" pitchFamily="18" charset="0"/>
              </a:rPr>
              <a:t>s are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less than 5 </a:t>
            </a:r>
            <a:endParaRPr lang="en-US" sz="28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Clr>
                <a:srgbClr val="00FF00"/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none is less than 1 </a:t>
            </a:r>
            <a:endParaRPr lang="en-US" sz="28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When the expected numbers are very small the chi We </a:t>
            </a:r>
            <a:r>
              <a:rPr lang="en-US" sz="2800" dirty="0"/>
              <a:t>recommended other test (Exact Test 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FF0000"/>
                </a:solidFill>
              </a:rPr>
              <a:t>Chi</a:t>
            </a:r>
            <a:r>
              <a:rPr lang="en-US" sz="2800" dirty="0" smtClean="0"/>
              <a:t> square test is not  valid when we have </a:t>
            </a:r>
            <a:r>
              <a:rPr lang="en-US" sz="2800" dirty="0" smtClean="0">
                <a:solidFill>
                  <a:srgbClr val="FF0000"/>
                </a:solidFill>
              </a:rPr>
              <a:t>cell zero </a:t>
            </a:r>
          </a:p>
          <a:p>
            <a:r>
              <a:rPr lang="en-US" sz="2600" dirty="0" smtClean="0">
                <a:cs typeface="Times New Roman" pitchFamily="18" charset="0"/>
              </a:rPr>
              <a:t>This restriction can be overcome by </a:t>
            </a:r>
          </a:p>
          <a:p>
            <a:pPr rtl="1"/>
            <a:r>
              <a:rPr lang="en-US" sz="2600" dirty="0" smtClean="0">
                <a:cs typeface="Times New Roman" pitchFamily="18" charset="0"/>
              </a:rPr>
              <a:t>combining rows or columns with the low expected numbers   provide that these combination make biological sense</a:t>
            </a:r>
          </a:p>
        </p:txBody>
      </p:sp>
    </p:spTree>
    <p:extLst>
      <p:ext uri="{BB962C8B-B14F-4D97-AF65-F5344CB8AC3E}">
        <p14:creationId xmlns:p14="http://schemas.microsoft.com/office/powerpoint/2010/main" val="218936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/>
          </p:cNvSpPr>
          <p:nvPr/>
        </p:nvSpPr>
        <p:spPr bwMode="auto">
          <a:xfrm>
            <a:off x="571500" y="2071688"/>
            <a:ext cx="8286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/>
          <a:p>
            <a:r>
              <a:rPr lang="en-US" sz="36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Fisher's exact test of independence</a:t>
            </a:r>
          </a:p>
          <a:p>
            <a:pPr eaLnBrk="0" hangingPunct="0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109676" y="3244334"/>
            <a:ext cx="2924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202122"/>
                </a:solidFill>
                <a:latin typeface="Arial" panose="020B0604020202020204" pitchFamily="34" charset="0"/>
              </a:rPr>
              <a:t>Sir Ronald Aylmer Fisher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7492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304800" y="457200"/>
            <a:ext cx="85344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u="sng" dirty="0"/>
              <a:t>Fisher's exact test</a:t>
            </a:r>
          </a:p>
          <a:p>
            <a:r>
              <a:rPr lang="en-US" b="1" dirty="0"/>
              <a:t> </a:t>
            </a:r>
            <a:r>
              <a:rPr lang="en-US" sz="2800" dirty="0"/>
              <a:t>is a statistical significance test used in the analysis of contingency tables where sample </a:t>
            </a:r>
            <a:r>
              <a:rPr lang="en-US" sz="2800" dirty="0">
                <a:solidFill>
                  <a:srgbClr val="FF0000"/>
                </a:solidFill>
              </a:rPr>
              <a:t>sizes are small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/>
              <a:t>It is named after its inventor, R. A. </a:t>
            </a:r>
            <a:r>
              <a:rPr lang="en-US" sz="2800" dirty="0" smtClean="0"/>
              <a:t>Fisher</a:t>
            </a:r>
            <a:r>
              <a:rPr lang="en-MY" b="1" dirty="0"/>
              <a:t> Sir Ronald Aylmer Fisher</a:t>
            </a:r>
            <a:endParaRPr lang="en-US" sz="2800" dirty="0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214313" y="2428875"/>
            <a:ext cx="89296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/>
              <a:t>The test is useful </a:t>
            </a:r>
            <a:r>
              <a:rPr lang="en-US" sz="2800" dirty="0">
                <a:solidFill>
                  <a:srgbClr val="FF0000"/>
                </a:solidFill>
              </a:rPr>
              <a:t>for </a:t>
            </a:r>
            <a:r>
              <a:rPr lang="en-US" sz="2800" u="sng" dirty="0">
                <a:solidFill>
                  <a:srgbClr val="FF0000"/>
                </a:solidFill>
              </a:rPr>
              <a:t>categorical data </a:t>
            </a:r>
            <a:r>
              <a:rPr lang="en-US" sz="2800" dirty="0"/>
              <a:t>that result from </a:t>
            </a:r>
            <a:r>
              <a:rPr lang="en-US" sz="2800" b="1" dirty="0">
                <a:solidFill>
                  <a:srgbClr val="FF0000"/>
                </a:solidFill>
              </a:rPr>
              <a:t>classifying</a:t>
            </a:r>
            <a:r>
              <a:rPr lang="en-US" sz="2800" dirty="0"/>
              <a:t> objects in </a:t>
            </a:r>
            <a:r>
              <a:rPr lang="en-US" sz="2800" b="1" dirty="0">
                <a:solidFill>
                  <a:schemeClr val="tx2"/>
                </a:solidFill>
              </a:rPr>
              <a:t>two different ways</a:t>
            </a:r>
            <a:r>
              <a:rPr lang="en-US" sz="2800" dirty="0"/>
              <a:t>; </a:t>
            </a:r>
          </a:p>
          <a:p>
            <a:r>
              <a:rPr lang="en-US" sz="2800" dirty="0"/>
              <a:t>it is used to examine the </a:t>
            </a:r>
            <a:r>
              <a:rPr lang="en-US" sz="2800" b="1" dirty="0">
                <a:solidFill>
                  <a:srgbClr val="FF0000"/>
                </a:solidFill>
              </a:rPr>
              <a:t>significance o</a:t>
            </a:r>
            <a:r>
              <a:rPr lang="en-US" sz="2800" dirty="0"/>
              <a:t>f the </a:t>
            </a:r>
            <a:r>
              <a:rPr lang="en-US" sz="2800" b="1" dirty="0">
                <a:solidFill>
                  <a:srgbClr val="FF0000"/>
                </a:solidFill>
              </a:rPr>
              <a:t>association </a:t>
            </a:r>
            <a:r>
              <a:rPr lang="en-US" sz="2800" dirty="0"/>
              <a:t>(contingency) between the </a:t>
            </a:r>
            <a:r>
              <a:rPr lang="en-US" sz="2800" b="1" dirty="0">
                <a:solidFill>
                  <a:srgbClr val="002060"/>
                </a:solidFill>
              </a:rPr>
              <a:t>two kinds of classification</a:t>
            </a: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214313" y="5643563"/>
            <a:ext cx="8763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/>
              <a:t>With large samples, a </a:t>
            </a:r>
            <a:r>
              <a:rPr lang="en-US" sz="2800" u="sng"/>
              <a:t>chi-squared test</a:t>
            </a:r>
            <a:r>
              <a:rPr lang="en-US" sz="2800"/>
              <a:t> can be used in this situation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971600" y="4357688"/>
            <a:ext cx="673224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/>
              <a:t>Most uses of the Fisher test involve,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like </a:t>
            </a:r>
            <a:r>
              <a:rPr lang="en-US" sz="2800" dirty="0"/>
              <a:t>this example, a 2 × 2 contingency table. </a:t>
            </a:r>
            <a:r>
              <a:rPr lang="en-US" sz="2800" dirty="0" smtClean="0"/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366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/>
          </p:cNvSpPr>
          <p:nvPr/>
        </p:nvSpPr>
        <p:spPr bwMode="auto">
          <a:xfrm>
            <a:off x="182782" y="256189"/>
            <a:ext cx="8786812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When to use it</a:t>
            </a: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Fisher's exact test is used when you have </a:t>
            </a: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two nominal variables.</a:t>
            </a: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A data set in  rows and columns.</a:t>
            </a:r>
          </a:p>
          <a:p>
            <a:pPr eaLnBrk="0" hangingPunct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Fisher's exact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test is more accurate than the chi-squared test of independence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expected numbers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most common use of </a:t>
            </a:r>
            <a:r>
              <a:rPr lang="en-US" sz="28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Fisher's </a:t>
            </a:r>
            <a:r>
              <a:rPr lang="en-US" sz="28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exact test </a:t>
            </a:r>
          </a:p>
          <a:p>
            <a:pPr eaLnBrk="0" hangingPunct="0"/>
            <a:r>
              <a:rPr lang="en-US" sz="28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is for 2×2 tables, </a:t>
            </a:r>
          </a:p>
          <a:p>
            <a:pPr eaLnBrk="0" hangingPunct="0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You can do Fisher's exact test for greater than two rows and columns.</a:t>
            </a:r>
          </a:p>
        </p:txBody>
      </p:sp>
    </p:spTree>
    <p:extLst>
      <p:ext uri="{BB962C8B-B14F-4D97-AF65-F5344CB8AC3E}">
        <p14:creationId xmlns:p14="http://schemas.microsoft.com/office/powerpoint/2010/main" val="37524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ChangeArrowheads="1"/>
          </p:cNvSpPr>
          <p:nvPr/>
        </p:nvSpPr>
        <p:spPr bwMode="auto">
          <a:xfrm>
            <a:off x="228600" y="100995"/>
            <a:ext cx="89154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cs typeface="Times New Roman" pitchFamily="18" charset="0"/>
              </a:rPr>
              <a:t>when sample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sizes are small</a:t>
            </a:r>
            <a:r>
              <a:rPr lang="en-US" sz="2600" dirty="0">
                <a:cs typeface="Times New Roman" pitchFamily="18" charset="0"/>
              </a:rPr>
              <a:t>, or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cs typeface="Times New Roman" pitchFamily="18" charset="0"/>
              </a:rPr>
              <a:t>the data are very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unequally distributed </a:t>
            </a:r>
            <a:r>
              <a:rPr lang="en-US" sz="2600" dirty="0">
                <a:cs typeface="Times New Roman" pitchFamily="18" charset="0"/>
              </a:rPr>
              <a:t>among the cells of the table,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cs typeface="Times New Roman" pitchFamily="18" charset="0"/>
              </a:rPr>
              <a:t>resulting in the cell counts predicted on the null </a:t>
            </a:r>
            <a:r>
              <a:rPr lang="en-US" sz="2600" dirty="0" smtClean="0">
                <a:cs typeface="Times New Roman" pitchFamily="18" charset="0"/>
              </a:rPr>
              <a:t>hypothesis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 smtClean="0"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(the </a:t>
            </a:r>
            <a:r>
              <a:rPr lang="en-US" sz="2600" dirty="0">
                <a:solidFill>
                  <a:srgbClr val="FF0000"/>
                </a:solidFill>
                <a:cs typeface="Times New Roman" pitchFamily="18" charset="0"/>
              </a:rPr>
              <a:t>"expected values</a:t>
            </a:r>
            <a:r>
              <a:rPr lang="en-US" sz="2600" dirty="0">
                <a:cs typeface="Times New Roman" pitchFamily="18" charset="0"/>
              </a:rPr>
              <a:t>") </a:t>
            </a:r>
            <a:r>
              <a:rPr lang="en-US" sz="2600" dirty="0">
                <a:solidFill>
                  <a:srgbClr val="FF0000"/>
                </a:solidFill>
                <a:cs typeface="Times New Roman" pitchFamily="18" charset="0"/>
              </a:rPr>
              <a:t>being low</a:t>
            </a:r>
            <a:r>
              <a:rPr lang="en-US" sz="2600" dirty="0">
                <a:cs typeface="Times New Roman" pitchFamily="18" charset="0"/>
              </a:rPr>
              <a:t>. </a:t>
            </a:r>
          </a:p>
          <a:p>
            <a:r>
              <a:rPr lang="en-US" sz="2600" dirty="0">
                <a:cs typeface="Times New Roman" pitchFamily="18" charset="0"/>
              </a:rPr>
              <a:t>The usual rule </a:t>
            </a:r>
            <a:r>
              <a:rPr lang="en-US" sz="2600" dirty="0" smtClean="0">
                <a:cs typeface="Times New Roman" pitchFamily="18" charset="0"/>
              </a:rPr>
              <a:t>for </a:t>
            </a:r>
            <a:r>
              <a:rPr lang="en-US" sz="2600" dirty="0">
                <a:cs typeface="Times New Roman" pitchFamily="18" charset="0"/>
              </a:rPr>
              <a:t>deciding whether the chi-squared approximation is good enough is </a:t>
            </a:r>
            <a:r>
              <a:rPr lang="en-US" sz="2600" dirty="0" smtClean="0">
                <a:cs typeface="Times New Roman" pitchFamily="18" charset="0"/>
              </a:rPr>
              <a:t>that, </a:t>
            </a:r>
          </a:p>
          <a:p>
            <a:r>
              <a:rPr lang="en-US" sz="2600" dirty="0" smtClean="0">
                <a:cs typeface="Times New Roman" pitchFamily="18" charset="0"/>
              </a:rPr>
              <a:t>the </a:t>
            </a:r>
            <a:r>
              <a:rPr lang="en-US" sz="2600" dirty="0">
                <a:cs typeface="Times New Roman" pitchFamily="18" charset="0"/>
              </a:rPr>
              <a:t>chi-squared test is not suitable </a:t>
            </a:r>
            <a:r>
              <a:rPr lang="en-US" sz="2600" dirty="0" smtClean="0">
                <a:cs typeface="Times New Roman" pitchFamily="18" charset="0"/>
              </a:rPr>
              <a:t>when;</a:t>
            </a:r>
          </a:p>
          <a:p>
            <a:r>
              <a:rPr lang="en-US" sz="2600" dirty="0" smtClean="0"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the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expected values in any of the cells of a contingency table </a:t>
            </a:r>
            <a:r>
              <a:rPr lang="en-US" sz="2600" dirty="0">
                <a:cs typeface="Times New Roman" pitchFamily="18" charset="0"/>
              </a:rPr>
              <a:t>are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below 5</a:t>
            </a:r>
            <a:r>
              <a:rPr lang="en-US" sz="2600" dirty="0">
                <a:cs typeface="Times New Roman" pitchFamily="18" charset="0"/>
              </a:rPr>
              <a:t>, or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below 10 </a:t>
            </a:r>
            <a:r>
              <a:rPr lang="en-US" sz="2600" dirty="0">
                <a:cs typeface="Times New Roman" pitchFamily="18" charset="0"/>
              </a:rPr>
              <a:t>when there is only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one degree of freedom </a:t>
            </a:r>
            <a:r>
              <a:rPr lang="en-US" sz="2600" dirty="0">
                <a:cs typeface="Times New Roman" pitchFamily="18" charset="0"/>
              </a:rPr>
              <a:t>. </a:t>
            </a:r>
            <a:endParaRPr lang="en-US" sz="2600" dirty="0" smtClean="0">
              <a:cs typeface="Times New Roman" pitchFamily="18" charset="0"/>
            </a:endParaRPr>
          </a:p>
          <a:p>
            <a:r>
              <a:rPr lang="en-US" sz="2600" dirty="0" smtClean="0">
                <a:cs typeface="Times New Roman" pitchFamily="18" charset="0"/>
              </a:rPr>
              <a:t>Fisher </a:t>
            </a:r>
            <a:r>
              <a:rPr lang="en-US" sz="2600" dirty="0">
                <a:cs typeface="Times New Roman" pitchFamily="18" charset="0"/>
              </a:rPr>
              <a:t>test  can therefore be used regardless of the sample characteristics</a:t>
            </a:r>
            <a:r>
              <a:rPr lang="en-US" sz="2600" dirty="0" smtClean="0">
                <a:cs typeface="Times New Roman" pitchFamily="18" charset="0"/>
              </a:rPr>
              <a:t>.</a:t>
            </a:r>
          </a:p>
          <a:p>
            <a:r>
              <a:rPr lang="en-US" sz="2600" dirty="0" smtClean="0"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It becomes difficult to calculate with large samples or well-balanced tables, but fortunately these are exactly the conditions where the chi-squared test is appropriate.</a:t>
            </a:r>
          </a:p>
        </p:txBody>
      </p:sp>
    </p:spTree>
    <p:extLst>
      <p:ext uri="{BB962C8B-B14F-4D97-AF65-F5344CB8AC3E}">
        <p14:creationId xmlns:p14="http://schemas.microsoft.com/office/powerpoint/2010/main" val="11913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2060848"/>
            <a:ext cx="669674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Square 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4800" b="1" spc="50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test</a:t>
            </a:r>
            <a:endParaRPr lang="en-MY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3D2C-05C1-4999-93E8-86C96E4B5933}" type="datetime1">
              <a:rPr lang="en-MY" smtClean="0"/>
              <a:t>1/8/2023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</a:t>
            </a:fld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516532" y="4797152"/>
            <a:ext cx="51866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</a:t>
            </a:r>
            <a:r>
              <a:rPr lang="en-MY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Dr.</a:t>
            </a:r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WAQAR    AL-KUBAISY</a:t>
            </a:r>
          </a:p>
        </p:txBody>
      </p:sp>
      <p:sp>
        <p:nvSpPr>
          <p:cNvPr id="5" name="Rectangle 4"/>
          <p:cNvSpPr/>
          <p:nvPr/>
        </p:nvSpPr>
        <p:spPr>
          <a:xfrm>
            <a:off x="3385826" y="3176398"/>
            <a:ext cx="14480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Part  3</a:t>
            </a:r>
            <a:endParaRPr 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36883" y="5481814"/>
            <a:ext cx="1856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AUGUST  </a:t>
            </a:r>
            <a:r>
              <a:rPr lang="en-MY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2-2023 </a:t>
            </a:r>
            <a:endParaRPr lang="ar-JO" dirty="0"/>
          </a:p>
        </p:txBody>
      </p:sp>
      <p:sp>
        <p:nvSpPr>
          <p:cNvPr id="9" name="Rectangle 8"/>
          <p:cNvSpPr/>
          <p:nvPr/>
        </p:nvSpPr>
        <p:spPr>
          <a:xfrm>
            <a:off x="2191407" y="642003"/>
            <a:ext cx="20022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5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   </a:t>
            </a:r>
            <a:r>
              <a:rPr lang="en-US" sz="2400" b="1" spc="5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X1II </a:t>
            </a:r>
            <a:endParaRPr lang="ar-JO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73420" y="359164"/>
            <a:ext cx="8797159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b="1" dirty="0">
                <a:solidFill>
                  <a:srgbClr val="008000"/>
                </a:solidFill>
                <a:cs typeface="Times New Roman" pitchFamily="18" charset="0"/>
              </a:rPr>
              <a:t>When some of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expected values </a:t>
            </a:r>
            <a:r>
              <a:rPr lang="en-US" sz="2800" b="1" dirty="0">
                <a:solidFill>
                  <a:srgbClr val="008000"/>
                </a:solidFill>
                <a:cs typeface="Times New Roman" pitchFamily="18" charset="0"/>
              </a:rPr>
              <a:t>are small</a:t>
            </a:r>
            <a:r>
              <a:rPr lang="en-US" sz="2800" b="1" dirty="0" smtClean="0">
                <a:solidFill>
                  <a:srgbClr val="9900CC"/>
                </a:solidFill>
                <a:cs typeface="Times New Roman" pitchFamily="18" charset="0"/>
              </a:rPr>
              <a:t>,</a:t>
            </a:r>
          </a:p>
          <a:p>
            <a:r>
              <a:rPr lang="en-US" sz="2800" b="1" dirty="0" smtClean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9900CC"/>
                </a:solidFill>
                <a:cs typeface="Times New Roman" pitchFamily="18" charset="0"/>
              </a:rPr>
              <a:t>Fisher's exact</a:t>
            </a:r>
            <a:r>
              <a:rPr lang="en-US" sz="2800" dirty="0">
                <a:cs typeface="Times New Roman" pitchFamily="18" charset="0"/>
              </a:rPr>
              <a:t> test is more accurate than the chi-squared of independence.</a:t>
            </a:r>
          </a:p>
          <a:p>
            <a:r>
              <a:rPr lang="en-US" sz="2800" dirty="0"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If all of the expected values are very large</a:t>
            </a:r>
            <a:r>
              <a:rPr lang="en-US" sz="2800" b="1" dirty="0" smtClean="0">
                <a:solidFill>
                  <a:srgbClr val="9900CC"/>
                </a:solidFill>
                <a:cs typeface="Times New Roman" pitchFamily="18" charset="0"/>
              </a:rPr>
              <a:t>,</a:t>
            </a:r>
          </a:p>
          <a:p>
            <a:r>
              <a:rPr lang="en-US" sz="2800" b="1" dirty="0" smtClean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9900CC"/>
                </a:solidFill>
                <a:cs typeface="Times New Roman" pitchFamily="18" charset="0"/>
              </a:rPr>
              <a:t>Fisher's exact </a:t>
            </a:r>
            <a:r>
              <a:rPr lang="en-US" sz="2800" dirty="0">
                <a:cs typeface="Times New Roman" pitchFamily="18" charset="0"/>
              </a:rPr>
              <a:t>test becomes 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computationally impractical</a:t>
            </a:r>
            <a:r>
              <a:rPr lang="en-US" sz="2800" dirty="0">
                <a:cs typeface="Times New Roman" pitchFamily="18" charset="0"/>
              </a:rPr>
              <a:t>; 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cs typeface="Times New Roman" pitchFamily="18" charset="0"/>
              </a:rPr>
              <a:t>fortunately</a:t>
            </a:r>
            <a:r>
              <a:rPr lang="en-US" sz="2800" dirty="0"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008000"/>
                </a:solidFill>
                <a:cs typeface="Times New Roman" pitchFamily="18" charset="0"/>
              </a:rPr>
              <a:t>the chi-squared will then give an accurate </a:t>
            </a:r>
            <a:r>
              <a:rPr lang="en-US" sz="2800" b="1" dirty="0" smtClean="0">
                <a:solidFill>
                  <a:srgbClr val="008000"/>
                </a:solidFill>
                <a:cs typeface="Times New Roman" pitchFamily="18" charset="0"/>
              </a:rPr>
              <a:t>result</a:t>
            </a:r>
          </a:p>
          <a:p>
            <a:pPr marL="457200" indent="-457200" eaLnBrk="0" hangingPunct="0">
              <a:buFont typeface="Wingdings" panose="05000000000000000000" pitchFamily="2" charset="2"/>
              <a:buChar char="v"/>
            </a:pPr>
            <a:r>
              <a:rPr lang="en-US" sz="2800" b="1" dirty="0" smtClean="0">
                <a:cs typeface="Times New Roman" pitchFamily="18" charset="0"/>
              </a:rPr>
              <a:t>If </a:t>
            </a:r>
            <a:r>
              <a:rPr lang="en-US" sz="2800" b="1" dirty="0">
                <a:cs typeface="Times New Roman" pitchFamily="18" charset="0"/>
              </a:rPr>
              <a:t>you have a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2x2 frequency </a:t>
            </a:r>
            <a:r>
              <a:rPr lang="en-US" sz="2800" b="1" dirty="0">
                <a:cs typeface="Times New Roman" pitchFamily="18" charset="0"/>
              </a:rPr>
              <a:t>table with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small numbers of expected </a:t>
            </a:r>
            <a:r>
              <a:rPr lang="en-US" sz="2800" b="1" dirty="0">
                <a:cs typeface="Times New Roman" pitchFamily="18" charset="0"/>
              </a:rPr>
              <a:t>frequencies </a:t>
            </a:r>
          </a:p>
          <a:p>
            <a:pPr marL="457200" indent="-457200" eaLnBrk="0" hangingPunct="0">
              <a:buFont typeface="Wingdings" panose="05000000000000000000" pitchFamily="2" charset="2"/>
              <a:buChar char="v"/>
            </a:pPr>
            <a:r>
              <a:rPr lang="en-US" sz="2800" b="1" dirty="0">
                <a:cs typeface="Times New Roman" pitchFamily="18" charset="0"/>
              </a:rPr>
              <a:t>(in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case the total number of observations is less than 20</a:t>
            </a:r>
            <a:r>
              <a:rPr lang="en-US" sz="2800" b="1" dirty="0">
                <a:cs typeface="Times New Roman" pitchFamily="18" charset="0"/>
              </a:rPr>
              <a:t>), you should not perform the </a:t>
            </a:r>
            <a:r>
              <a:rPr lang="en-US" sz="2800" b="1" i="1" dirty="0">
                <a:cs typeface="Times New Roman" pitchFamily="18" charset="0"/>
              </a:rPr>
              <a:t>Chi-square test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but </a:t>
            </a:r>
            <a:r>
              <a:rPr lang="en-US" sz="2800" b="1" dirty="0">
                <a:cs typeface="Times New Roman" pitchFamily="18" charset="0"/>
              </a:rPr>
              <a:t>you should use </a:t>
            </a:r>
            <a:r>
              <a:rPr lang="en-US" sz="2800" b="1" i="1" dirty="0">
                <a:cs typeface="Times New Roman" pitchFamily="18" charset="0"/>
              </a:rPr>
              <a:t>Fisher’s exact test</a:t>
            </a:r>
            <a:r>
              <a:rPr lang="en-US" sz="2800" b="1" dirty="0" smtClean="0">
                <a:cs typeface="Times New Roman" pitchFamily="18" charset="0"/>
              </a:rPr>
              <a:t>.</a:t>
            </a:r>
            <a:endParaRPr lang="en-US" sz="2800" b="1" dirty="0">
              <a:solidFill>
                <a:srgbClr val="008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1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1" descr="p = \frac{ \displaystyle{{a+b}\choose{a}} \displaystyle{{c+d}\choose{c}} }{ \displaystyle{{n}\choose{a+c}} } = \frac{(a+b)!(c+d)!(a+c)!(b+d)!}{a!b!c!d!n!}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16" y="2071688"/>
            <a:ext cx="8215312" cy="31432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16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 eaLnBrk="1" hangingPunct="1"/>
            <a:fld id="{B54C88F8-3B42-455B-871A-F5FE0858579D}" type="slidenum">
              <a:rPr lang="ar-SA" sz="1400"/>
              <a:pPr rtl="1" eaLnBrk="1" hangingPunct="1"/>
              <a:t>22</a:t>
            </a:fld>
            <a:endParaRPr lang="en-US" sz="1400"/>
          </a:p>
        </p:txBody>
      </p:sp>
      <p:sp>
        <p:nvSpPr>
          <p:cNvPr id="58371" name="WordArt 6"/>
          <p:cNvSpPr>
            <a:spLocks noChangeArrowheads="1" noChangeShapeType="1" noTextEdit="1"/>
          </p:cNvSpPr>
          <p:nvPr/>
        </p:nvSpPr>
        <p:spPr bwMode="auto">
          <a:xfrm>
            <a:off x="1143000" y="1981200"/>
            <a:ext cx="6248400" cy="1333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MY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484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252247" y="977462"/>
            <a:ext cx="857266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 u="sng" dirty="0">
                <a:solidFill>
                  <a:srgbClr val="66CCFF"/>
                </a:solidFill>
              </a:rPr>
              <a:t>                        </a:t>
            </a:r>
            <a:r>
              <a:rPr lang="en-US" altLang="ar-JO" sz="2000" b="1" u="sng" dirty="0">
                <a:solidFill>
                  <a:srgbClr val="66CCFF"/>
                </a:solidFill>
              </a:rPr>
              <a:t> </a:t>
            </a:r>
            <a:r>
              <a:rPr lang="en-US" altLang="ar-JO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        succeeded    %        Not succeeded</a:t>
            </a:r>
            <a:r>
              <a:rPr lang="en-US" altLang="ar-JO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Baghdad     </a:t>
            </a:r>
            <a:r>
              <a:rPr lang="en-US" altLang="ar-JO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220             180         </a:t>
            </a:r>
            <a:r>
              <a:rPr lang="en-US" altLang="ar-JO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82%</a:t>
            </a:r>
            <a:r>
              <a:rPr lang="en-US" altLang="ar-JO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40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8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9900CC"/>
                </a:solidFill>
              </a:rPr>
              <a:t>UiTM          200            170       </a:t>
            </a:r>
            <a:r>
              <a:rPr lang="en-US" altLang="ar-JO" sz="2800" b="1" dirty="0">
                <a:solidFill>
                  <a:srgbClr val="008000"/>
                </a:solidFill>
              </a:rPr>
              <a:t>85</a:t>
            </a:r>
            <a:r>
              <a:rPr lang="en-US" altLang="ar-JO" sz="2800" b="1" dirty="0">
                <a:solidFill>
                  <a:srgbClr val="9900CC"/>
                </a:solidFill>
              </a:rPr>
              <a:t>%              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6C52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Syria            320              200 </a:t>
            </a:r>
            <a:r>
              <a:rPr lang="en-US" altLang="ar-JO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ar-JO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62.5%</a:t>
            </a:r>
            <a:r>
              <a:rPr lang="en-US" altLang="ar-JO" sz="2800" b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ar-JO" sz="2800" b="1" dirty="0">
                <a:solidFill>
                  <a:srgbClr val="7A5D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 </a:t>
            </a:r>
            <a:r>
              <a:rPr lang="en-US" altLang="ar-JO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 err="1">
                <a:solidFill>
                  <a:srgbClr val="6F39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Mutah</a:t>
            </a:r>
            <a:r>
              <a:rPr lang="en-US" altLang="ar-JO" sz="2800" b="1" u="sng" dirty="0">
                <a:solidFill>
                  <a:srgbClr val="6F39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380           220          </a:t>
            </a:r>
            <a:r>
              <a:rPr lang="en-US" altLang="ar-JO" sz="2800" b="1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57.9%             </a:t>
            </a:r>
            <a:r>
              <a:rPr lang="en-US" altLang="ar-JO" sz="2800" b="1" u="sng" dirty="0">
                <a:solidFill>
                  <a:srgbClr val="6F39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ar-JO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1120             770                                  350</a:t>
            </a:r>
          </a:p>
        </p:txBody>
      </p:sp>
      <p:sp>
        <p:nvSpPr>
          <p:cNvPr id="79875" name="Rectangle 4"/>
          <p:cNvSpPr>
            <a:spLocks noChangeArrowheads="1"/>
          </p:cNvSpPr>
          <p:nvPr/>
        </p:nvSpPr>
        <p:spPr bwMode="auto">
          <a:xfrm>
            <a:off x="4267200" y="6019800"/>
            <a:ext cx="4419600" cy="528638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008000"/>
                </a:solidFill>
              </a:rPr>
              <a:t> 770/1120  X 100 = 68.7%</a:t>
            </a:r>
            <a:r>
              <a:rPr lang="en-US" altLang="ar-JO" sz="1800">
                <a:solidFill>
                  <a:srgbClr val="BFBFBF"/>
                </a:solidFill>
              </a:rPr>
              <a:t>                                                     </a:t>
            </a:r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609600" y="5486400"/>
            <a:ext cx="320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008000"/>
                </a:solidFill>
              </a:rPr>
              <a:t>770/1120</a:t>
            </a:r>
            <a:r>
              <a:rPr lang="en-US" altLang="ar-JO" sz="2800" b="1">
                <a:solidFill>
                  <a:srgbClr val="BFBFBF"/>
                </a:solidFill>
              </a:rPr>
              <a:t>  </a:t>
            </a:r>
            <a:r>
              <a:rPr lang="en-US" altLang="ar-JO" sz="2800" b="1">
                <a:solidFill>
                  <a:srgbClr val="008000"/>
                </a:solidFill>
              </a:rPr>
              <a:t>= 0.687</a:t>
            </a:r>
          </a:p>
        </p:txBody>
      </p:sp>
    </p:spTree>
    <p:extLst>
      <p:ext uri="{BB962C8B-B14F-4D97-AF65-F5344CB8AC3E}">
        <p14:creationId xmlns:p14="http://schemas.microsoft.com/office/powerpoint/2010/main" val="17028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49731E-600B-45E4-BFFE-C3B76E6ECF07}" type="datetime1">
              <a:rPr lang="en-MY" altLang="ar-JO" smtClean="0"/>
              <a:pPr/>
              <a:t>1/8/2023</a:t>
            </a:fld>
            <a:endParaRPr lang="en-MY" altLang="ar-JO" smtClean="0"/>
          </a:p>
        </p:txBody>
      </p:sp>
      <p:sp>
        <p:nvSpPr>
          <p:cNvPr id="624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4300CC7-F877-41E5-815E-7346FF4ED7B0}" type="slidenum">
              <a:rPr lang="en-MY" altLang="ar-JO" smtClean="0"/>
              <a:pPr/>
              <a:t>24</a:t>
            </a:fld>
            <a:endParaRPr lang="en-MY" altLang="ar-JO" smtClean="0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0" y="730743"/>
            <a:ext cx="896461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Data </a:t>
            </a:r>
          </a:p>
          <a:p>
            <a:r>
              <a:rPr lang="en-MY" altLang="ar-JO" sz="2400" dirty="0">
                <a:cs typeface="Times New Roman" panose="02020603050405020304" pitchFamily="18" charset="0"/>
              </a:rPr>
              <a:t>Qualitative data consist of sample of </a:t>
            </a:r>
            <a:r>
              <a:rPr lang="en-MY" altLang="ar-JO" sz="2400" dirty="0" smtClean="0">
                <a:cs typeface="Times New Roman" panose="02020603050405020304" pitchFamily="18" charset="0"/>
              </a:rPr>
              <a:t>medical students  </a:t>
            </a:r>
            <a:r>
              <a:rPr lang="en-MY" altLang="ar-JO" sz="2400" dirty="0">
                <a:cs typeface="Times New Roman" panose="02020603050405020304" pitchFamily="18" charset="0"/>
              </a:rPr>
              <a:t>divided into </a:t>
            </a:r>
            <a:r>
              <a:rPr lang="en-MY" altLang="ar-JO" sz="2400" dirty="0" smtClean="0">
                <a:cs typeface="Times New Roman" panose="02020603050405020304" pitchFamily="18" charset="0"/>
              </a:rPr>
              <a:t>four  </a:t>
            </a:r>
            <a:r>
              <a:rPr lang="en-MY" altLang="ar-JO" sz="2400" dirty="0">
                <a:cs typeface="Times New Roman" panose="02020603050405020304" pitchFamily="18" charset="0"/>
              </a:rPr>
              <a:t>groups</a:t>
            </a:r>
            <a:r>
              <a:rPr lang="en-MY" altLang="ar-JO" sz="2400" dirty="0" smtClean="0">
                <a:cs typeface="Times New Roman" panose="02020603050405020304" pitchFamily="18" charset="0"/>
              </a:rPr>
              <a:t>,.</a:t>
            </a:r>
            <a:endParaRPr lang="en-MY" altLang="ar-JO" sz="2400" dirty="0">
              <a:cs typeface="Times New Roman" panose="02020603050405020304" pitchFamily="18" charset="0"/>
            </a:endParaRPr>
          </a:p>
          <a:p>
            <a:r>
              <a:rPr lang="en-MY" altLang="ar-JO" sz="2400" dirty="0" smtClean="0">
                <a:cs typeface="Times New Roman" panose="02020603050405020304" pitchFamily="18" charset="0"/>
              </a:rPr>
              <a:t>Variation in the Successful rate  was  detected </a:t>
            </a:r>
          </a:p>
          <a:p>
            <a:r>
              <a:rPr lang="en-MY" altLang="ar-JO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Assumption </a:t>
            </a:r>
            <a:endParaRPr lang="en-MY" altLang="ar-JO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endParaRPr lang="en-MY" altLang="ar-JO" sz="2400" dirty="0" smtClean="0">
              <a:cs typeface="Times New Roman" panose="02020603050405020304" pitchFamily="18" charset="0"/>
            </a:endParaRPr>
          </a:p>
          <a:p>
            <a:r>
              <a:rPr lang="en-MY" altLang="ar-JO" sz="2400" dirty="0" smtClean="0">
                <a:cs typeface="Times New Roman" panose="02020603050405020304" pitchFamily="18" charset="0"/>
              </a:rPr>
              <a:t>.</a:t>
            </a:r>
            <a:endParaRPr lang="en-MY" altLang="ar-JO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en-MY" altLang="ar-JO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Formulation of Hypothesis</a:t>
            </a:r>
            <a:endParaRPr lang="en-MY" altLang="ar-JO" sz="2400" dirty="0">
              <a:cs typeface="Times New Roman" panose="02020603050405020304" pitchFamily="18" charset="0"/>
            </a:endParaRPr>
          </a:p>
          <a:p>
            <a:r>
              <a:rPr lang="en-MY" altLang="ar-JO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Ho</a:t>
            </a:r>
            <a:endParaRPr lang="en-MY" altLang="ar-JO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en-MY" altLang="ar-JO" sz="2400" b="1" dirty="0" smtClean="0">
                <a:cs typeface="Times New Roman" panose="02020603050405020304" pitchFamily="18" charset="0"/>
              </a:rPr>
              <a:t>HA</a:t>
            </a:r>
          </a:p>
        </p:txBody>
      </p:sp>
      <p:pic>
        <p:nvPicPr>
          <p:cNvPr id="62469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-4191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76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04496" y="733579"/>
          <a:ext cx="7796049" cy="3535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25879">
                  <a:extLst>
                    <a:ext uri="{9D8B030D-6E8A-4147-A177-3AD203B41FA5}">
                      <a16:colId xmlns:a16="http://schemas.microsoft.com/office/drawing/2014/main" val="390496328"/>
                    </a:ext>
                  </a:extLst>
                </a:gridCol>
                <a:gridCol w="2913025">
                  <a:extLst>
                    <a:ext uri="{9D8B030D-6E8A-4147-A177-3AD203B41FA5}">
                      <a16:colId xmlns:a16="http://schemas.microsoft.com/office/drawing/2014/main" val="2512985059"/>
                    </a:ext>
                  </a:extLst>
                </a:gridCol>
                <a:gridCol w="2396358">
                  <a:extLst>
                    <a:ext uri="{9D8B030D-6E8A-4147-A177-3AD203B41FA5}">
                      <a16:colId xmlns:a16="http://schemas.microsoft.com/office/drawing/2014/main" val="929581666"/>
                    </a:ext>
                  </a:extLst>
                </a:gridCol>
                <a:gridCol w="1560787">
                  <a:extLst>
                    <a:ext uri="{9D8B030D-6E8A-4147-A177-3AD203B41FA5}">
                      <a16:colId xmlns:a16="http://schemas.microsoft.com/office/drawing/2014/main" val="4237992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Total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kumimoji="0" lang="en-US" altLang="ar-JO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Not succeeded</a:t>
                      </a:r>
                      <a:r>
                        <a:rPr kumimoji="0" lang="en-US" altLang="ar-JO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rtl="1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O                   E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altLang="ar-JO" sz="2800" b="1" u="sng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+mn-cs"/>
                        </a:rPr>
                        <a:t>Succeeded</a:t>
                      </a:r>
                    </a:p>
                    <a:p>
                      <a:pPr algn="l" rtl="1"/>
                      <a:r>
                        <a:rPr lang="en-US" sz="2800" b="1" u="none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+mn-cs"/>
                        </a:rPr>
                        <a:t>O          E</a:t>
                      </a:r>
                      <a:endParaRPr lang="ar-JO" sz="2800" u="none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24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220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40           68.75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180   151.25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Baghdad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6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200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30           62.5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170     137.5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UiTM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044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320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120          100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200      220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Syria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108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380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160       118.75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220     261.25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err="1" smtClean="0">
                          <a:cs typeface="+mn-cs"/>
                        </a:rPr>
                        <a:t>Mutah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878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altLang="ar-JO" sz="2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ar-JO" sz="2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altLang="ar-JO" sz="2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770 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Total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4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73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17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04800" y="381000"/>
            <a:ext cx="56165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χ2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× 2    table</a:t>
            </a:r>
            <a:r>
              <a:rPr lang="en-US" altLang="ar-JO" sz="280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80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× c   table</a:t>
            </a:r>
            <a:r>
              <a:rPr lang="en-US" altLang="ar-JO" sz="280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80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643438" y="1125538"/>
          <a:ext cx="3816350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768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125538"/>
                        <a:ext cx="3816350" cy="14890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4429125" y="2714625"/>
            <a:ext cx="4464050" cy="3457575"/>
            <a:chOff x="3541" y="9182"/>
            <a:chExt cx="4848" cy="2340"/>
          </a:xfrm>
        </p:grpSpPr>
        <p:sp>
          <p:nvSpPr>
            <p:cNvPr id="76806" name="Line 5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grpSp>
          <p:nvGrpSpPr>
            <p:cNvPr id="76807" name="Group 6"/>
            <p:cNvGrpSpPr>
              <a:grpSpLocks/>
            </p:cNvGrpSpPr>
            <p:nvPr/>
          </p:nvGrpSpPr>
          <p:grpSpPr bwMode="auto">
            <a:xfrm>
              <a:off x="3541" y="10155"/>
              <a:ext cx="4490" cy="1060"/>
              <a:chOff x="3420" y="11111"/>
              <a:chExt cx="3607" cy="1504"/>
            </a:xfrm>
          </p:grpSpPr>
          <p:sp>
            <p:nvSpPr>
              <p:cNvPr id="76809" name="Freeform 7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solidFill>
                  <a:srgbClr val="FFC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76810" name="Freeform 8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solidFill>
                  <a:srgbClr val="FFC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ar-JO"/>
              </a:p>
            </p:txBody>
          </p:sp>
        </p:grpSp>
        <p:sp>
          <p:nvSpPr>
            <p:cNvPr id="76808" name="Line 9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pic>
        <p:nvPicPr>
          <p:cNvPr id="7680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035147" y="3733219"/>
            <a:ext cx="2819400" cy="1200150"/>
          </a:xfrm>
          <a:prstGeom prst="rect">
            <a:avLst/>
          </a:prstGeom>
          <a:solidFill>
            <a:srgbClr val="CCFFFF"/>
          </a:solidFill>
          <a:ln w="38100">
            <a:solidFill>
              <a:srgbClr val="00FFFF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 u="sng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χ2</a:t>
            </a:r>
            <a:endParaRPr lang="en-US" altLang="ar-JO" sz="2400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hlink"/>
              </a:buClr>
            </a:pPr>
            <a:r>
              <a:rPr lang="en-US" altLang="ar-JO" sz="2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× 2    table</a:t>
            </a:r>
            <a:endParaRPr lang="en-US" altLang="ar-J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hlink"/>
              </a:buClr>
            </a:pPr>
            <a:r>
              <a:rPr lang="en-US" altLang="ar-JO" sz="2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× c   table</a:t>
            </a:r>
            <a:r>
              <a:rPr lang="en-US" altLang="ar-JO" sz="2400" dirty="0"/>
              <a:t>.</a:t>
            </a:r>
            <a:endParaRPr lang="en-US" altLang="ar-J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6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250825" y="333375"/>
            <a:ext cx="84963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ar-JO" sz="2800" b="1" u="sng" dirty="0" smtClean="0">
                <a:solidFill>
                  <a:srgbClr val="C0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I-   2 × 2 table</a:t>
            </a:r>
            <a:endParaRPr lang="en-US" altLang="ar-JO" sz="2800" b="1" dirty="0" smtClean="0">
              <a:solidFill>
                <a:srgbClr val="C0000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The application of χ2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is to test the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significance association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between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outcome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certain factor that we are interested in .</a:t>
            </a:r>
          </a:p>
          <a:p>
            <a:pPr eaLnBrk="1" hangingPunct="1">
              <a:defRPr/>
            </a:pP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Here we have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altLang="ar-JO" sz="2800" b="1" dirty="0" smtClean="0">
                <a:solidFill>
                  <a:schemeClr val="accent6">
                    <a:lumMod val="7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two groups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altLang="ar-JO" sz="2800" b="1" dirty="0" smtClean="0">
                <a:solidFill>
                  <a:schemeClr val="accent6">
                    <a:lumMod val="7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two outcomes</a:t>
            </a:r>
            <a:r>
              <a:rPr lang="en-US" altLang="ar-JO" sz="2800" dirty="0" smtClean="0">
                <a:solidFill>
                  <a:schemeClr val="accent6">
                    <a:lumMod val="75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for each group</a:t>
            </a:r>
            <a:r>
              <a:rPr lang="en-US" altLang="ar-JO" sz="2800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endParaRPr lang="en-US" altLang="ar-JO" sz="2800" dirty="0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In this case we use what we call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2 × 2 table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defRPr/>
            </a:pPr>
            <a:endParaRPr lang="en-US" altLang="ar-JO" sz="2800" dirty="0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In this case we are going to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compare between </a:t>
            </a:r>
          </a:p>
          <a:p>
            <a:pPr eaLnBrk="1" hangingPunct="1">
              <a:defRPr/>
            </a:pP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two</a:t>
            </a:r>
            <a:r>
              <a:rPr lang="en-US" altLang="ar-JO" sz="2800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two groups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of population .</a:t>
            </a:r>
          </a:p>
          <a:p>
            <a:pPr>
              <a:defRPr/>
            </a:pPr>
            <a:endParaRPr lang="en-US" altLang="ar-JO" sz="2800" b="1" dirty="0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782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8" name="Rectangle 1"/>
          <p:cNvSpPr>
            <a:spLocks noChangeArrowheads="1"/>
          </p:cNvSpPr>
          <p:nvPr/>
        </p:nvSpPr>
        <p:spPr bwMode="auto">
          <a:xfrm>
            <a:off x="3419475" y="163513"/>
            <a:ext cx="1870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χ2</a:t>
            </a:r>
          </a:p>
        </p:txBody>
      </p:sp>
      <p:cxnSp>
        <p:nvCxnSpPr>
          <p:cNvPr id="10" name="Elbow Connector 9"/>
          <p:cNvCxnSpPr/>
          <p:nvPr/>
        </p:nvCxnSpPr>
        <p:spPr>
          <a:xfrm rot="16200000" flipV="1">
            <a:off x="2591594" y="3032919"/>
            <a:ext cx="576263" cy="504825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73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1786759" y="1524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b="1" u="sng" dirty="0">
                <a:solidFill>
                  <a:srgbClr val="C00000"/>
                </a:solidFill>
                <a:latin typeface="Century" panose="02040604050505020304" pitchFamily="18" charset="0"/>
              </a:rPr>
              <a:t>II- r × c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0" y="533354"/>
            <a:ext cx="9036050" cy="600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ar-JO" sz="2600" dirty="0">
                <a:latin typeface="+mn-lt"/>
                <a:cs typeface="Times New Roman" panose="02020603050405020304" pitchFamily="18" charset="0"/>
              </a:rPr>
              <a:t>other  application of χ</a:t>
            </a:r>
            <a:r>
              <a:rPr lang="en-US" altLang="ar-JO" sz="2600" baseline="30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ar-JO" sz="2600" dirty="0">
                <a:latin typeface="+mn-lt"/>
                <a:cs typeface="Times New Roman" panose="02020603050405020304" pitchFamily="18" charset="0"/>
              </a:rPr>
              <a:t> is    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r× c</a:t>
            </a:r>
            <a:r>
              <a:rPr lang="en-US" altLang="ar-JO" sz="28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</a:t>
            </a:r>
            <a:r>
              <a:rPr lang="en-US" altLang="ar-JO" sz="2800" b="1" dirty="0">
                <a:latin typeface="+mn-lt"/>
              </a:rPr>
              <a:t> ,</a:t>
            </a:r>
            <a:r>
              <a:rPr lang="en-US" altLang="ar-JO" sz="2800" dirty="0">
                <a:latin typeface="+mn-lt"/>
              </a:rPr>
              <a:t>        ax </a:t>
            </a:r>
            <a:r>
              <a:rPr lang="en-US" altLang="ar-JO" sz="2800" dirty="0" smtClean="0">
                <a:latin typeface="+mn-lt"/>
              </a:rPr>
              <a:t>b</a:t>
            </a:r>
            <a:endParaRPr lang="en-US" altLang="ar-JO" sz="28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rtl="1">
              <a:spcBef>
                <a:spcPct val="0"/>
              </a:spcBef>
              <a:buNone/>
            </a:pPr>
            <a:r>
              <a:rPr lang="en-US" altLang="ar-JO" sz="2600" dirty="0" smtClean="0">
                <a:latin typeface="+mn-lt"/>
              </a:rPr>
              <a:t>    </a:t>
            </a:r>
            <a:r>
              <a:rPr lang="en-US" altLang="ar-JO" sz="26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We have </a:t>
            </a:r>
            <a:r>
              <a:rPr lang="en-US" altLang="ar-JO" sz="2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two or more </a:t>
            </a:r>
            <a:r>
              <a:rPr lang="en-US" altLang="ar-JO" sz="26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than two </a:t>
            </a:r>
            <a:r>
              <a:rPr lang="en-US" altLang="ar-JO" sz="2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groups</a:t>
            </a:r>
            <a:r>
              <a:rPr lang="en-US" altLang="ar-JO" sz="2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ar-JO" sz="2600" b="1" dirty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and or</a:t>
            </a:r>
            <a:r>
              <a:rPr lang="en-US" altLang="ar-JO" sz="2600" dirty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600" b="1" dirty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with</a:t>
            </a:r>
          </a:p>
          <a:p>
            <a:pPr rtl="1">
              <a:spcBef>
                <a:spcPct val="0"/>
              </a:spcBef>
              <a:buNone/>
            </a:pPr>
            <a:r>
              <a:rPr lang="en-US" altLang="ar-JO" sz="2600" dirty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                 </a:t>
            </a:r>
            <a:r>
              <a:rPr lang="en-US" altLang="ar-JO" sz="2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two or more </a:t>
            </a:r>
            <a:r>
              <a:rPr lang="en-US" altLang="ar-JO" sz="2600" dirty="0" smtClean="0">
                <a:latin typeface="+mn-lt"/>
              </a:rPr>
              <a:t>       A </a:t>
            </a:r>
            <a:r>
              <a:rPr lang="en-US" altLang="ar-JO" sz="2600" dirty="0">
                <a:latin typeface="+mn-lt"/>
              </a:rPr>
              <a:t>contingency table also used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600" b="1" dirty="0" smtClean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                than </a:t>
            </a:r>
            <a:r>
              <a:rPr lang="en-US" altLang="ar-JO" sz="2600" b="1" dirty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two </a:t>
            </a:r>
            <a:r>
              <a:rPr lang="en-US" altLang="ar-JO" sz="2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outcome</a:t>
            </a:r>
            <a:endParaRPr lang="en-US" altLang="ar-JO" sz="2600" b="1" dirty="0">
              <a:solidFill>
                <a:srgbClr val="FF0000"/>
              </a:solidFill>
              <a:latin typeface="+mn-lt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600" b="1" dirty="0" smtClean="0">
                <a:latin typeface="+mn-lt"/>
              </a:rPr>
              <a:t>     These </a:t>
            </a:r>
            <a:r>
              <a:rPr lang="en-US" altLang="ar-JO" sz="2600" b="1" dirty="0">
                <a:latin typeface="+mn-lt"/>
              </a:rPr>
              <a:t>large table we call it    r  x c,</a:t>
            </a:r>
            <a:r>
              <a:rPr lang="en-US" altLang="ar-JO" sz="2600" dirty="0">
                <a:latin typeface="+mn-lt"/>
              </a:rPr>
              <a:t>        ax b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600" b="1" dirty="0" smtClean="0">
                <a:latin typeface="+mn-lt"/>
              </a:rPr>
              <a:t>    r  </a:t>
            </a:r>
            <a:r>
              <a:rPr lang="en-US" altLang="ar-JO" sz="2600" dirty="0">
                <a:latin typeface="+mn-lt"/>
              </a:rPr>
              <a:t>denotes the numbers of </a:t>
            </a:r>
            <a:r>
              <a:rPr lang="en-US" altLang="ar-JO" sz="2600" b="1" dirty="0">
                <a:solidFill>
                  <a:srgbClr val="FF0000"/>
                </a:solidFill>
                <a:latin typeface="+mn-lt"/>
              </a:rPr>
              <a:t>rows</a:t>
            </a:r>
            <a:r>
              <a:rPr lang="en-US" altLang="ar-JO" sz="2600" dirty="0">
                <a:latin typeface="+mn-lt"/>
              </a:rPr>
              <a:t> in the table and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600" b="1" dirty="0" smtClean="0">
                <a:latin typeface="+mn-lt"/>
              </a:rPr>
              <a:t>     c</a:t>
            </a:r>
            <a:r>
              <a:rPr lang="en-US" altLang="ar-JO" sz="2600" dirty="0" smtClean="0">
                <a:latin typeface="+mn-lt"/>
              </a:rPr>
              <a:t>  </a:t>
            </a:r>
            <a:r>
              <a:rPr lang="en-US" altLang="ar-JO" sz="2600" dirty="0">
                <a:latin typeface="+mn-lt"/>
              </a:rPr>
              <a:t>the numbers of </a:t>
            </a:r>
            <a:r>
              <a:rPr lang="en-US" altLang="ar-JO" sz="2600" b="1" dirty="0">
                <a:solidFill>
                  <a:srgbClr val="FF0000"/>
                </a:solidFill>
                <a:latin typeface="+mn-lt"/>
              </a:rPr>
              <a:t>columns</a:t>
            </a:r>
            <a:r>
              <a:rPr lang="en-US" altLang="ar-JO" sz="2600" dirty="0">
                <a:latin typeface="+mn-lt"/>
              </a:rPr>
              <a:t> </a:t>
            </a:r>
            <a:r>
              <a:rPr lang="en-US" altLang="ar-JO" sz="2600" dirty="0" smtClean="0">
                <a:latin typeface="+mn-lt"/>
              </a:rPr>
              <a:t>.</a:t>
            </a:r>
            <a:endParaRPr lang="en-US" altLang="ar-JO" sz="2600" dirty="0"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600" b="1" dirty="0" smtClean="0">
                <a:latin typeface="+mn-lt"/>
                <a:cs typeface="Times New Roman" panose="02020603050405020304" pitchFamily="18" charset="0"/>
              </a:rPr>
              <a:t>   more </a:t>
            </a:r>
            <a:r>
              <a:rPr lang="en-US" altLang="ar-JO" sz="2600" b="1" dirty="0">
                <a:latin typeface="+mn-lt"/>
                <a:cs typeface="Times New Roman" panose="02020603050405020304" pitchFamily="18" charset="0"/>
              </a:rPr>
              <a:t>than two rows</a:t>
            </a:r>
            <a:r>
              <a:rPr lang="en-US" altLang="ar-JO" sz="2600" dirty="0">
                <a:latin typeface="+mn-lt"/>
                <a:cs typeface="Times New Roman" panose="02020603050405020304" pitchFamily="18" charset="0"/>
              </a:rPr>
              <a:t> and or </a:t>
            </a:r>
            <a:r>
              <a:rPr lang="en-US" altLang="ar-JO" sz="2600" b="1" dirty="0">
                <a:latin typeface="+mn-lt"/>
                <a:cs typeface="Times New Roman" panose="02020603050405020304" pitchFamily="18" charset="0"/>
              </a:rPr>
              <a:t>more than</a:t>
            </a:r>
            <a:r>
              <a:rPr lang="en-US" altLang="ar-JO" sz="2600" b="1" dirty="0">
                <a:latin typeface="+mn-lt"/>
              </a:rPr>
              <a:t> </a:t>
            </a:r>
            <a:r>
              <a:rPr lang="en-US" altLang="ar-JO" sz="2600" b="1" dirty="0">
                <a:latin typeface="+mn-lt"/>
                <a:cs typeface="Times New Roman" panose="02020603050405020304" pitchFamily="18" charset="0"/>
              </a:rPr>
              <a:t>two columns .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600" dirty="0" smtClean="0">
                <a:latin typeface="+mn-lt"/>
                <a:cs typeface="Times New Roman" panose="02020603050405020304" pitchFamily="18" charset="0"/>
              </a:rPr>
              <a:t>     In </a:t>
            </a:r>
            <a:r>
              <a:rPr lang="en-US" altLang="ar-JO" sz="2600" dirty="0">
                <a:latin typeface="+mn-lt"/>
                <a:cs typeface="Times New Roman" panose="02020603050405020304" pitchFamily="18" charset="0"/>
              </a:rPr>
              <a:t>another word                </a:t>
            </a:r>
            <a:r>
              <a:rPr lang="en-US" altLang="ar-JO" sz="2600" b="1" dirty="0">
                <a:solidFill>
                  <a:srgbClr val="6600CC"/>
                </a:solidFill>
                <a:latin typeface="+mn-lt"/>
                <a:cs typeface="Times New Roman" panose="02020603050405020304" pitchFamily="18" charset="0"/>
              </a:rPr>
              <a:t>more than four cells</a:t>
            </a:r>
            <a:r>
              <a:rPr lang="en-US" altLang="ar-JO" sz="2600" b="1" dirty="0">
                <a:latin typeface="+mn-lt"/>
                <a:cs typeface="Times New Roman" panose="02020603050405020304" pitchFamily="18" charset="0"/>
              </a:rPr>
              <a:t>,</a:t>
            </a:r>
            <a:r>
              <a:rPr lang="en-US" altLang="ar-JO" sz="2600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600" b="1" dirty="0" smtClean="0">
                <a:latin typeface="+mn-lt"/>
                <a:cs typeface="Times New Roman" panose="02020603050405020304" pitchFamily="18" charset="0"/>
              </a:rPr>
              <a:t>      we </a:t>
            </a:r>
            <a:r>
              <a:rPr lang="en-US" altLang="ar-JO" sz="2600" b="1" dirty="0">
                <a:latin typeface="+mn-lt"/>
                <a:cs typeface="Times New Roman" panose="02020603050405020304" pitchFamily="18" charset="0"/>
              </a:rPr>
              <a:t>could have 6, 8, 10</a:t>
            </a:r>
            <a:r>
              <a:rPr lang="en-US" altLang="ar-JO" sz="2600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ar-JO" sz="2600" dirty="0" smtClean="0">
                <a:latin typeface="+mn-lt"/>
                <a:cs typeface="Times New Roman" panose="02020603050405020304" pitchFamily="18" charset="0"/>
              </a:rPr>
              <a:t>….</a:t>
            </a:r>
          </a:p>
          <a:p>
            <a:r>
              <a:rPr lang="en-MY" sz="2600" dirty="0" smtClean="0">
                <a:latin typeface="+mn-lt"/>
                <a:cs typeface="Times New Roman" pitchFamily="18" charset="0"/>
              </a:rPr>
              <a:t>    Here </a:t>
            </a:r>
            <a:r>
              <a:rPr lang="en-MY" sz="2600" dirty="0">
                <a:latin typeface="+mn-lt"/>
                <a:cs typeface="Times New Roman" pitchFamily="18" charset="0"/>
              </a:rPr>
              <a:t>we have </a:t>
            </a:r>
            <a:r>
              <a:rPr lang="en-MY" sz="2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more than two </a:t>
            </a:r>
            <a:r>
              <a:rPr lang="en-MY" sz="26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rows or two columns </a:t>
            </a:r>
            <a:r>
              <a:rPr lang="en-MY" sz="2600" dirty="0">
                <a:latin typeface="+mn-lt"/>
                <a:cs typeface="Times New Roman" pitchFamily="18" charset="0"/>
              </a:rPr>
              <a:t>. </a:t>
            </a:r>
          </a:p>
          <a:p>
            <a:r>
              <a:rPr lang="en-MY" sz="2600" dirty="0" smtClean="0">
                <a:latin typeface="+mn-lt"/>
                <a:cs typeface="Times New Roman" pitchFamily="18" charset="0"/>
              </a:rPr>
              <a:t>      We </a:t>
            </a:r>
            <a:r>
              <a:rPr lang="en-MY" sz="2600" dirty="0">
                <a:latin typeface="+mn-lt"/>
                <a:cs typeface="Times New Roman" pitchFamily="18" charset="0"/>
              </a:rPr>
              <a:t>have </a:t>
            </a:r>
            <a:r>
              <a:rPr lang="en-MY" sz="26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two or more groups </a:t>
            </a:r>
          </a:p>
          <a:p>
            <a:r>
              <a:rPr lang="en-MY" sz="2600" dirty="0" smtClean="0">
                <a:latin typeface="+mn-lt"/>
                <a:cs typeface="Times New Roman" pitchFamily="18" charset="0"/>
              </a:rPr>
              <a:t>       with </a:t>
            </a:r>
            <a:r>
              <a:rPr lang="en-MY" sz="26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more than two outcome   </a:t>
            </a:r>
            <a:endParaRPr lang="en-MY" sz="2600" dirty="0">
              <a:latin typeface="+mn-lt"/>
              <a:cs typeface="Times New Roman" pitchFamily="18" charset="0"/>
            </a:endParaRPr>
          </a:p>
          <a:p>
            <a:r>
              <a:rPr lang="en-MY" sz="2400" dirty="0">
                <a:latin typeface="+mn-lt"/>
                <a:cs typeface="Times New Roman" pitchFamily="18" charset="0"/>
              </a:rPr>
              <a:t>In another word we have more than four cells, we could have 6, 8, 10, 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3810000" y="5791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/>
          </a:p>
        </p:txBody>
      </p:sp>
      <p:pic>
        <p:nvPicPr>
          <p:cNvPr id="7885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4290"/>
            <a:ext cx="1568450" cy="12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5" name="AutoShape 8"/>
          <p:cNvSpPr>
            <a:spLocks noChangeArrowheads="1"/>
          </p:cNvSpPr>
          <p:nvPr/>
        </p:nvSpPr>
        <p:spPr bwMode="auto">
          <a:xfrm>
            <a:off x="6178029" y="6422882"/>
            <a:ext cx="2579141" cy="48577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en-US" altLang="ar-JO" sz="1800" dirty="0"/>
          </a:p>
        </p:txBody>
      </p:sp>
    </p:spTree>
    <p:extLst>
      <p:ext uri="{BB962C8B-B14F-4D97-AF65-F5344CB8AC3E}">
        <p14:creationId xmlns:p14="http://schemas.microsoft.com/office/powerpoint/2010/main" val="10107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5D9B8-1231-4BC2-80AB-26F044054F2D}" type="datetime1">
              <a:rPr lang="en-MY" smtClean="0"/>
              <a:t>1/8/2023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6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404664"/>
            <a:ext cx="89644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2400" dirty="0">
                <a:cs typeface="Times New Roman" pitchFamily="18" charset="0"/>
              </a:rPr>
              <a:t>Sample of 273 tuberculosis cases were collected . given three types of treatment either by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PAS alone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streptomycin alone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combination of PAS </a:t>
            </a:r>
            <a:r>
              <a:rPr lang="en-MY" sz="2400" dirty="0"/>
              <a:t>Para-</a:t>
            </a:r>
            <a:r>
              <a:rPr lang="en-MY" sz="2400" dirty="0" err="1"/>
              <a:t>aminosalicylic</a:t>
            </a:r>
            <a:r>
              <a:rPr lang="en-MY" sz="2400" dirty="0"/>
              <a:t> acid (</a:t>
            </a:r>
            <a:r>
              <a:rPr lang="en-MY" sz="2400" b="1" dirty="0"/>
              <a:t>PAS</a:t>
            </a:r>
            <a:r>
              <a:rPr lang="en-MY" sz="2400" dirty="0"/>
              <a:t>) 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streptomycin </a:t>
            </a:r>
            <a:r>
              <a:rPr lang="en-MY" sz="2400" b="1" dirty="0">
                <a:cs typeface="Times New Roman" pitchFamily="18" charset="0"/>
              </a:rPr>
              <a:t>.</a:t>
            </a:r>
          </a:p>
          <a:p>
            <a:endParaRPr lang="en-MY" sz="2400" b="1" dirty="0" smtClean="0">
              <a:cs typeface="Times New Roman" pitchFamily="18" charset="0"/>
            </a:endParaRPr>
          </a:p>
          <a:p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outcome of treatment was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categorized depen</a:t>
            </a:r>
            <a:r>
              <a:rPr lang="en-MY" sz="2400" dirty="0">
                <a:cs typeface="Times New Roman" pitchFamily="18" charset="0"/>
              </a:rPr>
              <a:t>ding </a:t>
            </a:r>
            <a:r>
              <a:rPr lang="en-MY" sz="2400" b="1" dirty="0">
                <a:cs typeface="Times New Roman" pitchFamily="18" charset="0"/>
              </a:rPr>
              <a:t>on the result of sputum exam </a:t>
            </a:r>
            <a:r>
              <a:rPr lang="en-MY" sz="2400" dirty="0">
                <a:cs typeface="Times New Roman" pitchFamily="18" charset="0"/>
              </a:rPr>
              <a:t>either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positive smear positive culture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positive culture </a:t>
            </a:r>
            <a:r>
              <a:rPr lang="en-MY" sz="2400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negative smear negative culture 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99 given PAS </a:t>
            </a:r>
            <a:r>
              <a:rPr lang="en-MY" sz="2400" dirty="0">
                <a:cs typeface="Times New Roman" pitchFamily="18" charset="0"/>
              </a:rPr>
              <a:t>alone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, 65 </a:t>
            </a:r>
            <a:r>
              <a:rPr lang="en-MY" sz="2400" dirty="0">
                <a:cs typeface="Times New Roman" pitchFamily="18" charset="0"/>
              </a:rPr>
              <a:t>of them showed </a:t>
            </a:r>
            <a:r>
              <a:rPr lang="en-MY" sz="2400" dirty="0" smtClean="0">
                <a:cs typeface="Times New Roman" pitchFamily="18" charset="0"/>
              </a:rPr>
              <a:t>smear +</a:t>
            </a:r>
            <a:r>
              <a:rPr lang="en-MY" sz="2400" dirty="0" err="1" smtClean="0">
                <a:cs typeface="Times New Roman" pitchFamily="18" charset="0"/>
              </a:rPr>
              <a:t>ve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&amp;,</a:t>
            </a:r>
            <a:r>
              <a:rPr lang="en-MY" sz="2400" dirty="0" smtClean="0">
                <a:cs typeface="Times New Roman" pitchFamily="18" charset="0"/>
              </a:rPr>
              <a:t>culture +</a:t>
            </a:r>
            <a:r>
              <a:rPr lang="en-MY" sz="2400" dirty="0" err="1" smtClean="0">
                <a:cs typeface="Times New Roman" pitchFamily="18" charset="0"/>
              </a:rPr>
              <a:t>ve</a:t>
            </a:r>
            <a:r>
              <a:rPr lang="en-MY" sz="2400" dirty="0" smtClean="0">
                <a:cs typeface="Times New Roman" pitchFamily="18" charset="0"/>
              </a:rPr>
              <a:t>, </a:t>
            </a:r>
            <a:r>
              <a:rPr lang="en-MY" sz="2400" dirty="0">
                <a:cs typeface="Times New Roman" pitchFamily="18" charset="0"/>
              </a:rPr>
              <a:t>while   only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13 cure</a:t>
            </a:r>
            <a:r>
              <a:rPr lang="en-MY" sz="2400" dirty="0">
                <a:cs typeface="Times New Roman" pitchFamily="18" charset="0"/>
              </a:rPr>
              <a:t>. Of  the group (90 patients ) who were  treated by combination of streptomycin &amp; </a:t>
            </a:r>
            <a:r>
              <a:rPr lang="en-MY" sz="2400" dirty="0" smtClean="0">
                <a:cs typeface="Times New Roman" pitchFamily="18" charset="0"/>
              </a:rPr>
              <a:t>PAS,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35</a:t>
            </a:r>
            <a:r>
              <a:rPr lang="en-MY" sz="2400" b="1" dirty="0">
                <a:cs typeface="Times New Roman" pitchFamily="18" charset="0"/>
              </a:rPr>
              <a:t> were shows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negative smear and negative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culture, </a:t>
            </a:r>
            <a:r>
              <a:rPr lang="en-MY" sz="2400" dirty="0">
                <a:cs typeface="Times New Roman" pitchFamily="18" charset="0"/>
              </a:rPr>
              <a:t>while </a:t>
            </a:r>
            <a:r>
              <a:rPr lang="en-MY" sz="2400" b="1" dirty="0">
                <a:cs typeface="Times New Roman" pitchFamily="18" charset="0"/>
              </a:rPr>
              <a:t>18 of </a:t>
            </a:r>
            <a:r>
              <a:rPr lang="en-MY" sz="2400" dirty="0">
                <a:cs typeface="Times New Roman" pitchFamily="18" charset="0"/>
              </a:rPr>
              <a:t>combined </a:t>
            </a:r>
            <a:r>
              <a:rPr lang="en-MY" sz="2400" dirty="0" smtClean="0">
                <a:cs typeface="Times New Roman" pitchFamily="18" charset="0"/>
              </a:rPr>
              <a:t>Ɍ patients </a:t>
            </a:r>
            <a:r>
              <a:rPr lang="en-MY" sz="2400" dirty="0">
                <a:cs typeface="Times New Roman" pitchFamily="18" charset="0"/>
              </a:rPr>
              <a:t>demonstrated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&amp; positive </a:t>
            </a:r>
            <a:r>
              <a:rPr lang="en-MY" sz="2400" dirty="0">
                <a:cs typeface="Times New Roman" pitchFamily="18" charset="0"/>
              </a:rPr>
              <a:t>culture </a:t>
            </a:r>
            <a:r>
              <a:rPr lang="en-MY" sz="2400" dirty="0" smtClean="0">
                <a:cs typeface="Times New Roman" pitchFamily="18" charset="0"/>
              </a:rPr>
              <a:t>.For </a:t>
            </a:r>
            <a:r>
              <a:rPr lang="en-MY" sz="2400" dirty="0">
                <a:cs typeface="Times New Roman" pitchFamily="18" charset="0"/>
              </a:rPr>
              <a:t>those treated by </a:t>
            </a:r>
            <a:r>
              <a:rPr lang="en-MY" sz="2400" dirty="0" smtClean="0">
                <a:cs typeface="Times New Roman" pitchFamily="18" charset="0"/>
              </a:rPr>
              <a:t>streptomycin,  46 smear +</a:t>
            </a:r>
            <a:r>
              <a:rPr lang="en-MY" sz="2400" dirty="0" err="1" smtClean="0">
                <a:cs typeface="Times New Roman" pitchFamily="18" charset="0"/>
              </a:rPr>
              <a:t>ve</a:t>
            </a:r>
            <a:r>
              <a:rPr lang="en-MY" sz="2400" dirty="0" smtClean="0">
                <a:cs typeface="Times New Roman" pitchFamily="18" charset="0"/>
              </a:rPr>
              <a:t> &amp;,culture +</a:t>
            </a:r>
            <a:r>
              <a:rPr lang="en-MY" sz="2400" dirty="0" err="1">
                <a:cs typeface="Times New Roman" pitchFamily="18" charset="0"/>
              </a:rPr>
              <a:t>ve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,and </a:t>
            </a:r>
            <a:r>
              <a:rPr lang="en-MY" sz="2400" b="1" dirty="0">
                <a:cs typeface="Times New Roman" pitchFamily="18" charset="0"/>
              </a:rPr>
              <a:t>18</a:t>
            </a:r>
            <a:r>
              <a:rPr lang="en-MY" sz="2400" dirty="0">
                <a:solidFill>
                  <a:srgbClr val="EA5CC5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demonstrated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&amp; positive culture </a:t>
            </a: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5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7C7A-1016-48DA-9A8E-82DA961A1E1B}" type="datetime1">
              <a:rPr lang="en-MY" smtClean="0"/>
              <a:t>1/8/2023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7</a:t>
            </a:fld>
            <a:endParaRPr lang="en-MY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99424"/>
              </p:ext>
            </p:extLst>
          </p:nvPr>
        </p:nvGraphicFramePr>
        <p:xfrm>
          <a:off x="4170908" y="3010312"/>
          <a:ext cx="4982915" cy="362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0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6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515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Type R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Total 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6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PAS</a:t>
                      </a:r>
                      <a:endParaRPr lang="en-MY" sz="2800" dirty="0"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65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MY" sz="2800" dirty="0"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+mn-cs"/>
                        </a:rPr>
                        <a:t>1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3</a:t>
                      </a:r>
                      <a:endParaRPr lang="en-MY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99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6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Stre</a:t>
                      </a: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.</a:t>
                      </a:r>
                      <a:endParaRPr lang="en-MY" sz="2800" dirty="0"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46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18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Com.</a:t>
                      </a:r>
                      <a:endParaRPr lang="en-MY" sz="2800" dirty="0"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sz="280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18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35</a:t>
                      </a:r>
                      <a:endParaRPr lang="en-MY" sz="2800" dirty="0"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90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57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Total </a:t>
                      </a:r>
                      <a:endParaRPr lang="en-MY" sz="2800" dirty="0"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sz="2800"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sz="2800"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sz="2800" dirty="0"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273</a:t>
                      </a:r>
                      <a:endParaRPr lang="en-MY" sz="2800" dirty="0" smtClean="0"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endParaRPr lang="en-MY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32981" y="3870805"/>
            <a:ext cx="550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21</a:t>
            </a:r>
            <a:endParaRPr lang="en-MY" sz="28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29147" y="452379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 smtClean="0"/>
              <a:t>84</a:t>
            </a:r>
            <a:endParaRPr lang="en-MY" sz="2400" dirty="0"/>
          </a:p>
        </p:txBody>
      </p:sp>
      <p:sp>
        <p:nvSpPr>
          <p:cNvPr id="7" name="Rectangle 6"/>
          <p:cNvSpPr/>
          <p:nvPr/>
        </p:nvSpPr>
        <p:spPr>
          <a:xfrm>
            <a:off x="7524328" y="4516803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" name="Rectangle 7"/>
          <p:cNvSpPr/>
          <p:nvPr/>
        </p:nvSpPr>
        <p:spPr>
          <a:xfrm>
            <a:off x="5265684" y="5008652"/>
            <a:ext cx="8100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srgbClr val="FF0000"/>
                </a:solidFill>
              </a:rPr>
              <a:t>37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65683" y="5780180"/>
            <a:ext cx="953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148</a:t>
            </a:r>
            <a:endParaRPr lang="en-MY" sz="28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31653" y="5718447"/>
            <a:ext cx="8242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68278" y="5718446"/>
            <a:ext cx="721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srgbClr val="FF0000"/>
                </a:solidFill>
              </a:rPr>
              <a:t>68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2" y="79534"/>
            <a:ext cx="83043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99 given PAS alone, 65 of them showed 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smear+ve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&amp;,culture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while 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only 13 cure. Of  the group (90 patients ) who were  treated by combination of streptomycin &amp; PAS 35 were shows negative smear and negative culture while 18 of combined R   patients demonstrated negative smear &amp; positive culture .for those treated by streptomycine46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smear +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&amp;,culture +</a:t>
            </a:r>
            <a:r>
              <a:rPr lang="en-MY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and 18 demonstrated negative smear &amp; positive culture </a:t>
            </a:r>
          </a:p>
        </p:txBody>
      </p:sp>
      <p:pic>
        <p:nvPicPr>
          <p:cNvPr id="1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800" y="332656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72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8F5A-1D4F-4C84-8BC0-A006245B5560}" type="datetime1">
              <a:rPr lang="en-MY" smtClean="0"/>
              <a:t>1/8/2023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8</a:t>
            </a:fld>
            <a:endParaRPr lang="en-MY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4642"/>
            <a:ext cx="2377492" cy="76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71" y="916622"/>
            <a:ext cx="2606306" cy="100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04" y="1715965"/>
            <a:ext cx="2827173" cy="865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476672"/>
            <a:ext cx="799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PAS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196752"/>
            <a:ext cx="1844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Streptomycin</a:t>
            </a:r>
          </a:p>
        </p:txBody>
      </p:sp>
      <p:sp>
        <p:nvSpPr>
          <p:cNvPr id="6" name="Rectangle 5"/>
          <p:cNvSpPr/>
          <p:nvPr/>
        </p:nvSpPr>
        <p:spPr>
          <a:xfrm>
            <a:off x="340296" y="1916832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Combine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581129"/>
            <a:ext cx="28594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dirty="0">
                <a:solidFill>
                  <a:srgbClr val="EA5CC5"/>
                </a:solidFill>
              </a:rPr>
              <a:t>Failure rat</a:t>
            </a:r>
          </a:p>
        </p:txBody>
      </p:sp>
      <p:sp>
        <p:nvSpPr>
          <p:cNvPr id="8" name="Rectangle 7"/>
          <p:cNvSpPr/>
          <p:nvPr/>
        </p:nvSpPr>
        <p:spPr>
          <a:xfrm>
            <a:off x="426526" y="3059668"/>
            <a:ext cx="833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/>
              <a:t>PAS 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81129"/>
            <a:ext cx="2618457" cy="104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-6824" y="3661754"/>
            <a:ext cx="1913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Streptomycin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57373" y="3671595"/>
            <a:ext cx="2951109" cy="83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MY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46</a:t>
            </a:r>
            <a:r>
              <a:rPr kumimoji="0" lang="en-MY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 X 100  =54.8%</a:t>
            </a:r>
            <a:endParaRPr kumimoji="0" lang="en-MY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MY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074" y="4653136"/>
            <a:ext cx="1356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Combine</a:t>
            </a:r>
            <a:r>
              <a:rPr lang="en-MY" dirty="0"/>
              <a:t> 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567" y="4429759"/>
            <a:ext cx="2056702" cy="104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02250" y="5643105"/>
            <a:ext cx="204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Total cure rate 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628" y="5301208"/>
            <a:ext cx="1958331" cy="105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73095" y="95856"/>
            <a:ext cx="1945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00B050"/>
                </a:solidFill>
              </a:rPr>
              <a:t>cure rate 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943014"/>
              </p:ext>
            </p:extLst>
          </p:nvPr>
        </p:nvGraphicFramePr>
        <p:xfrm>
          <a:off x="4670177" y="164642"/>
          <a:ext cx="4320480" cy="305983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5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Type R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1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23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37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656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32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38647-FA5A-4B1C-BC33-C806F86700D5}" type="datetime1">
              <a:rPr lang="en-MY" smtClean="0"/>
              <a:t>1/8/2023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9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51552" y="4535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Data </a:t>
            </a:r>
          </a:p>
          <a:p>
            <a:r>
              <a:rPr lang="en-MY" sz="2800" dirty="0">
                <a:cs typeface="Times New Roman" pitchFamily="18" charset="0"/>
              </a:rPr>
              <a:t>Qualitative data, No. Of T.B patients, treated by 3 different regime (PAS alone, Streptomycin alone or combine both) .</a:t>
            </a:r>
          </a:p>
          <a:p>
            <a:r>
              <a:rPr lang="en-MY" sz="2800" dirty="0">
                <a:cs typeface="Times New Roman" pitchFamily="18" charset="0"/>
              </a:rPr>
              <a:t>Outcome of treatment categorized into 3 group ( Failure, not cure and cure) . </a:t>
            </a:r>
          </a:p>
          <a:p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Assumption </a:t>
            </a:r>
          </a:p>
          <a:p>
            <a:r>
              <a:rPr lang="en-MY" sz="2800" dirty="0">
                <a:cs typeface="Times New Roman" pitchFamily="18" charset="0"/>
              </a:rPr>
              <a:t>Independent random sample chosen from normal distribution population </a:t>
            </a:r>
          </a:p>
          <a:p>
            <a:r>
              <a:rPr lang="en-MY" sz="2800" dirty="0">
                <a:solidFill>
                  <a:srgbClr val="C00000"/>
                </a:solidFill>
                <a:cs typeface="Times New Roman" pitchFamily="18" charset="0"/>
              </a:rPr>
              <a:t>Formulation of Hypothesis </a:t>
            </a:r>
          </a:p>
          <a:p>
            <a:r>
              <a:rPr lang="en-MY" sz="2800" dirty="0" smtClean="0">
                <a:solidFill>
                  <a:srgbClr val="FF0000"/>
                </a:solidFill>
              </a:rPr>
              <a:t>    </a:t>
            </a:r>
            <a:r>
              <a:rPr lang="en-MY" sz="2800" dirty="0" err="1" smtClean="0">
                <a:solidFill>
                  <a:srgbClr val="FF0000"/>
                </a:solidFill>
              </a:rPr>
              <a:t>Ho</a:t>
            </a:r>
            <a:endParaRPr lang="en-MY" sz="2800" dirty="0">
              <a:solidFill>
                <a:srgbClr val="FF0000"/>
              </a:solidFill>
            </a:endParaRPr>
          </a:p>
          <a:p>
            <a:r>
              <a:rPr lang="en-MY" sz="2800" dirty="0">
                <a:latin typeface="Times New Roman" pitchFamily="18" charset="0"/>
              </a:rPr>
              <a:t>       There is no significance difference in cure rate among the three different treated group .</a:t>
            </a:r>
          </a:p>
          <a:p>
            <a:r>
              <a:rPr lang="en-MY" sz="2800" dirty="0">
                <a:latin typeface="Times New Roman" pitchFamily="18" charset="0"/>
              </a:rPr>
              <a:t>P1¬ = P2 = P3 = P0 .</a:t>
            </a:r>
          </a:p>
          <a:p>
            <a:r>
              <a:rPr lang="en-MY" sz="2800" dirty="0">
                <a:latin typeface="Times New Roman" pitchFamily="18" charset="0"/>
              </a:rPr>
              <a:t>The difference observed is due to chance factor, sampling error and sampling variability  </a:t>
            </a:r>
            <a:r>
              <a:rPr lang="en-MY" sz="2800" dirty="0" smtClean="0">
                <a:latin typeface="Times New Roman" pitchFamily="18" charset="0"/>
              </a:rPr>
              <a:t>.</a:t>
            </a:r>
            <a:endParaRPr lang="en-MY" sz="2800" dirty="0">
              <a:latin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7" y="1856337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2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1563</Words>
  <Application>Microsoft Office PowerPoint</Application>
  <PresentationFormat>On-screen Show (4:3)</PresentationFormat>
  <Paragraphs>338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Arial Black</vt:lpstr>
      <vt:lpstr>Calibri</vt:lpstr>
      <vt:lpstr>Calibri Light</vt:lpstr>
      <vt:lpstr>Century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56</cp:revision>
  <dcterms:created xsi:type="dcterms:W3CDTF">2023-07-31T19:06:56Z</dcterms:created>
  <dcterms:modified xsi:type="dcterms:W3CDTF">2023-08-01T17:12:54Z</dcterms:modified>
</cp:coreProperties>
</file>