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888" r:id="rId2"/>
    <p:sldMasterId id="2147483932" r:id="rId3"/>
  </p:sldMasterIdLst>
  <p:notesMasterIdLst>
    <p:notesMasterId r:id="rId6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349" r:id="rId25"/>
    <p:sldId id="279" r:id="rId26"/>
    <p:sldId id="280" r:id="rId27"/>
    <p:sldId id="332" r:id="rId28"/>
    <p:sldId id="339" r:id="rId29"/>
    <p:sldId id="340" r:id="rId30"/>
    <p:sldId id="333" r:id="rId31"/>
    <p:sldId id="334" r:id="rId32"/>
    <p:sldId id="335" r:id="rId33"/>
    <p:sldId id="336" r:id="rId34"/>
    <p:sldId id="338"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341" r:id="rId49"/>
    <p:sldId id="297" r:id="rId50"/>
    <p:sldId id="298" r:id="rId51"/>
    <p:sldId id="344" r:id="rId52"/>
    <p:sldId id="345" r:id="rId53"/>
    <p:sldId id="347" r:id="rId54"/>
    <p:sldId id="300" r:id="rId55"/>
    <p:sldId id="301" r:id="rId56"/>
    <p:sldId id="302" r:id="rId57"/>
    <p:sldId id="303" r:id="rId58"/>
    <p:sldId id="342" r:id="rId59"/>
    <p:sldId id="307" r:id="rId60"/>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3"/>
    <p:restoredTop sz="96629" autoAdjust="0"/>
  </p:normalViewPr>
  <p:slideViewPr>
    <p:cSldViewPr snapToGrid="0">
      <p:cViewPr varScale="1">
        <p:scale>
          <a:sx n="127" d="100"/>
          <a:sy n="127"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2A5BC2D-0AFA-4F99-97BF-2778224FA6A7}" type="datetimeFigureOut">
              <a:rPr lang="ar-JO" smtClean="0"/>
              <a:t>20‏/3‏/1445</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CED7F73-B90A-4A02-BE24-2FB1C40C24E4}" type="slidenum">
              <a:rPr lang="ar-JO" smtClean="0"/>
              <a:t>‹#›</a:t>
            </a:fld>
            <a:endParaRPr lang="ar-JO"/>
          </a:p>
        </p:txBody>
      </p:sp>
    </p:spTree>
    <p:extLst>
      <p:ext uri="{BB962C8B-B14F-4D97-AF65-F5344CB8AC3E}">
        <p14:creationId xmlns:p14="http://schemas.microsoft.com/office/powerpoint/2010/main" val="39397521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98aa71f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98aa71f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5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n-lt"/>
                <a:ea typeface="+mn-ea"/>
                <a:cs typeface="+mn-cs"/>
              </a:rPr>
              <a:t>1)</a:t>
            </a:r>
            <a:r>
              <a:rPr kumimoji="0" lang="en-US" sz="2400" b="0" i="0" u="none" strike="noStrike" kern="1200" cap="none" spc="0" normalizeH="0" baseline="0" noProof="0" dirty="0">
                <a:ln>
                  <a:noFill/>
                </a:ln>
                <a:solidFill>
                  <a:prstClr val="black"/>
                </a:solidFill>
                <a:effectLst/>
                <a:uLnTx/>
                <a:uFillTx/>
                <a:latin typeface="+mn-lt"/>
                <a:ea typeface="+mn-ea"/>
                <a:cs typeface="+mn-cs"/>
              </a:rPr>
              <a:t>Because ovarian cancer has a low prevalence, </a:t>
            </a:r>
            <a:r>
              <a:rPr kumimoji="0" lang="en-US" sz="2600" b="1" i="0" u="none" strike="noStrike" kern="1200" cap="none" spc="0" normalizeH="0" baseline="0" noProof="0" dirty="0">
                <a:ln>
                  <a:noFill/>
                </a:ln>
                <a:solidFill>
                  <a:prstClr val="black"/>
                </a:solidFill>
                <a:effectLst/>
                <a:uLnTx/>
                <a:uFillTx/>
                <a:latin typeface="+mn-lt"/>
                <a:ea typeface="+mn-ea"/>
                <a:cs typeface="+mn-cs"/>
              </a:rPr>
              <a:t>the rate of false-positive results </a:t>
            </a:r>
            <a:r>
              <a:rPr kumimoji="0" lang="en-US" sz="2400" b="0" i="0" u="none" strike="noStrike" kern="1200" cap="none" spc="0" normalizeH="0" baseline="0" noProof="0" dirty="0">
                <a:ln>
                  <a:noFill/>
                </a:ln>
                <a:solidFill>
                  <a:prstClr val="black"/>
                </a:solidFill>
                <a:effectLst/>
                <a:uLnTx/>
                <a:uFillTx/>
                <a:latin typeface="+mn-lt"/>
                <a:ea typeface="+mn-ea"/>
                <a:cs typeface="+mn-cs"/>
              </a:rPr>
              <a:t>will be high unless a screening program has a high specificity. With a high false-positive rate, many patients </a:t>
            </a:r>
            <a:r>
              <a:rPr kumimoji="0" lang="en-US" sz="2400" b="1" i="0" u="none" strike="noStrike" kern="1200" cap="none" spc="0" normalizeH="0" baseline="0" noProof="0" dirty="0">
                <a:ln>
                  <a:noFill/>
                </a:ln>
                <a:solidFill>
                  <a:prstClr val="black"/>
                </a:solidFill>
                <a:effectLst/>
                <a:uLnTx/>
                <a:uFillTx/>
                <a:latin typeface="+mn-lt"/>
                <a:ea typeface="+mn-ea"/>
                <a:cs typeface="+mn-cs"/>
              </a:rPr>
              <a:t>will be subjected to unnecessary surgery.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Most experts feel that a screening program for ovarian cancer should have a positive predictive value (PPV) of at least 10 percent, so that for each screen-detected ovarian cancer, no more than nine women undergo unnecessary procedures for false-positive results </a:t>
            </a:r>
          </a:p>
          <a:p>
            <a:pPr marL="0" lvl="0" indent="0" algn="l" rtl="0">
              <a:buNone/>
            </a:pPr>
            <a:endParaRPr lang="en-US" b="1" u="sng" dirty="0">
              <a:solidFill>
                <a:prstClr val="black"/>
              </a:solidFill>
            </a:endParaRPr>
          </a:p>
          <a:p>
            <a:pPr marL="0" lvl="0" indent="0" algn="l" rtl="0">
              <a:buNone/>
            </a:pPr>
            <a:r>
              <a:rPr lang="en-US" b="1" u="sng" dirty="0">
                <a:solidFill>
                  <a:prstClr val="black"/>
                </a:solidFill>
              </a:rPr>
              <a:t>2)Positive screening tests for ovarian cancer may lead to surgical evaluation </a:t>
            </a:r>
            <a:r>
              <a:rPr lang="en-US" sz="2400" dirty="0">
                <a:solidFill>
                  <a:prstClr val="black"/>
                </a:solidFill>
              </a:rPr>
              <a:t>(</a:t>
            </a:r>
            <a:r>
              <a:rPr lang="en-US" sz="2400" dirty="0" err="1">
                <a:solidFill>
                  <a:prstClr val="black"/>
                </a:solidFill>
              </a:rPr>
              <a:t>eg</a:t>
            </a:r>
            <a:r>
              <a:rPr lang="en-US" sz="2400" dirty="0">
                <a:solidFill>
                  <a:prstClr val="black"/>
                </a:solidFill>
              </a:rPr>
              <a:t>, laparoscopy or laparotomy). Surgical procedures are associated with </a:t>
            </a:r>
            <a:r>
              <a:rPr lang="en-US" sz="2400" b="1" dirty="0">
                <a:solidFill>
                  <a:prstClr val="black"/>
                </a:solidFill>
              </a:rPr>
              <a:t>physical and psychological morbidity</a:t>
            </a:r>
            <a:r>
              <a:rPr lang="en-US" sz="2400" dirty="0">
                <a:solidFill>
                  <a:prstClr val="black"/>
                </a:solidFill>
              </a:rPr>
              <a:t>, including a small risk for </a:t>
            </a:r>
            <a:r>
              <a:rPr lang="en-US" sz="2400" b="1" dirty="0">
                <a:solidFill>
                  <a:prstClr val="black"/>
                </a:solidFill>
              </a:rPr>
              <a:t>serious complications </a:t>
            </a:r>
            <a:r>
              <a:rPr lang="en-US" sz="2400" dirty="0">
                <a:solidFill>
                  <a:prstClr val="black"/>
                </a:solidFill>
              </a:rPr>
              <a:t>due to the surgical procedure (</a:t>
            </a:r>
            <a:r>
              <a:rPr lang="en-US" sz="2400" dirty="0" err="1">
                <a:solidFill>
                  <a:prstClr val="black"/>
                </a:solidFill>
              </a:rPr>
              <a:t>eg</a:t>
            </a:r>
            <a:r>
              <a:rPr lang="en-US" sz="2400" dirty="0">
                <a:solidFill>
                  <a:prstClr val="black"/>
                </a:solidFill>
              </a:rPr>
              <a:t>, </a:t>
            </a:r>
            <a:r>
              <a:rPr lang="en-US" sz="2400" b="1" dirty="0">
                <a:solidFill>
                  <a:prstClr val="black"/>
                </a:solidFill>
              </a:rPr>
              <a:t>postoperative infection), risks of anesthesia for the procedure, a postoperative recovery period, and substantial financial costs</a:t>
            </a:r>
            <a:r>
              <a:rPr lang="en-US" sz="2400" dirty="0">
                <a:solidFill>
                  <a:prstClr val="black"/>
                </a:solidFill>
              </a:rPr>
              <a:t>.</a:t>
            </a:r>
          </a:p>
          <a:p>
            <a:pPr lvl="0" algn="l" rtl="0"/>
            <a:endParaRPr lang="en-US" sz="2400" dirty="0">
              <a:solidFill>
                <a:prstClr val="black"/>
              </a:solidFill>
            </a:endParaRPr>
          </a:p>
          <a:p>
            <a:pPr marL="0" lvl="0" indent="0" algn="l" rtl="0">
              <a:buNone/>
            </a:pPr>
            <a:r>
              <a:rPr lang="en-US" sz="3600" b="1" dirty="0">
                <a:solidFill>
                  <a:prstClr val="black"/>
                </a:solidFill>
              </a:rPr>
              <a:t>3)</a:t>
            </a:r>
            <a:r>
              <a:rPr lang="en-US" sz="2400" dirty="0">
                <a:solidFill>
                  <a:prstClr val="black"/>
                </a:solidFill>
              </a:rPr>
              <a:t>Patients with abnormal results on screening tests may also </a:t>
            </a:r>
            <a:r>
              <a:rPr lang="en-US" sz="2400" b="1" u="sng" dirty="0">
                <a:solidFill>
                  <a:prstClr val="black"/>
                </a:solidFill>
              </a:rPr>
              <a:t>experience psychological effects (</a:t>
            </a:r>
            <a:r>
              <a:rPr lang="en-US" sz="2400" b="1" u="sng" dirty="0" err="1">
                <a:solidFill>
                  <a:prstClr val="black"/>
                </a:solidFill>
              </a:rPr>
              <a:t>eg</a:t>
            </a:r>
            <a:r>
              <a:rPr lang="en-US" sz="2400" b="1" u="sng" dirty="0">
                <a:solidFill>
                  <a:prstClr val="black"/>
                </a:solidFill>
              </a:rPr>
              <a:t>, anxiety) </a:t>
            </a:r>
            <a:r>
              <a:rPr lang="en-US" sz="2400" dirty="0">
                <a:solidFill>
                  <a:prstClr val="black"/>
                </a:solidFill>
              </a:rPr>
              <a:t>related to diagnostic uncertainty.</a:t>
            </a:r>
          </a:p>
          <a:p>
            <a:pPr lvl="1" algn="l"/>
            <a:endParaRPr lang="en-US" sz="1200" b="0" i="0" kern="1200" dirty="0">
              <a:solidFill>
                <a:schemeClr val="tx1"/>
              </a:solidFill>
              <a:effectLst/>
              <a:latin typeface="+mn-lt"/>
              <a:ea typeface="+mn-ea"/>
              <a:cs typeface="+mn-cs"/>
            </a:endParaRPr>
          </a:p>
          <a:p>
            <a:pPr algn="l"/>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33</a:t>
            </a:fld>
            <a:endParaRPr lang="ar-JO">
              <a:solidFill>
                <a:prstClr val="black"/>
              </a:solidFill>
            </a:endParaRPr>
          </a:p>
        </p:txBody>
      </p:sp>
    </p:spTree>
    <p:extLst>
      <p:ext uri="{BB962C8B-B14F-4D97-AF65-F5344CB8AC3E}">
        <p14:creationId xmlns:p14="http://schemas.microsoft.com/office/powerpoint/2010/main" val="275661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Ovarian cancer screening</a:t>
            </a:r>
            <a:r>
              <a:rPr lang="en-US" sz="1200" b="0" i="0" kern="1200" dirty="0">
                <a:solidFill>
                  <a:schemeClr val="tx1"/>
                </a:solidFill>
                <a:effectLst/>
                <a:latin typeface="+mn-lt"/>
                <a:ea typeface="+mn-ea"/>
                <a:cs typeface="+mn-cs"/>
              </a:rPr>
              <a:t> — For </a:t>
            </a:r>
            <a:r>
              <a:rPr lang="en-US" sz="1200" b="1" i="0" u="sng" kern="1200" dirty="0">
                <a:solidFill>
                  <a:schemeClr val="tx1"/>
                </a:solidFill>
                <a:effectLst/>
                <a:latin typeface="+mn-lt"/>
                <a:ea typeface="+mn-ea"/>
                <a:cs typeface="+mn-cs"/>
              </a:rPr>
              <a:t>carriers who have not undergone </a:t>
            </a:r>
            <a:r>
              <a:rPr lang="en-US" sz="1200" b="1" i="0" u="sng" kern="1200" dirty="0" err="1">
                <a:solidFill>
                  <a:schemeClr val="tx1"/>
                </a:solidFill>
                <a:effectLst/>
                <a:latin typeface="+mn-lt"/>
                <a:ea typeface="+mn-ea"/>
                <a:cs typeface="+mn-cs"/>
              </a:rPr>
              <a:t>rrBSO</a:t>
            </a:r>
            <a:r>
              <a:rPr lang="en-US" sz="1200" b="1"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we offer ovarian cancer screening.</a:t>
            </a:r>
          </a:p>
          <a:p>
            <a:pPr algn="l"/>
            <a:r>
              <a:rPr lang="en-US" sz="1200" b="0" i="0" kern="1200" dirty="0">
                <a:solidFill>
                  <a:schemeClr val="tx1"/>
                </a:solidFill>
                <a:effectLst/>
                <a:latin typeface="+mn-lt"/>
                <a:ea typeface="+mn-ea"/>
                <a:cs typeface="+mn-cs"/>
              </a:rPr>
              <a:t> This consists of concurrent </a:t>
            </a:r>
            <a:r>
              <a:rPr lang="en-US" sz="1200" b="1" i="0" u="sng" kern="1200" dirty="0" err="1">
                <a:solidFill>
                  <a:schemeClr val="tx1"/>
                </a:solidFill>
                <a:effectLst/>
                <a:latin typeface="+mn-lt"/>
                <a:ea typeface="+mn-ea"/>
                <a:cs typeface="+mn-cs"/>
              </a:rPr>
              <a:t>transvaginal</a:t>
            </a:r>
            <a:r>
              <a:rPr lang="en-US" sz="1200" b="1" i="0" u="sng" kern="1200" dirty="0">
                <a:solidFill>
                  <a:schemeClr val="tx1"/>
                </a:solidFill>
                <a:effectLst/>
                <a:latin typeface="+mn-lt"/>
                <a:ea typeface="+mn-ea"/>
                <a:cs typeface="+mn-cs"/>
              </a:rPr>
              <a:t> ultrasound (preferably day 1 to 10 of menstrual cycle) and cancer antigen (CA) 125 (</a:t>
            </a:r>
            <a:r>
              <a:rPr lang="en-US" sz="1200" b="0" i="0" kern="1200" dirty="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a:p>
          <a:p>
            <a:endParaRPr lang="ar-JO" dirty="0"/>
          </a:p>
        </p:txBody>
      </p:sp>
      <p:sp>
        <p:nvSpPr>
          <p:cNvPr id="4" name="Slide Number Placeholder 3"/>
          <p:cNvSpPr>
            <a:spLocks noGrp="1"/>
          </p:cNvSpPr>
          <p:nvPr>
            <p:ph type="sldNum" sz="quarter" idx="10"/>
          </p:nvPr>
        </p:nvSpPr>
        <p:spPr/>
        <p:txBody>
          <a:bodyPr/>
          <a:lstStyle/>
          <a:p>
            <a:fld id="{6CED7F73-B90A-4A02-BE24-2FB1C40C24E4}" type="slidenum">
              <a:rPr lang="ar-JO" smtClean="0"/>
              <a:t>38</a:t>
            </a:fld>
            <a:endParaRPr lang="ar-JO"/>
          </a:p>
        </p:txBody>
      </p:sp>
    </p:spTree>
    <p:extLst>
      <p:ext uri="{BB962C8B-B14F-4D97-AF65-F5344CB8AC3E}">
        <p14:creationId xmlns:p14="http://schemas.microsoft.com/office/powerpoint/2010/main" val="94105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40</a:t>
            </a:fld>
            <a:endParaRPr lang="ar-JO">
              <a:solidFill>
                <a:prstClr val="black"/>
              </a:solidFill>
            </a:endParaRPr>
          </a:p>
        </p:txBody>
      </p:sp>
    </p:spTree>
    <p:extLst>
      <p:ext uri="{BB962C8B-B14F-4D97-AF65-F5344CB8AC3E}">
        <p14:creationId xmlns:p14="http://schemas.microsoft.com/office/powerpoint/2010/main" val="262310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Ovarian cancer screening</a:t>
            </a:r>
            <a:r>
              <a:rPr lang="en-US" sz="1200" b="0" i="0" kern="1200" dirty="0">
                <a:solidFill>
                  <a:schemeClr val="tx1"/>
                </a:solidFill>
                <a:effectLst/>
                <a:latin typeface="+mn-lt"/>
                <a:ea typeface="+mn-ea"/>
                <a:cs typeface="+mn-cs"/>
              </a:rPr>
              <a:t> — For </a:t>
            </a:r>
            <a:r>
              <a:rPr lang="en-US" sz="1200" b="1" i="0" u="sng" kern="1200" dirty="0">
                <a:solidFill>
                  <a:schemeClr val="tx1"/>
                </a:solidFill>
                <a:effectLst/>
                <a:latin typeface="+mn-lt"/>
                <a:ea typeface="+mn-ea"/>
                <a:cs typeface="+mn-cs"/>
              </a:rPr>
              <a:t>carriers who have not undergone rrBSO,</a:t>
            </a:r>
            <a:r>
              <a:rPr lang="en-US" sz="1200" b="0" i="0" kern="1200" dirty="0">
                <a:solidFill>
                  <a:schemeClr val="tx1"/>
                </a:solidFill>
                <a:effectLst/>
                <a:latin typeface="+mn-lt"/>
                <a:ea typeface="+mn-ea"/>
                <a:cs typeface="+mn-cs"/>
              </a:rPr>
              <a:t> we offer ovarian cancer screening.</a:t>
            </a:r>
          </a:p>
          <a:p>
            <a:pPr algn="l"/>
            <a:r>
              <a:rPr lang="en-US" sz="1200" b="0" i="0" kern="1200" dirty="0">
                <a:solidFill>
                  <a:schemeClr val="tx1"/>
                </a:solidFill>
                <a:effectLst/>
                <a:latin typeface="+mn-lt"/>
                <a:ea typeface="+mn-ea"/>
                <a:cs typeface="+mn-cs"/>
              </a:rPr>
              <a:t> This consists of concurrent </a:t>
            </a:r>
            <a:r>
              <a:rPr lang="en-US" sz="1200" b="1" i="0" u="sng" kern="1200" dirty="0" err="1">
                <a:solidFill>
                  <a:schemeClr val="tx1"/>
                </a:solidFill>
                <a:effectLst/>
                <a:latin typeface="+mn-lt"/>
                <a:ea typeface="+mn-ea"/>
                <a:cs typeface="+mn-cs"/>
              </a:rPr>
              <a:t>transvaginal</a:t>
            </a:r>
            <a:r>
              <a:rPr lang="en-US" sz="1200" b="1" i="0" u="sng" kern="1200" dirty="0">
                <a:solidFill>
                  <a:schemeClr val="tx1"/>
                </a:solidFill>
                <a:effectLst/>
                <a:latin typeface="+mn-lt"/>
                <a:ea typeface="+mn-ea"/>
                <a:cs typeface="+mn-cs"/>
              </a:rPr>
              <a:t> ultrasound (preferably day 1 to 10 of menstrual cycle) and cancer antigen (CA) 125 (</a:t>
            </a:r>
            <a:r>
              <a:rPr lang="en-US" sz="1200" b="0" i="0" kern="1200" dirty="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41</a:t>
            </a:fld>
            <a:endParaRPr lang="ar-JO">
              <a:solidFill>
                <a:prstClr val="black"/>
              </a:solidFill>
            </a:endParaRPr>
          </a:p>
        </p:txBody>
      </p:sp>
    </p:spTree>
    <p:extLst>
      <p:ext uri="{BB962C8B-B14F-4D97-AF65-F5344CB8AC3E}">
        <p14:creationId xmlns:p14="http://schemas.microsoft.com/office/powerpoint/2010/main" val="22440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43</a:t>
            </a:fld>
            <a:endParaRPr lang="ar-JO">
              <a:solidFill>
                <a:prstClr val="black"/>
              </a:solidFill>
            </a:endParaRPr>
          </a:p>
        </p:txBody>
      </p:sp>
    </p:spTree>
    <p:extLst>
      <p:ext uri="{BB962C8B-B14F-4D97-AF65-F5344CB8AC3E}">
        <p14:creationId xmlns:p14="http://schemas.microsoft.com/office/powerpoint/2010/main" val="297630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Ovarian cancer screening</a:t>
            </a:r>
            <a:r>
              <a:rPr lang="en-US" sz="1200" b="0" i="0" kern="1200" dirty="0">
                <a:solidFill>
                  <a:schemeClr val="tx1"/>
                </a:solidFill>
                <a:effectLst/>
                <a:latin typeface="+mn-lt"/>
                <a:ea typeface="+mn-ea"/>
                <a:cs typeface="+mn-cs"/>
              </a:rPr>
              <a:t> — For </a:t>
            </a:r>
            <a:r>
              <a:rPr lang="en-US" sz="1200" b="1" i="0" u="sng" kern="1200" dirty="0">
                <a:solidFill>
                  <a:schemeClr val="tx1"/>
                </a:solidFill>
                <a:effectLst/>
                <a:latin typeface="+mn-lt"/>
                <a:ea typeface="+mn-ea"/>
                <a:cs typeface="+mn-cs"/>
              </a:rPr>
              <a:t>carriers who have not undergone </a:t>
            </a:r>
            <a:r>
              <a:rPr lang="en-US" sz="1200" b="1" i="0" u="sng" kern="1200" dirty="0" err="1">
                <a:solidFill>
                  <a:schemeClr val="tx1"/>
                </a:solidFill>
                <a:effectLst/>
                <a:latin typeface="+mn-lt"/>
                <a:ea typeface="+mn-ea"/>
                <a:cs typeface="+mn-cs"/>
              </a:rPr>
              <a:t>rrBSO</a:t>
            </a:r>
            <a:r>
              <a:rPr lang="en-US" sz="1200" b="1"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we offer ovarian cancer screening.</a:t>
            </a:r>
          </a:p>
          <a:p>
            <a:pPr algn="l"/>
            <a:r>
              <a:rPr lang="en-US" sz="1200" b="0" i="0" kern="1200" dirty="0">
                <a:solidFill>
                  <a:schemeClr val="tx1"/>
                </a:solidFill>
                <a:effectLst/>
                <a:latin typeface="+mn-lt"/>
                <a:ea typeface="+mn-ea"/>
                <a:cs typeface="+mn-cs"/>
              </a:rPr>
              <a:t> This consists of concurrent </a:t>
            </a:r>
            <a:r>
              <a:rPr lang="en-US" sz="1200" b="1" i="0" u="sng" kern="1200" dirty="0" err="1">
                <a:solidFill>
                  <a:schemeClr val="tx1"/>
                </a:solidFill>
                <a:effectLst/>
                <a:latin typeface="+mn-lt"/>
                <a:ea typeface="+mn-ea"/>
                <a:cs typeface="+mn-cs"/>
              </a:rPr>
              <a:t>transvaginal</a:t>
            </a:r>
            <a:r>
              <a:rPr lang="en-US" sz="1200" b="1" i="0" u="sng" kern="1200" dirty="0">
                <a:solidFill>
                  <a:schemeClr val="tx1"/>
                </a:solidFill>
                <a:effectLst/>
                <a:latin typeface="+mn-lt"/>
                <a:ea typeface="+mn-ea"/>
                <a:cs typeface="+mn-cs"/>
              </a:rPr>
              <a:t> ultrasound (preferably day 1 to 10 of menstrual cycle) and cancer antigen (CA) 125 (</a:t>
            </a:r>
            <a:r>
              <a:rPr lang="en-US" sz="1200" b="0" i="0" kern="1200" dirty="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a:p>
          <a:p>
            <a:pPr marL="0" marR="0" indent="0" algn="l" defTabSz="914400" rtl="1" eaLnBrk="1" fontAlgn="auto" latinLnBrk="0" hangingPunct="1">
              <a:lnSpc>
                <a:spcPct val="100000"/>
              </a:lnSpc>
              <a:spcBef>
                <a:spcPts val="0"/>
              </a:spcBef>
              <a:spcAft>
                <a:spcPts val="0"/>
              </a:spcAft>
              <a:buClrTx/>
              <a:buSzTx/>
              <a:buFontTx/>
              <a:buNone/>
              <a:tabLst/>
              <a:defRPr/>
            </a:pP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44</a:t>
            </a:fld>
            <a:endParaRPr lang="ar-JO">
              <a:solidFill>
                <a:prstClr val="black"/>
              </a:solidFill>
            </a:endParaRPr>
          </a:p>
        </p:txBody>
      </p:sp>
    </p:spTree>
    <p:extLst>
      <p:ext uri="{BB962C8B-B14F-4D97-AF65-F5344CB8AC3E}">
        <p14:creationId xmlns:p14="http://schemas.microsoft.com/office/powerpoint/2010/main" val="245769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For </a:t>
            </a:r>
            <a:r>
              <a:rPr lang="en-US" sz="1200" b="1" i="0" u="sng" kern="1200" dirty="0">
                <a:solidFill>
                  <a:schemeClr val="tx1"/>
                </a:solidFill>
                <a:effectLst/>
                <a:latin typeface="+mn-lt"/>
                <a:ea typeface="+mn-ea"/>
                <a:cs typeface="+mn-cs"/>
              </a:rPr>
              <a:t>carriers who have not undergone </a:t>
            </a:r>
            <a:r>
              <a:rPr lang="en-US" sz="1200" b="1" i="0" u="sng" kern="1200" dirty="0" err="1">
                <a:solidFill>
                  <a:schemeClr val="tx1"/>
                </a:solidFill>
                <a:effectLst/>
                <a:latin typeface="+mn-lt"/>
                <a:ea typeface="+mn-ea"/>
                <a:cs typeface="+mn-cs"/>
              </a:rPr>
              <a:t>rrBSO</a:t>
            </a:r>
            <a:r>
              <a:rPr lang="en-US" sz="1200" b="1"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we offer ovarian cancer screening.</a:t>
            </a:r>
          </a:p>
          <a:p>
            <a:pPr algn="l"/>
            <a:r>
              <a:rPr lang="en-US" sz="1200" b="0" i="0" kern="1200" dirty="0">
                <a:solidFill>
                  <a:schemeClr val="tx1"/>
                </a:solidFill>
                <a:effectLst/>
                <a:latin typeface="+mn-lt"/>
                <a:ea typeface="+mn-ea"/>
                <a:cs typeface="+mn-cs"/>
              </a:rPr>
              <a:t> This consists of concurrent </a:t>
            </a:r>
            <a:r>
              <a:rPr lang="en-US" sz="1200" b="1" i="0" u="sng" kern="1200" dirty="0" err="1">
                <a:solidFill>
                  <a:schemeClr val="tx1"/>
                </a:solidFill>
                <a:effectLst/>
                <a:latin typeface="+mn-lt"/>
                <a:ea typeface="+mn-ea"/>
                <a:cs typeface="+mn-cs"/>
              </a:rPr>
              <a:t>transvaginal</a:t>
            </a:r>
            <a:r>
              <a:rPr lang="en-US" sz="1200" b="1" i="0" u="sng" kern="1200" dirty="0">
                <a:solidFill>
                  <a:schemeClr val="tx1"/>
                </a:solidFill>
                <a:effectLst/>
                <a:latin typeface="+mn-lt"/>
                <a:ea typeface="+mn-ea"/>
                <a:cs typeface="+mn-cs"/>
              </a:rPr>
              <a:t> ultrasound (preferably day 1 to 10 of menstrual cycle) and cancer antigen (CA) 125 (</a:t>
            </a:r>
            <a:r>
              <a:rPr lang="en-US" sz="1200" b="0" i="0" kern="1200" dirty="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a:p>
          <a:p>
            <a:pPr marL="0" marR="0" indent="0" algn="l" defTabSz="914400" rtl="1" eaLnBrk="1" fontAlgn="auto" latinLnBrk="0" hangingPunct="1">
              <a:lnSpc>
                <a:spcPct val="100000"/>
              </a:lnSpc>
              <a:spcBef>
                <a:spcPts val="0"/>
              </a:spcBef>
              <a:spcAft>
                <a:spcPts val="0"/>
              </a:spcAft>
              <a:buClrTx/>
              <a:buSzTx/>
              <a:buFontTx/>
              <a:buNone/>
              <a:tabLst/>
              <a:defRPr/>
            </a:pPr>
            <a:endParaRPr lang="ar-JO" dirty="0"/>
          </a:p>
          <a:p>
            <a:endParaRPr lang="ar-JO" dirty="0"/>
          </a:p>
        </p:txBody>
      </p:sp>
      <p:sp>
        <p:nvSpPr>
          <p:cNvPr id="4" name="Slide Number Placeholder 3"/>
          <p:cNvSpPr>
            <a:spLocks noGrp="1"/>
          </p:cNvSpPr>
          <p:nvPr>
            <p:ph type="sldNum" sz="quarter" idx="10"/>
          </p:nvPr>
        </p:nvSpPr>
        <p:spPr/>
        <p:txBody>
          <a:bodyPr/>
          <a:lstStyle/>
          <a:p>
            <a:fld id="{6CED7F73-B90A-4A02-BE24-2FB1C40C24E4}" type="slidenum">
              <a:rPr lang="ar-JO" smtClean="0"/>
              <a:t>45</a:t>
            </a:fld>
            <a:endParaRPr lang="ar-JO"/>
          </a:p>
        </p:txBody>
      </p:sp>
    </p:spTree>
    <p:extLst>
      <p:ext uri="{BB962C8B-B14F-4D97-AF65-F5344CB8AC3E}">
        <p14:creationId xmlns:p14="http://schemas.microsoft.com/office/powerpoint/2010/main" val="129650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974d6ea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974d6ea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3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05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71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9aa9ae63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9aa9ae63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88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(Triple-negative breast cancer is a kind of breast cancer that does not have any of the receptors that are commonly found in breast cancer:</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for the female hormone estrogen</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for the female hormone progesterone</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a protein called human epidermal growth factor (HER2)</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A personal history </a:t>
            </a:r>
            <a:r>
              <a:rPr lang="en-US"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of ovarian </a:t>
            </a:r>
            <a:r>
              <a:rPr lang="en-US" dirty="0">
                <a:solidFill>
                  <a:schemeClr val="bg2"/>
                </a:solidFill>
                <a:effectLst/>
                <a:latin typeface="Comic Sans MS" panose="030F0702030302020204" charset="0"/>
                <a:cs typeface="Comic Sans MS" panose="030F0702030302020204" charset="0"/>
                <a:sym typeface="+mn-ea"/>
              </a:rPr>
              <a:t>cancer</a:t>
            </a:r>
            <a:endParaRPr lang="en-US" dirty="0">
              <a:solidFill>
                <a:schemeClr val="bg2"/>
              </a:solidFill>
              <a:effectLst/>
              <a:latin typeface="Comic Sans MS" panose="030F0702030302020204" charset="0"/>
              <a:cs typeface="Comic Sans MS" panose="030F0702030302020204" charset="0"/>
            </a:endParaRPr>
          </a:p>
          <a:p>
            <a:endParaRPr lang="en-US"/>
          </a:p>
        </p:txBody>
      </p:sp>
    </p:spTree>
    <p:extLst>
      <p:ext uri="{BB962C8B-B14F-4D97-AF65-F5344CB8AC3E}">
        <p14:creationId xmlns:p14="http://schemas.microsoft.com/office/powerpoint/2010/main" val="221496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242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412750" indent="-285750">
              <a:buFont typeface="Wingdings" panose="05000000000000000000" charset="0"/>
              <a:buChar char="§"/>
            </a:pPr>
            <a:r>
              <a:rPr lang="en-US">
                <a:latin typeface="Comic Sans MS" panose="030F0702030302020204" charset="0"/>
                <a:cs typeface="Comic Sans MS" panose="030F0702030302020204" charset="0"/>
                <a:sym typeface="+mn-ea"/>
              </a:rPr>
              <a:t>Women with a true-negative BRCA1/2 test result are generally counseled that their risk of breast and ovarian cancer is the same or possibly slightly higher than the general population. </a:t>
            </a:r>
          </a:p>
          <a:p>
            <a:pPr marL="412750" indent="-285750">
              <a:buFont typeface="Wingdings" panose="05000000000000000000" charset="0"/>
              <a:buChar char="§"/>
            </a:pPr>
            <a:r>
              <a:rPr lang="en-US">
                <a:latin typeface="Comic Sans MS" panose="030F0702030302020204" charset="0"/>
                <a:cs typeface="Comic Sans MS" panose="030F0702030302020204" charset="0"/>
                <a:sym typeface="+mn-ea"/>
              </a:rPr>
              <a:t>Men with a true-negative result and a family history of prostate cancer including one or more affected men who were not genetically tested may still have an elevated risk of developing this cancer.(uncertain risk).</a:t>
            </a:r>
            <a:endParaRPr lang="en-US">
              <a:latin typeface="Comic Sans MS" panose="030F0702030302020204" charset="0"/>
              <a:cs typeface="Comic Sans MS" panose="030F0702030302020204" charset="0"/>
            </a:endParaRPr>
          </a:p>
          <a:p>
            <a:pPr marL="412750" lvl="0" indent="-285750" algn="l" fontAlgn="b">
              <a:buFont typeface="Wingdings" panose="05000000000000000000" charset="0"/>
              <a:buChar char="§"/>
            </a:pPr>
            <a:endParaRPr lang="en-US">
              <a:latin typeface="Comic Sans MS" panose="030F0702030302020204" charset="0"/>
              <a:cs typeface="Comic Sans MS" panose="030F0702030302020204" charset="0"/>
            </a:endParaRPr>
          </a:p>
          <a:p>
            <a:pPr marL="127000" lvl="0" indent="0" algn="l" fontAlgn="b">
              <a:buFont typeface="Wingdings" panose="05000000000000000000" charset="0"/>
              <a:buNone/>
            </a:pPr>
            <a:endParaRPr lang="en-US"/>
          </a:p>
        </p:txBody>
      </p:sp>
    </p:spTree>
    <p:extLst>
      <p:ext uri="{BB962C8B-B14F-4D97-AF65-F5344CB8AC3E}">
        <p14:creationId xmlns:p14="http://schemas.microsoft.com/office/powerpoint/2010/main" val="282549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1048696" name="Google Shape;491;ge9d78b6b1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97" name="Google Shape;492;ge9d78b6b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20‏/3‏/1445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36601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20‏/3‏/1445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115540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20‏/3‏/1445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99503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AB3A824-1A51-4B26-AD58-A6D8E14F6C04}" type="datetimeFigureOut">
              <a:rPr lang="en-US" smtClean="0"/>
              <a:t>10/4/23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r>
              <a:rPr lang="en-US"/>
              <a:t>
              </a:t>
            </a:r>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98586809"/>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10/4/23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1561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E5059C3-6A89-4494-99FF-5A4D6FFD50EB}" type="datetimeFigureOut">
              <a:rPr lang="en-US" smtClean="0"/>
              <a:t>10/4/23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r>
              <a:rPr lang="en-US"/>
              <a:t>
              </a:t>
            </a:r>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1809770"/>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10/4/23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66470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DCA6C-C5FB-487D-8C4E-2F4C0173180D}" type="datetimeFigureOut">
              <a:rPr lang="ar-JO" smtClean="0"/>
              <a:t>20‏/3‏/1445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185438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10/4/23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481822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10/4/23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623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7D525BB-DA17-4BA0-B3C8-3AC3ABC827E6}" type="datetimeFigureOut">
              <a:rPr lang="en-US" smtClean="0"/>
              <a:t>10/4/23</a:t>
            </a:fld>
            <a:endParaRPr lang="en-US" dirty="0"/>
          </a:p>
        </p:txBody>
      </p:sp>
      <p:sp>
        <p:nvSpPr>
          <p:cNvPr id="9" name="Footer Placeholder 8"/>
          <p:cNvSpPr>
            <a:spLocks noGrp="1"/>
          </p:cNvSpPr>
          <p:nvPr>
            <p:ph type="ftr" sz="quarter" idx="11"/>
          </p:nvPr>
        </p:nvSpPr>
        <p:spPr/>
        <p:txBody>
          <a:bodyPr/>
          <a:lstStyle>
            <a:lvl1pPr algn="r">
              <a:defRPr/>
            </a:lvl1pPr>
          </a:lstStyle>
          <a:p>
            <a:r>
              <a:rPr lang="en-US"/>
              <a:t>
              </a:t>
            </a:r>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62185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20‏/3‏/1445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673129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16C4C9A-3960-41CF-A4E9-2A8FB932454B}" type="datetimeFigureOut">
              <a:rPr lang="en-US" smtClean="0"/>
              <a:t>10/4/23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49185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10/4/23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62815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10/4/23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303359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sp>
        <p:nvSpPr>
          <p:cNvPr id="54" name="Google Shape;54;p5"/>
          <p:cNvSpPr txBox="1">
            <a:spLocks noGrp="1"/>
          </p:cNvSpPr>
          <p:nvPr>
            <p:ph type="subTitle" idx="1"/>
          </p:nvPr>
        </p:nvSpPr>
        <p:spPr>
          <a:xfrm>
            <a:off x="1379384"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title" idx="2"/>
          </p:nvPr>
        </p:nvSpPr>
        <p:spPr>
          <a:xfrm>
            <a:off x="1379384"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7" name="Google Shape;57;p5"/>
          <p:cNvSpPr txBox="1">
            <a:spLocks noGrp="1"/>
          </p:cNvSpPr>
          <p:nvPr>
            <p:ph type="subTitle" idx="3"/>
          </p:nvPr>
        </p:nvSpPr>
        <p:spPr>
          <a:xfrm>
            <a:off x="7108617"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title" idx="4"/>
          </p:nvPr>
        </p:nvSpPr>
        <p:spPr>
          <a:xfrm>
            <a:off x="7108617"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32820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5"/>
        <p:cNvGrpSpPr/>
        <p:nvPr/>
      </p:nvGrpSpPr>
      <p:grpSpPr>
        <a:xfrm>
          <a:off x="0" y="0"/>
          <a:ext cx="0" cy="0"/>
          <a:chOff x="0" y="0"/>
          <a:chExt cx="0" cy="0"/>
        </a:xfrm>
      </p:grpSpPr>
      <p:sp>
        <p:nvSpPr>
          <p:cNvPr id="127" name="Google Shape;127;p13"/>
          <p:cNvSpPr txBox="1">
            <a:spLocks noGrp="1"/>
          </p:cNvSpPr>
          <p:nvPr>
            <p:ph type="title"/>
          </p:nvPr>
        </p:nvSpPr>
        <p:spPr>
          <a:xfrm>
            <a:off x="11249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8" name="Google Shape;128;p13"/>
          <p:cNvSpPr txBox="1">
            <a:spLocks noGrp="1"/>
          </p:cNvSpPr>
          <p:nvPr>
            <p:ph type="title" idx="2" hasCustomPrompt="1"/>
          </p:nvPr>
        </p:nvSpPr>
        <p:spPr>
          <a:xfrm>
            <a:off x="20317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9" name="Google Shape;129;p13"/>
          <p:cNvSpPr txBox="1">
            <a:spLocks noGrp="1"/>
          </p:cNvSpPr>
          <p:nvPr>
            <p:ph type="subTitle" idx="1"/>
          </p:nvPr>
        </p:nvSpPr>
        <p:spPr>
          <a:xfrm>
            <a:off x="9633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3"/>
          </p:nvPr>
        </p:nvSpPr>
        <p:spPr>
          <a:xfrm>
            <a:off x="3528000" y="713333"/>
            <a:ext cx="5136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13"/>
          <p:cNvSpPr txBox="1">
            <a:spLocks noGrp="1"/>
          </p:cNvSpPr>
          <p:nvPr>
            <p:ph type="title" idx="4"/>
          </p:nvPr>
        </p:nvSpPr>
        <p:spPr>
          <a:xfrm>
            <a:off x="4658200"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3"/>
          <p:cNvSpPr txBox="1">
            <a:spLocks noGrp="1"/>
          </p:cNvSpPr>
          <p:nvPr>
            <p:ph type="title" idx="5" hasCustomPrompt="1"/>
          </p:nvPr>
        </p:nvSpPr>
        <p:spPr>
          <a:xfrm>
            <a:off x="5565000"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3"/>
          <p:cNvSpPr txBox="1">
            <a:spLocks noGrp="1"/>
          </p:cNvSpPr>
          <p:nvPr>
            <p:ph type="subTitle" idx="6"/>
          </p:nvPr>
        </p:nvSpPr>
        <p:spPr>
          <a:xfrm>
            <a:off x="4496600"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7"/>
          </p:nvPr>
        </p:nvSpPr>
        <p:spPr>
          <a:xfrm>
            <a:off x="81982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5" name="Google Shape;135;p13"/>
          <p:cNvSpPr txBox="1">
            <a:spLocks noGrp="1"/>
          </p:cNvSpPr>
          <p:nvPr>
            <p:ph type="title" idx="8" hasCustomPrompt="1"/>
          </p:nvPr>
        </p:nvSpPr>
        <p:spPr>
          <a:xfrm>
            <a:off x="91050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6" name="Google Shape;136;p13"/>
          <p:cNvSpPr txBox="1">
            <a:spLocks noGrp="1"/>
          </p:cNvSpPr>
          <p:nvPr>
            <p:ph type="subTitle" idx="9"/>
          </p:nvPr>
        </p:nvSpPr>
        <p:spPr>
          <a:xfrm>
            <a:off x="80366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title" idx="13"/>
          </p:nvPr>
        </p:nvSpPr>
        <p:spPr>
          <a:xfrm>
            <a:off x="11249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8" name="Google Shape;138;p13"/>
          <p:cNvSpPr txBox="1">
            <a:spLocks noGrp="1"/>
          </p:cNvSpPr>
          <p:nvPr>
            <p:ph type="title" idx="14" hasCustomPrompt="1"/>
          </p:nvPr>
        </p:nvSpPr>
        <p:spPr>
          <a:xfrm>
            <a:off x="20317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9" name="Google Shape;139;p13"/>
          <p:cNvSpPr txBox="1">
            <a:spLocks noGrp="1"/>
          </p:cNvSpPr>
          <p:nvPr>
            <p:ph type="subTitle" idx="15"/>
          </p:nvPr>
        </p:nvSpPr>
        <p:spPr>
          <a:xfrm>
            <a:off x="9633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16"/>
          </p:nvPr>
        </p:nvSpPr>
        <p:spPr>
          <a:xfrm>
            <a:off x="81982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1" name="Google Shape;141;p13"/>
          <p:cNvSpPr txBox="1">
            <a:spLocks noGrp="1"/>
          </p:cNvSpPr>
          <p:nvPr>
            <p:ph type="title" idx="17" hasCustomPrompt="1"/>
          </p:nvPr>
        </p:nvSpPr>
        <p:spPr>
          <a:xfrm>
            <a:off x="91050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2" name="Google Shape;142;p13"/>
          <p:cNvSpPr txBox="1">
            <a:spLocks noGrp="1"/>
          </p:cNvSpPr>
          <p:nvPr>
            <p:ph type="subTitle" idx="18"/>
          </p:nvPr>
        </p:nvSpPr>
        <p:spPr>
          <a:xfrm>
            <a:off x="80366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01372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sp>
        <p:nvSpPr>
          <p:cNvPr id="41" name="Google Shape;41;p4"/>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AutoNum type="arabicPeriod"/>
              <a:defRPr sz="1600">
                <a:solidFill>
                  <a:srgbClr val="434343"/>
                </a:solidFill>
              </a:defRPr>
            </a:lvl1pPr>
            <a:lvl2pPr marL="1219170" lvl="1" indent="-423323" rtl="0">
              <a:lnSpc>
                <a:spcPct val="100000"/>
              </a:lnSpc>
              <a:spcBef>
                <a:spcPts val="0"/>
              </a:spcBef>
              <a:spcAft>
                <a:spcPts val="0"/>
              </a:spcAft>
              <a:buClr>
                <a:schemeClr val="dk2"/>
              </a:buClr>
              <a:buSzPts val="1400"/>
              <a:buFont typeface="Raleway"/>
              <a:buAutoNum type="alphaLcPeriod"/>
              <a:defRPr>
                <a:solidFill>
                  <a:srgbClr val="434343"/>
                </a:solidFill>
              </a:defRPr>
            </a:lvl2pPr>
            <a:lvl3pPr marL="1828754" lvl="2" indent="-423323" rtl="0">
              <a:lnSpc>
                <a:spcPct val="100000"/>
              </a:lnSpc>
              <a:spcBef>
                <a:spcPts val="0"/>
              </a:spcBef>
              <a:spcAft>
                <a:spcPts val="0"/>
              </a:spcAft>
              <a:buClr>
                <a:schemeClr val="dk2"/>
              </a:buClr>
              <a:buSzPts val="1400"/>
              <a:buFont typeface="Raleway"/>
              <a:buAutoNum type="romanLcPeriod"/>
              <a:defRPr>
                <a:solidFill>
                  <a:srgbClr val="434343"/>
                </a:solidFill>
              </a:defRPr>
            </a:lvl3pPr>
            <a:lvl4pPr marL="2438339" lvl="3" indent="-423323" rtl="0">
              <a:lnSpc>
                <a:spcPct val="100000"/>
              </a:lnSpc>
              <a:spcBef>
                <a:spcPts val="0"/>
              </a:spcBef>
              <a:spcAft>
                <a:spcPts val="0"/>
              </a:spcAft>
              <a:buClr>
                <a:schemeClr val="dk2"/>
              </a:buClr>
              <a:buSzPts val="1400"/>
              <a:buFont typeface="Raleway"/>
              <a:buAutoNum type="arabicPeriod"/>
              <a:defRPr>
                <a:solidFill>
                  <a:srgbClr val="434343"/>
                </a:solidFill>
              </a:defRPr>
            </a:lvl4pPr>
            <a:lvl5pPr marL="3047924" lvl="4" indent="-423323" rtl="0">
              <a:lnSpc>
                <a:spcPct val="100000"/>
              </a:lnSpc>
              <a:spcBef>
                <a:spcPts val="0"/>
              </a:spcBef>
              <a:spcAft>
                <a:spcPts val="0"/>
              </a:spcAft>
              <a:buClr>
                <a:schemeClr val="dk2"/>
              </a:buClr>
              <a:buSzPts val="1400"/>
              <a:buFont typeface="Raleway"/>
              <a:buAutoNum type="alphaLcPeriod"/>
              <a:defRPr>
                <a:solidFill>
                  <a:srgbClr val="434343"/>
                </a:solidFill>
              </a:defRPr>
            </a:lvl5pPr>
            <a:lvl6pPr marL="3657509" lvl="5" indent="-423323" rtl="0">
              <a:lnSpc>
                <a:spcPct val="100000"/>
              </a:lnSpc>
              <a:spcBef>
                <a:spcPts val="0"/>
              </a:spcBef>
              <a:spcAft>
                <a:spcPts val="0"/>
              </a:spcAft>
              <a:buClr>
                <a:schemeClr val="dk2"/>
              </a:buClr>
              <a:buSzPts val="1400"/>
              <a:buFont typeface="Raleway"/>
              <a:buAutoNum type="romanLcPeriod"/>
              <a:defRPr>
                <a:solidFill>
                  <a:srgbClr val="434343"/>
                </a:solidFill>
              </a:defRPr>
            </a:lvl6pPr>
            <a:lvl7pPr marL="4267093" lvl="6" indent="-423323" rtl="0">
              <a:lnSpc>
                <a:spcPct val="100000"/>
              </a:lnSpc>
              <a:spcBef>
                <a:spcPts val="0"/>
              </a:spcBef>
              <a:spcAft>
                <a:spcPts val="0"/>
              </a:spcAft>
              <a:buClr>
                <a:schemeClr val="dk2"/>
              </a:buClr>
              <a:buSzPts val="1400"/>
              <a:buFont typeface="Raleway"/>
              <a:buAutoNum type="arabicPeriod"/>
              <a:defRPr>
                <a:solidFill>
                  <a:srgbClr val="434343"/>
                </a:solidFill>
              </a:defRPr>
            </a:lvl7pPr>
            <a:lvl8pPr marL="4876678" lvl="7" indent="-423323" rtl="0">
              <a:lnSpc>
                <a:spcPct val="100000"/>
              </a:lnSpc>
              <a:spcBef>
                <a:spcPts val="0"/>
              </a:spcBef>
              <a:spcAft>
                <a:spcPts val="0"/>
              </a:spcAft>
              <a:buClr>
                <a:schemeClr val="dk2"/>
              </a:buClr>
              <a:buSzPts val="1400"/>
              <a:buFont typeface="Raleway"/>
              <a:buAutoNum type="alphaLcPeriod"/>
              <a:defRPr>
                <a:solidFill>
                  <a:srgbClr val="434343"/>
                </a:solidFill>
              </a:defRPr>
            </a:lvl8pPr>
            <a:lvl9pPr marL="5486263" lvl="8" indent="-423323" rtl="0">
              <a:lnSpc>
                <a:spcPct val="100000"/>
              </a:lnSpc>
              <a:spcBef>
                <a:spcPts val="0"/>
              </a:spcBef>
              <a:spcAft>
                <a:spcPts val="0"/>
              </a:spcAft>
              <a:buClr>
                <a:schemeClr val="dk2"/>
              </a:buClr>
              <a:buSzPts val="1400"/>
              <a:buFont typeface="Raleway"/>
              <a:buAutoNum type="romanLcPeriod"/>
              <a:defRPr>
                <a:solidFill>
                  <a:srgbClr val="434343"/>
                </a:solidFill>
              </a:defRPr>
            </a:lvl9pPr>
          </a:lstStyle>
          <a:p>
            <a:endParaRPr/>
          </a:p>
        </p:txBody>
      </p:sp>
    </p:spTree>
    <p:extLst>
      <p:ext uri="{BB962C8B-B14F-4D97-AF65-F5344CB8AC3E}">
        <p14:creationId xmlns:p14="http://schemas.microsoft.com/office/powerpoint/2010/main" val="335311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
        <p:cNvGrpSpPr/>
        <p:nvPr/>
      </p:nvGrpSpPr>
      <p:grpSpPr>
        <a:xfrm>
          <a:off x="0" y="0"/>
          <a:ext cx="0" cy="0"/>
          <a:chOff x="0" y="0"/>
          <a:chExt cx="0" cy="0"/>
        </a:xfrm>
      </p:grpSpPr>
      <p:sp>
        <p:nvSpPr>
          <p:cNvPr id="36" name="Google Shape;36;p3"/>
          <p:cNvSpPr txBox="1">
            <a:spLocks noGrp="1"/>
          </p:cNvSpPr>
          <p:nvPr>
            <p:ph type="title"/>
          </p:nvPr>
        </p:nvSpPr>
        <p:spPr>
          <a:xfrm>
            <a:off x="3453600" y="3521800"/>
            <a:ext cx="5284800" cy="9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7" name="Google Shape;37;p3"/>
          <p:cNvSpPr txBox="1">
            <a:spLocks noGrp="1"/>
          </p:cNvSpPr>
          <p:nvPr>
            <p:ph type="title" idx="2" hasCustomPrompt="1"/>
          </p:nvPr>
        </p:nvSpPr>
        <p:spPr>
          <a:xfrm>
            <a:off x="4487800" y="1495967"/>
            <a:ext cx="3216400" cy="1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6000">
                <a:solidFill>
                  <a:schemeClr val="accent2"/>
                </a:solidFill>
              </a:defRPr>
            </a:lvl1pPr>
            <a:lvl2pPr lvl="1" algn="ctr" rtl="0">
              <a:spcBef>
                <a:spcPts val="0"/>
              </a:spcBef>
              <a:spcAft>
                <a:spcPts val="0"/>
              </a:spcAft>
              <a:buClr>
                <a:schemeClr val="accent2"/>
              </a:buClr>
              <a:buSzPts val="10000"/>
              <a:buNone/>
              <a:defRPr sz="13333">
                <a:solidFill>
                  <a:schemeClr val="accent2"/>
                </a:solidFill>
              </a:defRPr>
            </a:lvl2pPr>
            <a:lvl3pPr lvl="2" algn="ctr" rtl="0">
              <a:spcBef>
                <a:spcPts val="0"/>
              </a:spcBef>
              <a:spcAft>
                <a:spcPts val="0"/>
              </a:spcAft>
              <a:buClr>
                <a:schemeClr val="accent2"/>
              </a:buClr>
              <a:buSzPts val="10000"/>
              <a:buNone/>
              <a:defRPr sz="13333">
                <a:solidFill>
                  <a:schemeClr val="accent2"/>
                </a:solidFill>
              </a:defRPr>
            </a:lvl3pPr>
            <a:lvl4pPr lvl="3" algn="ctr" rtl="0">
              <a:spcBef>
                <a:spcPts val="0"/>
              </a:spcBef>
              <a:spcAft>
                <a:spcPts val="0"/>
              </a:spcAft>
              <a:buClr>
                <a:schemeClr val="accent2"/>
              </a:buClr>
              <a:buSzPts val="10000"/>
              <a:buNone/>
              <a:defRPr sz="13333">
                <a:solidFill>
                  <a:schemeClr val="accent2"/>
                </a:solidFill>
              </a:defRPr>
            </a:lvl4pPr>
            <a:lvl5pPr lvl="4" algn="ctr" rtl="0">
              <a:spcBef>
                <a:spcPts val="0"/>
              </a:spcBef>
              <a:spcAft>
                <a:spcPts val="0"/>
              </a:spcAft>
              <a:buClr>
                <a:schemeClr val="accent2"/>
              </a:buClr>
              <a:buSzPts val="10000"/>
              <a:buNone/>
              <a:defRPr sz="13333">
                <a:solidFill>
                  <a:schemeClr val="accent2"/>
                </a:solidFill>
              </a:defRPr>
            </a:lvl5pPr>
            <a:lvl6pPr lvl="5" algn="ctr" rtl="0">
              <a:spcBef>
                <a:spcPts val="0"/>
              </a:spcBef>
              <a:spcAft>
                <a:spcPts val="0"/>
              </a:spcAft>
              <a:buClr>
                <a:schemeClr val="accent2"/>
              </a:buClr>
              <a:buSzPts val="10000"/>
              <a:buNone/>
              <a:defRPr sz="13333">
                <a:solidFill>
                  <a:schemeClr val="accent2"/>
                </a:solidFill>
              </a:defRPr>
            </a:lvl6pPr>
            <a:lvl7pPr lvl="6" algn="ctr" rtl="0">
              <a:spcBef>
                <a:spcPts val="0"/>
              </a:spcBef>
              <a:spcAft>
                <a:spcPts val="0"/>
              </a:spcAft>
              <a:buClr>
                <a:schemeClr val="accent2"/>
              </a:buClr>
              <a:buSzPts val="10000"/>
              <a:buNone/>
              <a:defRPr sz="13333">
                <a:solidFill>
                  <a:schemeClr val="accent2"/>
                </a:solidFill>
              </a:defRPr>
            </a:lvl7pPr>
            <a:lvl8pPr lvl="7" algn="ctr" rtl="0">
              <a:spcBef>
                <a:spcPts val="0"/>
              </a:spcBef>
              <a:spcAft>
                <a:spcPts val="0"/>
              </a:spcAft>
              <a:buClr>
                <a:schemeClr val="accent2"/>
              </a:buClr>
              <a:buSzPts val="10000"/>
              <a:buNone/>
              <a:defRPr sz="13333">
                <a:solidFill>
                  <a:schemeClr val="accent2"/>
                </a:solidFill>
              </a:defRPr>
            </a:lvl8pPr>
            <a:lvl9pPr lvl="8" algn="ctr" rtl="0">
              <a:spcBef>
                <a:spcPts val="0"/>
              </a:spcBef>
              <a:spcAft>
                <a:spcPts val="0"/>
              </a:spcAft>
              <a:buClr>
                <a:schemeClr val="accent2"/>
              </a:buClr>
              <a:buSzPts val="10000"/>
              <a:buNone/>
              <a:defRPr sz="13333">
                <a:solidFill>
                  <a:schemeClr val="accent2"/>
                </a:solidFill>
              </a:defRPr>
            </a:lvl9pPr>
          </a:lstStyle>
          <a:p>
            <a:r>
              <a:t>xx%</a:t>
            </a:r>
          </a:p>
        </p:txBody>
      </p:sp>
      <p:sp>
        <p:nvSpPr>
          <p:cNvPr id="38" name="Google Shape;38;p3"/>
          <p:cNvSpPr txBox="1">
            <a:spLocks noGrp="1"/>
          </p:cNvSpPr>
          <p:nvPr>
            <p:ph type="subTitle" idx="1"/>
          </p:nvPr>
        </p:nvSpPr>
        <p:spPr>
          <a:xfrm>
            <a:off x="3189200" y="4632433"/>
            <a:ext cx="58136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481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AB3A824-1A51-4B26-AD58-A6D8E14F6C04}" type="datetimeFigureOut">
              <a:rPr lang="en-US" smtClean="0"/>
              <a:t>10/4/23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r>
              <a:rPr lang="en-US"/>
              <a:t>
              </a:t>
            </a:r>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63359144"/>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10/4/23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088077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E5059C3-6A89-4494-99FF-5A4D6FFD50EB}" type="datetimeFigureOut">
              <a:rPr lang="en-US" smtClean="0"/>
              <a:t>10/4/23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r>
              <a:rPr lang="en-US"/>
              <a:t>
              </a:t>
            </a:r>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4035809"/>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DCA6C-C5FB-487D-8C4E-2F4C0173180D}" type="datetimeFigureOut">
              <a:rPr lang="ar-JO" smtClean="0"/>
              <a:t>20‏/3‏/1445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268778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10/4/23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86654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DCA6C-C5FB-487D-8C4E-2F4C0173180D}" type="datetimeFigureOut">
              <a:rPr lang="ar-JO" smtClean="0"/>
              <a:t>20‏/3‏/1445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49384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10/4/23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13770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10/4/23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8592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7D525BB-DA17-4BA0-B3C8-3AC3ABC827E6}" type="datetimeFigureOut">
              <a:rPr lang="en-US" smtClean="0"/>
              <a:t>10/4/23</a:t>
            </a:fld>
            <a:endParaRPr lang="en-US" dirty="0"/>
          </a:p>
        </p:txBody>
      </p:sp>
      <p:sp>
        <p:nvSpPr>
          <p:cNvPr id="9" name="Footer Placeholder 8"/>
          <p:cNvSpPr>
            <a:spLocks noGrp="1"/>
          </p:cNvSpPr>
          <p:nvPr>
            <p:ph type="ftr" sz="quarter" idx="11"/>
          </p:nvPr>
        </p:nvSpPr>
        <p:spPr/>
        <p:txBody>
          <a:bodyPr/>
          <a:lstStyle>
            <a:lvl1pPr algn="r">
              <a:defRPr/>
            </a:lvl1pPr>
          </a:lstStyle>
          <a:p>
            <a:r>
              <a:rPr lang="en-US"/>
              <a:t>
              </a:t>
            </a:r>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742038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16C4C9A-3960-41CF-A4E9-2A8FB932454B}" type="datetimeFigureOut">
              <a:rPr lang="en-US" smtClean="0"/>
              <a:t>10/4/23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572091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10/4/23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50963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10/4/23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08482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8"/>
        <p:cNvGrpSpPr/>
        <p:nvPr/>
      </p:nvGrpSpPr>
      <p:grpSpPr>
        <a:xfrm>
          <a:off x="0" y="0"/>
          <a:ext cx="0" cy="0"/>
          <a:chOff x="0" y="0"/>
          <a:chExt cx="0" cy="0"/>
        </a:xfrm>
      </p:grpSpPr>
      <p:sp>
        <p:nvSpPr>
          <p:cNvPr id="91" name="Google Shape;91;p8"/>
          <p:cNvSpPr txBox="1">
            <a:spLocks noGrp="1"/>
          </p:cNvSpPr>
          <p:nvPr>
            <p:ph type="title"/>
          </p:nvPr>
        </p:nvSpPr>
        <p:spPr>
          <a:xfrm>
            <a:off x="2473600" y="1874800"/>
            <a:ext cx="7244800" cy="310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333">
                <a:solidFill>
                  <a:schemeClr val="accent2"/>
                </a:solidFill>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525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A7CDCA6C-C5FB-487D-8C4E-2F4C0173180D}" type="datetimeFigureOut">
              <a:rPr lang="ar-JO" smtClean="0"/>
              <a:t>20‏/3‏/1445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42434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A7CDCA6C-C5FB-487D-8C4E-2F4C0173180D}" type="datetimeFigureOut">
              <a:rPr lang="ar-JO" smtClean="0"/>
              <a:t>20‏/3‏/1445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60134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A7CDCA6C-C5FB-487D-8C4E-2F4C0173180D}" type="datetimeFigureOut">
              <a:rPr lang="ar-JO" smtClean="0"/>
              <a:t>20‏/3‏/1445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06150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CA6C-C5FB-487D-8C4E-2F4C0173180D}" type="datetimeFigureOut">
              <a:rPr lang="ar-JO" smtClean="0"/>
              <a:t>20‏/3‏/1445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99653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DCA6C-C5FB-487D-8C4E-2F4C0173180D}" type="datetimeFigureOut">
              <a:rPr lang="ar-JO" smtClean="0"/>
              <a:t>20‏/3‏/1445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102657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DCA6C-C5FB-487D-8C4E-2F4C0173180D}" type="datetimeFigureOut">
              <a:rPr lang="ar-JO" smtClean="0"/>
              <a:t>20‏/3‏/1445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76223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CDCA6C-C5FB-487D-8C4E-2F4C0173180D}" type="datetimeFigureOut">
              <a:rPr lang="ar-JO" smtClean="0"/>
              <a:t>20‏/3‏/1445</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2C12B2-5D2C-4FC5-A102-3F0E61F6055F}" type="slidenum">
              <a:rPr lang="ar-JO" smtClean="0"/>
              <a:t>‹#›</a:t>
            </a:fld>
            <a:endParaRPr lang="ar-JO"/>
          </a:p>
        </p:txBody>
      </p:sp>
    </p:spTree>
    <p:extLst>
      <p:ext uri="{BB962C8B-B14F-4D97-AF65-F5344CB8AC3E}">
        <p14:creationId xmlns:p14="http://schemas.microsoft.com/office/powerpoint/2010/main" val="240148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7CDCA6C-C5FB-487D-8C4E-2F4C0173180D}" type="datetimeFigureOut">
              <a:rPr lang="ar-JO" smtClean="0"/>
              <a:t>20‏/3‏/1445</a:t>
            </a:fld>
            <a:endParaRPr lang="ar-JO"/>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ar-JO"/>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02C12B2-5D2C-4FC5-A102-3F0E61F6055F}" type="slidenum">
              <a:rPr lang="ar-JO" smtClean="0"/>
              <a:t>‹#›</a:t>
            </a:fld>
            <a:endParaRPr lang="ar-JO"/>
          </a:p>
        </p:txBody>
      </p:sp>
    </p:spTree>
    <p:extLst>
      <p:ext uri="{BB962C8B-B14F-4D97-AF65-F5344CB8AC3E}">
        <p14:creationId xmlns:p14="http://schemas.microsoft.com/office/powerpoint/2010/main" val="40784601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7CDCA6C-C5FB-487D-8C4E-2F4C0173180D}" type="datetimeFigureOut">
              <a:rPr lang="ar-JO" smtClean="0"/>
              <a:t>20‏/3‏/1445</a:t>
            </a:fld>
            <a:endParaRPr lang="ar-JO"/>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ar-JO"/>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02C12B2-5D2C-4FC5-A102-3F0E61F6055F}" type="slidenum">
              <a:rPr lang="ar-JO" smtClean="0"/>
              <a:t>‹#›</a:t>
            </a:fld>
            <a:endParaRPr lang="ar-JO"/>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16695175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6"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Shape 455"/>
        <p:cNvGrpSpPr/>
        <p:nvPr/>
      </p:nvGrpSpPr>
      <p:grpSpPr>
        <a:xfrm>
          <a:off x="0" y="0"/>
          <a:ext cx="0" cy="0"/>
          <a:chOff x="0" y="0"/>
          <a:chExt cx="0" cy="0"/>
        </a:xfrm>
      </p:grpSpPr>
      <p:sp>
        <p:nvSpPr>
          <p:cNvPr id="456" name="Google Shape;456;p42"/>
          <p:cNvSpPr txBox="1">
            <a:spLocks noGrp="1"/>
          </p:cNvSpPr>
          <p:nvPr>
            <p:ph type="title"/>
          </p:nvPr>
        </p:nvSpPr>
        <p:spPr>
          <a:xfrm>
            <a:off x="1192277" y="255185"/>
            <a:ext cx="9177020" cy="456184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scene3d>
              <a:camera prst="orthographicFront"/>
              <a:lightRig rig="threePt" dir="t"/>
            </a:scene3d>
          </a:bodyPr>
          <a:lstStyle/>
          <a:p>
            <a:pPr>
              <a:lnSpc>
                <a:spcPct val="70000"/>
              </a:lnSpc>
            </a:pPr>
            <a:r>
              <a:rPr lang="en-US" sz="9600" dirty="0">
                <a:ln/>
                <a:solidFill>
                  <a:schemeClr val="accent2"/>
                </a:solidFill>
                <a:latin typeface="Colonna MT" panose="04020805060202030203" charset="0"/>
                <a:cs typeface="Colonna MT" panose="04020805060202030203" charset="0"/>
                <a:sym typeface="+mn-ea"/>
              </a:rPr>
              <a:t>Inherited Gynecological Malignancies </a:t>
            </a:r>
            <a:br>
              <a:rPr lang="en-US" sz="9600" dirty="0">
                <a:ln/>
                <a:solidFill>
                  <a:schemeClr val="accent2"/>
                </a:solidFill>
                <a:latin typeface="Colonna MT" panose="04020805060202030203" charset="0"/>
                <a:cs typeface="Colonna MT" panose="04020805060202030203" charset="0"/>
              </a:rPr>
            </a:br>
            <a:endParaRPr lang="en-US" sz="9600" dirty="0">
              <a:ln/>
              <a:solidFill>
                <a:schemeClr val="accent2"/>
              </a:solidFill>
              <a:latin typeface="Colonna MT" panose="04020805060202030203" charset="0"/>
              <a:cs typeface="Colonna MT" panose="04020805060202030203" charset="0"/>
            </a:endParaRPr>
          </a:p>
        </p:txBody>
      </p:sp>
      <p:sp>
        <p:nvSpPr>
          <p:cNvPr id="2" name="Text Box 1"/>
          <p:cNvSpPr txBox="1"/>
          <p:nvPr/>
        </p:nvSpPr>
        <p:spPr>
          <a:xfrm>
            <a:off x="2316651" y="3950281"/>
            <a:ext cx="6928272" cy="20617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buClr>
                <a:srgbClr val="000000"/>
              </a:buClr>
              <a:buFont typeface="Arial" panose="020B0604020202020204"/>
              <a:buNone/>
            </a:pPr>
            <a:r>
              <a:rPr lang="en-US" altLang="en-US" sz="2133" b="1" kern="0" dirty="0">
                <a:solidFill>
                  <a:schemeClr val="tx1"/>
                </a:solidFill>
                <a:sym typeface="Arial" panose="020B0604020202020204"/>
              </a:rPr>
              <a:t>presented by :</a:t>
            </a:r>
          </a:p>
          <a:p>
            <a:pPr algn="ctr" rtl="0">
              <a:buClr>
                <a:srgbClr val="000000"/>
              </a:buClr>
              <a:buFont typeface="Arial" panose="020B0604020202020204"/>
              <a:buNone/>
            </a:pPr>
            <a:endParaRPr lang="en-US" altLang="en-US" sz="2133" b="1" kern="0" dirty="0">
              <a:solidFill>
                <a:schemeClr val="tx1"/>
              </a:solidFill>
              <a:sym typeface="Arial" panose="020B0604020202020204"/>
            </a:endParaRPr>
          </a:p>
          <a:p>
            <a:pPr algn="ctr" rtl="0">
              <a:buClr>
                <a:srgbClr val="000000"/>
              </a:buClr>
              <a:buFont typeface="Arial" panose="020B0604020202020204"/>
              <a:buNone/>
            </a:pPr>
            <a:r>
              <a:rPr lang="en-US" altLang="en-US" sz="2133" b="1" kern="0" dirty="0">
                <a:solidFill>
                  <a:schemeClr val="tx1"/>
                </a:solidFill>
                <a:sym typeface="Arial" panose="020B0604020202020204"/>
              </a:rPr>
              <a:t>NOOF ALNEMRAT</a:t>
            </a:r>
          </a:p>
          <a:p>
            <a:pPr algn="ctr" rtl="0">
              <a:buClr>
                <a:srgbClr val="000000"/>
              </a:buClr>
              <a:buFont typeface="Arial" panose="020B0604020202020204"/>
              <a:buNone/>
            </a:pPr>
            <a:r>
              <a:rPr lang="en-US" altLang="en-US" sz="2133" b="1" kern="0" dirty="0">
                <a:solidFill>
                  <a:schemeClr val="tx1"/>
                </a:solidFill>
                <a:sym typeface="Arial" panose="020B0604020202020204"/>
              </a:rPr>
              <a:t>HANEEN AYASH</a:t>
            </a:r>
          </a:p>
          <a:p>
            <a:pPr algn="ctr" rtl="0">
              <a:buClr>
                <a:srgbClr val="000000"/>
              </a:buClr>
              <a:buFont typeface="Arial" panose="020B0604020202020204"/>
              <a:buNone/>
            </a:pPr>
            <a:r>
              <a:rPr lang="en-US" altLang="en-US" sz="2133" b="1" kern="0" dirty="0">
                <a:solidFill>
                  <a:schemeClr val="tx1"/>
                </a:solidFill>
                <a:sym typeface="Arial" panose="020B0604020202020204"/>
              </a:rPr>
              <a:t>SHAIMAA ALZWARAH</a:t>
            </a:r>
          </a:p>
          <a:p>
            <a:pPr algn="ctr" rtl="0">
              <a:buClr>
                <a:srgbClr val="000000"/>
              </a:buClr>
              <a:buFont typeface="Arial" panose="020B0604020202020204"/>
              <a:buNone/>
            </a:pPr>
            <a:r>
              <a:rPr lang="en-US" altLang="en-US" sz="2133" b="1" kern="0" dirty="0">
                <a:solidFill>
                  <a:schemeClr val="tx1"/>
                </a:solidFill>
                <a:sym typeface="Arial" panose="020B0604020202020204"/>
              </a:rPr>
              <a:t>RANIA ALNASHASH</a:t>
            </a:r>
          </a:p>
        </p:txBody>
      </p:sp>
    </p:spTree>
    <p:extLst>
      <p:ext uri="{BB962C8B-B14F-4D97-AF65-F5344CB8AC3E}">
        <p14:creationId xmlns:p14="http://schemas.microsoft.com/office/powerpoint/2010/main" val="23755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9621" y="1061720"/>
            <a:ext cx="10462260" cy="5083387"/>
          </a:xfrm>
        </p:spPr>
        <p:txBody>
          <a:bodyPr/>
          <a:lstStyle/>
          <a:p>
            <a:pPr marL="169329" indent="0" algn="ctr">
              <a:lnSpc>
                <a:spcPct val="110000"/>
              </a:lnSpc>
              <a:buNone/>
            </a:pPr>
            <a:r>
              <a:rPr lang="en-US" sz="3200" b="1" i="1">
                <a:solidFill>
                  <a:schemeClr val="accent2"/>
                </a:solidFill>
                <a:latin typeface="Comic Sans MS" panose="030F0702030302020204" charset="0"/>
                <a:cs typeface="Comic Sans MS" panose="030F0702030302020204" charset="0"/>
              </a:rPr>
              <a:t>Hereditary cancer risk assessment (HCRA)</a:t>
            </a:r>
          </a:p>
          <a:p>
            <a:pPr marL="169329" indent="0" algn="ctr">
              <a:lnSpc>
                <a:spcPct val="110000"/>
              </a:lnSpc>
              <a:buNone/>
            </a:pPr>
            <a:endParaRPr lang="en-US" sz="2667" b="1" i="1">
              <a:solidFill>
                <a:schemeClr val="accent2"/>
              </a:solidFill>
              <a:latin typeface="Comic Sans MS" panose="030F0702030302020204" charset="0"/>
              <a:cs typeface="Comic Sans MS" panose="030F0702030302020204" charset="0"/>
            </a:endParaRPr>
          </a:p>
          <a:p>
            <a:pPr marL="550320" indent="-380990">
              <a:lnSpc>
                <a:spcPct val="110000"/>
              </a:lnSpc>
              <a:buFont typeface="Arial" panose="020B0604020202020204" pitchFamily="34" charset="0"/>
              <a:buChar char="•"/>
            </a:pPr>
            <a:r>
              <a:rPr lang="en-US" sz="2400">
                <a:latin typeface="Comic Sans MS" panose="030F0702030302020204" charset="0"/>
                <a:cs typeface="Comic Sans MS" panose="030F0702030302020204" charset="0"/>
              </a:rPr>
              <a:t> Is a multidisciplinary process of estimating probabilities of germline mutations in cancer susceptibility genes and assessing empiric risks of cancer, </a:t>
            </a:r>
            <a:r>
              <a:rPr lang="en-US" sz="2400" u="sng">
                <a:latin typeface="Comic Sans MS" panose="030F0702030302020204" charset="0"/>
                <a:cs typeface="Comic Sans MS" panose="030F0702030302020204" charset="0"/>
              </a:rPr>
              <a:t>based on personal and family history</a:t>
            </a:r>
            <a:r>
              <a:rPr lang="en-US" sz="2400">
                <a:latin typeface="Comic Sans MS" panose="030F0702030302020204" charset="0"/>
                <a:cs typeface="Comic Sans MS" panose="030F0702030302020204" charset="0"/>
              </a:rPr>
              <a:t>. It includes </a:t>
            </a:r>
            <a:r>
              <a:rPr lang="en-US" sz="2400" u="sng">
                <a:latin typeface="Comic Sans MS" panose="030F0702030302020204" charset="0"/>
                <a:cs typeface="Comic Sans MS" panose="030F0702030302020204" charset="0"/>
              </a:rPr>
              <a:t>genetic counseling</a:t>
            </a:r>
            <a:r>
              <a:rPr lang="en-US" sz="2400">
                <a:latin typeface="Comic Sans MS" panose="030F0702030302020204" charset="0"/>
                <a:cs typeface="Comic Sans MS" panose="030F0702030302020204" charset="0"/>
              </a:rPr>
              <a:t>, </a:t>
            </a:r>
            <a:r>
              <a:rPr lang="en-US" sz="2400" u="sng">
                <a:latin typeface="Comic Sans MS" panose="030F0702030302020204" charset="0"/>
                <a:cs typeface="Comic Sans MS" panose="030F0702030302020204" charset="0"/>
              </a:rPr>
              <a:t>testing </a:t>
            </a:r>
            <a:r>
              <a:rPr lang="en-US" sz="2400">
                <a:latin typeface="Comic Sans MS" panose="030F0702030302020204" charset="0"/>
                <a:cs typeface="Comic Sans MS" panose="030F0702030302020204" charset="0"/>
              </a:rPr>
              <a:t>and </a:t>
            </a:r>
            <a:r>
              <a:rPr lang="en-US" sz="2400" u="sng">
                <a:latin typeface="Comic Sans MS" panose="030F0702030302020204" charset="0"/>
                <a:cs typeface="Comic Sans MS" panose="030F0702030302020204" charset="0"/>
              </a:rPr>
              <a:t>management </a:t>
            </a:r>
            <a:r>
              <a:rPr lang="en-US" sz="2400">
                <a:latin typeface="Comic Sans MS" panose="030F0702030302020204" charset="0"/>
                <a:cs typeface="Comic Sans MS" panose="030F0702030302020204" charset="0"/>
              </a:rPr>
              <a:t>of at-risk individuals.</a:t>
            </a:r>
          </a:p>
          <a:p>
            <a:pPr marL="169329" indent="0">
              <a:lnSpc>
                <a:spcPct val="110000"/>
              </a:lnSpc>
              <a:buNone/>
            </a:pPr>
            <a:endParaRPr lang="en-US" sz="2400">
              <a:latin typeface="Comic Sans MS" panose="030F0702030302020204" charset="0"/>
              <a:cs typeface="Comic Sans MS" panose="030F0702030302020204" charset="0"/>
            </a:endParaRPr>
          </a:p>
          <a:p>
            <a:pPr marL="550320" indent="-380990">
              <a:lnSpc>
                <a:spcPct val="110000"/>
              </a:lnSpc>
              <a:buFont typeface="Arial" panose="020B0604020202020204" pitchFamily="34" charset="0"/>
              <a:buChar char="•"/>
            </a:pPr>
            <a:r>
              <a:rPr lang="en-US" sz="2400">
                <a:latin typeface="Comic Sans MS" panose="030F0702030302020204" charset="0"/>
                <a:cs typeface="Comic Sans MS" panose="030F0702030302020204" charset="0"/>
              </a:rPr>
              <a:t>HCRA  will contribute to a better process of making decisions about their personal and family risks of cancer. Following individuals at high risk through screening protocols, reassuring those at low risk, and referring those at increased risk of hereditary cancer to a cancer genetic center.</a:t>
            </a:r>
          </a:p>
        </p:txBody>
      </p:sp>
    </p:spTree>
    <p:extLst>
      <p:ext uri="{BB962C8B-B14F-4D97-AF65-F5344CB8AC3E}">
        <p14:creationId xmlns:p14="http://schemas.microsoft.com/office/powerpoint/2010/main" val="261970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467" y="1457961"/>
            <a:ext cx="11303000" cy="4955540"/>
          </a:xfrm>
        </p:spPr>
        <p:txBody>
          <a:bodyPr/>
          <a:lstStyle/>
          <a:p>
            <a:pPr marL="169329" indent="0">
              <a:lnSpc>
                <a:spcPct val="80000"/>
              </a:lnSpc>
              <a:buNone/>
            </a:pPr>
            <a:r>
              <a:rPr lang="en-US" sz="1867" dirty="0">
                <a:latin typeface="Comic Sans MS" panose="030F0702030302020204" charset="0"/>
                <a:cs typeface="Comic Sans MS" panose="030F0702030302020204" charset="0"/>
              </a:rPr>
              <a:t>This including:</a:t>
            </a:r>
          </a:p>
          <a:p>
            <a:pPr marL="169329" indent="0">
              <a:lnSpc>
                <a:spcPct val="80000"/>
              </a:lnSpc>
              <a:buNone/>
            </a:pPr>
            <a:endParaRPr lang="en-US" sz="1867" dirty="0">
              <a:latin typeface="Comic Sans MS" panose="030F0702030302020204" charset="0"/>
              <a:cs typeface="Comic Sans MS" panose="030F0702030302020204" charset="0"/>
            </a:endParaRPr>
          </a:p>
          <a:p>
            <a:pPr marL="169329" indent="0">
              <a:lnSpc>
                <a:spcPct val="80000"/>
              </a:lnSpc>
              <a:buNone/>
            </a:pPr>
            <a:r>
              <a:rPr lang="en-US" sz="1867" dirty="0">
                <a:latin typeface="Comic Sans MS" panose="030F0702030302020204" charset="0"/>
                <a:cs typeface="Comic Sans MS" panose="030F0702030302020204" charset="0"/>
              </a:rPr>
              <a:t>1. Family pedigrees drawings with at least three generations in both sides of family.</a:t>
            </a:r>
          </a:p>
          <a:p>
            <a:pPr marL="169329" indent="0">
              <a:lnSpc>
                <a:spcPct val="80000"/>
              </a:lnSpc>
              <a:buNone/>
            </a:pPr>
            <a:endParaRPr lang="en-US" sz="1867" dirty="0">
              <a:latin typeface="Comic Sans MS" panose="030F0702030302020204" charset="0"/>
              <a:cs typeface="Comic Sans MS" panose="030F0702030302020204" charset="0"/>
            </a:endParaRPr>
          </a:p>
          <a:p>
            <a:pPr marL="169329" indent="0">
              <a:lnSpc>
                <a:spcPct val="80000"/>
              </a:lnSpc>
              <a:buNone/>
            </a:pPr>
            <a:r>
              <a:rPr lang="en-US" sz="1867" dirty="0">
                <a:latin typeface="Comic Sans MS" panose="030F0702030302020204" charset="0"/>
                <a:cs typeface="Comic Sans MS" panose="030F0702030302020204" charset="0"/>
              </a:rPr>
              <a:t>2. Patients and relatives: (Current age, age at diagnosis, age at death, primary site, pathologic   features, treatments;</a:t>
            </a:r>
          </a:p>
          <a:p>
            <a:pPr marL="169329" indent="0">
              <a:lnSpc>
                <a:spcPct val="80000"/>
              </a:lnSpc>
              <a:buNone/>
            </a:pPr>
            <a:endParaRPr lang="en-US" sz="1867"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sz="2133" dirty="0">
                <a:latin typeface="Comic Sans MS" panose="030F0702030302020204" charset="0"/>
                <a:cs typeface="Comic Sans MS" panose="030F0702030302020204" charset="0"/>
              </a:rPr>
              <a:t> Ancestry (especially if Ashkenazi Jewish);</a:t>
            </a:r>
          </a:p>
          <a:p>
            <a:pPr marL="1007508" lvl="1"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dirty="0">
                <a:latin typeface="Comic Sans MS" panose="030F0702030302020204" charset="0"/>
                <a:cs typeface="Comic Sans MS" panose="030F0702030302020204" charset="0"/>
              </a:rPr>
              <a:t> Previous surgeries, biopsies, diseases;</a:t>
            </a:r>
          </a:p>
          <a:p>
            <a:pPr marL="1007508" lvl="1"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dirty="0">
                <a:latin typeface="Comic Sans MS" panose="030F0702030302020204" charset="0"/>
                <a:cs typeface="Comic Sans MS" panose="030F0702030302020204" charset="0"/>
              </a:rPr>
              <a:t>Endogenous risk factors: age at menarche, fertility history;</a:t>
            </a:r>
          </a:p>
          <a:p>
            <a:pPr marL="1007508" lvl="1"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dirty="0">
                <a:latin typeface="Comic Sans MS" panose="030F0702030302020204" charset="0"/>
                <a:cs typeface="Comic Sans MS" panose="030F0702030302020204" charset="0"/>
              </a:rPr>
              <a:t>Exogenous risk factors: tobacco/alcohol use, food intake, hormones, exercises;</a:t>
            </a:r>
          </a:p>
          <a:p>
            <a:pPr marL="1007508" lvl="1"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dirty="0">
                <a:latin typeface="Comic Sans MS" panose="030F0702030302020204" charset="0"/>
                <a:cs typeface="Comic Sans MS" panose="030F0702030302020204" charset="0"/>
              </a:rPr>
              <a:t> Cancer screening: mammography, gastrointestinal endoscopy, PSA;</a:t>
            </a:r>
          </a:p>
          <a:p>
            <a:pPr marL="1007508" lvl="1"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dirty="0">
                <a:latin typeface="Comic Sans MS" panose="030F0702030302020204" charset="0"/>
                <a:cs typeface="Comic Sans MS" panose="030F0702030302020204" charset="0"/>
              </a:rPr>
              <a:t> Chemoprevention.</a:t>
            </a:r>
          </a:p>
          <a:p>
            <a:pPr marL="397923" indent="-228594">
              <a:lnSpc>
                <a:spcPct val="80000"/>
              </a:lnSpc>
              <a:buFont typeface="Arial" panose="020B0604020202020204" pitchFamily="34" charset="0"/>
              <a:buChar char="•"/>
            </a:pPr>
            <a:endParaRPr lang="en-US" dirty="0">
              <a:latin typeface="Comic Sans MS" panose="030F0702030302020204" charset="0"/>
              <a:cs typeface="Comic Sans MS" panose="030F0702030302020204" charset="0"/>
            </a:endParaRPr>
          </a:p>
          <a:p>
            <a:pPr marL="169329" indent="0">
              <a:lnSpc>
                <a:spcPct val="80000"/>
              </a:lnSpc>
              <a:buNone/>
            </a:pPr>
            <a:r>
              <a:rPr lang="en-US" sz="1867" dirty="0">
                <a:latin typeface="Comic Sans MS" panose="030F0702030302020204" charset="0"/>
                <a:cs typeface="Comic Sans MS" panose="030F0702030302020204" charset="0"/>
              </a:rPr>
              <a:t>3. Physical examination.</a:t>
            </a:r>
          </a:p>
          <a:p>
            <a:pPr marL="169329" indent="0">
              <a:lnSpc>
                <a:spcPct val="80000"/>
              </a:lnSpc>
              <a:buNone/>
            </a:pPr>
            <a:endParaRPr lang="en-US" sz="1867" dirty="0">
              <a:latin typeface="Comic Sans MS" panose="030F0702030302020204" charset="0"/>
              <a:cs typeface="Comic Sans MS" panose="030F0702030302020204" charset="0"/>
            </a:endParaRPr>
          </a:p>
          <a:p>
            <a:pPr marL="169329" indent="0">
              <a:lnSpc>
                <a:spcPct val="80000"/>
              </a:lnSpc>
              <a:buNone/>
            </a:pPr>
            <a:r>
              <a:rPr lang="en-US" sz="1867" dirty="0">
                <a:latin typeface="Comic Sans MS" panose="030F0702030302020204" charset="0"/>
                <a:cs typeface="Comic Sans MS" panose="030F0702030302020204" charset="0"/>
              </a:rPr>
              <a:t>4.Screening/surveillance exams;</a:t>
            </a:r>
          </a:p>
          <a:p>
            <a:pPr marL="169329" indent="0">
              <a:lnSpc>
                <a:spcPct val="80000"/>
              </a:lnSpc>
              <a:buNone/>
            </a:pPr>
            <a:endParaRPr lang="en-US" sz="1867" dirty="0">
              <a:latin typeface="Comic Sans MS" panose="030F0702030302020204" charset="0"/>
              <a:cs typeface="Comic Sans MS" panose="030F0702030302020204" charset="0"/>
            </a:endParaRPr>
          </a:p>
          <a:p>
            <a:pPr marL="169329" indent="0">
              <a:lnSpc>
                <a:spcPct val="80000"/>
              </a:lnSpc>
              <a:buNone/>
            </a:pPr>
            <a:r>
              <a:rPr lang="en-US" sz="1867" dirty="0">
                <a:latin typeface="Comic Sans MS" panose="030F0702030302020204" charset="0"/>
                <a:cs typeface="Comic Sans MS" panose="030F0702030302020204" charset="0"/>
              </a:rPr>
              <a:t> 5.Risk reduction, cancer prevention (surgeries, chemoprevention)</a:t>
            </a:r>
          </a:p>
        </p:txBody>
      </p:sp>
      <p:sp>
        <p:nvSpPr>
          <p:cNvPr id="4" name="Title 0"/>
          <p:cNvSpPr/>
          <p:nvPr/>
        </p:nvSpPr>
        <p:spPr>
          <a:xfrm>
            <a:off x="1213898" y="341849"/>
            <a:ext cx="2630593" cy="671407"/>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dirty="0">
                <a:solidFill>
                  <a:srgbClr val="0070C0"/>
                </a:solidFill>
              </a:rPr>
              <a:t>cont...</a:t>
            </a:r>
          </a:p>
        </p:txBody>
      </p:sp>
    </p:spTree>
    <p:extLst>
      <p:ext uri="{BB962C8B-B14F-4D97-AF65-F5344CB8AC3E}">
        <p14:creationId xmlns:p14="http://schemas.microsoft.com/office/powerpoint/2010/main" val="204210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chemeClr val="accent1"/>
                </a:solidFill>
                <a:effectLst>
                  <a:outerShdw blurRad="38100" dist="25400" dir="5400000" algn="ctr" rotWithShape="0">
                    <a:srgbClr val="6E747A">
                      <a:alpha val="43000"/>
                    </a:srgbClr>
                  </a:outerShdw>
                </a:effectLst>
                <a:latin typeface="Helvetica" panose="020B0604020202020204" pitchFamily="34" charset="0"/>
                <a:sym typeface="+mn-ea"/>
              </a:rPr>
              <a:t>BRCA gene testing:</a:t>
            </a:r>
            <a:br>
              <a:rPr lang="en-US" dirty="0">
                <a:ln w="0"/>
                <a:solidFill>
                  <a:schemeClr val="accent1"/>
                </a:solidFill>
                <a:effectLst>
                  <a:outerShdw blurRad="38100" dist="25400" dir="5400000" algn="ctr" rotWithShape="0">
                    <a:srgbClr val="6E747A">
                      <a:alpha val="43000"/>
                    </a:srgbClr>
                  </a:outerShdw>
                </a:effectLst>
              </a:rPr>
            </a:br>
            <a:endParaRPr lang="en-US"/>
          </a:p>
        </p:txBody>
      </p:sp>
      <p:sp>
        <p:nvSpPr>
          <p:cNvPr id="3" name="Text Placeholder 2"/>
          <p:cNvSpPr>
            <a:spLocks noGrp="1"/>
          </p:cNvSpPr>
          <p:nvPr>
            <p:ph type="body" idx="1"/>
          </p:nvPr>
        </p:nvSpPr>
        <p:spPr>
          <a:xfrm>
            <a:off x="135467" y="1743287"/>
            <a:ext cx="11239500" cy="4750647"/>
          </a:xfrm>
        </p:spPr>
        <p:txBody>
          <a:bodyPr/>
          <a:lstStyle/>
          <a:p>
            <a:pPr marL="397923" indent="-228594">
              <a:lnSpc>
                <a:spcPct val="120000"/>
              </a:lnSpc>
              <a:buFont typeface="Wingdings" panose="05000000000000000000" charset="0"/>
              <a:buChar char="Ø"/>
            </a:pPr>
            <a:r>
              <a:rPr lang="en-US" sz="1867" b="1" dirty="0">
                <a:solidFill>
                  <a:schemeClr val="tx1"/>
                </a:solidFill>
                <a:latin typeface="Comic Sans MS" panose="030F0702030302020204" charset="0"/>
                <a:cs typeface="Comic Sans MS" panose="030F0702030302020204" charset="0"/>
                <a:sym typeface="+mn-ea"/>
              </a:rPr>
              <a:t>The BRCA gene test is a blood test that's done to determine mutations in DNA that increase the risk of breast cancer.</a:t>
            </a:r>
          </a:p>
          <a:p>
            <a:pPr marL="397923" indent="-228594">
              <a:lnSpc>
                <a:spcPct val="120000"/>
              </a:lnSpc>
              <a:buFont typeface="Wingdings" panose="05000000000000000000" charset="0"/>
              <a:buChar char="Ø"/>
            </a:pPr>
            <a:r>
              <a:rPr lang="en-US" sz="1867" b="1" dirty="0">
                <a:solidFill>
                  <a:schemeClr val="tx1"/>
                </a:solidFill>
                <a:latin typeface="Comic Sans MS" panose="030F0702030302020204" charset="0"/>
                <a:cs typeface="Comic Sans MS" panose="030F0702030302020204" charset="0"/>
                <a:sym typeface="+mn-ea"/>
              </a:rPr>
              <a:t>Its done if :</a:t>
            </a:r>
          </a:p>
          <a:p>
            <a:pPr marL="169329" indent="0">
              <a:lnSpc>
                <a:spcPct val="120000"/>
              </a:lnSpc>
              <a:buNone/>
            </a:pPr>
            <a:endParaRPr lang="en-US" sz="1867" b="1" dirty="0">
              <a:solidFill>
                <a:schemeClr val="tx1"/>
              </a:solidFill>
              <a:latin typeface="Comic Sans MS" panose="030F0702030302020204" charset="0"/>
              <a:cs typeface="Comic Sans MS" panose="030F0702030302020204" charset="0"/>
              <a:sym typeface="+mn-ea"/>
            </a:endParaRPr>
          </a:p>
          <a:p>
            <a:pPr algn="l">
              <a:lnSpc>
                <a:spcPct val="120000"/>
              </a:lnSpc>
              <a:buFont typeface="+mj-lt"/>
              <a:buAutoNum type="arabicParenR"/>
            </a:pPr>
            <a:r>
              <a:rPr lang="en-US" b="1" dirty="0">
                <a:solidFill>
                  <a:schemeClr val="tx1"/>
                </a:solidFill>
                <a:effectLst/>
                <a:latin typeface="Comic Sans MS" panose="030F0702030302020204" charset="0"/>
                <a:cs typeface="Comic Sans MS" panose="030F0702030302020204" charset="0"/>
                <a:sym typeface="+mn-ea"/>
              </a:rPr>
              <a:t>A personal history of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breast cancer</a:t>
            </a:r>
            <a:r>
              <a:rPr lang="en-US" b="1" dirty="0">
                <a:solidFill>
                  <a:schemeClr val="tx1"/>
                </a:solidFill>
                <a:effectLst/>
                <a:latin typeface="Comic Sans MS" panose="030F0702030302020204" charset="0"/>
                <a:cs typeface="Comic Sans MS" panose="030F0702030302020204" charset="0"/>
                <a:sym typeface="+mn-ea"/>
              </a:rPr>
              <a:t> diagnosed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before age 45.</a:t>
            </a:r>
          </a:p>
          <a:p>
            <a:pPr marL="474121" indent="-304792">
              <a:lnSpc>
                <a:spcPct val="120000"/>
              </a:lnSpc>
              <a:buFont typeface="+mj-lt"/>
              <a:buAutoNum type="arabicParenR"/>
            </a:pPr>
            <a:endPar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endParaRPr>
          </a:p>
          <a:p>
            <a:pPr algn="l">
              <a:lnSpc>
                <a:spcPct val="120000"/>
              </a:lnSpc>
              <a:buFont typeface="+mj-lt"/>
              <a:buAutoNum type="arabicParenR"/>
            </a:pPr>
            <a:r>
              <a:rPr lang="en-US" b="1" dirty="0">
                <a:solidFill>
                  <a:schemeClr val="tx1"/>
                </a:solidFill>
                <a:effectLst/>
                <a:latin typeface="Comic Sans MS" panose="030F0702030302020204" charset="0"/>
                <a:cs typeface="Comic Sans MS" panose="030F0702030302020204" charset="0"/>
              </a:rPr>
              <a:t>Female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rPr>
              <a:t>breast cancer </a:t>
            </a:r>
            <a:r>
              <a:rPr lang="en-US" b="1" dirty="0">
                <a:solidFill>
                  <a:schemeClr val="tx1"/>
                </a:solidFill>
                <a:effectLst/>
                <a:latin typeface="Comic Sans MS" panose="030F0702030302020204" charset="0"/>
                <a:cs typeface="Comic Sans MS" panose="030F0702030302020204" charset="0"/>
              </a:rPr>
              <a:t>diagnosed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rPr>
              <a:t>age 46 to 50</a:t>
            </a:r>
            <a:r>
              <a:rPr lang="en-US" b="1" dirty="0">
                <a:solidFill>
                  <a:schemeClr val="tx1"/>
                </a:solidFill>
                <a:effectLst/>
                <a:latin typeface="Comic Sans MS" panose="030F0702030302020204" charset="0"/>
                <a:cs typeface="Comic Sans MS" panose="030F0702030302020204" charset="0"/>
              </a:rPr>
              <a:t> if limited or unknown family history</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rPr>
              <a:t>, multiple primary breast cancers, or &gt;1 close blood relative with breast, ovarian, pancreatic, or prostate cancer </a:t>
            </a:r>
            <a:r>
              <a:rPr lang="en-US" b="1" dirty="0">
                <a:solidFill>
                  <a:schemeClr val="tx1"/>
                </a:solidFill>
                <a:effectLst/>
                <a:latin typeface="Comic Sans MS" panose="030F0702030302020204" charset="0"/>
                <a:cs typeface="Comic Sans MS" panose="030F0702030302020204" charset="0"/>
              </a:rPr>
              <a:t>diagnosed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rPr>
              <a:t>at any age.</a:t>
            </a:r>
          </a:p>
          <a:p>
            <a:pPr marL="474121" indent="-304792">
              <a:lnSpc>
                <a:spcPct val="120000"/>
              </a:lnSpc>
              <a:buFont typeface="+mj-lt"/>
              <a:buAutoNum type="arabicParenR"/>
            </a:pPr>
            <a:endPar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tx1"/>
                </a:solidFill>
                <a:effectLst/>
                <a:latin typeface="Comic Sans MS" panose="030F0702030302020204" charset="0"/>
                <a:cs typeface="Comic Sans MS" panose="030F0702030302020204" charset="0"/>
                <a:sym typeface="+mn-ea"/>
              </a:rPr>
              <a:t>A personal history of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triple negative </a:t>
            </a:r>
            <a:r>
              <a:rPr lang="en-US" b="1" dirty="0">
                <a:solidFill>
                  <a:schemeClr val="tx1"/>
                </a:solidFill>
                <a:effectLst/>
                <a:latin typeface="Comic Sans MS" panose="030F0702030302020204" charset="0"/>
                <a:cs typeface="Comic Sans MS" panose="030F0702030302020204" charset="0"/>
                <a:sym typeface="+mn-ea"/>
              </a:rPr>
              <a:t>breast cancer diagnosed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at any age.</a:t>
            </a:r>
          </a:p>
          <a:p>
            <a:pPr marL="474121" indent="-304792">
              <a:lnSpc>
                <a:spcPct val="120000"/>
              </a:lnSpc>
              <a:buFont typeface="+mj-lt"/>
              <a:buAutoNum type="arabicParenR"/>
            </a:pPr>
            <a:endPar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tx1"/>
                </a:solidFill>
                <a:effectLst/>
                <a:latin typeface="Comic Sans MS" panose="030F0702030302020204" charset="0"/>
                <a:cs typeface="Comic Sans MS" panose="030F0702030302020204" charset="0"/>
                <a:sym typeface="+mn-ea"/>
              </a:rPr>
              <a:t> A personal history of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male breast </a:t>
            </a:r>
            <a:r>
              <a:rPr lang="en-US" b="1" dirty="0">
                <a:solidFill>
                  <a:schemeClr val="tx1"/>
                </a:solidFill>
                <a:effectLst/>
                <a:latin typeface="Comic Sans MS" panose="030F0702030302020204" charset="0"/>
                <a:cs typeface="Comic Sans MS" panose="030F0702030302020204" charset="0"/>
                <a:sym typeface="+mn-ea"/>
              </a:rPr>
              <a:t>cancer.</a:t>
            </a:r>
          </a:p>
          <a:p>
            <a:pPr marL="474121" indent="-304792">
              <a:lnSpc>
                <a:spcPct val="120000"/>
              </a:lnSpc>
              <a:buFont typeface="+mj-lt"/>
              <a:buAutoNum type="arabicParenR"/>
            </a:pPr>
            <a:endParaRPr lang="en-US" b="1" dirty="0">
              <a:solidFill>
                <a:schemeClr val="tx1"/>
              </a:solidFill>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tx1"/>
                </a:solidFill>
                <a:effectLst/>
                <a:latin typeface="Comic Sans MS" panose="030F0702030302020204" charset="0"/>
                <a:cs typeface="Comic Sans MS" panose="030F0702030302020204" charset="0"/>
                <a:sym typeface="+mn-ea"/>
              </a:rPr>
              <a:t>A personal history of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breast cancer</a:t>
            </a:r>
            <a:r>
              <a:rPr lang="en-US" b="1" dirty="0">
                <a:solidFill>
                  <a:schemeClr val="tx1"/>
                </a:solidFill>
                <a:effectLst/>
                <a:latin typeface="Comic Sans MS" panose="030F0702030302020204" charset="0"/>
                <a:cs typeface="Comic Sans MS" panose="030F0702030302020204" charset="0"/>
                <a:sym typeface="+mn-ea"/>
              </a:rPr>
              <a:t> and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one or more relatives</a:t>
            </a:r>
            <a:r>
              <a:rPr lang="en-US" b="1" dirty="0">
                <a:solidFill>
                  <a:schemeClr val="tx1"/>
                </a:solidFill>
                <a:effectLst/>
                <a:latin typeface="Comic Sans MS" panose="030F0702030302020204" charset="0"/>
                <a:cs typeface="Comic Sans MS" panose="030F0702030302020204" charset="0"/>
                <a:sym typeface="+mn-ea"/>
              </a:rPr>
              <a:t> with breast cancer diagnosed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before age 50</a:t>
            </a:r>
            <a:r>
              <a:rPr lang="en-US" b="1" dirty="0">
                <a:solidFill>
                  <a:schemeClr val="tx1"/>
                </a:solidFill>
                <a:effectLst/>
                <a:latin typeface="Comic Sans MS" panose="030F0702030302020204" charset="0"/>
                <a:cs typeface="Comic Sans MS" panose="030F0702030302020204" charset="0"/>
                <a:sym typeface="+mn-ea"/>
              </a:rPr>
              <a:t>,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two or more</a:t>
            </a:r>
            <a:r>
              <a:rPr lang="en-US" b="1" dirty="0">
                <a:solidFill>
                  <a:schemeClr val="tx1"/>
                </a:solidFill>
                <a:effectLst/>
                <a:latin typeface="Comic Sans MS" panose="030F0702030302020204" charset="0"/>
                <a:cs typeface="Comic Sans MS" panose="030F0702030302020204" charset="0"/>
                <a:sym typeface="+mn-ea"/>
              </a:rPr>
              <a:t> relatives diagnosed with breast cancer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at any age</a:t>
            </a:r>
            <a:r>
              <a:rPr lang="en-US" b="1" dirty="0">
                <a:solidFill>
                  <a:schemeClr val="tx1"/>
                </a:solidFill>
                <a:effectLst/>
                <a:latin typeface="Comic Sans MS" panose="030F0702030302020204" charset="0"/>
                <a:cs typeface="Comic Sans MS" panose="030F0702030302020204" charset="0"/>
                <a:sym typeface="+mn-ea"/>
              </a:rPr>
              <a:t>, one or more relatives with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ovarian cancer, </a:t>
            </a:r>
            <a:r>
              <a:rPr lang="en-US" b="1" dirty="0">
                <a:solidFill>
                  <a:schemeClr val="tx1"/>
                </a:solidFill>
                <a:effectLst/>
                <a:latin typeface="Comic Sans MS" panose="030F0702030302020204" charset="0"/>
                <a:cs typeface="Comic Sans MS" panose="030F0702030302020204" charset="0"/>
                <a:sym typeface="+mn-ea"/>
              </a:rPr>
              <a:t>or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male breast cancer</a:t>
            </a:r>
            <a:r>
              <a:rPr lang="en-US" b="1" dirty="0">
                <a:solidFill>
                  <a:schemeClr val="tx1"/>
                </a:solidFill>
                <a:effectLst/>
                <a:latin typeface="Comic Sans MS" panose="030F0702030302020204" charset="0"/>
                <a:cs typeface="Comic Sans MS" panose="030F0702030302020204" charset="0"/>
                <a:sym typeface="+mn-ea"/>
              </a:rPr>
              <a:t>, or two or more relatives with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cance</a:t>
            </a:r>
            <a:r>
              <a:rPr lang="en-US" b="1" dirty="0">
                <a:solidFill>
                  <a:schemeClr val="tx1"/>
                </a:solidFill>
                <a:effectLst/>
                <a:latin typeface="Comic Sans MS" panose="030F0702030302020204" charset="0"/>
                <a:cs typeface="Comic Sans MS" panose="030F0702030302020204" charset="0"/>
                <a:sym typeface="+mn-ea"/>
              </a:rPr>
              <a:t>r or </a:t>
            </a:r>
            <a:r>
              <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pancreatic cancer.</a:t>
            </a:r>
            <a:endPar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nSpc>
                <a:spcPct val="120000"/>
              </a:lnSpc>
              <a:buFont typeface="+mj-lt"/>
              <a:buAutoNum type="arabicParenR"/>
            </a:pPr>
            <a:endParaRPr lang="en-US" b="1"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Tree>
    <p:extLst>
      <p:ext uri="{BB962C8B-B14F-4D97-AF65-F5344CB8AC3E}">
        <p14:creationId xmlns:p14="http://schemas.microsoft.com/office/powerpoint/2010/main" val="72378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420" y="1375860"/>
            <a:ext cx="10272000" cy="4608000"/>
          </a:xfrm>
        </p:spPr>
        <p:txBody>
          <a:bodyPr/>
          <a:lstStyle/>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Exocrine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pancreatic </a:t>
            </a:r>
            <a:r>
              <a:rPr lang="en-US" sz="2133" dirty="0">
                <a:solidFill>
                  <a:schemeClr val="tx1"/>
                </a:solidFill>
                <a:latin typeface="Comic Sans MS" panose="030F0702030302020204" charset="0"/>
                <a:cs typeface="Comic Sans MS" panose="030F0702030302020204" charset="0"/>
                <a:sym typeface="+mn-ea"/>
              </a:rPr>
              <a:t>cancer,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any age.</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Metastatic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a:t>
            </a:r>
            <a:r>
              <a:rPr lang="en-US" sz="2133" dirty="0">
                <a:solidFill>
                  <a:schemeClr val="tx1"/>
                </a:solidFill>
                <a:latin typeface="Comic Sans MS" panose="030F0702030302020204" charset="0"/>
                <a:cs typeface="Comic Sans MS" panose="030F0702030302020204" charset="0"/>
                <a:sym typeface="+mn-ea"/>
              </a:rPr>
              <a:t>cancer.</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Breast or prostate cancer diagnosed</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 at any age</a:t>
            </a:r>
            <a:r>
              <a:rPr lang="en-US" sz="2133" dirty="0">
                <a:solidFill>
                  <a:schemeClr val="tx1"/>
                </a:solidFill>
                <a:latin typeface="Comic Sans MS" panose="030F0702030302020204" charset="0"/>
                <a:cs typeface="Comic Sans MS" panose="030F0702030302020204" charset="0"/>
                <a:sym typeface="+mn-ea"/>
              </a:rPr>
              <a:t> and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Ashkenazi Jewish </a:t>
            </a:r>
            <a:r>
              <a:rPr lang="en-US" sz="2133" dirty="0">
                <a:solidFill>
                  <a:schemeClr val="tx1"/>
                </a:solidFill>
                <a:latin typeface="Comic Sans MS" panose="030F0702030302020204" charset="0"/>
                <a:cs typeface="Comic Sans MS" panose="030F0702030302020204" charset="0"/>
                <a:sym typeface="+mn-ea"/>
              </a:rPr>
              <a:t>ancestry.</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A personal history of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a:t>
            </a:r>
            <a:r>
              <a:rPr lang="en-US" sz="2133" dirty="0">
                <a:solidFill>
                  <a:schemeClr val="tx1"/>
                </a:solidFill>
                <a:latin typeface="Comic Sans MS" panose="030F0702030302020204" charset="0"/>
                <a:cs typeface="Comic Sans MS" panose="030F0702030302020204" charset="0"/>
                <a:sym typeface="+mn-ea"/>
              </a:rPr>
              <a:t>cancer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or pancreatic </a:t>
            </a:r>
            <a:r>
              <a:rPr lang="en-US" sz="2133" dirty="0">
                <a:solidFill>
                  <a:schemeClr val="tx1"/>
                </a:solidFill>
                <a:latin typeface="Comic Sans MS" panose="030F0702030302020204" charset="0"/>
                <a:cs typeface="Comic Sans MS" panose="030F0702030302020204" charset="0"/>
                <a:sym typeface="+mn-ea"/>
              </a:rPr>
              <a:t>cancer with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two </a:t>
            </a:r>
            <a:r>
              <a:rPr lang="en-US" sz="2133" dirty="0">
                <a:solidFill>
                  <a:schemeClr val="tx1"/>
                </a:solidFill>
                <a:latin typeface="Comic Sans MS" panose="030F0702030302020204" charset="0"/>
                <a:cs typeface="Comic Sans MS" panose="030F0702030302020204" charset="0"/>
                <a:sym typeface="+mn-ea"/>
              </a:rPr>
              <a:t>or more relatives with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BRCA-associated</a:t>
            </a:r>
            <a:r>
              <a:rPr lang="en-US" sz="2133" dirty="0">
                <a:solidFill>
                  <a:schemeClr val="tx1"/>
                </a:solidFill>
                <a:latin typeface="Comic Sans MS" panose="030F0702030302020204" charset="0"/>
                <a:cs typeface="Comic Sans MS" panose="030F0702030302020204" charset="0"/>
                <a:sym typeface="+mn-ea"/>
              </a:rPr>
              <a:t> cancers.</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A history of breast cancer at a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young</a:t>
            </a:r>
            <a:r>
              <a:rPr lang="en-US" sz="2133" dirty="0">
                <a:solidFill>
                  <a:schemeClr val="tx1"/>
                </a:solidFill>
                <a:latin typeface="Comic Sans MS" panose="030F0702030302020204" charset="0"/>
                <a:cs typeface="Comic Sans MS" panose="030F0702030302020204" charset="0"/>
                <a:sym typeface="+mn-ea"/>
              </a:rPr>
              <a:t> age in two or more blood relatives, such as your parents, siblings or children.</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A relative with a known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BRCA1 </a:t>
            </a:r>
            <a:r>
              <a:rPr lang="en-US" sz="2133" dirty="0">
                <a:solidFill>
                  <a:schemeClr val="tx1"/>
                </a:solidFill>
                <a:latin typeface="Comic Sans MS" panose="030F0702030302020204" charset="0"/>
                <a:cs typeface="Comic Sans MS" panose="030F0702030302020204" charset="0"/>
                <a:sym typeface="+mn-ea"/>
              </a:rPr>
              <a:t>or </a:t>
            </a:r>
            <a:r>
              <a:rPr lang="en-US" sz="2133" dirty="0">
                <a:solidFill>
                  <a:schemeClr val="tx1"/>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BRCA2 </a:t>
            </a:r>
            <a:r>
              <a:rPr lang="en-US" sz="2133" dirty="0">
                <a:solidFill>
                  <a:schemeClr val="tx1"/>
                </a:solidFill>
                <a:latin typeface="Comic Sans MS" panose="030F0702030302020204" charset="0"/>
                <a:cs typeface="Comic Sans MS" panose="030F0702030302020204" charset="0"/>
                <a:sym typeface="+mn-ea"/>
              </a:rPr>
              <a:t>mutation.</a:t>
            </a: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tx1"/>
                </a:solidFill>
                <a:latin typeface="Comic Sans MS" panose="030F0702030302020204" charset="0"/>
                <a:cs typeface="Comic Sans MS" panose="030F0702030302020204" charset="0"/>
                <a:sym typeface="+mn-ea"/>
              </a:rPr>
              <a:t>One or more relatives with a history of cancer that would meet any of these criteria for gene testing.</a:t>
            </a:r>
            <a:endParaRPr lang="en-US" sz="2133" dirty="0">
              <a:solidFill>
                <a:schemeClr val="tx1"/>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endParaRPr lang="en-US" sz="2133" dirty="0">
              <a:solidFill>
                <a:schemeClr val="tx1"/>
              </a:solidFill>
              <a:latin typeface="Comic Sans MS" panose="030F0702030302020204" charset="0"/>
              <a:cs typeface="Comic Sans MS" panose="030F0702030302020204" charset="0"/>
            </a:endParaRPr>
          </a:p>
        </p:txBody>
      </p:sp>
    </p:spTree>
    <p:extLst>
      <p:ext uri="{BB962C8B-B14F-4D97-AF65-F5344CB8AC3E}">
        <p14:creationId xmlns:p14="http://schemas.microsoft.com/office/powerpoint/2010/main" val="6757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07" y="396240"/>
            <a:ext cx="10446173" cy="1405467"/>
          </a:xfrm>
        </p:spPr>
        <p:txBody>
          <a:bodyPr/>
          <a:lstStyle/>
          <a:p>
            <a:r>
              <a:rPr lang="en-US" sz="4800" dirty="0">
                <a:ln w="0"/>
                <a:solidFill>
                  <a:schemeClr val="accent1"/>
                </a:solidFill>
                <a:effectLst>
                  <a:outerShdw blurRad="38100" dist="25400" dir="5400000" algn="ctr" rotWithShape="0">
                    <a:srgbClr val="6E747A">
                      <a:alpha val="43000"/>
                    </a:srgbClr>
                  </a:outerShdw>
                </a:effectLst>
                <a:latin typeface="Britannic Bold" panose="020B0903060703020204" charset="0"/>
                <a:cs typeface="Britannic Bold" panose="020B0903060703020204" charset="0"/>
              </a:rPr>
              <a:t>Results Interpretation:</a:t>
            </a:r>
          </a:p>
        </p:txBody>
      </p:sp>
      <p:sp>
        <p:nvSpPr>
          <p:cNvPr id="3" name="Text Placeholder 2"/>
          <p:cNvSpPr>
            <a:spLocks noGrp="1"/>
          </p:cNvSpPr>
          <p:nvPr>
            <p:ph type="body" idx="1"/>
          </p:nvPr>
        </p:nvSpPr>
        <p:spPr>
          <a:xfrm>
            <a:off x="1" y="1156547"/>
            <a:ext cx="11938847" cy="5701453"/>
          </a:xfrm>
        </p:spPr>
        <p:txBody>
          <a:bodyPr/>
          <a:lstStyle/>
          <a:p>
            <a:r>
              <a:rPr lang="en-US" sz="2667" b="1" u="sng" dirty="0">
                <a:solidFill>
                  <a:schemeClr val="accent2"/>
                </a:solidFill>
                <a:latin typeface="Comic Sans MS" panose="030F0702030302020204" charset="0"/>
                <a:cs typeface="Comic Sans MS" panose="030F0702030302020204" charset="0"/>
              </a:rPr>
              <a:t>Positive </a:t>
            </a:r>
            <a:r>
              <a:rPr lang="en-US" sz="2667" b="1" u="sng" dirty="0" err="1">
                <a:solidFill>
                  <a:schemeClr val="accent2"/>
                </a:solidFill>
                <a:latin typeface="Comic Sans MS" panose="030F0702030302020204" charset="0"/>
                <a:cs typeface="Comic Sans MS" panose="030F0702030302020204" charset="0"/>
              </a:rPr>
              <a:t>results:</a:t>
            </a:r>
            <a:r>
              <a:rPr lang="en-US" sz="2400" dirty="0" err="1">
                <a:latin typeface="Comic Sans MS" panose="030F0702030302020204" charset="0"/>
                <a:cs typeface="Comic Sans MS" panose="030F0702030302020204" charset="0"/>
              </a:rPr>
              <a:t>indicates</a:t>
            </a:r>
            <a:r>
              <a:rPr lang="en-US" sz="2400" dirty="0">
                <a:latin typeface="Comic Sans MS" panose="030F0702030302020204" charset="0"/>
                <a:cs typeface="Comic Sans MS" panose="030F0702030302020204" charset="0"/>
              </a:rPr>
              <a:t> that a person has inherited a known harmful variant in BRCA1 or BRCA2 .</a:t>
            </a:r>
          </a:p>
          <a:p>
            <a:pPr marL="169329" indent="0">
              <a:buNone/>
            </a:pPr>
            <a:endParaRPr lang="en-US" sz="2400" dirty="0">
              <a:latin typeface="Comic Sans MS" panose="030F0702030302020204" charset="0"/>
              <a:cs typeface="Comic Sans MS" panose="030F0702030302020204" charset="0"/>
            </a:endParaRPr>
          </a:p>
          <a:p>
            <a:pPr marL="550320" indent="-380990">
              <a:buFont typeface="Wingdings" panose="05000000000000000000" charset="0"/>
              <a:buChar char="§"/>
            </a:pPr>
            <a:r>
              <a:rPr lang="en-US" sz="2400" dirty="0">
                <a:latin typeface="Comic Sans MS" panose="030F0702030302020204" charset="0"/>
                <a:cs typeface="Comic Sans MS" panose="030F0702030302020204" charset="0"/>
              </a:rPr>
              <a:t>Most of these variants are protein truncating, while others may result in an abnormal amount or conformation of protein. </a:t>
            </a:r>
          </a:p>
          <a:p>
            <a:pPr marL="550320" indent="-380990" fontAlgn="b">
              <a:buFont typeface="Wingdings" panose="05000000000000000000" charset="0"/>
              <a:buChar char="§"/>
            </a:pPr>
            <a:r>
              <a:rPr lang="en-US" sz="2400" dirty="0">
                <a:latin typeface="Comic Sans MS" panose="030F0702030302020204" charset="0"/>
                <a:cs typeface="Comic Sans MS" panose="030F0702030302020204" charset="0"/>
              </a:rPr>
              <a:t>50% chance for first degree relatives to have the same mutation.</a:t>
            </a:r>
          </a:p>
          <a:p>
            <a:pPr marL="550320" indent="-380990" fontAlgn="b">
              <a:buFont typeface="Wingdings" panose="05000000000000000000" charset="0"/>
              <a:buChar char="§"/>
            </a:pPr>
            <a:r>
              <a:rPr lang="en-US" sz="2400" dirty="0">
                <a:latin typeface="Comic Sans MS" panose="030F0702030302020204" charset="0"/>
                <a:cs typeface="Comic Sans MS" panose="030F0702030302020204" charset="0"/>
              </a:rPr>
              <a:t>Test relatives for identified familial mutation.</a:t>
            </a:r>
          </a:p>
          <a:p>
            <a:pPr marL="169329" indent="0" fontAlgn="b">
              <a:buNone/>
            </a:pPr>
            <a:endParaRPr lang="en-US" sz="2400" dirty="0">
              <a:latin typeface="Comic Sans MS" panose="030F0702030302020204" charset="0"/>
              <a:cs typeface="Comic Sans MS" panose="030F0702030302020204" charset="0"/>
            </a:endParaRPr>
          </a:p>
          <a:p>
            <a:pPr marL="169329" indent="0" fontAlgn="b">
              <a:buNone/>
            </a:pPr>
            <a:endParaRPr lang="en-US" sz="2400" dirty="0">
              <a:latin typeface="Comic Sans MS" panose="030F0702030302020204" charset="0"/>
              <a:cs typeface="Comic Sans MS" panose="030F0702030302020204" charset="0"/>
            </a:endParaRPr>
          </a:p>
          <a:p>
            <a:pPr marL="169329" indent="0">
              <a:buNone/>
            </a:pPr>
            <a:endParaRPr lang="en-US" sz="2133" dirty="0">
              <a:latin typeface="Comic Sans MS" panose="030F0702030302020204" charset="0"/>
              <a:cs typeface="Comic Sans MS" panose="030F0702030302020204" charset="0"/>
              <a:sym typeface="+mn-ea"/>
            </a:endParaRPr>
          </a:p>
          <a:p>
            <a:pPr marL="550320" indent="-380990" fontAlgn="b">
              <a:buFont typeface="Wingdings" panose="05000000000000000000" charset="0"/>
              <a:buChar char="§"/>
            </a:pPr>
            <a:endParaRPr lang="en-US" sz="2133" dirty="0">
              <a:latin typeface="Comic Sans MS" panose="030F0702030302020204" charset="0"/>
              <a:cs typeface="Comic Sans MS" panose="030F0702030302020204" charset="0"/>
              <a:sym typeface="+mn-ea"/>
            </a:endParaRPr>
          </a:p>
        </p:txBody>
      </p:sp>
    </p:spTree>
    <p:extLst>
      <p:ext uri="{BB962C8B-B14F-4D97-AF65-F5344CB8AC3E}">
        <p14:creationId xmlns:p14="http://schemas.microsoft.com/office/powerpoint/2010/main" val="174323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727" y="918634"/>
            <a:ext cx="11159067" cy="5940213"/>
          </a:xfrm>
        </p:spPr>
        <p:txBody>
          <a:bodyPr/>
          <a:lstStyle/>
          <a:p>
            <a:pPr marL="169329" indent="0" fontAlgn="b">
              <a:buNone/>
            </a:pPr>
            <a:r>
              <a:rPr lang="en-US" sz="2667" b="1" u="sng" dirty="0">
                <a:solidFill>
                  <a:schemeClr val="accent2"/>
                </a:solidFill>
                <a:latin typeface="Comic Sans MS" panose="030F0702030302020204" charset="0"/>
                <a:cs typeface="Comic Sans MS" panose="030F0702030302020204" charset="0"/>
                <a:sym typeface="+mn-ea"/>
              </a:rPr>
              <a:t>2. Negative results:</a:t>
            </a:r>
            <a:endParaRPr lang="en-US" sz="2667" b="1" u="sng" dirty="0">
              <a:solidFill>
                <a:schemeClr val="accent2"/>
              </a:solidFill>
              <a:latin typeface="Comic Sans MS" panose="030F0702030302020204" charset="0"/>
              <a:cs typeface="Comic Sans MS" panose="030F0702030302020204" charset="0"/>
            </a:endParaRPr>
          </a:p>
          <a:p>
            <a:pPr marL="169329" indent="0">
              <a:buNone/>
            </a:pPr>
            <a:endParaRPr lang="en-US" dirty="0">
              <a:latin typeface="Comic Sans MS" panose="030F0702030302020204" charset="0"/>
              <a:cs typeface="Comic Sans MS" panose="030F0702030302020204" charset="0"/>
            </a:endParaRPr>
          </a:p>
          <a:p>
            <a:pPr marL="1159904" lvl="1" indent="-380990">
              <a:buClr>
                <a:srgbClr val="434343"/>
              </a:buClr>
              <a:buFont typeface="+mj-lt"/>
              <a:buAutoNum type="romanUcPeriod"/>
            </a:pPr>
            <a:r>
              <a:rPr lang="en-US" b="1" dirty="0">
                <a:latin typeface="Comic Sans MS" panose="030F0702030302020204" charset="0"/>
                <a:cs typeface="Comic Sans MS" panose="030F0702030302020204" charset="0"/>
                <a:sym typeface="+mn-ea"/>
              </a:rPr>
              <a:t>True-negative </a:t>
            </a:r>
            <a:r>
              <a:rPr lang="en-US" b="1" dirty="0" err="1">
                <a:latin typeface="Comic Sans MS" panose="030F0702030302020204" charset="0"/>
                <a:cs typeface="Comic Sans MS" panose="030F0702030302020204" charset="0"/>
                <a:sym typeface="+mn-ea"/>
              </a:rPr>
              <a:t>results:</a:t>
            </a:r>
            <a:r>
              <a:rPr lang="en-US" dirty="0" err="1">
                <a:latin typeface="Comic Sans MS" panose="030F0702030302020204" charset="0"/>
                <a:cs typeface="Comic Sans MS" panose="030F0702030302020204" charset="0"/>
                <a:sym typeface="+mn-ea"/>
              </a:rPr>
              <a:t>a</a:t>
            </a:r>
            <a:r>
              <a:rPr lang="en-US" dirty="0">
                <a:latin typeface="Comic Sans MS" panose="030F0702030302020204" charset="0"/>
                <a:cs typeface="Comic Sans MS" panose="030F0702030302020204" charset="0"/>
                <a:sym typeface="+mn-ea"/>
              </a:rPr>
              <a:t> pathogenic variant that has been identified in a patient's family member has been ruled out in the tested individual. </a:t>
            </a:r>
          </a:p>
          <a:p>
            <a:pPr marL="1159904" lvl="1" indent="-380990">
              <a:buClr>
                <a:srgbClr val="434343"/>
              </a:buClr>
              <a:buFont typeface="+mj-lt"/>
              <a:buAutoNum type="romanUcPeriod"/>
            </a:pPr>
            <a:endParaRPr lang="en-US" dirty="0">
              <a:latin typeface="Comic Sans MS" panose="030F0702030302020204" charset="0"/>
              <a:cs typeface="Comic Sans MS" panose="030F0702030302020204" charset="0"/>
              <a:sym typeface="+mn-ea"/>
            </a:endParaRPr>
          </a:p>
          <a:p>
            <a:pPr marL="1159904" lvl="1" indent="-380990">
              <a:buClr>
                <a:srgbClr val="434343"/>
              </a:buClr>
              <a:buFont typeface="+mj-lt"/>
              <a:buAutoNum type="romanUcPeriod"/>
            </a:pPr>
            <a:r>
              <a:rPr lang="en-US" b="1" dirty="0">
                <a:latin typeface="Comic Sans MS" panose="030F0702030302020204" charset="0"/>
                <a:cs typeface="Comic Sans MS" panose="030F0702030302020204" charset="0"/>
                <a:sym typeface="+mn-ea"/>
              </a:rPr>
              <a:t>Uninformative (negative) </a:t>
            </a:r>
            <a:r>
              <a:rPr lang="en-US" b="1" dirty="0" err="1">
                <a:latin typeface="Comic Sans MS" panose="030F0702030302020204" charset="0"/>
                <a:cs typeface="Comic Sans MS" panose="030F0702030302020204" charset="0"/>
                <a:sym typeface="+mn-ea"/>
              </a:rPr>
              <a:t>result:</a:t>
            </a:r>
            <a:r>
              <a:rPr lang="en-US" dirty="0" err="1">
                <a:latin typeface="Comic Sans MS" panose="030F0702030302020204" charset="0"/>
                <a:cs typeface="Comic Sans MS" panose="030F0702030302020204" charset="0"/>
                <a:sym typeface="+mn-ea"/>
              </a:rPr>
              <a:t>genetic</a:t>
            </a:r>
            <a:r>
              <a:rPr lang="en-US" dirty="0">
                <a:latin typeface="Comic Sans MS" panose="030F0702030302020204" charset="0"/>
                <a:cs typeface="Comic Sans MS" panose="030F0702030302020204" charset="0"/>
                <a:sym typeface="+mn-ea"/>
              </a:rPr>
              <a:t> testing results do </a:t>
            </a:r>
            <a:r>
              <a:rPr lang="en-US" b="1" dirty="0">
                <a:latin typeface="Comic Sans MS" panose="030F0702030302020204" charset="0"/>
                <a:cs typeface="Comic Sans MS" panose="030F0702030302020204" charset="0"/>
                <a:sym typeface="+mn-ea"/>
              </a:rPr>
              <a:t>not </a:t>
            </a:r>
            <a:r>
              <a:rPr lang="en-US" dirty="0">
                <a:latin typeface="Comic Sans MS" panose="030F0702030302020204" charset="0"/>
                <a:cs typeface="Comic Sans MS" panose="030F0702030302020204" charset="0"/>
                <a:sym typeface="+mn-ea"/>
              </a:rPr>
              <a:t>indicate the presence of a pathogenic variant, and there is </a:t>
            </a:r>
            <a:r>
              <a:rPr lang="en-US" b="1" dirty="0">
                <a:latin typeface="Comic Sans MS" panose="030F0702030302020204" charset="0"/>
                <a:cs typeface="Comic Sans MS" panose="030F0702030302020204" charset="0"/>
                <a:sym typeface="+mn-ea"/>
              </a:rPr>
              <a:t>no </a:t>
            </a:r>
            <a:r>
              <a:rPr lang="en-US" dirty="0">
                <a:latin typeface="Comic Sans MS" panose="030F0702030302020204" charset="0"/>
                <a:cs typeface="Comic Sans MS" panose="030F0702030302020204" charset="0"/>
                <a:sym typeface="+mn-ea"/>
              </a:rPr>
              <a:t>known cancer susceptibility pathogenic variant in the family.</a:t>
            </a:r>
          </a:p>
          <a:p>
            <a:pPr marL="169329" indent="0">
              <a:buNone/>
            </a:pPr>
            <a:endParaRPr lang="en-US" dirty="0">
              <a:latin typeface="Comic Sans MS" panose="030F0702030302020204" charset="0"/>
              <a:cs typeface="Comic Sans MS" panose="030F0702030302020204" charset="0"/>
              <a:sym typeface="+mn-ea"/>
            </a:endParaRPr>
          </a:p>
          <a:p>
            <a:pPr marL="169329" indent="0">
              <a:buNone/>
            </a:pPr>
            <a:endParaRPr lang="en-US" dirty="0">
              <a:latin typeface="Comic Sans MS" panose="030F0702030302020204" charset="0"/>
              <a:cs typeface="Comic Sans MS" panose="030F0702030302020204" charset="0"/>
            </a:endParaRPr>
          </a:p>
          <a:p>
            <a:pPr marL="169329" indent="0">
              <a:buNone/>
            </a:pPr>
            <a:endParaRPr lang="en-US" dirty="0">
              <a:latin typeface="Comic Sans MS" panose="030F0702030302020204" charset="0"/>
              <a:cs typeface="Comic Sans MS" panose="030F0702030302020204" charset="0"/>
            </a:endParaRPr>
          </a:p>
          <a:p>
            <a:pPr marL="169329" indent="0">
              <a:buNone/>
            </a:pPr>
            <a:r>
              <a:rPr lang="en-US" sz="2667" b="1" u="sng" dirty="0">
                <a:solidFill>
                  <a:schemeClr val="accent2"/>
                </a:solidFill>
                <a:latin typeface="Comic Sans MS" panose="030F0702030302020204" charset="0"/>
                <a:cs typeface="Comic Sans MS" panose="030F0702030302020204" charset="0"/>
                <a:sym typeface="+mn-ea"/>
              </a:rPr>
              <a:t>3.variant of uncertain significance (VUS) :</a:t>
            </a:r>
            <a:r>
              <a:rPr lang="en-US" sz="2133" dirty="0">
                <a:latin typeface="Comic Sans MS" panose="030F0702030302020204" charset="0"/>
                <a:cs typeface="Comic Sans MS" panose="030F0702030302020204" charset="0"/>
                <a:sym typeface="+mn-ea"/>
              </a:rPr>
              <a:t>When a gene alteration is identified but its clinical significance is unclear  managed based upon their personal and family history and, that over time, many VUS will be reclassified to positive or negative.</a:t>
            </a:r>
          </a:p>
        </p:txBody>
      </p:sp>
    </p:spTree>
    <p:extLst>
      <p:ext uri="{BB962C8B-B14F-4D97-AF65-F5344CB8AC3E}">
        <p14:creationId xmlns:p14="http://schemas.microsoft.com/office/powerpoint/2010/main" val="181519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1048695" name="Google Shape;494;p46"/>
          <p:cNvSpPr txBox="1">
            <a:spLocks noGrp="1"/>
          </p:cNvSpPr>
          <p:nvPr>
            <p:ph type="title"/>
          </p:nvPr>
        </p:nvSpPr>
        <p:spPr>
          <a:xfrm>
            <a:off x="2659380" y="2759287"/>
            <a:ext cx="6793653" cy="1713653"/>
          </a:xfrm>
          <a:prstGeom prst="rect">
            <a:avLst/>
          </a:prstGeom>
        </p:spPr>
        <p:txBody>
          <a:bodyPr spcFirstLastPara="1" wrap="square" lIns="121900" tIns="121900" rIns="121900" bIns="121900" anchor="ctr" anchorCtr="0">
            <a:noAutofit/>
          </a:bodyPr>
          <a:lstStyle/>
          <a:p>
            <a:r>
              <a:rPr lang="en-US" sz="8800">
                <a:solidFill>
                  <a:schemeClr val="accent2"/>
                </a:solidFill>
                <a:latin typeface="Algerian" panose="04020705040A02060702" charset="0"/>
                <a:cs typeface="Algerian" panose="04020705040A02060702" charset="0"/>
                <a:sym typeface="+mn-ea"/>
              </a:rPr>
              <a:t>Lynch syndrome </a:t>
            </a:r>
            <a:br>
              <a:rPr lang="en-US" b="1">
                <a:latin typeface="Algerian" panose="04020705040A02060702" charset="0"/>
                <a:cs typeface="Algerian" panose="04020705040A02060702" charset="0"/>
              </a:rPr>
            </a:br>
            <a:endParaRPr lang="en-GB">
              <a:latin typeface="Algerian" panose="04020705040A02060702" charset="0"/>
              <a:cs typeface="Algerian" panose="04020705040A0206070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ctrTitle"/>
          </p:nvPr>
        </p:nvSpPr>
        <p:spPr/>
        <p:txBody>
          <a:bodyPr/>
          <a:lstStyle/>
          <a:p>
            <a:endParaRPr lang="ar-EG-#u-nu-latn"/>
          </a:p>
        </p:txBody>
      </p:sp>
      <p:sp>
        <p:nvSpPr>
          <p:cNvPr id="1048699" name="Subtitle 1048698"/>
          <p:cNvSpPr>
            <a:spLocks noGrp="1"/>
          </p:cNvSpPr>
          <p:nvPr>
            <p:ph type="subTitle" idx="1"/>
          </p:nvPr>
        </p:nvSpPr>
        <p:spPr/>
        <p:txBody>
          <a:bodyPr/>
          <a:lstStyle/>
          <a:p>
            <a:endParaRPr lang="ar-EG-#u-nu-latn"/>
          </a:p>
        </p:txBody>
      </p:sp>
      <p:pic>
        <p:nvPicPr>
          <p:cNvPr id="2097196" name="Picture 2097195"/>
          <p:cNvPicPr>
            <a:picLocks/>
          </p:cNvPicPr>
          <p:nvPr/>
        </p:nvPicPr>
        <p:blipFill>
          <a:blip r:embed="rId2"/>
          <a:stretch>
            <a:fillRect/>
          </a:stretch>
        </p:blipFill>
        <p:spPr>
          <a:xfrm>
            <a:off x="0" y="102018"/>
            <a:ext cx="12192000" cy="66539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048699"/>
          <p:cNvSpPr>
            <a:spLocks noGrp="1"/>
          </p:cNvSpPr>
          <p:nvPr>
            <p:ph type="ctrTitle"/>
          </p:nvPr>
        </p:nvSpPr>
        <p:spPr/>
        <p:txBody>
          <a:bodyPr/>
          <a:lstStyle/>
          <a:p>
            <a:endParaRPr lang="ar-EG-#u-nu-latn"/>
          </a:p>
        </p:txBody>
      </p:sp>
      <p:sp>
        <p:nvSpPr>
          <p:cNvPr id="1048701" name="Subtitle 1048700"/>
          <p:cNvSpPr>
            <a:spLocks noGrp="1"/>
          </p:cNvSpPr>
          <p:nvPr>
            <p:ph type="subTitle" idx="1"/>
          </p:nvPr>
        </p:nvSpPr>
        <p:spPr/>
        <p:txBody>
          <a:bodyPr/>
          <a:lstStyle/>
          <a:p>
            <a:endParaRPr lang="ar-EG-#u-nu-latn"/>
          </a:p>
        </p:txBody>
      </p:sp>
      <p:pic>
        <p:nvPicPr>
          <p:cNvPr id="2097197" name="Picture 2097196"/>
          <p:cNvPicPr>
            <a:picLocks/>
          </p:cNvPicPr>
          <p:nvPr/>
        </p:nvPicPr>
        <p:blipFill>
          <a:blip r:embed="rId2"/>
          <a:stretch>
            <a:fillRect/>
          </a:stretch>
        </p:blipFill>
        <p:spPr>
          <a:xfrm>
            <a:off x="0" y="54329"/>
            <a:ext cx="12192000" cy="67493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048701"/>
          <p:cNvSpPr>
            <a:spLocks noGrp="1"/>
          </p:cNvSpPr>
          <p:nvPr>
            <p:ph type="ctrTitle"/>
          </p:nvPr>
        </p:nvSpPr>
        <p:spPr/>
        <p:txBody>
          <a:bodyPr/>
          <a:lstStyle/>
          <a:p>
            <a:endParaRPr lang="ar-EG-#u-nu-latn"/>
          </a:p>
        </p:txBody>
      </p:sp>
      <p:sp>
        <p:nvSpPr>
          <p:cNvPr id="1048703" name="Subtitle 1048702"/>
          <p:cNvSpPr>
            <a:spLocks noGrp="1"/>
          </p:cNvSpPr>
          <p:nvPr>
            <p:ph type="subTitle" idx="1"/>
          </p:nvPr>
        </p:nvSpPr>
        <p:spPr/>
        <p:txBody>
          <a:bodyPr/>
          <a:lstStyle/>
          <a:p>
            <a:endParaRPr lang="ar-EG-#u-nu-latn"/>
          </a:p>
        </p:txBody>
      </p:sp>
      <p:pic>
        <p:nvPicPr>
          <p:cNvPr id="2097198" name="Picture 2097197"/>
          <p:cNvPicPr>
            <a:picLocks/>
          </p:cNvPicPr>
          <p:nvPr/>
        </p:nvPicPr>
        <p:blipFill>
          <a:blip r:embed="rId2"/>
          <a:stretch>
            <a:fillRect/>
          </a:stretch>
        </p:blipFill>
        <p:spPr>
          <a:xfrm>
            <a:off x="0" y="128702"/>
            <a:ext cx="12192000" cy="66005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4"/>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Introduction</a:t>
            </a:r>
          </a:p>
        </p:txBody>
      </p:sp>
      <p:sp>
        <p:nvSpPr>
          <p:cNvPr id="469" name="Google Shape;469;p44"/>
          <p:cNvSpPr txBox="1">
            <a:spLocks noGrp="1"/>
          </p:cNvSpPr>
          <p:nvPr>
            <p:ph type="title" idx="2"/>
          </p:nvPr>
        </p:nvSpPr>
        <p:spPr>
          <a:prstGeom prst="rect">
            <a:avLst/>
          </a:prstGeom>
        </p:spPr>
        <p:txBody>
          <a:bodyPr spcFirstLastPara="1" wrap="square" lIns="121900" tIns="121900" rIns="121900" bIns="121900" anchor="ctr" anchorCtr="0">
            <a:noAutofit/>
          </a:bodyPr>
          <a:lstStyle/>
          <a:p>
            <a:r>
              <a:rPr lang="en-GB"/>
              <a:t>01</a:t>
            </a:r>
          </a:p>
        </p:txBody>
      </p:sp>
      <p:sp>
        <p:nvSpPr>
          <p:cNvPr id="471" name="Google Shape;471;p44"/>
          <p:cNvSpPr txBox="1">
            <a:spLocks noGrp="1"/>
          </p:cNvSpPr>
          <p:nvPr>
            <p:ph type="title" idx="3"/>
          </p:nvPr>
        </p:nvSpPr>
        <p:spPr>
          <a:prstGeom prst="rect">
            <a:avLst/>
          </a:prstGeom>
        </p:spPr>
        <p:txBody>
          <a:bodyPr spcFirstLastPara="1" wrap="square" lIns="121900" tIns="121900" rIns="121900" bIns="121900" anchor="ctr" anchorCtr="0">
            <a:noAutofit/>
          </a:bodyPr>
          <a:lstStyle/>
          <a:p>
            <a:r>
              <a:rPr lang="en-GB"/>
              <a:t>Table of contents</a:t>
            </a:r>
          </a:p>
        </p:txBody>
      </p:sp>
      <p:sp>
        <p:nvSpPr>
          <p:cNvPr id="472" name="Google Shape;472;p44"/>
          <p:cNvSpPr txBox="1">
            <a:spLocks noGrp="1"/>
          </p:cNvSpPr>
          <p:nvPr>
            <p:ph type="title" idx="4"/>
          </p:nvPr>
        </p:nvSpPr>
        <p:spPr>
          <a:prstGeom prst="rect">
            <a:avLst/>
          </a:prstGeom>
        </p:spPr>
        <p:txBody>
          <a:bodyPr spcFirstLastPara="1" wrap="square" lIns="121900" tIns="121900" rIns="121900" bIns="121900" anchor="ctr" anchorCtr="0">
            <a:noAutofit/>
          </a:bodyPr>
          <a:lstStyle/>
          <a:p>
            <a:r>
              <a:rPr lang="en-US" altLang="en-GB"/>
              <a:t>BRCA gene</a:t>
            </a:r>
          </a:p>
        </p:txBody>
      </p:sp>
      <p:sp>
        <p:nvSpPr>
          <p:cNvPr id="473" name="Google Shape;473;p44"/>
          <p:cNvSpPr txBox="1">
            <a:spLocks noGrp="1"/>
          </p:cNvSpPr>
          <p:nvPr>
            <p:ph type="title" idx="5"/>
          </p:nvPr>
        </p:nvSpPr>
        <p:spPr>
          <a:prstGeom prst="rect">
            <a:avLst/>
          </a:prstGeom>
        </p:spPr>
        <p:txBody>
          <a:bodyPr spcFirstLastPara="1" wrap="square" lIns="121900" tIns="121900" rIns="121900" bIns="121900" anchor="ctr" anchorCtr="0">
            <a:noAutofit/>
          </a:bodyPr>
          <a:lstStyle/>
          <a:p>
            <a:r>
              <a:rPr lang="en-GB"/>
              <a:t>02</a:t>
            </a:r>
          </a:p>
        </p:txBody>
      </p:sp>
      <p:sp>
        <p:nvSpPr>
          <p:cNvPr id="475" name="Google Shape;475;p44"/>
          <p:cNvSpPr txBox="1">
            <a:spLocks noGrp="1"/>
          </p:cNvSpPr>
          <p:nvPr>
            <p:ph type="title" idx="7"/>
          </p:nvPr>
        </p:nvSpPr>
        <p:spPr>
          <a:xfrm>
            <a:off x="8191501" y="2762674"/>
            <a:ext cx="3660140" cy="532553"/>
          </a:xfrm>
          <a:prstGeom prst="rect">
            <a:avLst/>
          </a:prstGeom>
        </p:spPr>
        <p:txBody>
          <a:bodyPr spcFirstLastPara="1" wrap="square" lIns="121900" tIns="121900" rIns="121900" bIns="121900" anchor="ctr" anchorCtr="0">
            <a:noAutofit/>
          </a:bodyPr>
          <a:lstStyle/>
          <a:p>
            <a:r>
              <a:rPr lang="en-US" altLang="en-GB">
                <a:sym typeface="+mn-ea"/>
              </a:rPr>
              <a:t>Lynch syndrome</a:t>
            </a:r>
            <a:br>
              <a:rPr lang="en-US" altLang="en-GB"/>
            </a:br>
            <a:endParaRPr lang="en-US" altLang="en-GB"/>
          </a:p>
        </p:txBody>
      </p:sp>
      <p:sp>
        <p:nvSpPr>
          <p:cNvPr id="476" name="Google Shape;476;p44"/>
          <p:cNvSpPr txBox="1">
            <a:spLocks noGrp="1"/>
          </p:cNvSpPr>
          <p:nvPr>
            <p:ph type="title" idx="8"/>
          </p:nvPr>
        </p:nvSpPr>
        <p:spPr>
          <a:prstGeom prst="rect">
            <a:avLst/>
          </a:prstGeom>
        </p:spPr>
        <p:txBody>
          <a:bodyPr spcFirstLastPara="1" wrap="square" lIns="121900" tIns="121900" rIns="121900" bIns="121900" anchor="ctr" anchorCtr="0">
            <a:noAutofit/>
          </a:bodyPr>
          <a:lstStyle/>
          <a:p>
            <a:r>
              <a:rPr lang="en-GB"/>
              <a:t>03</a:t>
            </a:r>
          </a:p>
        </p:txBody>
      </p:sp>
      <p:sp>
        <p:nvSpPr>
          <p:cNvPr id="478" name="Google Shape;478;p44"/>
          <p:cNvSpPr txBox="1">
            <a:spLocks noGrp="1"/>
          </p:cNvSpPr>
          <p:nvPr>
            <p:ph type="title" idx="13"/>
          </p:nvPr>
        </p:nvSpPr>
        <p:spPr>
          <a:xfrm>
            <a:off x="704428" y="5005493"/>
            <a:ext cx="3296073" cy="548640"/>
          </a:xfrm>
          <a:prstGeom prst="rect">
            <a:avLst/>
          </a:prstGeom>
        </p:spPr>
        <p:txBody>
          <a:bodyPr spcFirstLastPara="1" wrap="square" lIns="121900" tIns="121900" rIns="121900" bIns="121900" anchor="ctr" anchorCtr="0">
            <a:noAutofit/>
          </a:bodyPr>
          <a:lstStyle/>
          <a:p>
            <a:r>
              <a:rPr lang="en-US" altLang="en-GB">
                <a:sym typeface="+mn-ea"/>
              </a:rPr>
              <a:t>Ovarian cancer</a:t>
            </a:r>
            <a:br>
              <a:rPr lang="en-US" altLang="en-GB"/>
            </a:br>
            <a:endParaRPr lang="en-US" altLang="en-GB"/>
          </a:p>
        </p:txBody>
      </p:sp>
      <p:sp>
        <p:nvSpPr>
          <p:cNvPr id="479" name="Google Shape;479;p44"/>
          <p:cNvSpPr txBox="1">
            <a:spLocks noGrp="1"/>
          </p:cNvSpPr>
          <p:nvPr>
            <p:ph type="title" idx="14"/>
          </p:nvPr>
        </p:nvSpPr>
        <p:spPr>
          <a:prstGeom prst="rect">
            <a:avLst/>
          </a:prstGeom>
        </p:spPr>
        <p:txBody>
          <a:bodyPr spcFirstLastPara="1" wrap="square" lIns="121900" tIns="121900" rIns="121900" bIns="121900" anchor="ctr" anchorCtr="0">
            <a:noAutofit/>
          </a:bodyPr>
          <a:lstStyle/>
          <a:p>
            <a:r>
              <a:rPr lang="en-GB"/>
              <a:t>04</a:t>
            </a:r>
          </a:p>
        </p:txBody>
      </p:sp>
      <p:sp>
        <p:nvSpPr>
          <p:cNvPr id="480" name="Google Shape;480;p44"/>
          <p:cNvSpPr txBox="1">
            <a:spLocks noGrp="1"/>
          </p:cNvSpPr>
          <p:nvPr>
            <p:ph type="title" idx="16"/>
          </p:nvPr>
        </p:nvSpPr>
        <p:spPr>
          <a:xfrm>
            <a:off x="8198267" y="5005584"/>
            <a:ext cx="2875600" cy="548800"/>
          </a:xfrm>
          <a:prstGeom prst="rect">
            <a:avLst/>
          </a:prstGeom>
        </p:spPr>
        <p:txBody>
          <a:bodyPr spcFirstLastPara="1" wrap="square" lIns="121900" tIns="121900" rIns="121900" bIns="121900" anchor="ctr" anchorCtr="0">
            <a:noAutofit/>
          </a:bodyPr>
          <a:lstStyle/>
          <a:p>
            <a:r>
              <a:rPr lang="en-US" altLang="en-GB">
                <a:sym typeface="+mn-ea"/>
              </a:rPr>
              <a:t>Breast cancer</a:t>
            </a:r>
            <a:br>
              <a:rPr lang="en-US" altLang="en-GB"/>
            </a:br>
            <a:endParaRPr lang="en-GB"/>
          </a:p>
        </p:txBody>
      </p:sp>
      <p:sp>
        <p:nvSpPr>
          <p:cNvPr id="482" name="Google Shape;482;p44"/>
          <p:cNvSpPr txBox="1">
            <a:spLocks noGrp="1"/>
          </p:cNvSpPr>
          <p:nvPr>
            <p:ph type="title" idx="17"/>
          </p:nvPr>
        </p:nvSpPr>
        <p:spPr>
          <a:prstGeom prst="rect">
            <a:avLst/>
          </a:prstGeom>
        </p:spPr>
        <p:txBody>
          <a:bodyPr spcFirstLastPara="1" wrap="square" lIns="121900" tIns="121900" rIns="121900" bIns="121900" anchor="ctr" anchorCtr="0">
            <a:noAutofit/>
          </a:bodyPr>
          <a:lstStyle/>
          <a:p>
            <a:r>
              <a:rPr lang="en-GB"/>
              <a:t>05</a:t>
            </a:r>
          </a:p>
        </p:txBody>
      </p:sp>
    </p:spTree>
    <p:extLst>
      <p:ext uri="{BB962C8B-B14F-4D97-AF65-F5344CB8AC3E}">
        <p14:creationId xmlns:p14="http://schemas.microsoft.com/office/powerpoint/2010/main" val="25146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048703"/>
          <p:cNvSpPr>
            <a:spLocks noGrp="1"/>
          </p:cNvSpPr>
          <p:nvPr>
            <p:ph type="ctrTitle"/>
          </p:nvPr>
        </p:nvSpPr>
        <p:spPr/>
        <p:txBody>
          <a:bodyPr/>
          <a:lstStyle/>
          <a:p>
            <a:endParaRPr lang="ar-EG-#u-nu-latn"/>
          </a:p>
        </p:txBody>
      </p:sp>
      <p:sp>
        <p:nvSpPr>
          <p:cNvPr id="1048705" name="Subtitle 1048704"/>
          <p:cNvSpPr>
            <a:spLocks noGrp="1"/>
          </p:cNvSpPr>
          <p:nvPr>
            <p:ph type="subTitle" idx="1"/>
          </p:nvPr>
        </p:nvSpPr>
        <p:spPr/>
        <p:txBody>
          <a:bodyPr/>
          <a:lstStyle/>
          <a:p>
            <a:endParaRPr lang="ar-EG-#u-nu-latn"/>
          </a:p>
        </p:txBody>
      </p:sp>
      <p:pic>
        <p:nvPicPr>
          <p:cNvPr id="2097199" name="Picture 2097198"/>
          <p:cNvPicPr>
            <a:picLocks/>
          </p:cNvPicPr>
          <p:nvPr/>
        </p:nvPicPr>
        <p:blipFill>
          <a:blip r:embed="rId2"/>
          <a:stretch>
            <a:fillRect/>
          </a:stretch>
        </p:blipFill>
        <p:spPr>
          <a:xfrm>
            <a:off x="0" y="0"/>
            <a:ext cx="12192000" cy="68052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048705"/>
          <p:cNvSpPr>
            <a:spLocks noGrp="1"/>
          </p:cNvSpPr>
          <p:nvPr>
            <p:ph type="ctrTitle"/>
          </p:nvPr>
        </p:nvSpPr>
        <p:spPr/>
        <p:txBody>
          <a:bodyPr/>
          <a:lstStyle/>
          <a:p>
            <a:endParaRPr lang="ar-EG-#u-nu-latn"/>
          </a:p>
        </p:txBody>
      </p:sp>
      <p:sp>
        <p:nvSpPr>
          <p:cNvPr id="1048707" name="Subtitle 1048706"/>
          <p:cNvSpPr>
            <a:spLocks noGrp="1"/>
          </p:cNvSpPr>
          <p:nvPr>
            <p:ph type="subTitle" idx="1"/>
          </p:nvPr>
        </p:nvSpPr>
        <p:spPr/>
        <p:txBody>
          <a:bodyPr/>
          <a:lstStyle/>
          <a:p>
            <a:endParaRPr lang="ar-EG-#u-nu-latn"/>
          </a:p>
        </p:txBody>
      </p:sp>
      <p:pic>
        <p:nvPicPr>
          <p:cNvPr id="2097200" name="Picture 2097199"/>
          <p:cNvPicPr>
            <a:picLocks/>
          </p:cNvPicPr>
          <p:nvPr/>
        </p:nvPicPr>
        <p:blipFill>
          <a:blip r:embed="rId2"/>
          <a:stretch>
            <a:fillRect/>
          </a:stretch>
        </p:blipFill>
        <p:spPr>
          <a:xfrm>
            <a:off x="0" y="0"/>
            <a:ext cx="12192000" cy="6857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4" y="205741"/>
            <a:ext cx="11224260" cy="1109980"/>
          </a:xfrm>
        </p:spPr>
        <p:txBody>
          <a:bodyPr/>
          <a:lstStyle/>
          <a:p>
            <a:r>
              <a:rPr lang="en-US" sz="3733">
                <a:solidFill>
                  <a:schemeClr val="accent2"/>
                </a:solidFill>
                <a:latin typeface="Comic Sans MS" panose="030F0702030302020204" charset="0"/>
                <a:cs typeface="Comic Sans MS" panose="030F0702030302020204" charset="0"/>
              </a:rPr>
              <a:t>Cancer screening options for Lynch syndrome</a:t>
            </a:r>
          </a:p>
        </p:txBody>
      </p:sp>
      <p:sp>
        <p:nvSpPr>
          <p:cNvPr id="3" name="Text Placeholder 2"/>
          <p:cNvSpPr>
            <a:spLocks noGrp="1"/>
          </p:cNvSpPr>
          <p:nvPr>
            <p:ph type="body" idx="1"/>
          </p:nvPr>
        </p:nvSpPr>
        <p:spPr>
          <a:xfrm>
            <a:off x="277706" y="1174196"/>
            <a:ext cx="11256433" cy="5306907"/>
          </a:xfrm>
        </p:spPr>
        <p:txBody>
          <a:bodyPr/>
          <a:lstStyle/>
          <a:p>
            <a:endParaRPr lang="en-US" sz="1867" dirty="0">
              <a:solidFill>
                <a:schemeClr val="tx1"/>
              </a:solidFill>
            </a:endParaRPr>
          </a:p>
          <a:p>
            <a:r>
              <a:rPr lang="en-US" sz="2133" b="1" dirty="0">
                <a:ln/>
                <a:solidFill>
                  <a:schemeClr val="tx1"/>
                </a:solidFill>
                <a:latin typeface="Britannic Bold" panose="020B0903060703020204" charset="0"/>
                <a:cs typeface="Britannic Bold" panose="020B0903060703020204" charset="0"/>
              </a:rPr>
              <a:t>Colonoscopy every 1 to 2 years</a:t>
            </a:r>
            <a:r>
              <a:rPr lang="en-US" sz="1867" dirty="0">
                <a:solidFill>
                  <a:schemeClr val="tx1"/>
                </a:solidFill>
              </a:rPr>
              <a:t>, beginning between the ages of 20 to 25.</a:t>
            </a:r>
          </a:p>
          <a:p>
            <a:endParaRPr lang="en-US" sz="2133" b="1" dirty="0">
              <a:solidFill>
                <a:schemeClr val="tx1"/>
              </a:solidFill>
              <a:latin typeface="Britannic Bold" panose="020B0903060703020204" charset="0"/>
              <a:cs typeface="Britannic Bold" panose="020B0903060703020204" charset="0"/>
            </a:endParaRPr>
          </a:p>
          <a:p>
            <a:r>
              <a:rPr lang="en-US" sz="2133" b="1" dirty="0">
                <a:solidFill>
                  <a:schemeClr val="tx1"/>
                </a:solidFill>
                <a:latin typeface="Britannic Bold" panose="020B0903060703020204" charset="0"/>
                <a:cs typeface="Britannic Bold" panose="020B0903060703020204" charset="0"/>
              </a:rPr>
              <a:t>Upper endoscopy every 3 to 5 years</a:t>
            </a:r>
            <a:r>
              <a:rPr lang="en-US" sz="1867" dirty="0">
                <a:solidFill>
                  <a:schemeClr val="tx1"/>
                </a:solidFill>
              </a:rPr>
              <a:t>, in addition to testing for Helicobacter pylori infection at a baseline exam with treatment if positive.</a:t>
            </a:r>
          </a:p>
          <a:p>
            <a:endParaRPr lang="en-US" sz="1867" dirty="0">
              <a:solidFill>
                <a:schemeClr val="tx1"/>
              </a:solidFill>
            </a:endParaRPr>
          </a:p>
          <a:p>
            <a:r>
              <a:rPr lang="en-US" sz="2133" b="1" dirty="0">
                <a:solidFill>
                  <a:schemeClr val="tx1"/>
                </a:solidFill>
                <a:latin typeface="Britannic Bold" panose="020B0903060703020204" charset="0"/>
                <a:cs typeface="Britannic Bold" panose="020B0903060703020204" charset="0"/>
              </a:rPr>
              <a:t>Annual total body skin examination.</a:t>
            </a:r>
          </a:p>
          <a:p>
            <a:endParaRPr lang="en-US" sz="1867" dirty="0">
              <a:solidFill>
                <a:schemeClr val="tx1"/>
              </a:solidFill>
            </a:endParaRPr>
          </a:p>
          <a:p>
            <a:r>
              <a:rPr lang="en-US" sz="2133" b="1" dirty="0">
                <a:solidFill>
                  <a:schemeClr val="tx1"/>
                </a:solidFill>
                <a:latin typeface="Britannic Bold" panose="020B0903060703020204" charset="0"/>
                <a:cs typeface="Britannic Bold" panose="020B0903060703020204" charset="0"/>
              </a:rPr>
              <a:t>Consideration of a daily aspirin</a:t>
            </a:r>
            <a:r>
              <a:rPr lang="en-US" sz="1867" dirty="0">
                <a:solidFill>
                  <a:schemeClr val="tx1"/>
                </a:solidFill>
              </a:rPr>
              <a:t>, which has been linked to a reduced risk of colorectal cancer and possibly other cancers in individuals with Lynch syndrome</a:t>
            </a:r>
          </a:p>
          <a:p>
            <a:endParaRPr lang="en-US" sz="1867" dirty="0">
              <a:solidFill>
                <a:schemeClr val="tx1"/>
              </a:solidFill>
            </a:endParaRPr>
          </a:p>
          <a:p>
            <a:r>
              <a:rPr lang="en-US" sz="2133" b="1" dirty="0">
                <a:solidFill>
                  <a:schemeClr val="tx1"/>
                </a:solidFill>
                <a:latin typeface="Britannic Bold" panose="020B0903060703020204" charset="0"/>
                <a:cs typeface="Britannic Bold" panose="020B0903060703020204" charset="0"/>
              </a:rPr>
              <a:t>Screening for other cancers linked with Lynch syndrome</a:t>
            </a:r>
            <a:r>
              <a:rPr lang="en-US" sz="1867" dirty="0">
                <a:solidFill>
                  <a:schemeClr val="tx1"/>
                </a:solidFill>
              </a:rPr>
              <a:t> depending on a person’s family history Screening for women</a:t>
            </a:r>
          </a:p>
          <a:p>
            <a:endParaRPr lang="en-US" sz="1867" dirty="0">
              <a:solidFill>
                <a:schemeClr val="tx1"/>
              </a:solidFill>
            </a:endParaRPr>
          </a:p>
          <a:p>
            <a:r>
              <a:rPr lang="en-US" sz="2133" b="1" dirty="0">
                <a:solidFill>
                  <a:schemeClr val="tx1"/>
                </a:solidFill>
                <a:latin typeface="Britannic Bold" panose="020B0903060703020204" charset="0"/>
                <a:cs typeface="Britannic Bold" panose="020B0903060703020204" charset="0"/>
              </a:rPr>
              <a:t>Yearly pelvic examination, pelvic ultrasound, endometrial biopsy, from age 30 to 35.</a:t>
            </a:r>
            <a:r>
              <a:rPr lang="en-US" sz="1867" dirty="0">
                <a:solidFill>
                  <a:schemeClr val="tx1"/>
                </a:solidFill>
              </a:rPr>
              <a:t> </a:t>
            </a:r>
          </a:p>
          <a:p>
            <a:endParaRPr lang="en-US" sz="2133" b="1" dirty="0">
              <a:solidFill>
                <a:schemeClr val="tx1"/>
              </a:solidFill>
              <a:latin typeface="Britannic Bold" panose="020B0903060703020204" charset="0"/>
              <a:cs typeface="Britannic Bold" panose="020B0903060703020204" charset="0"/>
            </a:endParaRPr>
          </a:p>
          <a:p>
            <a:r>
              <a:rPr lang="en-US" sz="2133" b="1" dirty="0">
                <a:solidFill>
                  <a:schemeClr val="tx1"/>
                </a:solidFill>
                <a:latin typeface="Britannic Bold" panose="020B0903060703020204" charset="0"/>
                <a:cs typeface="Britannic Bold" panose="020B0903060703020204" charset="0"/>
              </a:rPr>
              <a:t>Annual urine analysis , </a:t>
            </a:r>
            <a:r>
              <a:rPr lang="en-US" sz="2133" b="1" dirty="0" err="1">
                <a:solidFill>
                  <a:schemeClr val="tx1"/>
                </a:solidFill>
                <a:latin typeface="Britannic Bold" panose="020B0903060703020204" charset="0"/>
                <a:cs typeface="Britannic Bold" panose="020B0903060703020204" charset="0"/>
              </a:rPr>
              <a:t>frem</a:t>
            </a:r>
            <a:r>
              <a:rPr lang="en-US" sz="2133" b="1" dirty="0">
                <a:solidFill>
                  <a:schemeClr val="tx1"/>
                </a:solidFill>
                <a:latin typeface="Britannic Bold" panose="020B0903060703020204" charset="0"/>
                <a:cs typeface="Britannic Bold" panose="020B0903060703020204" charset="0"/>
              </a:rPr>
              <a:t> age 30 to 35 .</a:t>
            </a:r>
          </a:p>
        </p:txBody>
      </p:sp>
    </p:spTree>
    <p:extLst>
      <p:ext uri="{BB962C8B-B14F-4D97-AF65-F5344CB8AC3E}">
        <p14:creationId xmlns:p14="http://schemas.microsoft.com/office/powerpoint/2010/main" val="6718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048611"/>
          <p:cNvSpPr>
            <a:spLocks noGrp="1"/>
          </p:cNvSpPr>
          <p:nvPr>
            <p:ph type="ctrTitle"/>
          </p:nvPr>
        </p:nvSpPr>
        <p:spPr/>
        <p:txBody>
          <a:bodyPr/>
          <a:lstStyle/>
          <a:p>
            <a:endParaRPr lang="ar-EG-#u-nu-latn"/>
          </a:p>
        </p:txBody>
      </p:sp>
      <p:sp>
        <p:nvSpPr>
          <p:cNvPr id="1048613" name="Subtitle 1048612"/>
          <p:cNvSpPr>
            <a:spLocks noGrp="1"/>
          </p:cNvSpPr>
          <p:nvPr>
            <p:ph type="subTitle" idx="1"/>
          </p:nvPr>
        </p:nvSpPr>
        <p:spPr/>
        <p:txBody>
          <a:bodyPr/>
          <a:lstStyle/>
          <a:p>
            <a:endParaRPr lang="ar-EG-#u-nu-latn"/>
          </a:p>
        </p:txBody>
      </p:sp>
      <p:pic>
        <p:nvPicPr>
          <p:cNvPr id="2097157" name="Picture 2097156"/>
          <p:cNvPicPr>
            <a:picLocks/>
          </p:cNvPicPr>
          <p:nvPr/>
        </p:nvPicPr>
        <p:blipFill>
          <a:blip r:embed="rId2"/>
          <a:stretch>
            <a:fillRect/>
          </a:stretch>
        </p:blipFill>
        <p:spPr>
          <a:xfrm>
            <a:off x="0" y="159190"/>
            <a:ext cx="12192000" cy="65396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726744" y="2889599"/>
            <a:ext cx="10515600" cy="1325563"/>
          </a:xfrm>
        </p:spPr>
        <p:txBody>
          <a:bodyPr>
            <a:noAutofit/>
          </a:bodyPr>
          <a:lstStyle/>
          <a:p>
            <a:pPr algn="ctr"/>
            <a:r>
              <a:rPr lang="en-US" sz="11500" b="1" dirty="0">
                <a:latin typeface="Andalus" panose="02020603050405020304" pitchFamily="18" charset="-78"/>
                <a:cs typeface="Andalus" panose="02020603050405020304" pitchFamily="18" charset="-78"/>
              </a:rPr>
              <a:t>Ovarian Cancer </a:t>
            </a:r>
            <a:endParaRPr lang="ar-JO" sz="11500" b="1" dirty="0">
              <a:latin typeface="Andalus" panose="02020603050405020304" pitchFamily="18" charset="-78"/>
              <a:cs typeface="Andalus" panose="02020603050405020304" pitchFamily="18"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7" name="Content Placeholder 1049276"/>
          <p:cNvSpPr>
            <a:spLocks noGrp="1"/>
          </p:cNvSpPr>
          <p:nvPr>
            <p:ph idx="1"/>
          </p:nvPr>
        </p:nvSpPr>
        <p:spPr>
          <a:xfrm>
            <a:off x="350928" y="434823"/>
            <a:ext cx="10535477" cy="6573903"/>
          </a:xfrm>
        </p:spPr>
        <p:txBody>
          <a:bodyPr>
            <a:normAutofit/>
          </a:bodyPr>
          <a:lstStyle/>
          <a:p>
            <a:pPr marL="0" indent="0" algn="l">
              <a:buNone/>
            </a:pPr>
            <a:r>
              <a:rPr lang="ar-EG-#u-nu-latn" dirty="0"/>
              <a:t>Epidemiology</a:t>
            </a:r>
          </a:p>
          <a:p>
            <a:pPr marL="0" indent="0" algn="l">
              <a:buNone/>
            </a:pPr>
            <a:r>
              <a:rPr lang="ar-EG-#u-nu-latn" dirty="0"/>
              <a:t>● The second most common gynecologic malignancy in developed countries.</a:t>
            </a:r>
          </a:p>
          <a:p>
            <a:pPr marL="0" indent="0" algn="l">
              <a:buNone/>
            </a:pPr>
            <a:endParaRPr lang="ar-EG-#u-nu-latn" dirty="0"/>
          </a:p>
          <a:p>
            <a:pPr marL="0" indent="0" algn="l">
              <a:buNone/>
            </a:pPr>
            <a:r>
              <a:rPr lang="ar-EG-#u-nu-latn" dirty="0"/>
              <a:t>● The most common cause of gynecologic cancer death and the fifth leading cause of  cancer death in women.</a:t>
            </a:r>
          </a:p>
          <a:p>
            <a:pPr marL="0" indent="0" algn="l">
              <a:buNone/>
            </a:pPr>
            <a:r>
              <a:rPr lang="ar-EG-#u-nu-latn" dirty="0"/>
              <a:t>  </a:t>
            </a:r>
          </a:p>
          <a:p>
            <a:pPr marL="0" indent="0" algn="l">
              <a:buNone/>
            </a:pPr>
            <a:r>
              <a:rPr lang="ar-EG-#u-nu-latn" dirty="0"/>
              <a:t>● The majority of ovarian malignancies (95 %) are derived from epithelial cells; </a:t>
            </a:r>
          </a:p>
          <a:p>
            <a:pPr marL="0" indent="0" algn="l">
              <a:buNone/>
            </a:pPr>
            <a:r>
              <a:rPr lang="ar-EG-#u-nu-latn" dirty="0"/>
              <a:t>    the remainder arise from other ovarian cell types (germ cell tumors, sex cord-</a:t>
            </a:r>
          </a:p>
          <a:p>
            <a:pPr marL="0" indent="0" algn="l">
              <a:buNone/>
            </a:pPr>
            <a:r>
              <a:rPr lang="ar-EG-#u-nu-latn" dirty="0"/>
              <a:t>    stromal tumors).</a:t>
            </a:r>
            <a:endParaRPr lang="en-US" dirty="0"/>
          </a:p>
          <a:p>
            <a:pPr marL="0" indent="0" algn="l">
              <a:buNone/>
            </a:pPr>
            <a:endParaRPr lang="ar-EG-#u-nu-latn" dirty="0"/>
          </a:p>
          <a:p>
            <a:pPr marL="0" indent="0" algn="l">
              <a:buNone/>
            </a:pPr>
            <a:r>
              <a:rPr lang="ar-EG-#u-nu-latn" dirty="0"/>
              <a:t>● Serous carcinoma, the most common histologic subtype of epithelial ovarian </a:t>
            </a:r>
          </a:p>
          <a:p>
            <a:pPr marL="0" indent="0" algn="l">
              <a:buNone/>
            </a:pPr>
            <a:r>
              <a:rPr lang="ar-EG-#u-nu-latn" dirty="0"/>
              <a:t>    carcinoma (75 percent of epithelial carcinomas). </a:t>
            </a:r>
          </a:p>
          <a:p>
            <a:pPr marL="0" indent="0" algn="l">
              <a:buNone/>
            </a:pPr>
            <a:r>
              <a:rPr lang="ar-EG-#u-nu-latn" dirty="0"/>
              <a:t>● The majority of ovarian cancers are diagnosed at an advanced stage : confined to </a:t>
            </a:r>
          </a:p>
          <a:p>
            <a:pPr marL="0" indent="0" algn="l">
              <a:buNone/>
            </a:pPr>
            <a:r>
              <a:rPr lang="ar-EG-#u-nu-latn" dirty="0"/>
              <a:t>    primary site (15 %); spread to regional lymph nodes (17 %); distant metastases </a:t>
            </a:r>
          </a:p>
          <a:p>
            <a:pPr marL="0" indent="0" algn="l">
              <a:buNone/>
            </a:pPr>
            <a:r>
              <a:rPr lang="ar-EG-#u-nu-latn" dirty="0"/>
              <a:t>    (61%); and unstaged (7 %). </a:t>
            </a:r>
          </a:p>
          <a:p>
            <a:pPr marL="0" indent="0" algn="l">
              <a:buNone/>
            </a:pPr>
            <a:endParaRPr lang="ar-EG-#u-nu-lat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7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1" name="Picture 3"/>
          <p:cNvPicPr>
            <a:picLocks noChangeAspect="1"/>
          </p:cNvPicPr>
          <p:nvPr/>
        </p:nvPicPr>
        <p:blipFill>
          <a:blip r:embed="rId2"/>
          <a:stretch>
            <a:fillRect/>
          </a:stretch>
        </p:blipFill>
        <p:spPr>
          <a:xfrm>
            <a:off x="2141621" y="50206"/>
            <a:ext cx="8109284" cy="6807794"/>
          </a:xfrm>
          <a:prstGeom prst="rect">
            <a:avLst/>
          </a:prstGeom>
        </p:spPr>
      </p:pic>
    </p:spTree>
    <p:extLst>
      <p:ext uri="{BB962C8B-B14F-4D97-AF65-F5344CB8AC3E}">
        <p14:creationId xmlns:p14="http://schemas.microsoft.com/office/powerpoint/2010/main" val="4069401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9" name="Title 1049278"/>
          <p:cNvSpPr>
            <a:spLocks noGrp="1"/>
          </p:cNvSpPr>
          <p:nvPr>
            <p:ph type="title"/>
          </p:nvPr>
        </p:nvSpPr>
        <p:spPr>
          <a:xfrm>
            <a:off x="435824" y="288234"/>
            <a:ext cx="4505466" cy="1467669"/>
          </a:xfrm>
        </p:spPr>
        <p:txBody>
          <a:bodyPr/>
          <a:lstStyle/>
          <a:p>
            <a:r>
              <a:rPr lang="en-US" dirty="0"/>
              <a:t>Risk factors </a:t>
            </a:r>
            <a:endParaRPr lang="ar-EG-#u-nu-latn" dirty="0"/>
          </a:p>
        </p:txBody>
      </p:sp>
      <p:sp>
        <p:nvSpPr>
          <p:cNvPr id="1049280" name="Content Placeholder 1049279"/>
          <p:cNvSpPr>
            <a:spLocks noGrp="1"/>
          </p:cNvSpPr>
          <p:nvPr>
            <p:ph idx="1"/>
          </p:nvPr>
        </p:nvSpPr>
        <p:spPr>
          <a:xfrm>
            <a:off x="287546" y="1160904"/>
            <a:ext cx="11204096" cy="5408862"/>
          </a:xfrm>
        </p:spPr>
        <p:txBody>
          <a:bodyPr>
            <a:normAutofit fontScale="56071" lnSpcReduction="20000"/>
          </a:bodyPr>
          <a:lstStyle/>
          <a:p>
            <a:pPr marL="0" indent="0" algn="l">
              <a:buNone/>
            </a:pPr>
            <a:r>
              <a:rPr lang="en-US" dirty="0"/>
              <a:t> </a:t>
            </a:r>
            <a:endParaRPr lang="ar-EG-#u-nu-latn" dirty="0"/>
          </a:p>
          <a:p>
            <a:pPr marL="0" indent="0" algn="l">
              <a:buNone/>
            </a:pPr>
            <a:r>
              <a:rPr lang="en-US" dirty="0"/>
              <a:t>(1</a:t>
            </a:r>
            <a:r>
              <a:rPr lang="en-US" sz="3800" dirty="0"/>
              <a:t>) Age :</a:t>
            </a:r>
          </a:p>
          <a:p>
            <a:pPr marL="0" indent="0" algn="l">
              <a:buNone/>
            </a:pPr>
            <a:endParaRPr lang="ar-EG-#u-nu-latn" sz="3800" dirty="0"/>
          </a:p>
          <a:p>
            <a:pPr marL="0" indent="0" algn="l">
              <a:buNone/>
            </a:pPr>
            <a:r>
              <a:rPr lang="en-US" sz="3800" dirty="0"/>
              <a:t>- The incidence increases with increasing age.</a:t>
            </a:r>
            <a:endParaRPr lang="ar-EG-#u-nu-latn" sz="3800" dirty="0"/>
          </a:p>
          <a:p>
            <a:pPr marL="0" indent="0" algn="l">
              <a:buNone/>
            </a:pPr>
            <a:r>
              <a:rPr lang="en-US" sz="3800" dirty="0"/>
              <a:t>- The average age at diagnosis of ovarian cancer is 63 years old. </a:t>
            </a:r>
            <a:endParaRPr lang="ar-EG-#u-nu-latn" sz="3800" dirty="0"/>
          </a:p>
          <a:p>
            <a:pPr marL="0" indent="0" algn="l">
              <a:buNone/>
            </a:pPr>
            <a:r>
              <a:rPr lang="en-US" sz="3800" dirty="0"/>
              <a:t>→ The age at diagnosis of ovarian cancer is younger among women with a hereditary </a:t>
            </a:r>
            <a:endParaRPr lang="ar-EG-#u-nu-latn" sz="3800" dirty="0"/>
          </a:p>
          <a:p>
            <a:pPr marL="0" indent="0" algn="l">
              <a:buNone/>
            </a:pPr>
            <a:r>
              <a:rPr lang="en-US" sz="3800" dirty="0"/>
              <a:t>     ovarian cancer syndrome. The risk of ovarian cancer reaches 2-3 % in women with a </a:t>
            </a:r>
            <a:endParaRPr lang="ar-EG-#u-nu-latn" sz="3800" dirty="0"/>
          </a:p>
          <a:p>
            <a:pPr marL="0" indent="0" algn="l">
              <a:buNone/>
            </a:pPr>
            <a:r>
              <a:rPr lang="en-US" sz="3800" dirty="0"/>
              <a:t>     BRCA1 gene mutation at age 35 and for those with a BRCA2 mutation at age 50. </a:t>
            </a:r>
            <a:endParaRPr lang="ar-EG-#u-nu-latn" sz="3800" dirty="0"/>
          </a:p>
          <a:p>
            <a:pPr marL="0" indent="0" algn="l">
              <a:buNone/>
            </a:pPr>
            <a:r>
              <a:rPr lang="en-US" sz="3800" dirty="0"/>
              <a:t>     The typical age at diagnosis of ovarian cancer in women with Lynch syndrome </a:t>
            </a:r>
            <a:endParaRPr lang="ar-EG-#u-nu-latn" sz="3800" dirty="0"/>
          </a:p>
          <a:p>
            <a:pPr marL="0" indent="0" algn="l">
              <a:buNone/>
            </a:pPr>
            <a:r>
              <a:rPr lang="en-US" sz="3800" dirty="0"/>
              <a:t>     (hereditary nonpolyposis colon cancer) is 43 to 50 years old. </a:t>
            </a:r>
            <a:endParaRPr lang="ar-EG-#u-nu-latn" sz="3800" dirty="0"/>
          </a:p>
          <a:p>
            <a:r>
              <a:rPr lang="en-US" sz="3800" dirty="0"/>
              <a:t> </a:t>
            </a:r>
            <a:endParaRPr lang="ar-EG-#u-nu-latn" sz="3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Content Placeholder 1049281"/>
          <p:cNvSpPr>
            <a:spLocks noGrp="1"/>
          </p:cNvSpPr>
          <p:nvPr>
            <p:ph idx="1"/>
          </p:nvPr>
        </p:nvSpPr>
        <p:spPr>
          <a:xfrm>
            <a:off x="689915" y="567018"/>
            <a:ext cx="10974427" cy="6514032"/>
          </a:xfrm>
        </p:spPr>
        <p:txBody>
          <a:bodyPr>
            <a:normAutofit fontScale="93214"/>
          </a:bodyPr>
          <a:lstStyle/>
          <a:p>
            <a:pPr marL="0" indent="0" algn="l">
              <a:buNone/>
            </a:pPr>
            <a:r>
              <a:rPr lang="en-US" dirty="0"/>
              <a:t>(2) Reproductive and hormonal factors : </a:t>
            </a:r>
            <a:endParaRPr lang="ar-EG-#u-nu-latn" dirty="0"/>
          </a:p>
          <a:p>
            <a:pPr marL="0" indent="0" algn="l">
              <a:buNone/>
            </a:pPr>
            <a:r>
              <a:rPr lang="en-US" dirty="0"/>
              <a:t>1- Early menarche ( &lt; 12 years ).</a:t>
            </a:r>
            <a:endParaRPr lang="ar-EG-#u-nu-latn" dirty="0"/>
          </a:p>
          <a:p>
            <a:pPr marL="0" indent="0" algn="l">
              <a:buNone/>
            </a:pPr>
            <a:r>
              <a:rPr lang="en-US" dirty="0"/>
              <a:t>2- late menopause ( &gt; 52 years ).</a:t>
            </a:r>
            <a:endParaRPr lang="ar-EG-#u-nu-latn" dirty="0"/>
          </a:p>
          <a:p>
            <a:pPr marL="0" indent="0" algn="l">
              <a:buNone/>
            </a:pPr>
            <a:r>
              <a:rPr lang="en-US" dirty="0"/>
              <a:t>3- Nulliparity.</a:t>
            </a:r>
            <a:endParaRPr lang="ar-EG-#u-nu-latn" dirty="0"/>
          </a:p>
          <a:p>
            <a:pPr marL="0" indent="0" algn="l">
              <a:buNone/>
            </a:pPr>
            <a:r>
              <a:rPr lang="en-US" dirty="0"/>
              <a:t>4- Infertility. - </a:t>
            </a:r>
            <a:endParaRPr lang="ar-EG-#u-nu-latn" dirty="0"/>
          </a:p>
          <a:p>
            <a:pPr marL="0" indent="0" algn="l">
              <a:buNone/>
            </a:pPr>
            <a:r>
              <a:rPr lang="en-US" dirty="0"/>
              <a:t>5- Endometriosis : </a:t>
            </a:r>
            <a:endParaRPr lang="ar-EG-#u-nu-latn" dirty="0"/>
          </a:p>
          <a:p>
            <a:pPr marL="0" indent="0" algn="l">
              <a:buNone/>
            </a:pPr>
            <a:r>
              <a:rPr lang="en-US" dirty="0"/>
              <a:t>A literature review estimated that the risk of malignant transformation of ovarian endometriosis was 2.5 %. </a:t>
            </a:r>
          </a:p>
          <a:p>
            <a:pPr marL="0" indent="0" algn="l">
              <a:buNone/>
            </a:pPr>
            <a:endParaRPr lang="ar-EG-#u-nu-latn" dirty="0"/>
          </a:p>
          <a:p>
            <a:pPr marL="0" indent="0" algn="l">
              <a:buNone/>
            </a:pPr>
            <a:r>
              <a:rPr lang="en-US" dirty="0"/>
              <a:t>6- Polycystic ovarian syndrome. </a:t>
            </a:r>
            <a:endParaRPr lang="ar-EG-#u-nu-latn" dirty="0"/>
          </a:p>
          <a:p>
            <a:pPr marL="0" indent="0" algn="l">
              <a:buNone/>
            </a:pPr>
            <a:r>
              <a:rPr lang="en-US" dirty="0"/>
              <a:t>7- Postmenopausal hormone therapy :</a:t>
            </a:r>
            <a:endParaRPr lang="ar-EG-#u-nu-latn" dirty="0"/>
          </a:p>
          <a:p>
            <a:pPr marL="0" indent="0" algn="l">
              <a:buNone/>
            </a:pPr>
            <a:r>
              <a:rPr lang="en-US" dirty="0"/>
              <a:t>8- Intrauterine device : Data from the NHS showed an association between use of an </a:t>
            </a:r>
            <a:endParaRPr lang="ar-EG-#u-nu-latn" dirty="0"/>
          </a:p>
          <a:p>
            <a:pPr marL="0" indent="0" algn="l">
              <a:buNone/>
            </a:pPr>
            <a:r>
              <a:rPr lang="en-US" dirty="0"/>
              <a:t>     intrauterine device and increased risk of ovarian cancer; the type of intrauterine </a:t>
            </a:r>
            <a:endParaRPr lang="ar-EG-#u-nu-latn" dirty="0"/>
          </a:p>
          <a:p>
            <a:pPr marL="0" indent="0" algn="l">
              <a:buNone/>
            </a:pPr>
            <a:r>
              <a:rPr lang="en-US" dirty="0"/>
              <a:t>     device was not specified. </a:t>
            </a:r>
            <a:endParaRPr lang="ar-EG-#u-nu-lat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100" name="Picture 99"/>
          <p:cNvPicPr/>
          <p:nvPr/>
        </p:nvPicPr>
        <p:blipFill>
          <a:blip r:embed="rId3"/>
          <a:stretch>
            <a:fillRect/>
          </a:stretch>
        </p:blipFill>
        <p:spPr>
          <a:xfrm>
            <a:off x="2300393" y="0"/>
            <a:ext cx="7655560" cy="6858000"/>
          </a:xfrm>
          <a:prstGeom prst="rect">
            <a:avLst/>
          </a:prstGeom>
          <a:noFill/>
          <a:ln w="9525">
            <a:noFill/>
          </a:ln>
        </p:spPr>
      </p:pic>
    </p:spTree>
    <p:extLst>
      <p:ext uri="{BB962C8B-B14F-4D97-AF65-F5344CB8AC3E}">
        <p14:creationId xmlns:p14="http://schemas.microsoft.com/office/powerpoint/2010/main" val="404938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4" name="Content Placeholder 1049283"/>
          <p:cNvSpPr>
            <a:spLocks noGrp="1"/>
          </p:cNvSpPr>
          <p:nvPr>
            <p:ph idx="1"/>
          </p:nvPr>
        </p:nvSpPr>
        <p:spPr>
          <a:xfrm>
            <a:off x="261149" y="316425"/>
            <a:ext cx="10515600" cy="4351338"/>
          </a:xfrm>
        </p:spPr>
        <p:txBody>
          <a:bodyPr/>
          <a:lstStyle/>
          <a:p>
            <a:pPr marL="0" indent="0" algn="l">
              <a:buNone/>
            </a:pPr>
            <a:r>
              <a:rPr lang="en-US" dirty="0"/>
              <a:t>(3</a:t>
            </a:r>
            <a:r>
              <a:rPr lang="en-US" sz="2400" dirty="0"/>
              <a:t>) A genetic predisposition : </a:t>
            </a:r>
          </a:p>
          <a:p>
            <a:pPr marL="0" indent="0" algn="l">
              <a:buNone/>
            </a:pPr>
            <a:r>
              <a:rPr lang="en-US" sz="2400" dirty="0"/>
              <a:t> (</a:t>
            </a:r>
            <a:r>
              <a:rPr lang="en-US" sz="2400" dirty="0" err="1"/>
              <a:t>eg</a:t>
            </a:r>
            <a:r>
              <a:rPr lang="en-US" sz="2400" dirty="0"/>
              <a:t>, BRCA1, BRCA2, Lynch syndrome, or others) is known to be present in about 10 percent of patients with ovarian cancer. </a:t>
            </a:r>
            <a:endParaRPr lang="ar-EG-#u-nu-latn" sz="2400" dirty="0"/>
          </a:p>
          <a:p>
            <a:pPr marL="0" indent="0" algn="l">
              <a:buNone/>
            </a:pPr>
            <a:r>
              <a:rPr lang="en-US" sz="2400" dirty="0"/>
              <a:t>In one study, the risk for ovarian cancer among those with :</a:t>
            </a:r>
            <a:endParaRPr lang="ar-EG-#u-nu-latn" sz="2400" dirty="0"/>
          </a:p>
          <a:p>
            <a:pPr marL="0" indent="0" algn="l">
              <a:buNone/>
            </a:pPr>
            <a:r>
              <a:rPr lang="en-US" sz="2400" dirty="0"/>
              <a:t>BRCA1 was 35 to 46 percent</a:t>
            </a:r>
            <a:endParaRPr lang="ar-EG-#u-nu-latn" sz="2400" dirty="0"/>
          </a:p>
          <a:p>
            <a:pPr marL="0" indent="0" algn="l">
              <a:buNone/>
            </a:pPr>
            <a:r>
              <a:rPr lang="en-US" sz="2400" dirty="0"/>
              <a:t>BRCA2 13 to 23 percent</a:t>
            </a:r>
            <a:endParaRPr lang="ar-EG-#u-nu-latn" sz="2400" dirty="0"/>
          </a:p>
          <a:p>
            <a:pPr marL="0" indent="0" algn="l">
              <a:buNone/>
            </a:pPr>
            <a:r>
              <a:rPr lang="en-US" sz="2400" dirty="0"/>
              <a:t>Lynch syndrome 3 to 14 percent </a:t>
            </a:r>
            <a:endParaRPr lang="ar-EG-#u-nu-latn" sz="2400" dirty="0"/>
          </a:p>
          <a:p>
            <a:endParaRPr lang="ar-EG-#u-nu-latn" dirty="0"/>
          </a:p>
        </p:txBody>
      </p:sp>
      <p:sp>
        <p:nvSpPr>
          <p:cNvPr id="1049285" name="TextBox 1049284"/>
          <p:cNvSpPr txBox="1"/>
          <p:nvPr/>
        </p:nvSpPr>
        <p:spPr>
          <a:xfrm>
            <a:off x="261149" y="3718726"/>
            <a:ext cx="11930851" cy="2308324"/>
          </a:xfrm>
          <a:prstGeom prst="rect">
            <a:avLst/>
          </a:prstGeom>
        </p:spPr>
        <p:txBody>
          <a:bodyPr wrap="square" rtlCol="0">
            <a:spAutoFit/>
          </a:bodyPr>
          <a:lstStyle/>
          <a:p>
            <a:pPr algn="l"/>
            <a:r>
              <a:rPr lang="ar-EG-#u-nu-latn" sz="2400" dirty="0">
                <a:solidFill>
                  <a:srgbClr val="000000"/>
                </a:solidFill>
              </a:rPr>
              <a:t>
(4) Family history of ovarian cancer :</a:t>
            </a:r>
            <a:endParaRPr lang="en-US" sz="2400" dirty="0">
              <a:solidFill>
                <a:srgbClr val="000000"/>
              </a:solidFill>
            </a:endParaRPr>
          </a:p>
          <a:p>
            <a:pPr algn="l"/>
            <a:endParaRPr lang="en-US" sz="2400" dirty="0">
              <a:solidFill>
                <a:srgbClr val="000000"/>
              </a:solidFill>
            </a:endParaRPr>
          </a:p>
          <a:p>
            <a:pPr algn="l"/>
            <a:r>
              <a:rPr lang="ar-EG-#u-nu-latn" sz="2400" dirty="0">
                <a:solidFill>
                  <a:srgbClr val="000000"/>
                </a:solidFill>
              </a:rPr>
              <a:t> A personal or family history of breast cancer had 
      been thought of as a risk factor for ovarian cancer; however, BRCA gene mutations 
      appear to account for most of this increased risk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7" name="Content Placeholder 1049286"/>
          <p:cNvSpPr>
            <a:spLocks noGrp="1"/>
          </p:cNvSpPr>
          <p:nvPr>
            <p:ph idx="1"/>
          </p:nvPr>
        </p:nvSpPr>
        <p:spPr>
          <a:xfrm>
            <a:off x="838199" y="404696"/>
            <a:ext cx="10515600" cy="5519025"/>
          </a:xfrm>
        </p:spPr>
        <p:txBody>
          <a:bodyPr>
            <a:normAutofit fontScale="92500"/>
          </a:bodyPr>
          <a:lstStyle/>
          <a:p>
            <a:pPr marL="0" indent="0" algn="l">
              <a:buNone/>
            </a:pPr>
            <a:r>
              <a:rPr lang="en-US" sz="2400" dirty="0"/>
              <a:t>(5) Environmental factors :</a:t>
            </a:r>
          </a:p>
          <a:p>
            <a:pPr marL="0" indent="0" algn="l">
              <a:buNone/>
            </a:pPr>
            <a:endParaRPr lang="ar-EG-#u-nu-latn" sz="2400" dirty="0"/>
          </a:p>
          <a:p>
            <a:pPr marL="0" indent="0" algn="l">
              <a:buNone/>
            </a:pPr>
            <a:r>
              <a:rPr lang="en-US" sz="2400" dirty="0"/>
              <a:t>1- Cigarette smoking : Current smoking or past smoking appears to increase the risk of mucinous ovarian cancer, but not other types of EOC. </a:t>
            </a:r>
            <a:endParaRPr lang="ar-EG-#u-nu-latn" sz="2400" dirty="0"/>
          </a:p>
          <a:p>
            <a:pPr marL="0" indent="0" algn="l">
              <a:buNone/>
            </a:pPr>
            <a:r>
              <a:rPr lang="en-US" sz="2400" dirty="0"/>
              <a:t>2- Talc and asbestos : </a:t>
            </a:r>
            <a:r>
              <a:rPr lang="en-US" sz="2400" dirty="0" err="1"/>
              <a:t>e.g</a:t>
            </a:r>
            <a:r>
              <a:rPr lang="en-US" sz="2400" dirty="0"/>
              <a:t>, genital use of talcum powder (talc). </a:t>
            </a:r>
            <a:endParaRPr lang="ar-EG-#u-nu-latn" sz="2400" dirty="0"/>
          </a:p>
          <a:p>
            <a:pPr marL="0" indent="0" algn="l">
              <a:buNone/>
            </a:pPr>
            <a:r>
              <a:rPr lang="en-US" sz="2400" dirty="0"/>
              <a:t>3- Obesity : High body mass index (BMI) appears to increase ovarian cancer risk. </a:t>
            </a:r>
            <a:endParaRPr lang="ar-EG-#u-nu-latn" sz="2400" dirty="0"/>
          </a:p>
          <a:p>
            <a:pPr marL="0" indent="0" algn="l">
              <a:buNone/>
            </a:pPr>
            <a:r>
              <a:rPr lang="en-US" sz="2400" dirty="0"/>
              <a:t>No association between alcohol intake and the risk of EOC.</a:t>
            </a:r>
          </a:p>
          <a:p>
            <a:pPr marL="0" indent="0" algn="l">
              <a:buNone/>
            </a:pPr>
            <a:endParaRPr lang="ar-EG-#u-nu-latn" sz="2400" dirty="0"/>
          </a:p>
          <a:p>
            <a:pPr marL="0" indent="0" algn="l">
              <a:buNone/>
            </a:pPr>
            <a:r>
              <a:rPr lang="en-US" sz="2400" dirty="0"/>
              <a:t>There is no clear relationship between physical activity and ovarian cancer risk. </a:t>
            </a:r>
            <a:endParaRPr lang="ar-EG-#u-nu-latn" sz="2400" dirty="0"/>
          </a:p>
          <a:p>
            <a:pPr marL="0" indent="0" algn="l">
              <a:buNone/>
            </a:pPr>
            <a:r>
              <a:rPr lang="en-US" sz="2400" dirty="0"/>
              <a:t>No association between vitamin D supplementation and ovarian cancer risk. </a:t>
            </a:r>
            <a:endParaRPr lang="ar-EG-#u-nu-lat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1" name="Content Placeholder 1049290"/>
          <p:cNvSpPr>
            <a:spLocks noGrp="1"/>
          </p:cNvSpPr>
          <p:nvPr>
            <p:ph idx="1"/>
          </p:nvPr>
        </p:nvSpPr>
        <p:spPr>
          <a:xfrm>
            <a:off x="838200" y="270380"/>
            <a:ext cx="11067720" cy="6374745"/>
          </a:xfrm>
        </p:spPr>
        <p:txBody>
          <a:bodyPr/>
          <a:lstStyle/>
          <a:p>
            <a:pPr marL="0" indent="0" algn="l">
              <a:buNone/>
            </a:pPr>
            <a:r>
              <a:rPr lang="en-US" dirty="0"/>
              <a:t>Protective factors</a:t>
            </a:r>
          </a:p>
          <a:p>
            <a:pPr marL="0" indent="0" algn="l">
              <a:buNone/>
            </a:pPr>
            <a:endParaRPr lang="en-US" dirty="0"/>
          </a:p>
          <a:p>
            <a:pPr marL="0" indent="0" algn="l">
              <a:buNone/>
            </a:pPr>
            <a:endParaRPr lang="en-US" dirty="0"/>
          </a:p>
          <a:p>
            <a:pPr marL="0" indent="0" algn="l">
              <a:buNone/>
            </a:pPr>
            <a:r>
              <a:rPr lang="en-US" dirty="0"/>
              <a:t>●Use of oral contraceptives</a:t>
            </a:r>
            <a:endParaRPr lang="ar-EG-#u-nu-latn" dirty="0"/>
          </a:p>
          <a:p>
            <a:pPr marL="0" indent="0" algn="l">
              <a:buNone/>
            </a:pPr>
            <a:r>
              <a:rPr lang="en-US" dirty="0"/>
              <a:t>●multiparity </a:t>
            </a:r>
          </a:p>
          <a:p>
            <a:pPr marL="0" indent="0" algn="l">
              <a:buNone/>
            </a:pPr>
            <a:r>
              <a:rPr lang="en-US" dirty="0"/>
              <a:t>●Breastfeeding</a:t>
            </a:r>
          </a:p>
          <a:p>
            <a:pPr marL="0" indent="0" algn="l">
              <a:buNone/>
            </a:pPr>
            <a:r>
              <a:rPr lang="en-US" dirty="0"/>
              <a:t>●Bilateral </a:t>
            </a:r>
            <a:r>
              <a:rPr lang="en-US" dirty="0" err="1"/>
              <a:t>salpingo</a:t>
            </a:r>
            <a:r>
              <a:rPr lang="en-US" dirty="0"/>
              <a:t>-oophorectomy</a:t>
            </a:r>
            <a:endParaRPr lang="ar-EG-#u-nu-latn" dirty="0"/>
          </a:p>
          <a:p>
            <a:pPr marL="0" indent="0" algn="l">
              <a:buNone/>
            </a:pPr>
            <a:r>
              <a:rPr lang="en-US" dirty="0"/>
              <a:t>●Tubal ligation</a:t>
            </a:r>
            <a:endParaRPr lang="ar-EG-#u-nu-latn" dirty="0"/>
          </a:p>
          <a:p>
            <a:pPr marL="0" indent="0" algn="l">
              <a:buNone/>
            </a:pPr>
            <a:r>
              <a:rPr lang="en-US" dirty="0"/>
              <a:t>●Hysterectomy</a:t>
            </a:r>
            <a:endParaRPr lang="ar-EG-#u-nu-latn" dirty="0"/>
          </a:p>
          <a:p>
            <a:pPr marL="0" indent="0" algn="l">
              <a:buNone/>
            </a:pPr>
            <a:endParaRPr lang="ar-EG-#u-nu-latn" dirty="0"/>
          </a:p>
          <a:p>
            <a:endParaRPr lang="ar-EG-#u-nu-lat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551" y="145921"/>
            <a:ext cx="11646288" cy="1057159"/>
          </a:xfrm>
          <a:prstGeom prst="rect">
            <a:avLst/>
          </a:prstGeom>
          <a:ln>
            <a:noFill/>
          </a:ln>
          <a:effectLst>
            <a:softEdge rad="112500"/>
          </a:effectLst>
        </p:spPr>
      </p:pic>
      <p:sp>
        <p:nvSpPr>
          <p:cNvPr id="3" name="Content Placeholder 2"/>
          <p:cNvSpPr>
            <a:spLocks noGrp="1"/>
          </p:cNvSpPr>
          <p:nvPr>
            <p:ph idx="1"/>
          </p:nvPr>
        </p:nvSpPr>
        <p:spPr>
          <a:xfrm>
            <a:off x="407019" y="1386352"/>
            <a:ext cx="11784981" cy="4792516"/>
          </a:xfrm>
        </p:spPr>
        <p:txBody>
          <a:bodyPr>
            <a:normAutofit/>
          </a:bodyPr>
          <a:lstStyle/>
          <a:p>
            <a:pPr marL="0" indent="0" algn="l" rtl="0">
              <a:buNone/>
            </a:pPr>
            <a:r>
              <a:rPr lang="en-US" sz="3400" b="1" dirty="0"/>
              <a:t>Potential benefits</a:t>
            </a:r>
            <a:r>
              <a:rPr lang="en-US" sz="3400" dirty="0"/>
              <a:t> :  </a:t>
            </a:r>
          </a:p>
          <a:p>
            <a:pPr algn="l" rtl="0"/>
            <a:r>
              <a:rPr lang="en-US" b="1" u="sng" dirty="0"/>
              <a:t>To reduce ovarian cancer mortality : </a:t>
            </a:r>
            <a:r>
              <a:rPr lang="en-US" dirty="0"/>
              <a:t>a screening program would need to detect ovarian cancer at an early stage, </a:t>
            </a:r>
            <a:endParaRPr lang="ar-SA" dirty="0"/>
          </a:p>
          <a:p>
            <a:pPr marL="0" indent="0" algn="l" rtl="0">
              <a:buNone/>
            </a:pPr>
            <a:r>
              <a:rPr lang="en-US" dirty="0"/>
              <a:t>because with current treatment methods, ovarian cancer mortality is closely related to stage at diagnosis ,</a:t>
            </a:r>
            <a:endParaRPr lang="ar-SA" dirty="0"/>
          </a:p>
          <a:p>
            <a:pPr marL="0" indent="0" algn="l" rtl="0">
              <a:buNone/>
            </a:pPr>
            <a:r>
              <a:rPr lang="en-US" dirty="0"/>
              <a:t>The poor overall survival rate is in large part because 75 percent of patients have spread of cancer beyond the ovary</a:t>
            </a:r>
            <a:endParaRPr lang="ar-SA" dirty="0"/>
          </a:p>
          <a:p>
            <a:pPr marL="0" indent="0" algn="l" rtl="0">
              <a:buNone/>
            </a:pPr>
            <a:r>
              <a:rPr lang="en-US" dirty="0"/>
              <a:t> at the time of clinical detection. </a:t>
            </a:r>
          </a:p>
          <a:p>
            <a:pPr marL="0" lvl="0" indent="0" algn="l" rtl="0">
              <a:buNone/>
            </a:pPr>
            <a:endParaRPr lang="en-US" sz="3600" b="1" dirty="0">
              <a:solidFill>
                <a:prstClr val="black"/>
              </a:solidFill>
            </a:endParaRPr>
          </a:p>
          <a:p>
            <a:pPr marL="0" lvl="0" indent="0" algn="l" rtl="0">
              <a:buNone/>
            </a:pPr>
            <a:r>
              <a:rPr lang="en-US" sz="3600" b="1" dirty="0">
                <a:solidFill>
                  <a:prstClr val="black"/>
                </a:solidFill>
              </a:rPr>
              <a:t>Potential harms</a:t>
            </a:r>
            <a:r>
              <a:rPr lang="en-US" sz="3600" dirty="0">
                <a:solidFill>
                  <a:prstClr val="black"/>
                </a:solidFill>
              </a:rPr>
              <a:t> :</a:t>
            </a:r>
          </a:p>
          <a:p>
            <a:pPr lvl="0" algn="l" rtl="0"/>
            <a:r>
              <a:rPr lang="en-US" dirty="0">
                <a:solidFill>
                  <a:prstClr val="black"/>
                </a:solidFill>
              </a:rPr>
              <a:t>The potential harms associated with screening for ovarian cancer include risks of </a:t>
            </a:r>
            <a:r>
              <a:rPr lang="en-US" b="1" u="sng" dirty="0">
                <a:solidFill>
                  <a:prstClr val="black"/>
                </a:solidFill>
              </a:rPr>
              <a:t>false-positive results, </a:t>
            </a:r>
            <a:endParaRPr lang="ar-SA" b="1" u="sng" dirty="0">
              <a:solidFill>
                <a:prstClr val="black"/>
              </a:solidFill>
            </a:endParaRPr>
          </a:p>
          <a:p>
            <a:pPr marL="0" lvl="0" indent="0" algn="l" rtl="0">
              <a:buNone/>
            </a:pPr>
            <a:r>
              <a:rPr lang="en-US" b="1" u="sng" dirty="0">
                <a:solidFill>
                  <a:prstClr val="black"/>
                </a:solidFill>
              </a:rPr>
              <a:t>psychological stress, and surgical risks.</a:t>
            </a:r>
          </a:p>
          <a:p>
            <a:pPr algn="l" rtl="0"/>
            <a:endParaRPr lang="en-US" dirty="0"/>
          </a:p>
          <a:p>
            <a:pPr algn="l" rtl="0"/>
            <a:endParaRPr lang="en-US" sz="3400" b="1" dirty="0"/>
          </a:p>
          <a:p>
            <a:pPr marL="0" indent="0" algn="l" rtl="0">
              <a:buNone/>
            </a:pPr>
            <a:endParaRPr lang="ar-JO" dirty="0"/>
          </a:p>
        </p:txBody>
      </p:sp>
      <p:sp>
        <p:nvSpPr>
          <p:cNvPr id="4" name="Rectangle 3"/>
          <p:cNvSpPr/>
          <p:nvPr/>
        </p:nvSpPr>
        <p:spPr>
          <a:xfrm>
            <a:off x="388625" y="320557"/>
            <a:ext cx="8746112" cy="707886"/>
          </a:xfrm>
          <a:prstGeom prst="rect">
            <a:avLst/>
          </a:prstGeom>
        </p:spPr>
        <p:txBody>
          <a:bodyPr wrap="none">
            <a:spAutoFit/>
          </a:bodyPr>
          <a:lstStyle/>
          <a:p>
            <a:pPr algn="l" rtl="0"/>
            <a:r>
              <a:rPr lang="en-US" sz="4000" b="1" dirty="0">
                <a:solidFill>
                  <a:prstClr val="black"/>
                </a:solidFill>
              </a:rPr>
              <a:t>Limitations And Challenges Of Screening</a:t>
            </a:r>
            <a:endParaRPr lang="en-US" sz="4000" dirty="0">
              <a:solidFill>
                <a:prstClr val="black"/>
              </a:solidFill>
            </a:endParaRPr>
          </a:p>
        </p:txBody>
      </p:sp>
      <p:sp>
        <p:nvSpPr>
          <p:cNvPr id="6" name="Rectangle 5"/>
          <p:cNvSpPr/>
          <p:nvPr/>
        </p:nvSpPr>
        <p:spPr>
          <a:xfrm>
            <a:off x="407019" y="1376464"/>
            <a:ext cx="3366491" cy="4652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
        <p:nvSpPr>
          <p:cNvPr id="7" name="Rectangle 6"/>
          <p:cNvSpPr/>
          <p:nvPr/>
        </p:nvSpPr>
        <p:spPr>
          <a:xfrm>
            <a:off x="407019" y="4309568"/>
            <a:ext cx="3510802" cy="4652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Tree>
    <p:extLst>
      <p:ext uri="{BB962C8B-B14F-4D97-AF65-F5344CB8AC3E}">
        <p14:creationId xmlns:p14="http://schemas.microsoft.com/office/powerpoint/2010/main" val="2050186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168" y="377317"/>
            <a:ext cx="10515600" cy="1325563"/>
          </a:xfrm>
        </p:spPr>
        <p:txBody>
          <a:bodyPr>
            <a:normAutofit fontScale="90000"/>
          </a:bodyPr>
          <a:lstStyle/>
          <a:p>
            <a:r>
              <a:rPr lang="en-US" b="1" dirty="0">
                <a:solidFill>
                  <a:srgbClr val="C00000"/>
                </a:solidFill>
              </a:rPr>
              <a:t>LACK OF BENEFIT OF SCREENING STRATEGIES</a:t>
            </a:r>
            <a:endParaRPr lang="ar-JO" dirty="0">
              <a:solidFill>
                <a:srgbClr val="C00000"/>
              </a:solidFill>
            </a:endParaRPr>
          </a:p>
        </p:txBody>
      </p:sp>
      <p:sp>
        <p:nvSpPr>
          <p:cNvPr id="3" name="Content Placeholder 2"/>
          <p:cNvSpPr>
            <a:spLocks noGrp="1"/>
          </p:cNvSpPr>
          <p:nvPr>
            <p:ph idx="1"/>
          </p:nvPr>
        </p:nvSpPr>
        <p:spPr/>
        <p:txBody>
          <a:bodyPr>
            <a:normAutofit/>
          </a:bodyPr>
          <a:lstStyle/>
          <a:p>
            <a:pPr algn="l" rtl="0"/>
            <a:r>
              <a:rPr lang="en-US" sz="2400" b="1" dirty="0"/>
              <a:t>Cancer antigen 125 (CA 125)</a:t>
            </a:r>
          </a:p>
          <a:p>
            <a:pPr algn="l" rtl="0"/>
            <a:r>
              <a:rPr lang="en-US" sz="2400" b="1" dirty="0"/>
              <a:t>Transvaginal ultrasound (TVUS)</a:t>
            </a:r>
            <a:r>
              <a:rPr lang="en-US" sz="2400" dirty="0"/>
              <a:t> </a:t>
            </a:r>
          </a:p>
        </p:txBody>
      </p:sp>
    </p:spTree>
    <p:extLst>
      <p:ext uri="{BB962C8B-B14F-4D97-AF65-F5344CB8AC3E}">
        <p14:creationId xmlns:p14="http://schemas.microsoft.com/office/powerpoint/2010/main" val="279788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734" y="733435"/>
            <a:ext cx="10952000" cy="5576930"/>
          </a:xfrm>
        </p:spPr>
        <p:txBody>
          <a:bodyPr>
            <a:normAutofit/>
          </a:bodyPr>
          <a:lstStyle/>
          <a:p>
            <a:pPr algn="l" rtl="0"/>
            <a:r>
              <a:rPr lang="en-US" sz="2400" b="1" dirty="0"/>
              <a:t>Cancer antigen 125 (CA 125)</a:t>
            </a:r>
            <a:r>
              <a:rPr lang="en-US" sz="2400" dirty="0"/>
              <a:t> —</a:t>
            </a:r>
          </a:p>
          <a:p>
            <a:pPr algn="l" rtl="0"/>
            <a:r>
              <a:rPr lang="en-US" sz="2400" dirty="0"/>
              <a:t> CA 125, an ovarian cancer tumor marker</a:t>
            </a:r>
            <a:r>
              <a:rPr lang="en-US" sz="2400" dirty="0">
                <a:solidFill>
                  <a:srgbClr val="C00000"/>
                </a:solidFill>
              </a:rPr>
              <a:t>, </a:t>
            </a:r>
            <a:r>
              <a:rPr lang="en-US" sz="2400" b="1" u="sng" dirty="0">
                <a:solidFill>
                  <a:srgbClr val="C00000"/>
                </a:solidFill>
              </a:rPr>
              <a:t>did not reduce mortality</a:t>
            </a:r>
            <a:r>
              <a:rPr lang="en-US" sz="2400" dirty="0">
                <a:solidFill>
                  <a:srgbClr val="C00000"/>
                </a:solidFill>
              </a:rPr>
              <a:t> </a:t>
            </a:r>
            <a:r>
              <a:rPr lang="en-US" sz="2400" dirty="0"/>
              <a:t>due to ovarian cancer when studied as a possible screening test in the randomized Prostate, Lung, Colon, Ovarian Cancer (PLCO) Cancer Screening Trial </a:t>
            </a:r>
          </a:p>
          <a:p>
            <a:pPr algn="l" rtl="0"/>
            <a:r>
              <a:rPr lang="en-US" sz="2400" dirty="0"/>
              <a:t>Studies show CA 125 may predict ovarian cancer, but its</a:t>
            </a:r>
            <a:r>
              <a:rPr lang="en-US" sz="2400" b="1" u="sng" dirty="0">
                <a:solidFill>
                  <a:srgbClr val="C00000"/>
                </a:solidFill>
              </a:rPr>
              <a:t> usefulness is hampered by its limited specificity and very low positive predictive value (PPV).</a:t>
            </a:r>
          </a:p>
          <a:p>
            <a:pPr algn="l" rtl="0"/>
            <a:r>
              <a:rPr lang="en-US" sz="2400" dirty="0"/>
              <a:t> Annual CA 125 testing </a:t>
            </a:r>
            <a:r>
              <a:rPr lang="en-US" sz="2400" b="1" u="sng" dirty="0">
                <a:solidFill>
                  <a:srgbClr val="C00000"/>
                </a:solidFill>
              </a:rPr>
              <a:t>alone lacks sufficient specificity </a:t>
            </a:r>
            <a:r>
              <a:rPr lang="en-US" sz="2400" dirty="0"/>
              <a:t>for screening in average-risk patients.</a:t>
            </a:r>
          </a:p>
          <a:p>
            <a:pPr algn="l" rtl="0"/>
            <a:r>
              <a:rPr lang="en-US" sz="2400" dirty="0"/>
              <a:t> Specificity is limited because a </a:t>
            </a:r>
            <a:r>
              <a:rPr lang="en-US" sz="2400" b="1" u="sng" dirty="0">
                <a:solidFill>
                  <a:srgbClr val="C00000"/>
                </a:solidFill>
              </a:rPr>
              <a:t>variety of benign and malignant gynecologic and non-gynecologic conditions elevate CA 125, leading to false-positive results. </a:t>
            </a:r>
          </a:p>
          <a:p>
            <a:pPr algn="l" rtl="0"/>
            <a:r>
              <a:rPr lang="en-US" sz="2400" dirty="0"/>
              <a:t>CA 125 is elevated in approximately 1 percent of healthy women, fluctuates during the menstrual cycle, increases with age, and varies with ethnicity and smoking status </a:t>
            </a:r>
          </a:p>
          <a:p>
            <a:pPr algn="l" rtl="0"/>
            <a:endParaRPr lang="ar-JO" sz="2400" dirty="0"/>
          </a:p>
        </p:txBody>
      </p:sp>
    </p:spTree>
    <p:extLst>
      <p:ext uri="{BB962C8B-B14F-4D97-AF65-F5344CB8AC3E}">
        <p14:creationId xmlns:p14="http://schemas.microsoft.com/office/powerpoint/2010/main" val="403866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17044"/>
          <a:stretch/>
        </p:blipFill>
        <p:spPr>
          <a:xfrm>
            <a:off x="6644640" y="0"/>
            <a:ext cx="5547360" cy="6858000"/>
          </a:xfrm>
          <a:prstGeom prst="rect">
            <a:avLst/>
          </a:prstGeom>
        </p:spPr>
      </p:pic>
      <p:sp>
        <p:nvSpPr>
          <p:cNvPr id="5" name="Rectangle 4"/>
          <p:cNvSpPr/>
          <p:nvPr/>
        </p:nvSpPr>
        <p:spPr>
          <a:xfrm>
            <a:off x="365760" y="2191435"/>
            <a:ext cx="6096000" cy="1938992"/>
          </a:xfrm>
          <a:prstGeom prst="rect">
            <a:avLst/>
          </a:prstGeom>
        </p:spPr>
        <p:txBody>
          <a:bodyPr>
            <a:spAutoFit/>
          </a:bodyPr>
          <a:lstStyle/>
          <a:p>
            <a:pPr algn="ctr"/>
            <a:r>
              <a:rPr lang="en-US" sz="4000" b="1" dirty="0">
                <a:solidFill>
                  <a:srgbClr val="C00000"/>
                </a:solidFill>
                <a:latin typeface="Noto Sans"/>
              </a:rPr>
              <a:t>Conditions associated with an elevated serum CA 125 concentration</a:t>
            </a:r>
            <a:endParaRPr lang="ar-JO" sz="4000" dirty="0">
              <a:solidFill>
                <a:srgbClr val="C00000"/>
              </a:solidFill>
            </a:endParaRPr>
          </a:p>
        </p:txBody>
      </p:sp>
    </p:spTree>
    <p:extLst>
      <p:ext uri="{BB962C8B-B14F-4D97-AF65-F5344CB8AC3E}">
        <p14:creationId xmlns:p14="http://schemas.microsoft.com/office/powerpoint/2010/main" val="400183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338" y="619012"/>
            <a:ext cx="10472091" cy="5619976"/>
          </a:xfrm>
        </p:spPr>
        <p:txBody>
          <a:bodyPr>
            <a:normAutofit/>
          </a:bodyPr>
          <a:lstStyle/>
          <a:p>
            <a:pPr algn="l" rtl="0"/>
            <a:r>
              <a:rPr lang="en-US" sz="2400" b="1" dirty="0"/>
              <a:t>Transvaginal ultrasound (TVUS)</a:t>
            </a:r>
            <a:r>
              <a:rPr lang="en-US" sz="2400" dirty="0"/>
              <a:t> — </a:t>
            </a:r>
          </a:p>
          <a:p>
            <a:pPr algn="l" rtl="0"/>
            <a:r>
              <a:rPr lang="en-US" sz="2400" dirty="0"/>
              <a:t>In the aggregate, studies do not suggest that screening with TVUS reduces ovarian cancer mortality </a:t>
            </a:r>
          </a:p>
          <a:p>
            <a:pPr algn="l" rtl="0"/>
            <a:r>
              <a:rPr lang="en-US" sz="2400" dirty="0"/>
              <a:t>The sensitivity of TVUS is in </a:t>
            </a:r>
            <a:r>
              <a:rPr lang="en-US" sz="2400" b="1" u="sng" dirty="0">
                <a:solidFill>
                  <a:srgbClr val="C00000"/>
                </a:solidFill>
              </a:rPr>
              <a:t>part observer-dependent</a:t>
            </a:r>
          </a:p>
          <a:p>
            <a:pPr algn="l" rtl="0"/>
            <a:r>
              <a:rPr lang="en-US" sz="2400" dirty="0"/>
              <a:t>In the PLCO Cancer Screening Trial, 72 percent of </a:t>
            </a:r>
            <a:r>
              <a:rPr lang="en-US" sz="2400" b="1" u="sng" dirty="0">
                <a:solidFill>
                  <a:srgbClr val="C00000"/>
                </a:solidFill>
              </a:rPr>
              <a:t>TVUS-detected ovarian cancers were stage I or II </a:t>
            </a:r>
          </a:p>
          <a:p>
            <a:pPr algn="l" rtl="0"/>
            <a:r>
              <a:rPr lang="en-US" sz="2400" dirty="0"/>
              <a:t>In women at high risk of ovarian cancer, </a:t>
            </a:r>
            <a:r>
              <a:rPr lang="en-US" sz="2400" b="1" u="sng" dirty="0">
                <a:solidFill>
                  <a:srgbClr val="C00000"/>
                </a:solidFill>
              </a:rPr>
              <a:t>ultrasonography for screening has performed poorly in detecting early-stage epithelial ovarian cancer.</a:t>
            </a:r>
            <a:endParaRPr lang="en-US" sz="2400" dirty="0"/>
          </a:p>
          <a:p>
            <a:pPr algn="l" rtl="0"/>
            <a:r>
              <a:rPr lang="en-US" sz="2400" dirty="0"/>
              <a:t>All cancers (two ovarian, four peritoneal, and four fallopian tube) detected by ultrasonography during the screening period </a:t>
            </a:r>
            <a:r>
              <a:rPr lang="en-US" sz="2400" b="1" u="sng" dirty="0">
                <a:solidFill>
                  <a:srgbClr val="C00000"/>
                </a:solidFill>
              </a:rPr>
              <a:t>were stage III</a:t>
            </a:r>
            <a:r>
              <a:rPr lang="en-US" sz="2400" dirty="0"/>
              <a:t>.</a:t>
            </a:r>
          </a:p>
        </p:txBody>
      </p:sp>
    </p:spTree>
    <p:extLst>
      <p:ext uri="{BB962C8B-B14F-4D97-AF65-F5344CB8AC3E}">
        <p14:creationId xmlns:p14="http://schemas.microsoft.com/office/powerpoint/2010/main" val="405699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195" y="1567544"/>
            <a:ext cx="10098962" cy="4371341"/>
          </a:xfrm>
        </p:spPr>
        <p:txBody>
          <a:bodyPr>
            <a:normAutofit/>
          </a:bodyPr>
          <a:lstStyle/>
          <a:p>
            <a:pPr algn="l" rtl="0"/>
            <a:r>
              <a:rPr lang="en-US" sz="2400" dirty="0"/>
              <a:t>According to </a:t>
            </a:r>
            <a:r>
              <a:rPr lang="en-US" sz="2400" dirty="0" err="1"/>
              <a:t>UpToDate</a:t>
            </a:r>
            <a:r>
              <a:rPr lang="en-US" sz="2400" dirty="0"/>
              <a:t> :</a:t>
            </a:r>
          </a:p>
          <a:p>
            <a:pPr marL="0" indent="0" algn="l" rtl="0">
              <a:buNone/>
            </a:pPr>
            <a:r>
              <a:rPr lang="en-US" sz="2400" dirty="0"/>
              <a:t>No screening strategy (cancer antigen [CA] 125, </a:t>
            </a:r>
            <a:r>
              <a:rPr lang="en-US" sz="2400" dirty="0" err="1"/>
              <a:t>transvaginal</a:t>
            </a:r>
            <a:r>
              <a:rPr lang="en-US" sz="2400" dirty="0"/>
              <a:t> ultrasound [TVUS], or multimodal testing) has been shown to reduce mortality</a:t>
            </a:r>
          </a:p>
          <a:p>
            <a:pPr marL="0" indent="0" algn="l" rtl="0">
              <a:buNone/>
            </a:pPr>
            <a:r>
              <a:rPr lang="en-US" sz="2400" dirty="0"/>
              <a:t>And all screening strategies are associated with a high rate of false-positive tests and a risk of harms from invasive testing.</a:t>
            </a:r>
            <a:endParaRPr lang="ar-JO" sz="2400" dirty="0"/>
          </a:p>
        </p:txBody>
      </p:sp>
    </p:spTree>
    <p:extLst>
      <p:ext uri="{BB962C8B-B14F-4D97-AF65-F5344CB8AC3E}">
        <p14:creationId xmlns:p14="http://schemas.microsoft.com/office/powerpoint/2010/main" val="1003454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9064" y="1223097"/>
            <a:ext cx="10413336" cy="2811130"/>
          </a:xfrm>
          <a:prstGeom prst="rect">
            <a:avLst/>
          </a:prstGeom>
          <a:ln>
            <a:noFill/>
          </a:ln>
          <a:effectLst>
            <a:softEdge rad="112500"/>
          </a:effectLst>
        </p:spPr>
      </p:pic>
      <p:sp>
        <p:nvSpPr>
          <p:cNvPr id="2" name="Title 1"/>
          <p:cNvSpPr>
            <a:spLocks noGrp="1"/>
          </p:cNvSpPr>
          <p:nvPr>
            <p:ph type="title"/>
          </p:nvPr>
        </p:nvSpPr>
        <p:spPr>
          <a:xfrm>
            <a:off x="886691" y="2434192"/>
            <a:ext cx="10515600" cy="1325563"/>
          </a:xfrm>
        </p:spPr>
        <p:txBody>
          <a:bodyPr>
            <a:noAutofit/>
          </a:bodyPr>
          <a:lstStyle/>
          <a:p>
            <a:pPr algn="ctr"/>
            <a:r>
              <a:rPr lang="en-US" sz="7200" b="1" dirty="0"/>
              <a:t>SCREENING APPROACH</a:t>
            </a:r>
            <a:br>
              <a:rPr lang="en-US" sz="7200" b="1" dirty="0"/>
            </a:br>
            <a:endParaRPr lang="ar-JO" sz="7200" b="1" dirty="0"/>
          </a:p>
        </p:txBody>
      </p:sp>
    </p:spTree>
    <p:extLst>
      <p:ext uri="{BB962C8B-B14F-4D97-AF65-F5344CB8AC3E}">
        <p14:creationId xmlns:p14="http://schemas.microsoft.com/office/powerpoint/2010/main" val="261115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altLang="en-GB"/>
              <a:t>MUTATIONS:</a:t>
            </a:r>
          </a:p>
        </p:txBody>
      </p:sp>
      <p:sp>
        <p:nvSpPr>
          <p:cNvPr id="2" name="Text Box 1"/>
          <p:cNvSpPr txBox="1"/>
          <p:nvPr/>
        </p:nvSpPr>
        <p:spPr>
          <a:xfrm>
            <a:off x="1213274" y="1380067"/>
            <a:ext cx="9121140" cy="4162422"/>
          </a:xfrm>
          <a:prstGeom prst="rect">
            <a:avLst/>
          </a:prstGeom>
          <a:noFill/>
        </p:spPr>
        <p:txBody>
          <a:bodyPr wrap="square" rtlCol="0">
            <a:spAutoFit/>
          </a:bodyPr>
          <a:lstStyle/>
          <a:p>
            <a:pPr marL="380990" indent="-380990" algn="l" rtl="0">
              <a:lnSpc>
                <a:spcPct val="120000"/>
              </a:lnSpc>
              <a:buClr>
                <a:srgbClr val="000000"/>
              </a:buClr>
              <a:buFont typeface="Wingdings" panose="05000000000000000000" charset="0"/>
              <a:buChar char="§"/>
            </a:pPr>
            <a:r>
              <a:rPr lang="en-US" sz="2133" b="1" kern="0">
                <a:solidFill>
                  <a:srgbClr val="000000"/>
                </a:solidFill>
                <a:latin typeface="Comic Sans MS" panose="030F0702030302020204" charset="0"/>
                <a:cs typeface="Comic Sans MS" panose="030F0702030302020204" charset="0"/>
                <a:sym typeface="Arial" panose="020B0604020202020204"/>
              </a:rPr>
              <a:t>Are sudden and abrupt changes in genetic materials of an organism.</a:t>
            </a:r>
          </a:p>
          <a:p>
            <a:pPr marL="380990" indent="-380990" algn="l" rtl="0">
              <a:buClr>
                <a:srgbClr val="000000"/>
              </a:buClr>
              <a:buFont typeface="Wingdings" panose="05000000000000000000" charset="0"/>
              <a:buChar char="§"/>
            </a:pPr>
            <a:endParaRPr lang="en-US" sz="2133" b="1" kern="0">
              <a:solidFill>
                <a:srgbClr val="000000"/>
              </a:solidFill>
              <a:latin typeface="Comic Sans MS" panose="030F0702030302020204" charset="0"/>
              <a:cs typeface="Comic Sans MS" panose="030F0702030302020204" charset="0"/>
              <a:sym typeface="Arial" panose="020B0604020202020204"/>
            </a:endParaRPr>
          </a:p>
          <a:p>
            <a:pPr marL="380990" indent="-380990" algn="l" rtl="0">
              <a:lnSpc>
                <a:spcPct val="120000"/>
              </a:lnSpc>
              <a:buClr>
                <a:srgbClr val="000000"/>
              </a:buClr>
              <a:buFont typeface="Wingdings" panose="05000000000000000000" charset="0"/>
              <a:buChar char="§"/>
            </a:pPr>
            <a:r>
              <a:rPr lang="en-US" sz="2133" b="1" kern="0">
                <a:solidFill>
                  <a:srgbClr val="000000"/>
                </a:solidFill>
                <a:latin typeface="Comic Sans MS" panose="030F0702030302020204" charset="0"/>
                <a:cs typeface="Comic Sans MS" panose="030F0702030302020204" charset="0"/>
                <a:sym typeface="Arial" panose="020B0604020202020204"/>
              </a:rPr>
              <a:t>Two types of mutations:</a:t>
            </a:r>
          </a:p>
          <a:p>
            <a:pPr algn="ctr" rtl="0">
              <a:lnSpc>
                <a:spcPct val="190000"/>
              </a:lnSpc>
              <a:buClr>
                <a:srgbClr val="000000"/>
              </a:buClr>
              <a:buFont typeface="Arial" panose="020B0604020202020204"/>
              <a:buNone/>
            </a:pPr>
            <a:r>
              <a:rPr lang="en-US" sz="2133" b="1" kern="0">
                <a:solidFill>
                  <a:srgbClr val="000000"/>
                </a:solidFill>
                <a:latin typeface="Comic Sans MS" panose="030F0702030302020204" charset="0"/>
                <a:cs typeface="Comic Sans MS" panose="030F0702030302020204" charset="0"/>
                <a:sym typeface="+mn-ea"/>
              </a:rPr>
              <a:t>1)Genetic mutations :</a:t>
            </a:r>
            <a:r>
              <a:rPr lang="en-US" sz="2133" kern="0">
                <a:solidFill>
                  <a:srgbClr val="000000"/>
                </a:solidFill>
                <a:latin typeface="Comic Sans MS" panose="030F0702030302020204" charset="0"/>
                <a:cs typeface="Comic Sans MS" panose="030F0702030302020204" charset="0"/>
                <a:sym typeface="+mn-ea"/>
              </a:rPr>
              <a:t>alteration in the sequence of neuclotides in DNA which results in change in a gene coded a protein.</a:t>
            </a:r>
            <a:endParaRPr lang="en-US" sz="2133" kern="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a:solidFill>
                  <a:srgbClr val="000000"/>
                </a:solidFill>
                <a:latin typeface="Comic Sans MS" panose="030F0702030302020204" charset="0"/>
                <a:cs typeface="Comic Sans MS" panose="030F0702030302020204" charset="0"/>
                <a:sym typeface="+mn-ea"/>
              </a:rPr>
              <a:t>           </a:t>
            </a:r>
            <a:endParaRPr lang="en-US" sz="2133" kern="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a:solidFill>
                  <a:srgbClr val="000000"/>
                </a:solidFill>
                <a:latin typeface="Comic Sans MS" panose="030F0702030302020204" charset="0"/>
                <a:cs typeface="Comic Sans MS" panose="030F0702030302020204" charset="0"/>
                <a:sym typeface="+mn-ea"/>
              </a:rPr>
              <a:t>     </a:t>
            </a:r>
            <a:r>
              <a:rPr lang="en-US" sz="2133" b="1" kern="0">
                <a:solidFill>
                  <a:srgbClr val="000000"/>
                </a:solidFill>
                <a:latin typeface="Comic Sans MS" panose="030F0702030302020204" charset="0"/>
                <a:cs typeface="Comic Sans MS" panose="030F0702030302020204" charset="0"/>
                <a:sym typeface="+mn-ea"/>
              </a:rPr>
              <a:t>2) Chromosomal mutations : </a:t>
            </a:r>
            <a:r>
              <a:rPr lang="en-US" sz="2133" kern="0">
                <a:solidFill>
                  <a:srgbClr val="000000"/>
                </a:solidFill>
                <a:latin typeface="Comic Sans MS" panose="030F0702030302020204" charset="0"/>
                <a:cs typeface="Comic Sans MS" panose="030F0702030302020204" charset="0"/>
                <a:sym typeface="+mn-ea"/>
              </a:rPr>
              <a:t>disruption in chromosomal structure or number called:(aneuploidy) </a:t>
            </a:r>
            <a:endParaRPr lang="en-US" sz="2133" kern="0">
              <a:solidFill>
                <a:srgbClr val="000000"/>
              </a:solidFill>
              <a:latin typeface="Comic Sans MS" panose="030F0702030302020204" charset="0"/>
              <a:cs typeface="Comic Sans MS" panose="030F0702030302020204" charset="0"/>
              <a:sym typeface="Arial" panose="020B0604020202020204"/>
            </a:endParaRPr>
          </a:p>
          <a:p>
            <a:pPr marL="457189" indent="-457189" algn="l" rtl="0">
              <a:buClr>
                <a:srgbClr val="000000"/>
              </a:buClr>
              <a:buFont typeface="+mj-lt"/>
              <a:buAutoNum type="arabicPeriod"/>
            </a:pPr>
            <a:endParaRPr lang="en-US" sz="2133" b="1" kern="0">
              <a:solidFill>
                <a:srgbClr val="000000"/>
              </a:solidFill>
              <a:latin typeface="Comic Sans MS" panose="030F0702030302020204" charset="0"/>
              <a:cs typeface="Comic Sans MS" panose="030F0702030302020204" charset="0"/>
              <a:sym typeface="Arial" panose="020B0604020202020204"/>
            </a:endParaRPr>
          </a:p>
        </p:txBody>
      </p:sp>
    </p:spTree>
    <p:extLst>
      <p:ext uri="{BB962C8B-B14F-4D97-AF65-F5344CB8AC3E}">
        <p14:creationId xmlns:p14="http://schemas.microsoft.com/office/powerpoint/2010/main" val="1862367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1595" y="196933"/>
            <a:ext cx="4170218" cy="1219200"/>
          </a:xfrm>
          <a:prstGeom prst="rect">
            <a:avLst/>
          </a:prstGeom>
        </p:spPr>
      </p:pic>
      <p:sp>
        <p:nvSpPr>
          <p:cNvPr id="3" name="Content Placeholder 2"/>
          <p:cNvSpPr>
            <a:spLocks noGrp="1"/>
          </p:cNvSpPr>
          <p:nvPr>
            <p:ph idx="1"/>
          </p:nvPr>
        </p:nvSpPr>
        <p:spPr>
          <a:xfrm>
            <a:off x="331595" y="393867"/>
            <a:ext cx="10349802" cy="6464133"/>
          </a:xfrm>
        </p:spPr>
        <p:txBody>
          <a:bodyPr>
            <a:normAutofit/>
          </a:bodyPr>
          <a:lstStyle/>
          <a:p>
            <a:pPr marL="0" indent="0" algn="l" rtl="0">
              <a:buNone/>
            </a:pPr>
            <a:r>
              <a:rPr lang="en-US" sz="4800" b="1" u="sng" dirty="0"/>
              <a:t>Family history</a:t>
            </a:r>
            <a:r>
              <a:rPr lang="en-US" sz="4800" u="sng" dirty="0"/>
              <a:t> </a:t>
            </a:r>
          </a:p>
          <a:p>
            <a:pPr algn="l" rtl="0"/>
            <a:endParaRPr lang="en-US" dirty="0"/>
          </a:p>
          <a:p>
            <a:pPr algn="l" rtl="0"/>
            <a:r>
              <a:rPr lang="en-US" dirty="0"/>
              <a:t> A family history is essential to identifying patients with a potential hereditary (</a:t>
            </a:r>
            <a:r>
              <a:rPr lang="en-US" dirty="0" err="1"/>
              <a:t>eg</a:t>
            </a:r>
            <a:r>
              <a:rPr lang="en-US" dirty="0"/>
              <a:t>, familial) cancer syndrome.</a:t>
            </a:r>
          </a:p>
          <a:p>
            <a:pPr algn="l" rtl="0"/>
            <a:endParaRPr lang="en-US" dirty="0"/>
          </a:p>
          <a:p>
            <a:pPr algn="l" rtl="0"/>
            <a:r>
              <a:rPr lang="en-US" dirty="0"/>
              <a:t>Specific details to obtain when questioning the patient include family history of ovarian cancer, whether the patient is of Ashkenazi </a:t>
            </a:r>
            <a:r>
              <a:rPr lang="en-US" b="1" u="sng" dirty="0"/>
              <a:t>Jewish</a:t>
            </a:r>
            <a:r>
              <a:rPr lang="en-US" dirty="0"/>
              <a:t> descent, and whether the family or patient is </a:t>
            </a:r>
            <a:r>
              <a:rPr lang="en-US" b="1" u="sng" dirty="0"/>
              <a:t>known to have a hereditary cancer syndrome </a:t>
            </a:r>
            <a:r>
              <a:rPr lang="en-US" dirty="0"/>
              <a:t>(</a:t>
            </a:r>
            <a:r>
              <a:rPr lang="en-US" dirty="0" err="1"/>
              <a:t>eg</a:t>
            </a:r>
            <a:r>
              <a:rPr lang="en-US" dirty="0"/>
              <a:t>, </a:t>
            </a:r>
            <a:r>
              <a:rPr lang="en-US" i="1" dirty="0"/>
              <a:t>BRCA1, BRCA2</a:t>
            </a:r>
            <a:r>
              <a:rPr lang="en-US" dirty="0"/>
              <a:t>, Lynch syndrome, or others) that places the patient at high risk for ovarian cancer.</a:t>
            </a:r>
          </a:p>
          <a:p>
            <a:pPr algn="l" rtl="0"/>
            <a:endParaRPr lang="ar-JO" dirty="0"/>
          </a:p>
        </p:txBody>
      </p:sp>
    </p:spTree>
    <p:extLst>
      <p:ext uri="{BB962C8B-B14F-4D97-AF65-F5344CB8AC3E}">
        <p14:creationId xmlns:p14="http://schemas.microsoft.com/office/powerpoint/2010/main" val="1764948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23" y="292293"/>
            <a:ext cx="11458203" cy="6273413"/>
          </a:xfrm>
        </p:spPr>
        <p:txBody>
          <a:bodyPr>
            <a:normAutofit fontScale="92500" lnSpcReduction="20000"/>
          </a:bodyPr>
          <a:lstStyle/>
          <a:p>
            <a:pPr lvl="0" algn="l" rtl="0"/>
            <a:r>
              <a:rPr lang="en-US" sz="3500" b="1" dirty="0">
                <a:solidFill>
                  <a:prstClr val="black"/>
                </a:solidFill>
              </a:rPr>
              <a:t>High-risk family history</a:t>
            </a:r>
            <a:r>
              <a:rPr lang="en-US" sz="1900" dirty="0">
                <a:solidFill>
                  <a:prstClr val="black"/>
                </a:solidFill>
              </a:rPr>
              <a:t> </a:t>
            </a:r>
            <a:r>
              <a:rPr lang="en-US" sz="2200" dirty="0">
                <a:solidFill>
                  <a:prstClr val="black"/>
                </a:solidFill>
              </a:rPr>
              <a:t>— Patients identified with a </a:t>
            </a:r>
            <a:r>
              <a:rPr lang="en-US" sz="2200" b="1" u="sng" dirty="0">
                <a:solidFill>
                  <a:srgbClr val="C00000"/>
                </a:solidFill>
              </a:rPr>
              <a:t>high-risk family history </a:t>
            </a:r>
            <a:r>
              <a:rPr lang="en-US" sz="2200" dirty="0">
                <a:solidFill>
                  <a:srgbClr val="C00000"/>
                </a:solidFill>
              </a:rPr>
              <a:t>that </a:t>
            </a:r>
            <a:r>
              <a:rPr lang="en-US" sz="2200" b="1" u="sng" dirty="0">
                <a:solidFill>
                  <a:srgbClr val="C00000"/>
                </a:solidFill>
              </a:rPr>
              <a:t>suggests a possible hereditary syndrome</a:t>
            </a:r>
            <a:r>
              <a:rPr lang="en-US" sz="2200" b="1" u="sng" dirty="0">
                <a:solidFill>
                  <a:prstClr val="black"/>
                </a:solidFill>
              </a:rPr>
              <a:t> </a:t>
            </a:r>
            <a:r>
              <a:rPr lang="en-US" sz="2200" dirty="0">
                <a:solidFill>
                  <a:prstClr val="black"/>
                </a:solidFill>
              </a:rPr>
              <a:t>for ovarian </a:t>
            </a:r>
            <a:r>
              <a:rPr lang="en-US" sz="2200" b="1" u="sng" dirty="0">
                <a:solidFill>
                  <a:srgbClr val="C00000"/>
                </a:solidFill>
              </a:rPr>
              <a:t>cancer should be referred to a genetic counselor</a:t>
            </a:r>
            <a:r>
              <a:rPr lang="en-US" sz="2200" b="1" u="sng" dirty="0">
                <a:solidFill>
                  <a:srgbClr val="FF0000"/>
                </a:solidFill>
              </a:rPr>
              <a:t>.</a:t>
            </a:r>
          </a:p>
          <a:p>
            <a:pPr lvl="0" algn="l" rtl="0"/>
            <a:r>
              <a:rPr lang="en-US" sz="2200" dirty="0">
                <a:solidFill>
                  <a:prstClr val="black"/>
                </a:solidFill>
              </a:rPr>
              <a:t> Genetic counseling includes a discussion of </a:t>
            </a:r>
            <a:r>
              <a:rPr lang="en-US" sz="2200" u="sng" dirty="0">
                <a:solidFill>
                  <a:srgbClr val="C00000"/>
                </a:solidFill>
              </a:rPr>
              <a:t>genetic screening </a:t>
            </a:r>
            <a:r>
              <a:rPr lang="en-US" sz="2200" dirty="0">
                <a:solidFill>
                  <a:prstClr val="black"/>
                </a:solidFill>
              </a:rPr>
              <a:t>for a possible hereditary cancer syndrome (</a:t>
            </a:r>
            <a:r>
              <a:rPr lang="en-US" sz="2200" dirty="0" err="1">
                <a:solidFill>
                  <a:prstClr val="black"/>
                </a:solidFill>
              </a:rPr>
              <a:t>eg</a:t>
            </a:r>
            <a:r>
              <a:rPr lang="en-US" sz="2200" dirty="0">
                <a:solidFill>
                  <a:prstClr val="black"/>
                </a:solidFill>
              </a:rPr>
              <a:t>, </a:t>
            </a:r>
            <a:r>
              <a:rPr lang="en-US" sz="2200" i="1" dirty="0">
                <a:solidFill>
                  <a:prstClr val="black"/>
                </a:solidFill>
              </a:rPr>
              <a:t>BRCA1</a:t>
            </a:r>
            <a:r>
              <a:rPr lang="en-US" sz="2200" dirty="0">
                <a:solidFill>
                  <a:prstClr val="black"/>
                </a:solidFill>
              </a:rPr>
              <a:t>, </a:t>
            </a:r>
            <a:r>
              <a:rPr lang="en-US" sz="2200" i="1" dirty="0">
                <a:solidFill>
                  <a:prstClr val="black"/>
                </a:solidFill>
              </a:rPr>
              <a:t>BRCA2,</a:t>
            </a:r>
            <a:r>
              <a:rPr lang="en-US" sz="2200" dirty="0">
                <a:solidFill>
                  <a:prstClr val="black"/>
                </a:solidFill>
              </a:rPr>
              <a:t> Lynch syndrome, and other mutations) </a:t>
            </a:r>
          </a:p>
          <a:p>
            <a:pPr lvl="0" algn="l" rtl="0"/>
            <a:r>
              <a:rPr lang="en-US" sz="2200" dirty="0">
                <a:solidFill>
                  <a:prstClr val="black"/>
                </a:solidFill>
              </a:rPr>
              <a:t>Patients who </a:t>
            </a:r>
            <a:r>
              <a:rPr lang="en-US" sz="2200" b="1" u="sng" dirty="0">
                <a:solidFill>
                  <a:srgbClr val="C00000"/>
                </a:solidFill>
              </a:rPr>
              <a:t>test positive </a:t>
            </a:r>
            <a:r>
              <a:rPr lang="en-US" sz="2200" dirty="0">
                <a:solidFill>
                  <a:prstClr val="black"/>
                </a:solidFill>
              </a:rPr>
              <a:t>for one of these syndromes </a:t>
            </a:r>
            <a:r>
              <a:rPr lang="en-US" sz="2200" b="1" u="sng" dirty="0">
                <a:solidFill>
                  <a:srgbClr val="C00000"/>
                </a:solidFill>
              </a:rPr>
              <a:t>may benefit from specific interventions </a:t>
            </a:r>
            <a:r>
              <a:rPr lang="en-US" sz="2200" dirty="0">
                <a:solidFill>
                  <a:prstClr val="black"/>
                </a:solidFill>
              </a:rPr>
              <a:t>such as risk-reducing bilateral </a:t>
            </a:r>
            <a:r>
              <a:rPr lang="en-US" sz="2200" dirty="0" err="1">
                <a:solidFill>
                  <a:prstClr val="black"/>
                </a:solidFill>
              </a:rPr>
              <a:t>salpingo</a:t>
            </a:r>
            <a:r>
              <a:rPr lang="en-US" sz="2200" dirty="0">
                <a:solidFill>
                  <a:prstClr val="black"/>
                </a:solidFill>
              </a:rPr>
              <a:t>-oophorectomy </a:t>
            </a:r>
            <a:r>
              <a:rPr lang="en-US" sz="2200" b="1" u="sng" dirty="0">
                <a:solidFill>
                  <a:srgbClr val="C00000"/>
                </a:solidFill>
              </a:rPr>
              <a:t>(rrBSO) </a:t>
            </a:r>
            <a:r>
              <a:rPr lang="en-US" sz="2200" dirty="0">
                <a:solidFill>
                  <a:prstClr val="black"/>
                </a:solidFill>
              </a:rPr>
              <a:t>to reduce risk.</a:t>
            </a:r>
          </a:p>
          <a:p>
            <a:pPr lvl="0" algn="l" rtl="0"/>
            <a:endParaRPr lang="en-US" sz="3500" b="1" dirty="0">
              <a:solidFill>
                <a:prstClr val="black"/>
              </a:solidFill>
            </a:endParaRPr>
          </a:p>
          <a:p>
            <a:pPr lvl="0" algn="l" rtl="0"/>
            <a:r>
              <a:rPr lang="en-US" sz="3500" b="1" dirty="0">
                <a:solidFill>
                  <a:prstClr val="black"/>
                </a:solidFill>
              </a:rPr>
              <a:t>Lower-risk family history</a:t>
            </a:r>
            <a:r>
              <a:rPr lang="en-US" sz="2200" dirty="0">
                <a:solidFill>
                  <a:prstClr val="black"/>
                </a:solidFill>
              </a:rPr>
              <a:t> — A patient </a:t>
            </a:r>
            <a:r>
              <a:rPr lang="en-US" sz="2200" b="1" u="sng" dirty="0">
                <a:solidFill>
                  <a:srgbClr val="C00000"/>
                </a:solidFill>
              </a:rPr>
              <a:t>may have a history </a:t>
            </a:r>
            <a:r>
              <a:rPr lang="en-US" sz="2200" dirty="0">
                <a:solidFill>
                  <a:prstClr val="black"/>
                </a:solidFill>
              </a:rPr>
              <a:t>(</a:t>
            </a:r>
            <a:r>
              <a:rPr lang="en-US" sz="2200" dirty="0" err="1">
                <a:solidFill>
                  <a:prstClr val="black"/>
                </a:solidFill>
              </a:rPr>
              <a:t>eg</a:t>
            </a:r>
            <a:r>
              <a:rPr lang="en-US" sz="2200" dirty="0">
                <a:solidFill>
                  <a:prstClr val="black"/>
                </a:solidFill>
              </a:rPr>
              <a:t>, a remote family member with ovarian cancer, </a:t>
            </a:r>
            <a:r>
              <a:rPr lang="en-US" sz="2200" b="1" u="sng" dirty="0">
                <a:solidFill>
                  <a:srgbClr val="C00000"/>
                </a:solidFill>
              </a:rPr>
              <a:t>without evidence of a hereditary pattern</a:t>
            </a:r>
            <a:r>
              <a:rPr lang="en-US" sz="2200" dirty="0">
                <a:solidFill>
                  <a:prstClr val="black"/>
                </a:solidFill>
              </a:rPr>
              <a:t>) that increases risk to a lesser extent than a hereditary cancer syndrome. Patients may have other risk factors for ovarian cancer as well. </a:t>
            </a:r>
          </a:p>
          <a:p>
            <a:pPr lvl="0" algn="l" rtl="0"/>
            <a:r>
              <a:rPr lang="en-US" sz="2200" dirty="0">
                <a:solidFill>
                  <a:prstClr val="black"/>
                </a:solidFill>
              </a:rPr>
              <a:t>When there is a </a:t>
            </a:r>
            <a:r>
              <a:rPr lang="en-US" sz="2200" b="1" u="sng" dirty="0">
                <a:solidFill>
                  <a:srgbClr val="C00000"/>
                </a:solidFill>
              </a:rPr>
              <a:t>family history without evidence for a hereditary cancer syndrome</a:t>
            </a:r>
            <a:r>
              <a:rPr lang="en-US" sz="2200" dirty="0">
                <a:solidFill>
                  <a:srgbClr val="C00000"/>
                </a:solidFill>
              </a:rPr>
              <a:t>, </a:t>
            </a:r>
            <a:r>
              <a:rPr lang="en-US" sz="2200" dirty="0">
                <a:solidFill>
                  <a:prstClr val="black"/>
                </a:solidFill>
              </a:rPr>
              <a:t>there is </a:t>
            </a:r>
            <a:r>
              <a:rPr lang="en-US" sz="2200" u="sng" dirty="0">
                <a:solidFill>
                  <a:srgbClr val="C00000"/>
                </a:solidFill>
              </a:rPr>
              <a:t>no evidence that screening is effective and screening is generally not advised</a:t>
            </a:r>
            <a:r>
              <a:rPr lang="en-US" sz="2200" dirty="0">
                <a:solidFill>
                  <a:prstClr val="black"/>
                </a:solidFill>
              </a:rPr>
              <a:t>. Any decision to offer screening in this setting requires a careful discussion of the limited evidence for benefit and the potential for harm from false-positive results.</a:t>
            </a:r>
            <a:endParaRPr lang="ar-SA" sz="2200" dirty="0">
              <a:solidFill>
                <a:prstClr val="black"/>
              </a:solidFill>
            </a:endParaRPr>
          </a:p>
          <a:p>
            <a:pPr lvl="0" algn="l" rtl="0"/>
            <a:endParaRPr lang="en-US" sz="3500" b="1" dirty="0">
              <a:solidFill>
                <a:prstClr val="black"/>
              </a:solidFill>
            </a:endParaRPr>
          </a:p>
          <a:p>
            <a:pPr lvl="0" algn="l" rtl="0"/>
            <a:r>
              <a:rPr lang="en-US" sz="3500" b="1" dirty="0">
                <a:solidFill>
                  <a:prstClr val="black"/>
                </a:solidFill>
              </a:rPr>
              <a:t>Average-risk patients</a:t>
            </a:r>
            <a:r>
              <a:rPr lang="en-US" sz="3500" dirty="0">
                <a:solidFill>
                  <a:prstClr val="black"/>
                </a:solidFill>
              </a:rPr>
              <a:t> — </a:t>
            </a:r>
            <a:r>
              <a:rPr lang="en-US" sz="2200" dirty="0">
                <a:solidFill>
                  <a:prstClr val="black"/>
                </a:solidFill>
              </a:rPr>
              <a:t>In </a:t>
            </a:r>
            <a:r>
              <a:rPr lang="en-US" sz="2200" b="1" u="sng" dirty="0">
                <a:solidFill>
                  <a:srgbClr val="C00000"/>
                </a:solidFill>
              </a:rPr>
              <a:t>asymptomatic</a:t>
            </a:r>
            <a:r>
              <a:rPr lang="en-US" sz="2200" dirty="0">
                <a:solidFill>
                  <a:prstClr val="black"/>
                </a:solidFill>
              </a:rPr>
              <a:t> women at average </a:t>
            </a:r>
            <a:r>
              <a:rPr lang="en-US" sz="2200" b="1" u="sng" dirty="0">
                <a:solidFill>
                  <a:srgbClr val="C00000"/>
                </a:solidFill>
              </a:rPr>
              <a:t>risk (without a genetic predisposition or family history of ovarian cancer),</a:t>
            </a:r>
            <a:r>
              <a:rPr lang="en-US" sz="2200" b="1" u="sng" dirty="0">
                <a:solidFill>
                  <a:prstClr val="black"/>
                </a:solidFill>
              </a:rPr>
              <a:t> </a:t>
            </a:r>
            <a:r>
              <a:rPr lang="en-US" sz="2200" dirty="0">
                <a:solidFill>
                  <a:prstClr val="black"/>
                </a:solidFill>
              </a:rPr>
              <a:t>we recommend </a:t>
            </a:r>
            <a:r>
              <a:rPr lang="en-US" sz="2200" b="1" u="sng" dirty="0">
                <a:solidFill>
                  <a:srgbClr val="C00000"/>
                </a:solidFill>
              </a:rPr>
              <a:t>against screening for ovarian cancer </a:t>
            </a:r>
            <a:r>
              <a:rPr lang="en-US" sz="2200" dirty="0">
                <a:solidFill>
                  <a:prstClr val="black"/>
                </a:solidFill>
              </a:rPr>
              <a:t>, Based on the available data, there is </a:t>
            </a:r>
            <a:r>
              <a:rPr lang="en-US" sz="2200" b="1" u="sng" dirty="0">
                <a:solidFill>
                  <a:srgbClr val="C00000"/>
                </a:solidFill>
              </a:rPr>
              <a:t>no evidence that the benefits of screening for ovarian cancer </a:t>
            </a:r>
            <a:r>
              <a:rPr lang="en-US" sz="2200" dirty="0">
                <a:solidFill>
                  <a:prstClr val="black"/>
                </a:solidFill>
              </a:rPr>
              <a:t>outweigh the harms related to the adverse effects of following up on findings that turn out to be false positives. </a:t>
            </a:r>
          </a:p>
          <a:p>
            <a:endParaRPr lang="ar-JO" dirty="0"/>
          </a:p>
        </p:txBody>
      </p:sp>
    </p:spTree>
    <p:extLst>
      <p:ext uri="{BB962C8B-B14F-4D97-AF65-F5344CB8AC3E}">
        <p14:creationId xmlns:p14="http://schemas.microsoft.com/office/powerpoint/2010/main" val="361923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8989" y="1207418"/>
            <a:ext cx="10413336" cy="2811130"/>
          </a:xfrm>
          <a:prstGeom prst="rect">
            <a:avLst/>
          </a:prstGeom>
          <a:ln>
            <a:noFill/>
          </a:ln>
          <a:effectLst>
            <a:softEdge rad="112500"/>
          </a:effectLst>
        </p:spPr>
      </p:pic>
      <p:sp>
        <p:nvSpPr>
          <p:cNvPr id="2" name="Title 1"/>
          <p:cNvSpPr>
            <a:spLocks noGrp="1"/>
          </p:cNvSpPr>
          <p:nvPr>
            <p:ph type="title"/>
          </p:nvPr>
        </p:nvSpPr>
        <p:spPr>
          <a:xfrm>
            <a:off x="1138989" y="3497263"/>
            <a:ext cx="10515600" cy="1042570"/>
          </a:xfrm>
        </p:spPr>
        <p:txBody>
          <a:bodyPr>
            <a:noAutofit/>
          </a:bodyPr>
          <a:lstStyle/>
          <a:p>
            <a:pPr marL="228600" lvl="0" indent="-228600" algn="ctr">
              <a:spcBef>
                <a:spcPts val="1000"/>
              </a:spcBef>
            </a:pPr>
            <a:r>
              <a:rPr lang="en-US" sz="5400" b="1" dirty="0">
                <a:solidFill>
                  <a:prstClr val="black"/>
                </a:solidFill>
                <a:latin typeface="Calibri" panose="020F0502020204030204"/>
                <a:ea typeface="+mn-ea"/>
                <a:cs typeface="+mn-cs"/>
              </a:rPr>
              <a:t>Ovarian cancer risk management</a:t>
            </a:r>
            <a:br>
              <a:rPr lang="en-US" sz="5400" dirty="0">
                <a:solidFill>
                  <a:prstClr val="black"/>
                </a:solidFill>
                <a:latin typeface="Calibri" panose="020F0502020204030204"/>
                <a:ea typeface="+mn-ea"/>
                <a:cs typeface="+mn-cs"/>
              </a:rPr>
            </a:br>
            <a:endParaRPr lang="ar-JO" sz="19900" b="1" dirty="0"/>
          </a:p>
        </p:txBody>
      </p:sp>
    </p:spTree>
    <p:extLst>
      <p:ext uri="{BB962C8B-B14F-4D97-AF65-F5344CB8AC3E}">
        <p14:creationId xmlns:p14="http://schemas.microsoft.com/office/powerpoint/2010/main" val="361360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620" y="252662"/>
            <a:ext cx="5610727" cy="697833"/>
          </a:xfrm>
          <a:prstGeom prst="rect">
            <a:avLst/>
          </a:prstGeom>
        </p:spPr>
      </p:pic>
      <p:sp>
        <p:nvSpPr>
          <p:cNvPr id="3" name="Content Placeholder 2"/>
          <p:cNvSpPr>
            <a:spLocks noGrp="1"/>
          </p:cNvSpPr>
          <p:nvPr>
            <p:ph idx="1"/>
          </p:nvPr>
        </p:nvSpPr>
        <p:spPr>
          <a:xfrm>
            <a:off x="352927" y="357641"/>
            <a:ext cx="11602453" cy="6355848"/>
          </a:xfrm>
        </p:spPr>
        <p:txBody>
          <a:bodyPr>
            <a:normAutofit lnSpcReduction="10000"/>
          </a:bodyPr>
          <a:lstStyle/>
          <a:p>
            <a:pPr algn="l" rtl="0"/>
            <a:r>
              <a:rPr lang="en-US" b="1" dirty="0"/>
              <a:t>No family history of ovarian cancer</a:t>
            </a:r>
            <a:r>
              <a:rPr lang="en-US" dirty="0"/>
              <a:t> —</a:t>
            </a:r>
            <a:r>
              <a:rPr lang="en-US" sz="3200" dirty="0"/>
              <a:t> </a:t>
            </a:r>
            <a:r>
              <a:rPr lang="en-US" sz="2400" dirty="0"/>
              <a:t>Women with </a:t>
            </a:r>
            <a:r>
              <a:rPr lang="en-US" sz="2400" b="1" u="sng" dirty="0">
                <a:solidFill>
                  <a:srgbClr val="C00000"/>
                </a:solidFill>
              </a:rPr>
              <a:t>no family history </a:t>
            </a:r>
            <a:r>
              <a:rPr lang="en-US" sz="2400" dirty="0"/>
              <a:t>of ovarian cancer </a:t>
            </a:r>
            <a:r>
              <a:rPr lang="en-US" sz="2400" b="1" u="sng" dirty="0">
                <a:solidFill>
                  <a:srgbClr val="C00000"/>
                </a:solidFill>
              </a:rPr>
              <a:t>and negative genetic testing results </a:t>
            </a:r>
            <a:r>
              <a:rPr lang="en-US" sz="2400" dirty="0"/>
              <a:t>are usually considered to be at </a:t>
            </a:r>
          </a:p>
          <a:p>
            <a:pPr marL="0" indent="0" algn="l" rtl="0">
              <a:buNone/>
            </a:pPr>
            <a:r>
              <a:rPr lang="en-US" sz="2400" dirty="0"/>
              <a:t>    </a:t>
            </a:r>
            <a:r>
              <a:rPr lang="en-US" sz="3200" b="1" u="sng" dirty="0">
                <a:solidFill>
                  <a:srgbClr val="C00000"/>
                </a:solidFill>
              </a:rPr>
              <a:t>average risk </a:t>
            </a:r>
            <a:r>
              <a:rPr lang="en-US" sz="2400" b="1" u="sng" dirty="0">
                <a:solidFill>
                  <a:srgbClr val="C00000"/>
                </a:solidFill>
              </a:rPr>
              <a:t>of ovarian cancer and are not candidates for ovarian cancer screening</a:t>
            </a:r>
            <a:r>
              <a:rPr lang="en-US" sz="2400" dirty="0"/>
              <a:t>.</a:t>
            </a:r>
          </a:p>
          <a:p>
            <a:pPr algn="l" rtl="0"/>
            <a:endParaRPr lang="en-US" sz="2400" b="1" dirty="0"/>
          </a:p>
          <a:p>
            <a:pPr algn="l" rtl="0"/>
            <a:r>
              <a:rPr lang="en-US" sz="2400" b="1" dirty="0"/>
              <a:t>For those with a </a:t>
            </a:r>
            <a:r>
              <a:rPr lang="en-US" sz="2400" b="1" dirty="0">
                <a:solidFill>
                  <a:srgbClr val="C00000"/>
                </a:solidFill>
              </a:rPr>
              <a:t>negative </a:t>
            </a:r>
            <a:r>
              <a:rPr lang="en-US" sz="2400" b="1" i="1" dirty="0">
                <a:solidFill>
                  <a:srgbClr val="C00000"/>
                </a:solidFill>
              </a:rPr>
              <a:t>BRCA1/2</a:t>
            </a:r>
            <a:r>
              <a:rPr lang="en-US" sz="2400" b="1" dirty="0"/>
              <a:t> result and </a:t>
            </a:r>
            <a:r>
              <a:rPr lang="en-US" sz="2400" b="1" dirty="0">
                <a:solidFill>
                  <a:srgbClr val="C00000"/>
                </a:solidFill>
              </a:rPr>
              <a:t>no family history of ovarian cancer</a:t>
            </a:r>
            <a:r>
              <a:rPr lang="en-US" sz="2400" b="1" dirty="0"/>
              <a:t>: </a:t>
            </a:r>
          </a:p>
          <a:p>
            <a:pPr marL="0" indent="0" algn="l" rtl="0">
              <a:buNone/>
            </a:pPr>
            <a:r>
              <a:rPr lang="en-US" sz="2400" dirty="0"/>
              <a:t> we </a:t>
            </a:r>
            <a:r>
              <a:rPr lang="en-US" sz="2400" b="1" u="sng" dirty="0">
                <a:solidFill>
                  <a:srgbClr val="C00000"/>
                </a:solidFill>
              </a:rPr>
              <a:t>do not </a:t>
            </a:r>
            <a:r>
              <a:rPr lang="en-US" sz="2400" dirty="0"/>
              <a:t>offer risk-reducing bilateral </a:t>
            </a:r>
            <a:r>
              <a:rPr lang="en-US" sz="2400" dirty="0" err="1"/>
              <a:t>salpingo</a:t>
            </a:r>
            <a:r>
              <a:rPr lang="en-US" sz="2400" dirty="0"/>
              <a:t>-oophorectomy </a:t>
            </a:r>
            <a:r>
              <a:rPr lang="en-US" sz="2400" b="1" u="sng" dirty="0">
                <a:solidFill>
                  <a:srgbClr val="C00000"/>
                </a:solidFill>
              </a:rPr>
              <a:t>(rrBSO) </a:t>
            </a:r>
            <a:r>
              <a:rPr lang="en-US" sz="2400" dirty="0"/>
              <a:t>for risk reduction (even if a strong family history of breast cancer is present).</a:t>
            </a:r>
          </a:p>
          <a:p>
            <a:pPr marL="0" indent="0" algn="l" rtl="0">
              <a:buNone/>
            </a:pPr>
            <a:r>
              <a:rPr lang="en-US" sz="2400" dirty="0"/>
              <a:t> </a:t>
            </a:r>
          </a:p>
          <a:p>
            <a:pPr algn="l" rtl="0"/>
            <a:r>
              <a:rPr lang="en-US" sz="2400" dirty="0">
                <a:solidFill>
                  <a:srgbClr val="C00000"/>
                </a:solidFill>
              </a:rPr>
              <a:t>However, </a:t>
            </a:r>
            <a:r>
              <a:rPr lang="en-US" sz="2400" b="1" dirty="0">
                <a:solidFill>
                  <a:srgbClr val="C00000"/>
                </a:solidFill>
              </a:rPr>
              <a:t>postmenopausal women who are undergoing hysterectomy for benign reasons </a:t>
            </a:r>
            <a:r>
              <a:rPr lang="en-US" sz="2400" dirty="0">
                <a:solidFill>
                  <a:srgbClr val="C00000"/>
                </a:solidFill>
              </a:rPr>
              <a:t>may consider the option of elective rrBSO. </a:t>
            </a:r>
          </a:p>
          <a:p>
            <a:pPr algn="l" rtl="0"/>
            <a:endParaRPr lang="en-US" sz="2400" dirty="0"/>
          </a:p>
          <a:p>
            <a:pPr algn="l" rtl="0"/>
            <a:r>
              <a:rPr lang="en-US" sz="2400" dirty="0"/>
              <a:t>Risk assessment for all women should take into account other risk factors associated with ovarian cancer, such as infertility, reproductive factors, and hormonal use</a:t>
            </a:r>
            <a:endParaRPr lang="ar-JO" sz="3200" dirty="0"/>
          </a:p>
        </p:txBody>
      </p:sp>
    </p:spTree>
    <p:extLst>
      <p:ext uri="{BB962C8B-B14F-4D97-AF65-F5344CB8AC3E}">
        <p14:creationId xmlns:p14="http://schemas.microsoft.com/office/powerpoint/2010/main" val="1104907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576" y="130287"/>
            <a:ext cx="6488867" cy="701101"/>
          </a:xfrm>
          <a:prstGeom prst="rect">
            <a:avLst/>
          </a:prstGeom>
        </p:spPr>
      </p:pic>
      <p:sp>
        <p:nvSpPr>
          <p:cNvPr id="3" name="Content Placeholder 2"/>
          <p:cNvSpPr>
            <a:spLocks noGrp="1"/>
          </p:cNvSpPr>
          <p:nvPr>
            <p:ph idx="1"/>
          </p:nvPr>
        </p:nvSpPr>
        <p:spPr>
          <a:xfrm>
            <a:off x="401934" y="254978"/>
            <a:ext cx="11334541" cy="6155870"/>
          </a:xfrm>
        </p:spPr>
        <p:txBody>
          <a:bodyPr>
            <a:normAutofit/>
          </a:bodyPr>
          <a:lstStyle/>
          <a:p>
            <a:pPr algn="l" rtl="0"/>
            <a:r>
              <a:rPr lang="en-US" sz="2400" b="1" dirty="0"/>
              <a:t>Family history of ovarian cancer</a:t>
            </a:r>
            <a:r>
              <a:rPr lang="en-US" sz="2400" dirty="0"/>
              <a:t> </a:t>
            </a:r>
          </a:p>
          <a:p>
            <a:pPr marL="0" indent="0" algn="l" rtl="0">
              <a:buNone/>
            </a:pPr>
            <a:r>
              <a:rPr lang="en-US" sz="2400" dirty="0"/>
              <a:t>●Oral contraceptive use in </a:t>
            </a:r>
            <a:r>
              <a:rPr lang="en-US" sz="2400" b="1" dirty="0">
                <a:solidFill>
                  <a:srgbClr val="C00000"/>
                </a:solidFill>
              </a:rPr>
              <a:t>premenopausal </a:t>
            </a:r>
            <a:r>
              <a:rPr lang="en-US" sz="2400" dirty="0"/>
              <a:t>women may significantly reduce the risk of ovarian cancer, particularly </a:t>
            </a:r>
            <a:r>
              <a:rPr lang="en-US" sz="2400" b="1" dirty="0">
                <a:solidFill>
                  <a:srgbClr val="C00000"/>
                </a:solidFill>
              </a:rPr>
              <a:t>with long-term use and </a:t>
            </a:r>
            <a:r>
              <a:rPr lang="en-US" sz="2400" dirty="0"/>
              <a:t>regardless of family history and/or a recognized genetic predisposition to the disease </a:t>
            </a:r>
          </a:p>
          <a:p>
            <a:pPr marL="0" indent="0" algn="l" rtl="0">
              <a:buNone/>
            </a:pPr>
            <a:endParaRPr lang="en-US" sz="2400" dirty="0"/>
          </a:p>
          <a:p>
            <a:pPr marL="0" indent="0" algn="l" rtl="0">
              <a:buNone/>
            </a:pPr>
            <a:r>
              <a:rPr lang="en-US" sz="2400" dirty="0"/>
              <a:t>●Women at the highest risk of ovarian cancer, particularly if they are </a:t>
            </a:r>
            <a:r>
              <a:rPr lang="en-US" sz="2400" b="1" dirty="0">
                <a:solidFill>
                  <a:srgbClr val="C00000"/>
                </a:solidFill>
              </a:rPr>
              <a:t>postmenopausal</a:t>
            </a:r>
            <a:r>
              <a:rPr lang="en-US" sz="2400" dirty="0"/>
              <a:t> and are </a:t>
            </a:r>
            <a:r>
              <a:rPr lang="en-US" sz="2400" b="1" dirty="0">
                <a:solidFill>
                  <a:srgbClr val="C00000"/>
                </a:solidFill>
              </a:rPr>
              <a:t>undergoing hysterectomy for benign reasons, may also be offered rrBSO</a:t>
            </a:r>
          </a:p>
          <a:p>
            <a:pPr marL="0" indent="0" algn="l" rtl="0">
              <a:buNone/>
            </a:pPr>
            <a:endParaRPr lang="en-US" sz="2400" dirty="0"/>
          </a:p>
          <a:p>
            <a:pPr marL="0" indent="0" algn="l" rtl="0">
              <a:buNone/>
            </a:pPr>
            <a:r>
              <a:rPr lang="en-US" sz="2400" dirty="0"/>
              <a:t>●We counsel about the limited effectiveness of available screening for ovarian cancer, which includes cancer antigen </a:t>
            </a:r>
            <a:r>
              <a:rPr lang="en-US" sz="2400" dirty="0">
                <a:solidFill>
                  <a:srgbClr val="C00000"/>
                </a:solidFill>
              </a:rPr>
              <a:t>(CA) 125 blood tests and </a:t>
            </a:r>
            <a:r>
              <a:rPr lang="en-US" sz="2400" dirty="0" err="1">
                <a:solidFill>
                  <a:srgbClr val="C00000"/>
                </a:solidFill>
              </a:rPr>
              <a:t>transvaginal</a:t>
            </a:r>
            <a:r>
              <a:rPr lang="en-US" sz="2400" dirty="0">
                <a:solidFill>
                  <a:srgbClr val="C00000"/>
                </a:solidFill>
              </a:rPr>
              <a:t> ultrasound</a:t>
            </a:r>
            <a:r>
              <a:rPr lang="en-US" sz="2400" dirty="0"/>
              <a:t>, and that this approach is </a:t>
            </a:r>
            <a:r>
              <a:rPr lang="en-US" sz="2400" b="1" dirty="0">
                <a:solidFill>
                  <a:srgbClr val="C00000"/>
                </a:solidFill>
              </a:rPr>
              <a:t>generally not advised. </a:t>
            </a:r>
          </a:p>
          <a:p>
            <a:pPr marL="0" indent="0" algn="l">
              <a:lnSpc>
                <a:spcPct val="100000"/>
              </a:lnSpc>
              <a:spcBef>
                <a:spcPts val="0"/>
              </a:spcBef>
              <a:buNone/>
              <a:defRPr/>
            </a:pPr>
            <a:endParaRPr lang="ar-JO" sz="2400" b="1" dirty="0"/>
          </a:p>
          <a:p>
            <a:pPr algn="l" rtl="0">
              <a:lnSpc>
                <a:spcPct val="100000"/>
              </a:lnSpc>
              <a:spcBef>
                <a:spcPts val="0"/>
              </a:spcBef>
              <a:defRPr/>
            </a:pPr>
            <a:r>
              <a:rPr lang="en-US" sz="2400" b="1" dirty="0"/>
              <a:t>Bilateral </a:t>
            </a:r>
            <a:r>
              <a:rPr lang="en-US" sz="2400" b="1" dirty="0" err="1"/>
              <a:t>salpingo</a:t>
            </a:r>
            <a:r>
              <a:rPr lang="en-US" sz="2400" b="1" dirty="0"/>
              <a:t>-oophorectomy</a:t>
            </a:r>
            <a:r>
              <a:rPr lang="en-US" sz="2400" dirty="0"/>
              <a:t> :For </a:t>
            </a:r>
            <a:r>
              <a:rPr lang="en-US" sz="2400" i="1" dirty="0"/>
              <a:t>BRCA1/2</a:t>
            </a:r>
            <a:r>
              <a:rPr lang="en-US" sz="2400" dirty="0"/>
              <a:t> carriers, </a:t>
            </a:r>
            <a:r>
              <a:rPr lang="en-US" sz="2400" dirty="0" err="1"/>
              <a:t>rrBSO</a:t>
            </a:r>
            <a:r>
              <a:rPr lang="en-US" sz="2400" dirty="0"/>
              <a:t> is recommended for women who have completed childbearing , </a:t>
            </a:r>
            <a:r>
              <a:rPr lang="en-US" sz="2400" dirty="0" err="1"/>
              <a:t>rrBSO</a:t>
            </a:r>
            <a:r>
              <a:rPr lang="en-US" sz="2400" dirty="0"/>
              <a:t> results in sterility and surgical menopause,</a:t>
            </a:r>
            <a:endParaRPr lang="ar-JO" sz="2400" dirty="0"/>
          </a:p>
          <a:p>
            <a:pPr marL="0" indent="0" algn="l" rtl="0">
              <a:buNone/>
            </a:pPr>
            <a:endParaRPr lang="en-US" sz="2400" b="1" dirty="0">
              <a:solidFill>
                <a:srgbClr val="C00000"/>
              </a:solidFill>
            </a:endParaRPr>
          </a:p>
          <a:p>
            <a:pPr algn="l" rtl="0"/>
            <a:endParaRPr lang="en-US" sz="2400" dirty="0"/>
          </a:p>
        </p:txBody>
      </p:sp>
    </p:spTree>
    <p:extLst>
      <p:ext uri="{BB962C8B-B14F-4D97-AF65-F5344CB8AC3E}">
        <p14:creationId xmlns:p14="http://schemas.microsoft.com/office/powerpoint/2010/main" val="4260611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046" y="786009"/>
            <a:ext cx="6486706" cy="701101"/>
          </a:xfrm>
          <a:prstGeom prst="rect">
            <a:avLst/>
          </a:prstGeom>
        </p:spPr>
      </p:pic>
      <p:sp>
        <p:nvSpPr>
          <p:cNvPr id="3" name="Content Placeholder 2"/>
          <p:cNvSpPr>
            <a:spLocks noGrp="1"/>
          </p:cNvSpPr>
          <p:nvPr>
            <p:ph idx="1"/>
          </p:nvPr>
        </p:nvSpPr>
        <p:spPr>
          <a:xfrm>
            <a:off x="323045" y="911225"/>
            <a:ext cx="11633427" cy="3779308"/>
          </a:xfrm>
        </p:spPr>
        <p:txBody>
          <a:bodyPr>
            <a:normAutofit/>
          </a:bodyPr>
          <a:lstStyle/>
          <a:p>
            <a:pPr algn="l" rtl="0"/>
            <a:r>
              <a:rPr lang="en-US" b="1" dirty="0"/>
              <a:t>EFFICACY OF CANCER RISK REDUCTION</a:t>
            </a:r>
          </a:p>
          <a:p>
            <a:pPr marL="0" indent="0" algn="l" rtl="0">
              <a:buNone/>
            </a:pPr>
            <a:endParaRPr lang="en-US" b="1" dirty="0"/>
          </a:p>
          <a:p>
            <a:pPr algn="l" rtl="0"/>
            <a:r>
              <a:rPr lang="en-US" dirty="0"/>
              <a:t>rrBSO is the </a:t>
            </a:r>
            <a:r>
              <a:rPr lang="en-US" b="1" u="sng" dirty="0">
                <a:solidFill>
                  <a:srgbClr val="C00000"/>
                </a:solidFill>
              </a:rPr>
              <a:t>most effective approach </a:t>
            </a:r>
            <a:r>
              <a:rPr lang="en-US" dirty="0"/>
              <a:t>to reducing the risk of ovarian and fallopian tube cancer in high-risk patients. When performed before age 50</a:t>
            </a:r>
          </a:p>
          <a:p>
            <a:pPr algn="l" rtl="0"/>
            <a:r>
              <a:rPr lang="en-US" dirty="0"/>
              <a:t>rrBSO is also </a:t>
            </a:r>
            <a:r>
              <a:rPr lang="en-US" b="1" u="sng" dirty="0">
                <a:solidFill>
                  <a:srgbClr val="C00000"/>
                </a:solidFill>
              </a:rPr>
              <a:t>associated with a decreased risk for breast cancer </a:t>
            </a:r>
            <a:r>
              <a:rPr lang="en-US" dirty="0"/>
              <a:t>in </a:t>
            </a:r>
            <a:r>
              <a:rPr lang="en-US" i="1" dirty="0"/>
              <a:t>BRCA</a:t>
            </a:r>
            <a:r>
              <a:rPr lang="en-US" dirty="0"/>
              <a:t> carriers with no prior breast cancer.</a:t>
            </a:r>
          </a:p>
          <a:p>
            <a:pPr algn="l" rtl="0"/>
            <a:r>
              <a:rPr lang="en-US" dirty="0"/>
              <a:t> </a:t>
            </a:r>
            <a:r>
              <a:rPr lang="en-US" b="1" dirty="0">
                <a:solidFill>
                  <a:srgbClr val="C00000"/>
                </a:solidFill>
              </a:rPr>
              <a:t>When performed with hysterectomy, rrBSO reduces the risk of endometrial and ovarian cancer in patients with Lynch syndrome. </a:t>
            </a:r>
            <a:endParaRPr lang="ar-JO" b="1" dirty="0">
              <a:solidFill>
                <a:srgbClr val="C00000"/>
              </a:solidFill>
            </a:endParaRPr>
          </a:p>
        </p:txBody>
      </p:sp>
    </p:spTree>
    <p:extLst>
      <p:ext uri="{BB962C8B-B14F-4D97-AF65-F5344CB8AC3E}">
        <p14:creationId xmlns:p14="http://schemas.microsoft.com/office/powerpoint/2010/main" val="1135498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3A48AF-C3FB-CC60-425E-AA1E3718092D}"/>
              </a:ext>
            </a:extLst>
          </p:cNvPr>
          <p:cNvSpPr>
            <a:spLocks noGrp="1"/>
          </p:cNvSpPr>
          <p:nvPr>
            <p:ph idx="1"/>
          </p:nvPr>
        </p:nvSpPr>
        <p:spPr>
          <a:xfrm>
            <a:off x="1073694" y="2141033"/>
            <a:ext cx="10058400" cy="3526015"/>
          </a:xfrm>
        </p:spPr>
        <p:txBody>
          <a:bodyPr>
            <a:normAutofit/>
          </a:bodyPr>
          <a:lstStyle/>
          <a:p>
            <a:pPr marL="0" indent="0" algn="ctr" defTabSz="914400" rtl="1" eaLnBrk="1" latinLnBrk="0" hangingPunct="1">
              <a:lnSpc>
                <a:spcPct val="100000"/>
              </a:lnSpc>
              <a:spcBef>
                <a:spcPts val="900"/>
              </a:spcBef>
              <a:spcAft>
                <a:spcPts val="0"/>
              </a:spcAft>
              <a:buClr>
                <a:schemeClr val="tx1">
                  <a:lumMod val="85000"/>
                  <a:lumOff val="15000"/>
                </a:schemeClr>
              </a:buClr>
              <a:buNone/>
            </a:pPr>
            <a:r>
              <a:rPr lang="en-US" sz="9600" b="1" i="1" dirty="0">
                <a:solidFill>
                  <a:srgbClr val="7030A0"/>
                </a:solidFill>
              </a:rPr>
              <a:t>Breast Cancer</a:t>
            </a:r>
            <a:endParaRPr lang="en-JO" sz="9600" b="1" i="1" dirty="0">
              <a:solidFill>
                <a:srgbClr val="7030A0"/>
              </a:solidFill>
            </a:endParaRPr>
          </a:p>
        </p:txBody>
      </p:sp>
      <p:sp>
        <p:nvSpPr>
          <p:cNvPr id="4" name="Slide Number Placeholder 3">
            <a:extLst>
              <a:ext uri="{FF2B5EF4-FFF2-40B4-BE49-F238E27FC236}">
                <a16:creationId xmlns:a16="http://schemas.microsoft.com/office/drawing/2014/main" id="{D2AD23A1-11FC-A4F1-45A6-675EE4E28AAB}"/>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617764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1. Erect chest X-Ray…"/>
          <p:cNvSpPr txBox="1"/>
          <p:nvPr/>
        </p:nvSpPr>
        <p:spPr>
          <a:xfrm>
            <a:off x="522107" y="-87305"/>
            <a:ext cx="3474641" cy="4714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indent="63500" algn="l">
              <a:defRPr sz="3500" b="1"/>
            </a:pPr>
            <a:endParaRPr dirty="0"/>
          </a:p>
          <a:p>
            <a:pPr indent="63500" algn="l">
              <a:defRPr sz="3500" b="1"/>
            </a:pPr>
            <a:r>
              <a:rPr dirty="0"/>
              <a:t>1. Mammogram </a:t>
            </a:r>
          </a:p>
          <a:p>
            <a:pPr indent="63500" algn="l"/>
            <a:r>
              <a:rPr dirty="0"/>
              <a:t>Specialized medical imaging that uses a low-dose ionizing radiation for the early detection of cancer and other breast diseases. It is used as both a diagnostic and screening tool.</a:t>
            </a:r>
          </a:p>
          <a:p>
            <a:pPr indent="63500" algn="l"/>
            <a:r>
              <a:rPr dirty="0"/>
              <a:t>The best sensitivity of mammogram up to %85 for women in 50 or above. Specificity is approximately 83%.</a:t>
            </a:r>
          </a:p>
        </p:txBody>
      </p:sp>
      <p:pic>
        <p:nvPicPr>
          <p:cNvPr id="156" name="Image" descr="Image"/>
          <p:cNvPicPr>
            <a:picLocks noChangeAspect="1"/>
          </p:cNvPicPr>
          <p:nvPr/>
        </p:nvPicPr>
        <p:blipFill>
          <a:blip r:embed="rId2"/>
          <a:srcRect t="3863" b="3863"/>
          <a:stretch>
            <a:fillRect/>
          </a:stretch>
        </p:blipFill>
        <p:spPr>
          <a:xfrm>
            <a:off x="401585" y="3945884"/>
            <a:ext cx="3530644" cy="2694721"/>
          </a:xfrm>
          <a:prstGeom prst="rect">
            <a:avLst/>
          </a:prstGeom>
          <a:ln w="12700">
            <a:solidFill>
              <a:srgbClr val="D4FB79"/>
            </a:solidFill>
            <a:miter lim="400000"/>
          </a:ln>
        </p:spPr>
      </p:pic>
      <p:sp>
        <p:nvSpPr>
          <p:cNvPr id="157" name="1. Erect chest X-Ray…"/>
          <p:cNvSpPr txBox="1"/>
          <p:nvPr/>
        </p:nvSpPr>
        <p:spPr>
          <a:xfrm>
            <a:off x="4100514" y="639836"/>
            <a:ext cx="3550849" cy="3067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indent="63500" algn="l">
              <a:defRPr sz="3500" b="1"/>
            </a:pPr>
            <a:endParaRPr dirty="0"/>
          </a:p>
          <a:p>
            <a:pPr indent="63500" algn="l">
              <a:defRPr sz="3500" b="1"/>
            </a:pPr>
            <a:r>
              <a:rPr dirty="0"/>
              <a:t>2. Breast MRI </a:t>
            </a:r>
          </a:p>
          <a:p>
            <a:pPr indent="63500" algn="l"/>
            <a:r>
              <a:rPr dirty="0"/>
              <a:t>Is the most sensitive imaging for the detection of breast cancer, but it has limited specificity. Sensitivity is reported to be approximately 91% Specificity is approximately 68%.</a:t>
            </a:r>
          </a:p>
          <a:p>
            <a:pPr indent="63500" algn="l"/>
            <a:r>
              <a:rPr dirty="0"/>
              <a:t>used only as supplement to screening mammography in high-risk patients.</a:t>
            </a:r>
          </a:p>
        </p:txBody>
      </p:sp>
      <p:pic>
        <p:nvPicPr>
          <p:cNvPr id="158" name="Image" descr="Image"/>
          <p:cNvPicPr>
            <a:picLocks noChangeAspect="1"/>
          </p:cNvPicPr>
          <p:nvPr/>
        </p:nvPicPr>
        <p:blipFill>
          <a:blip r:embed="rId3"/>
          <a:srcRect t="22869" b="11699"/>
          <a:stretch>
            <a:fillRect/>
          </a:stretch>
        </p:blipFill>
        <p:spPr>
          <a:xfrm>
            <a:off x="4052751" y="3707342"/>
            <a:ext cx="3530672" cy="3025770"/>
          </a:xfrm>
          <a:prstGeom prst="rect">
            <a:avLst/>
          </a:prstGeom>
          <a:ln w="12700">
            <a:solidFill>
              <a:srgbClr val="D4FB79"/>
            </a:solidFill>
            <a:miter lim="400000"/>
          </a:ln>
        </p:spPr>
      </p:pic>
      <p:sp>
        <p:nvSpPr>
          <p:cNvPr id="159" name="Screening tools"/>
          <p:cNvSpPr txBox="1"/>
          <p:nvPr/>
        </p:nvSpPr>
        <p:spPr>
          <a:xfrm>
            <a:off x="-285306" y="189513"/>
            <a:ext cx="6195975" cy="1005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6200" b="1"/>
            </a:lvl1pPr>
          </a:lstStyle>
          <a:p>
            <a:r>
              <a:rPr dirty="0">
                <a:solidFill>
                  <a:srgbClr val="7030A0"/>
                </a:solidFill>
              </a:rPr>
              <a:t>Screening tools </a:t>
            </a:r>
          </a:p>
        </p:txBody>
      </p:sp>
      <p:sp>
        <p:nvSpPr>
          <p:cNvPr id="160" name="Line"/>
          <p:cNvSpPr/>
          <p:nvPr/>
        </p:nvSpPr>
        <p:spPr>
          <a:xfrm flipV="1">
            <a:off x="3958528" y="1229142"/>
            <a:ext cx="1" cy="5439345"/>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sp>
        <p:nvSpPr>
          <p:cNvPr id="161" name="1. Erect chest X-Ray…"/>
          <p:cNvSpPr txBox="1"/>
          <p:nvPr/>
        </p:nvSpPr>
        <p:spPr>
          <a:xfrm>
            <a:off x="8173287" y="-428625"/>
            <a:ext cx="3400227" cy="4421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indent="63500" algn="l">
              <a:defRPr sz="3500" b="1"/>
            </a:pPr>
            <a:endParaRPr/>
          </a:p>
          <a:p>
            <a:pPr indent="63500" algn="l">
              <a:defRPr sz="3500" b="1"/>
            </a:pPr>
            <a:r>
              <a:t>3. Clinical Breast Examination  </a:t>
            </a:r>
          </a:p>
          <a:p>
            <a:pPr indent="63500" algn="l"/>
            <a:r>
              <a:t>A physical exam of the breast performed by a health care provider to check for lumps or other changes.</a:t>
            </a:r>
          </a:p>
          <a:p>
            <a:pPr indent="63500" algn="l"/>
            <a:r>
              <a:t>Includes carful history taking, inspection and palpation of both breasts, armpits and root of the neck </a:t>
            </a:r>
          </a:p>
        </p:txBody>
      </p:sp>
      <p:sp>
        <p:nvSpPr>
          <p:cNvPr id="162" name="Line"/>
          <p:cNvSpPr/>
          <p:nvPr/>
        </p:nvSpPr>
        <p:spPr>
          <a:xfrm flipV="1">
            <a:off x="7862810" y="1077032"/>
            <a:ext cx="1" cy="5563573"/>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pic>
        <p:nvPicPr>
          <p:cNvPr id="163" name="Image" descr="Image"/>
          <p:cNvPicPr>
            <a:picLocks noChangeAspect="1"/>
          </p:cNvPicPr>
          <p:nvPr/>
        </p:nvPicPr>
        <p:blipFill>
          <a:blip r:embed="rId4"/>
          <a:srcRect b="13141"/>
          <a:stretch>
            <a:fillRect/>
          </a:stretch>
        </p:blipFill>
        <p:spPr>
          <a:xfrm>
            <a:off x="8036547" y="3428571"/>
            <a:ext cx="3536967" cy="3429429"/>
          </a:xfrm>
          <a:prstGeom prst="rect">
            <a:avLst/>
          </a:prstGeom>
          <a:ln w="12700">
            <a:miter lim="400000"/>
          </a:ln>
        </p:spPr>
      </p:pic>
      <p:sp>
        <p:nvSpPr>
          <p:cNvPr id="164" name="Line"/>
          <p:cNvSpPr/>
          <p:nvPr/>
        </p:nvSpPr>
        <p:spPr>
          <a:xfrm flipV="1">
            <a:off x="11767093" y="538453"/>
            <a:ext cx="1" cy="6166250"/>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ammogram…"/>
          <p:cNvSpPr txBox="1"/>
          <p:nvPr/>
        </p:nvSpPr>
        <p:spPr>
          <a:xfrm>
            <a:off x="568272" y="1956948"/>
            <a:ext cx="4040176" cy="3067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indent="63500" algn="l">
              <a:defRPr sz="3500" b="1"/>
            </a:pPr>
            <a:r>
              <a:rPr sz="2800" dirty="0"/>
              <a:t>Mammogram</a:t>
            </a:r>
          </a:p>
          <a:p>
            <a:pPr indent="63500" algn="l">
              <a:defRPr sz="3500" b="1"/>
            </a:pPr>
            <a:endParaRPr sz="2800" dirty="0"/>
          </a:p>
          <a:p>
            <a:pPr indent="63500" algn="l">
              <a:defRPr sz="3500"/>
            </a:pPr>
            <a:r>
              <a:rPr sz="2800" dirty="0"/>
              <a:t>Sensitivity = up to 85% in women above 50yrs </a:t>
            </a:r>
          </a:p>
          <a:p>
            <a:pPr indent="63500" algn="l">
              <a:defRPr sz="3500"/>
            </a:pPr>
            <a:r>
              <a:rPr sz="2800" dirty="0"/>
              <a:t>Specificity = approximately 83% </a:t>
            </a:r>
          </a:p>
          <a:p>
            <a:pPr indent="63500" algn="l">
              <a:defRPr sz="3500"/>
            </a:pPr>
            <a:endParaRPr sz="2800" dirty="0"/>
          </a:p>
        </p:txBody>
      </p:sp>
      <p:sp>
        <p:nvSpPr>
          <p:cNvPr id="170" name="Breast MRI…"/>
          <p:cNvSpPr txBox="1"/>
          <p:nvPr/>
        </p:nvSpPr>
        <p:spPr>
          <a:xfrm>
            <a:off x="7422779" y="1651736"/>
            <a:ext cx="4040176" cy="3067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indent="63500" algn="l">
              <a:defRPr sz="3500" b="1"/>
            </a:pPr>
            <a:endParaRPr sz="2800" dirty="0"/>
          </a:p>
          <a:p>
            <a:pPr indent="63500" algn="l">
              <a:defRPr sz="3500" b="1"/>
            </a:pPr>
            <a:r>
              <a:rPr sz="2800" dirty="0"/>
              <a:t>Breast MRI</a:t>
            </a:r>
          </a:p>
          <a:p>
            <a:pPr indent="63500" algn="l">
              <a:defRPr sz="3500" b="1"/>
            </a:pPr>
            <a:endParaRPr sz="2800" dirty="0"/>
          </a:p>
          <a:p>
            <a:pPr indent="63500" algn="l">
              <a:defRPr sz="3500" b="1"/>
            </a:pPr>
            <a:r>
              <a:rPr sz="2800" b="0" dirty="0"/>
              <a:t>sensitivity = up to 91% </a:t>
            </a:r>
          </a:p>
          <a:p>
            <a:pPr indent="63500" algn="l">
              <a:defRPr sz="3500" b="1"/>
            </a:pPr>
            <a:r>
              <a:rPr sz="2800" b="0" dirty="0"/>
              <a:t>Specificity = approximately 68%</a:t>
            </a:r>
          </a:p>
          <a:p>
            <a:pPr indent="63500" algn="l">
              <a:defRPr sz="3500" b="1"/>
            </a:pPr>
            <a:endParaRPr sz="2800" dirty="0"/>
          </a:p>
        </p:txBody>
      </p:sp>
      <p:sp>
        <p:nvSpPr>
          <p:cNvPr id="173" name="Sensitivity &amp; Specificity"/>
          <p:cNvSpPr txBox="1"/>
          <p:nvPr/>
        </p:nvSpPr>
        <p:spPr>
          <a:xfrm>
            <a:off x="1321306" y="182382"/>
            <a:ext cx="9388615" cy="1005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6200" b="1"/>
            </a:lvl1pPr>
          </a:lstStyle>
          <a:p>
            <a:pPr algn="ctr"/>
            <a:r>
              <a:rPr dirty="0"/>
              <a:t>Sensitivity &amp; Specificity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1. Erect chest X-Ray…"/>
          <p:cNvSpPr txBox="1"/>
          <p:nvPr/>
        </p:nvSpPr>
        <p:spPr>
          <a:xfrm>
            <a:off x="392345" y="935573"/>
            <a:ext cx="5915027" cy="5591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indent="76200" algn="l">
              <a:defRPr sz="3500" b="1"/>
            </a:pPr>
            <a:r>
              <a:rPr sz="2000" dirty="0"/>
              <a:t>Average risk population </a:t>
            </a:r>
          </a:p>
          <a:p>
            <a:pPr indent="76200" algn="l"/>
            <a:endParaRPr sz="2000" dirty="0"/>
          </a:p>
          <a:p>
            <a:pPr indent="76200" algn="l"/>
            <a:r>
              <a:rPr sz="2000" dirty="0">
                <a:solidFill>
                  <a:srgbClr val="7030A0"/>
                </a:solidFill>
              </a:rPr>
              <a:t>Age 40-49 </a:t>
            </a:r>
            <a:r>
              <a:rPr sz="2000" dirty="0" err="1">
                <a:solidFill>
                  <a:srgbClr val="7030A0"/>
                </a:solidFill>
              </a:rPr>
              <a:t>yrs</a:t>
            </a:r>
            <a:r>
              <a:rPr sz="2000" dirty="0">
                <a:solidFill>
                  <a:srgbClr val="7030A0"/>
                </a:solidFill>
              </a:rPr>
              <a:t> </a:t>
            </a:r>
            <a:r>
              <a:rPr sz="2000" dirty="0"/>
              <a:t>= The US Preventive Services Task Force (USPSTF) and American College of Physicians recommend considering mammogram based on patient values, preferences.</a:t>
            </a:r>
          </a:p>
          <a:p>
            <a:pPr indent="76200" algn="l"/>
            <a:endParaRPr sz="2000" dirty="0"/>
          </a:p>
          <a:p>
            <a:pPr indent="76200" algn="l"/>
            <a:r>
              <a:rPr sz="2000" dirty="0">
                <a:solidFill>
                  <a:srgbClr val="7030A0"/>
                </a:solidFill>
              </a:rPr>
              <a:t>Age 50-74 </a:t>
            </a:r>
            <a:r>
              <a:rPr sz="2000" dirty="0" err="1">
                <a:solidFill>
                  <a:srgbClr val="7030A0"/>
                </a:solidFill>
              </a:rPr>
              <a:t>yrs</a:t>
            </a:r>
            <a:r>
              <a:rPr sz="2000" dirty="0">
                <a:solidFill>
                  <a:srgbClr val="7030A0"/>
                </a:solidFill>
              </a:rPr>
              <a:t> </a:t>
            </a:r>
            <a:r>
              <a:rPr sz="2000" dirty="0"/>
              <a:t>= biennial mammogram is recommended. </a:t>
            </a:r>
          </a:p>
          <a:p>
            <a:pPr indent="76200" algn="l"/>
            <a:endParaRPr sz="2000" dirty="0"/>
          </a:p>
          <a:p>
            <a:pPr indent="76200" algn="l"/>
            <a:r>
              <a:rPr sz="2000" dirty="0">
                <a:solidFill>
                  <a:srgbClr val="7030A0"/>
                </a:solidFill>
              </a:rPr>
              <a:t>Age ≥75 </a:t>
            </a:r>
            <a:r>
              <a:rPr sz="2000" dirty="0" err="1">
                <a:solidFill>
                  <a:srgbClr val="7030A0"/>
                </a:solidFill>
              </a:rPr>
              <a:t>yrs</a:t>
            </a:r>
            <a:r>
              <a:rPr sz="2000" dirty="0">
                <a:solidFill>
                  <a:srgbClr val="7030A0"/>
                </a:solidFill>
              </a:rPr>
              <a:t> </a:t>
            </a:r>
            <a:r>
              <a:rPr sz="2000" dirty="0"/>
              <a:t>= USPSTF has inadequate evidence to recommend for or against screening mammography/ American College of Physicians recommends that average-risk women aged ≥75 years and women with a life expectancy of ≤10 years should discontinue breast cancer screening.</a:t>
            </a:r>
          </a:p>
          <a:p>
            <a:pPr indent="76200" algn="l"/>
            <a:endParaRPr sz="2000" dirty="0"/>
          </a:p>
          <a:p>
            <a:pPr indent="76200" algn="l"/>
            <a:r>
              <a:rPr sz="2000" dirty="0">
                <a:solidFill>
                  <a:srgbClr val="7030A0"/>
                </a:solidFill>
              </a:rPr>
              <a:t>Clinical breast exams </a:t>
            </a:r>
            <a:r>
              <a:rPr sz="2000" dirty="0"/>
              <a:t>are not recommended for breast cancer screening among average-risk women at any age.</a:t>
            </a:r>
            <a:endParaRPr sz="2000" dirty="0">
              <a:latin typeface="Times Roman"/>
              <a:ea typeface="Times Roman"/>
              <a:cs typeface="Times Roman"/>
              <a:sym typeface="Times Roman"/>
            </a:endParaRPr>
          </a:p>
        </p:txBody>
      </p:sp>
      <p:sp>
        <p:nvSpPr>
          <p:cNvPr id="176" name="1. Erect chest X-Ray…"/>
          <p:cNvSpPr txBox="1"/>
          <p:nvPr/>
        </p:nvSpPr>
        <p:spPr>
          <a:xfrm>
            <a:off x="6806499" y="811249"/>
            <a:ext cx="4887121" cy="3744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indent="76200" algn="l">
              <a:defRPr sz="3500" b="1"/>
            </a:pPr>
            <a:r>
              <a:rPr sz="2400" dirty="0"/>
              <a:t>High risk population </a:t>
            </a:r>
          </a:p>
          <a:p>
            <a:pPr indent="76200" algn="l"/>
            <a:endParaRPr sz="2400" dirty="0"/>
          </a:p>
          <a:p>
            <a:pPr indent="76200" algn="l"/>
            <a:r>
              <a:rPr sz="2400" dirty="0">
                <a:solidFill>
                  <a:srgbClr val="D783FF"/>
                </a:solidFill>
              </a:rPr>
              <a:t>Annual</a:t>
            </a:r>
            <a:r>
              <a:rPr sz="2400" dirty="0"/>
              <a:t> screening mammogram, </a:t>
            </a:r>
            <a:r>
              <a:rPr sz="2400" dirty="0">
                <a:solidFill>
                  <a:srgbClr val="D783FF"/>
                </a:solidFill>
              </a:rPr>
              <a:t>annual</a:t>
            </a:r>
            <a:r>
              <a:rPr sz="2400" dirty="0"/>
              <a:t> breast MRI, and clinical breast exam </a:t>
            </a:r>
            <a:r>
              <a:rPr sz="2400" dirty="0">
                <a:solidFill>
                  <a:srgbClr val="D783FF"/>
                </a:solidFill>
              </a:rPr>
              <a:t>every 6 to 12 months</a:t>
            </a:r>
            <a:r>
              <a:rPr sz="2400" dirty="0"/>
              <a:t> beginning 10 years prior to the age at diagnosis of the youngest affected family member but not prior to age 30 for mammography and not prior to age 25 for MRI . </a:t>
            </a:r>
          </a:p>
        </p:txBody>
      </p:sp>
      <p:sp>
        <p:nvSpPr>
          <p:cNvPr id="177" name="Line"/>
          <p:cNvSpPr/>
          <p:nvPr/>
        </p:nvSpPr>
        <p:spPr>
          <a:xfrm flipV="1">
            <a:off x="6307372" y="2168790"/>
            <a:ext cx="1" cy="4358057"/>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sp>
        <p:nvSpPr>
          <p:cNvPr id="178" name="Line"/>
          <p:cNvSpPr/>
          <p:nvPr/>
        </p:nvSpPr>
        <p:spPr>
          <a:xfrm flipV="1">
            <a:off x="11898645" y="3776445"/>
            <a:ext cx="1" cy="2403493"/>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sp>
        <p:nvSpPr>
          <p:cNvPr id="179" name="Recommendations"/>
          <p:cNvSpPr txBox="1"/>
          <p:nvPr/>
        </p:nvSpPr>
        <p:spPr>
          <a:xfrm>
            <a:off x="1661443" y="182683"/>
            <a:ext cx="7588616" cy="1005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6200" b="1"/>
            </a:lvl1pPr>
          </a:lstStyle>
          <a:p>
            <a:r>
              <a:rPr dirty="0"/>
              <a:t>Recommendations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7433" y="1612901"/>
            <a:ext cx="11567160" cy="4503420"/>
          </a:xfrm>
        </p:spPr>
        <p:txBody>
          <a:bodyPr anchor="t" anchorCtr="0"/>
          <a:lstStyle/>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BRCA1 (BReast CAncer gene 1) and BRCA2 (BReast CAncer gene 2) are genes that produce proteins to help repair damaged DNA.</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 Everyone has two copies of each of these genes—one copy inherited from each parent.</a:t>
            </a:r>
          </a:p>
          <a:p>
            <a:pPr marL="0" indent="0">
              <a:lnSpc>
                <a:spcPct val="130000"/>
              </a:lnSpc>
              <a:buNone/>
            </a:pP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 BRCA1 and BRCA2 are examples of tumor suppressor genes ,when they have certain changes (or mutations), cancers can develop.</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most notably breast and ovarian cancer, but also several additional types of cancer. </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BRCA1 : </a:t>
            </a:r>
            <a:r>
              <a:rPr lang="en-US" sz="2133">
                <a:latin typeface="Comic Sans MS" panose="030F0702030302020204" charset="0"/>
                <a:cs typeface="Comic Sans MS" panose="030F0702030302020204" charset="0"/>
                <a:sym typeface="+mn-ea"/>
              </a:rPr>
              <a:t>on chromosome 17q</a:t>
            </a:r>
            <a:endParaRPr lang="en-US" sz="2133">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BRCA2: </a:t>
            </a:r>
            <a:r>
              <a:rPr lang="en-US" sz="2133">
                <a:latin typeface="Comic Sans MS" panose="030F0702030302020204" charset="0"/>
                <a:cs typeface="Comic Sans MS" panose="030F0702030302020204" charset="0"/>
                <a:sym typeface="+mn-ea"/>
              </a:rPr>
              <a:t>on chromosome 13q</a:t>
            </a:r>
          </a:p>
          <a:p>
            <a:pPr marL="457189" indent="-457189">
              <a:lnSpc>
                <a:spcPct val="130000"/>
              </a:lnSpc>
              <a:buFont typeface="Wingdings" panose="05000000000000000000" charset="0"/>
              <a:buChar char="Ø"/>
            </a:pPr>
            <a:endParaRPr lang="en-US" sz="2133">
              <a:latin typeface="Comic Sans MS" panose="030F0702030302020204" charset="0"/>
              <a:cs typeface="Comic Sans MS" panose="030F0702030302020204" charset="0"/>
            </a:endParaRPr>
          </a:p>
          <a:p>
            <a:pPr marL="0" indent="0">
              <a:lnSpc>
                <a:spcPct val="130000"/>
              </a:lnSpc>
              <a:buNone/>
            </a:pPr>
            <a:endParaRPr lang="en-US" sz="2133" b="1">
              <a:latin typeface="Comic Sans MS" panose="030F0702030302020204" charset="0"/>
              <a:cs typeface="Comic Sans MS" panose="030F0702030302020204" charset="0"/>
            </a:endParaRPr>
          </a:p>
          <a:p>
            <a:pPr>
              <a:lnSpc>
                <a:spcPct val="130000"/>
              </a:lnSpc>
            </a:pPr>
            <a:endParaRPr lang="en-US" sz="2133" b="1">
              <a:latin typeface="Comic Sans MS" panose="030F0702030302020204" charset="0"/>
              <a:cs typeface="Comic Sans MS" panose="030F0702030302020204" charset="0"/>
            </a:endParaRPr>
          </a:p>
        </p:txBody>
      </p:sp>
      <p:sp>
        <p:nvSpPr>
          <p:cNvPr id="489" name="Google Shape;489;p45"/>
          <p:cNvSpPr txBox="1"/>
          <p:nvPr/>
        </p:nvSpPr>
        <p:spPr>
          <a:xfrm>
            <a:off x="3435773" y="213360"/>
            <a:ext cx="5999480" cy="1127760"/>
          </a:xfrm>
          <a:prstGeom prst="rect">
            <a:avLst/>
          </a:prstGeom>
        </p:spPr>
        <p:style>
          <a:lnRef idx="2">
            <a:schemeClr val="accent1"/>
          </a:lnRef>
          <a:fillRef idx="1">
            <a:schemeClr val="lt1"/>
          </a:fillRef>
          <a:effectRef idx="0">
            <a:schemeClr val="accent1"/>
          </a:effectRef>
          <a:fontRef idx="minor">
            <a:schemeClr val="dk1"/>
          </a:fontRef>
        </p:style>
        <p:txBody>
          <a:bodyPr wrap="square" lIns="121900" tIns="121900" rIns="121900" bIns="121900" anchor="ctr" anchorCtr="0">
            <a:noAutofit/>
          </a:bodyPr>
          <a:lstStyle>
            <a:defPPr marR="0" lvl="0" algn="l" rtl="0">
              <a:lnSpc>
                <a:spcPct val="100000"/>
              </a:lnSpc>
              <a:spcBef>
                <a:spcPts val="0"/>
              </a:spcBef>
              <a:spcAft>
                <a:spcPts val="0"/>
              </a:spcAft>
              <a:defRPr>
                <a:solidFill>
                  <a:schemeClr val="dk1"/>
                </a:solidFill>
              </a:defRPr>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9pPr>
          </a:lstStyle>
          <a:p>
            <a:pPr>
              <a:lnSpc>
                <a:spcPct val="110000"/>
              </a:lnSpc>
              <a:buClr>
                <a:srgbClr val="E08D86"/>
              </a:buClr>
            </a:pPr>
            <a:r>
              <a:rPr lang="en-US" altLang="en-GB" sz="6400" kern="0" dirty="0">
                <a:ln w="22225">
                  <a:solidFill>
                    <a:srgbClr val="E08D86"/>
                  </a:solidFill>
                  <a:prstDash val="solid"/>
                </a:ln>
                <a:solidFill>
                  <a:srgbClr val="0070C0"/>
                </a:solidFill>
              </a:rPr>
              <a:t>BRCA gene</a:t>
            </a:r>
          </a:p>
        </p:txBody>
      </p:sp>
    </p:spTree>
    <p:extLst>
      <p:ext uri="{BB962C8B-B14F-4D97-AF65-F5344CB8AC3E}">
        <p14:creationId xmlns:p14="http://schemas.microsoft.com/office/powerpoint/2010/main" val="154951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1. Erect chest X-Ray…"/>
          <p:cNvSpPr txBox="1"/>
          <p:nvPr/>
        </p:nvSpPr>
        <p:spPr>
          <a:xfrm>
            <a:off x="592858" y="448697"/>
            <a:ext cx="9417988" cy="5960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indent="76200" algn="l">
              <a:buFont typeface="Arial" pitchFamily="34" charset="0"/>
              <a:buChar char="•"/>
              <a:defRPr sz="4400" b="1"/>
            </a:pPr>
            <a:r>
              <a:rPr sz="2400" dirty="0"/>
              <a:t>High risk population </a:t>
            </a:r>
          </a:p>
          <a:p>
            <a:pPr marL="323850" indent="-285750" algn="l">
              <a:buClr>
                <a:srgbClr val="000000">
                  <a:alpha val="74902"/>
                </a:srgbClr>
              </a:buClr>
              <a:buSzPct val="100000"/>
              <a:buFont typeface="Arial"/>
              <a:buChar char="•"/>
            </a:pPr>
            <a:endParaRPr sz="2400" dirty="0"/>
          </a:p>
          <a:p>
            <a:pPr marL="209550" indent="-190500" algn="l">
              <a:buSzPct val="123000"/>
              <a:buFont typeface="Arial" pitchFamily="34" charset="0"/>
              <a:buChar char="•"/>
            </a:pPr>
            <a:r>
              <a:rPr sz="2400" dirty="0"/>
              <a:t>BRCA1 or BRCA2 </a:t>
            </a:r>
            <a:r>
              <a:rPr sz="2400" dirty="0">
                <a:solidFill>
                  <a:srgbClr val="7030A0"/>
                </a:solidFill>
              </a:rPr>
              <a:t>mutation</a:t>
            </a:r>
          </a:p>
          <a:p>
            <a:pPr algn="l">
              <a:buFont typeface="Arial" pitchFamily="34" charset="0"/>
              <a:buChar char="•"/>
            </a:pPr>
            <a:endParaRPr sz="2400" dirty="0"/>
          </a:p>
          <a:p>
            <a:pPr marL="209550" indent="-190500" algn="l">
              <a:buSzPct val="123000"/>
              <a:buChar char="•"/>
            </a:pPr>
            <a:r>
              <a:rPr sz="2400" dirty="0">
                <a:solidFill>
                  <a:srgbClr val="7030A0"/>
                </a:solidFill>
              </a:rPr>
              <a:t>First-degree</a:t>
            </a:r>
            <a:r>
              <a:rPr sz="2400" dirty="0"/>
              <a:t> relative with a BRCA1 or BRCA2 mutation, and have not had genetic testing themselves</a:t>
            </a:r>
          </a:p>
          <a:p>
            <a:pPr algn="l">
              <a:buFont typeface="Arial" pitchFamily="34" charset="0"/>
              <a:buChar char="•"/>
            </a:pPr>
            <a:endParaRPr sz="2400" dirty="0"/>
          </a:p>
          <a:p>
            <a:pPr marL="209550" indent="-190500" algn="l">
              <a:buSzPct val="123000"/>
              <a:buChar char="•"/>
            </a:pPr>
            <a:r>
              <a:rPr sz="2400" dirty="0"/>
              <a:t>A </a:t>
            </a:r>
            <a:r>
              <a:rPr sz="2400" dirty="0">
                <a:solidFill>
                  <a:srgbClr val="7030A0"/>
                </a:solidFill>
              </a:rPr>
              <a:t>≥20% </a:t>
            </a:r>
            <a:r>
              <a:rPr sz="2400" dirty="0"/>
              <a:t>calculated lifetime risk of breast cancer </a:t>
            </a:r>
          </a:p>
          <a:p>
            <a:pPr marL="209550" indent="-190500" algn="l">
              <a:buSzPct val="123000"/>
              <a:buChar char="•"/>
            </a:pPr>
            <a:endParaRPr sz="2400" dirty="0"/>
          </a:p>
          <a:p>
            <a:pPr marL="209550" indent="-190500" algn="l">
              <a:buSzPct val="123000"/>
              <a:buChar char="•"/>
            </a:pPr>
            <a:r>
              <a:rPr sz="2400" dirty="0"/>
              <a:t>History of </a:t>
            </a:r>
            <a:r>
              <a:rPr sz="2400" dirty="0">
                <a:solidFill>
                  <a:srgbClr val="7030A0"/>
                </a:solidFill>
              </a:rPr>
              <a:t>radiotherapy</a:t>
            </a:r>
            <a:r>
              <a:rPr sz="2400" dirty="0"/>
              <a:t> to the chest between the ages of 10 and 30 years</a:t>
            </a:r>
          </a:p>
          <a:p>
            <a:pPr algn="l">
              <a:buFont typeface="Arial" pitchFamily="34" charset="0"/>
              <a:buChar char="•"/>
            </a:pPr>
            <a:endParaRPr sz="2400" dirty="0"/>
          </a:p>
          <a:p>
            <a:pPr marL="209550" indent="-190500" algn="l">
              <a:buSzPct val="123000"/>
              <a:buChar char="•"/>
            </a:pPr>
            <a:r>
              <a:rPr sz="2400" dirty="0"/>
              <a:t>History of certain genetic </a:t>
            </a:r>
            <a:r>
              <a:rPr sz="2400" dirty="0">
                <a:solidFill>
                  <a:srgbClr val="7030A0"/>
                </a:solidFill>
              </a:rPr>
              <a:t>syndromes</a:t>
            </a:r>
            <a:r>
              <a:rPr sz="2400" dirty="0"/>
              <a:t> (Li-Fraumeni syndrome, Cowden syndrome, or </a:t>
            </a:r>
            <a:r>
              <a:rPr sz="2400" dirty="0" err="1"/>
              <a:t>Bannayan</a:t>
            </a:r>
            <a:r>
              <a:rPr sz="2400" dirty="0"/>
              <a:t>-Riley-</a:t>
            </a:r>
            <a:r>
              <a:rPr sz="2400" dirty="0" err="1"/>
              <a:t>Ruvalcaba</a:t>
            </a:r>
            <a:r>
              <a:rPr sz="2400" dirty="0"/>
              <a:t> syndrome), or first-degree relatives with one of these syndromes</a:t>
            </a:r>
          </a:p>
          <a:p>
            <a:pPr algn="l">
              <a:buFont typeface="Arial" pitchFamily="34" charset="0"/>
              <a:buChar char="•"/>
            </a:pPr>
            <a:endParaRPr sz="2400" dirty="0"/>
          </a:p>
          <a:p>
            <a:pPr marL="209550" indent="-190500" algn="l">
              <a:buSzPct val="123000"/>
              <a:buChar char="•"/>
            </a:pPr>
            <a:r>
              <a:rPr sz="2400" dirty="0"/>
              <a:t>A known TP53 </a:t>
            </a:r>
            <a:r>
              <a:rPr sz="2400" dirty="0">
                <a:solidFill>
                  <a:srgbClr val="7030A0"/>
                </a:solidFill>
              </a:rPr>
              <a:t>mutation.</a:t>
            </a:r>
          </a:p>
        </p:txBody>
      </p:sp>
      <p:sp>
        <p:nvSpPr>
          <p:cNvPr id="185" name="Line"/>
          <p:cNvSpPr/>
          <p:nvPr/>
        </p:nvSpPr>
        <p:spPr>
          <a:xfrm flipV="1">
            <a:off x="11387817" y="2597302"/>
            <a:ext cx="1" cy="3751684"/>
          </a:xfrm>
          <a:prstGeom prst="line">
            <a:avLst/>
          </a:prstGeom>
          <a:ln w="25400">
            <a:solidFill>
              <a:srgbClr val="A9A9A9"/>
            </a:solidFill>
            <a:miter lim="400000"/>
          </a:ln>
        </p:spPr>
        <p:txBody>
          <a:bodyPr lIns="22859" tIns="22859" rIns="22859" bIns="22859"/>
          <a:lstStyle/>
          <a:p>
            <a:pPr algn="ctr">
              <a:defRPr sz="2400">
                <a:solidFill>
                  <a:srgbClr val="000000"/>
                </a:solidFill>
              </a:defRPr>
            </a:pP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alse positive (unnecessary and sometimes invasive follow-up testing, with the potential for psychological harms)…"/>
          <p:cNvSpPr txBox="1"/>
          <p:nvPr/>
        </p:nvSpPr>
        <p:spPr>
          <a:xfrm>
            <a:off x="528639" y="1428503"/>
            <a:ext cx="10972800" cy="4975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a:defRPr sz="4600"/>
            </a:pPr>
            <a:r>
              <a:rPr sz="3200" dirty="0">
                <a:solidFill>
                  <a:srgbClr val="7030A0"/>
                </a:solidFill>
              </a:rPr>
              <a:t>False positive </a:t>
            </a:r>
            <a:r>
              <a:rPr sz="3200" dirty="0"/>
              <a:t>(unnecessary and sometimes invasive follow-up testing, with the potential for psychological harms) </a:t>
            </a:r>
          </a:p>
          <a:p>
            <a:pPr algn="l">
              <a:defRPr sz="4600"/>
            </a:pPr>
            <a:endParaRPr sz="3200" dirty="0"/>
          </a:p>
          <a:p>
            <a:pPr algn="l">
              <a:defRPr sz="4600"/>
            </a:pPr>
            <a:r>
              <a:rPr sz="3200" dirty="0">
                <a:solidFill>
                  <a:srgbClr val="7030A0"/>
                </a:solidFill>
              </a:rPr>
              <a:t>Over-detection</a:t>
            </a:r>
            <a:r>
              <a:rPr sz="3200" dirty="0"/>
              <a:t> (over treatment of diagnosis that would never become life-threatening even if it wasn’t treated) </a:t>
            </a:r>
          </a:p>
          <a:p>
            <a:pPr algn="l">
              <a:defRPr sz="4600"/>
            </a:pPr>
            <a:endParaRPr sz="3200" dirty="0"/>
          </a:p>
          <a:p>
            <a:pPr algn="l">
              <a:defRPr sz="4600"/>
            </a:pPr>
            <a:r>
              <a:rPr sz="3200" dirty="0">
                <a:solidFill>
                  <a:srgbClr val="7030A0"/>
                </a:solidFill>
              </a:rPr>
              <a:t>False negative </a:t>
            </a:r>
            <a:r>
              <a:rPr sz="3200" dirty="0"/>
              <a:t>(missed cancer, false reassurance) </a:t>
            </a:r>
          </a:p>
          <a:p>
            <a:pPr algn="l">
              <a:defRPr sz="4600"/>
            </a:pPr>
            <a:endParaRPr sz="3200" dirty="0"/>
          </a:p>
          <a:p>
            <a:pPr algn="l">
              <a:defRPr sz="4600"/>
            </a:pPr>
            <a:r>
              <a:rPr sz="3200" dirty="0">
                <a:solidFill>
                  <a:srgbClr val="7030A0"/>
                </a:solidFill>
              </a:rPr>
              <a:t>Low dose of radiation </a:t>
            </a:r>
            <a:r>
              <a:rPr sz="3200" dirty="0"/>
              <a:t>(radiation-induced breast CA although the incidence of this event is predicted to be low) </a:t>
            </a:r>
          </a:p>
        </p:txBody>
      </p:sp>
      <p:sp>
        <p:nvSpPr>
          <p:cNvPr id="189" name="Risks of Mammogram"/>
          <p:cNvSpPr txBox="1"/>
          <p:nvPr/>
        </p:nvSpPr>
        <p:spPr>
          <a:xfrm>
            <a:off x="885500" y="234806"/>
            <a:ext cx="8707512" cy="974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6000" b="1"/>
            </a:lvl1pPr>
          </a:lstStyle>
          <a:p>
            <a:r>
              <a:t>Risks of Mammogram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عنوان 1"/>
          <p:cNvSpPr>
            <a:spLocks noGrp="1"/>
          </p:cNvSpPr>
          <p:nvPr>
            <p:ph type="title"/>
          </p:nvPr>
        </p:nvSpPr>
        <p:spPr>
          <a:xfrm>
            <a:off x="428597" y="547671"/>
            <a:ext cx="8167716" cy="1714517"/>
          </a:xfrm>
        </p:spPr>
        <p:txBody>
          <a:bodyPr>
            <a:normAutofit/>
          </a:bodyPr>
          <a:lstStyle/>
          <a:p>
            <a:r>
              <a:rPr lang="en-US" b="1" dirty="0"/>
              <a:t>Risk management for breast cancer  </a:t>
            </a:r>
            <a:endParaRPr lang="ar-JO" b="1" dirty="0"/>
          </a:p>
        </p:txBody>
      </p:sp>
      <p:sp>
        <p:nvSpPr>
          <p:cNvPr id="2" name="TextBox 1">
            <a:extLst>
              <a:ext uri="{FF2B5EF4-FFF2-40B4-BE49-F238E27FC236}">
                <a16:creationId xmlns:a16="http://schemas.microsoft.com/office/drawing/2014/main" id="{BA855D9C-441D-DC4A-8DDC-616F314B6BF8}"/>
              </a:ext>
            </a:extLst>
          </p:cNvPr>
          <p:cNvSpPr txBox="1"/>
          <p:nvPr/>
        </p:nvSpPr>
        <p:spPr>
          <a:xfrm>
            <a:off x="716755" y="2262188"/>
            <a:ext cx="7558089" cy="1938992"/>
          </a:xfrm>
          <a:prstGeom prst="rect">
            <a:avLst/>
          </a:prstGeom>
          <a:noFill/>
        </p:spPr>
        <p:txBody>
          <a:bodyPr wrap="square" rtlCol="0">
            <a:spAutoFit/>
          </a:bodyPr>
          <a:lstStyle/>
          <a:p>
            <a:pPr marL="285750" indent="-285750" algn="l" rtl="0">
              <a:buFont typeface="Arial" panose="020B0604020202020204" pitchFamily="34" charset="0"/>
              <a:buChar char="•"/>
            </a:pPr>
            <a:r>
              <a:rPr lang="en-US" sz="2400" dirty="0"/>
              <a:t>Chemoprevention </a:t>
            </a:r>
          </a:p>
          <a:p>
            <a:pPr algn="l" rtl="0"/>
            <a:endParaRPr lang="en-US" sz="2400" dirty="0"/>
          </a:p>
          <a:p>
            <a:pPr marL="285750" indent="-285750" algn="l" rtl="0">
              <a:buFont typeface="Arial" panose="020B0604020202020204" pitchFamily="34" charset="0"/>
              <a:buChar char="•"/>
            </a:pPr>
            <a:r>
              <a:rPr lang="en-US" sz="2400" dirty="0"/>
              <a:t>Risk reducing surgery  </a:t>
            </a:r>
            <a:endParaRPr lang="ar-SA" sz="2400" dirty="0"/>
          </a:p>
          <a:p>
            <a:pPr marL="285750" indent="-285750" algn="l" rtl="0">
              <a:buFont typeface="Arial" panose="020B0604020202020204" pitchFamily="34" charset="0"/>
              <a:buChar char="•"/>
            </a:pPr>
            <a:endParaRPr lang="ar-SA" sz="2400" dirty="0"/>
          </a:p>
          <a:p>
            <a:pPr marL="285750" indent="-285750" algn="l" rtl="0">
              <a:buFont typeface="Arial" panose="020B0604020202020204" pitchFamily="34" charset="0"/>
              <a:buChar char="•"/>
            </a:pPr>
            <a:r>
              <a:rPr lang="en-US" sz="2400" dirty="0"/>
              <a:t>Diet and lifestyle</a:t>
            </a:r>
          </a:p>
        </p:txBody>
      </p:sp>
    </p:spTree>
    <p:extLst>
      <p:ext uri="{BB962C8B-B14F-4D97-AF65-F5344CB8AC3E}">
        <p14:creationId xmlns:p14="http://schemas.microsoft.com/office/powerpoint/2010/main" val="1941926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1764" y="1308009"/>
            <a:ext cx="11167118" cy="3562370"/>
          </a:xfrm>
        </p:spPr>
        <p:txBody>
          <a:bodyPr>
            <a:normAutofit fontScale="97500"/>
          </a:bodyPr>
          <a:lstStyle/>
          <a:p>
            <a:r>
              <a:rPr lang="en-US" sz="2400" dirty="0"/>
              <a:t>Chemoprevention describes drugs that are used to reduce the risk of cancer developing. This is different from chemotherapy which describes drugs that are used in the treatment of cancer. </a:t>
            </a:r>
          </a:p>
          <a:p>
            <a:pPr>
              <a:buNone/>
            </a:pPr>
            <a:r>
              <a:rPr lang="en-US" sz="2400" dirty="0"/>
              <a:t>Guidance from NICE (National Institute for Health and Care Excellence) recommends that chemoprevention should be considered </a:t>
            </a:r>
            <a:r>
              <a:rPr lang="en-US" sz="2400" dirty="0">
                <a:solidFill>
                  <a:schemeClr val="accent1"/>
                </a:solidFill>
              </a:rPr>
              <a:t>(</a:t>
            </a:r>
            <a:r>
              <a:rPr lang="en-US" sz="2400" b="1" u="sng" dirty="0">
                <a:solidFill>
                  <a:schemeClr val="accent1"/>
                </a:solidFill>
              </a:rPr>
              <a:t>tamoxifen and raloxifene) </a:t>
            </a:r>
            <a:r>
              <a:rPr lang="en-US" sz="2400" b="1" u="sng" dirty="0">
                <a:solidFill>
                  <a:schemeClr val="accent1"/>
                </a:solidFill>
                <a:sym typeface="Wingdings" panose="05000000000000000000" pitchFamily="2" charset="2"/>
              </a:rPr>
              <a:t></a:t>
            </a:r>
            <a:r>
              <a:rPr lang="en-US" sz="2400" b="1" u="sng" dirty="0">
                <a:solidFill>
                  <a:srgbClr val="0070C0"/>
                </a:solidFill>
              </a:rPr>
              <a:t> </a:t>
            </a:r>
            <a:r>
              <a:rPr lang="en-US" sz="2400" u="sng" dirty="0">
                <a:solidFill>
                  <a:schemeClr val="accent1"/>
                </a:solidFill>
              </a:rPr>
              <a:t>Both these drugs have anti-</a:t>
            </a:r>
            <a:r>
              <a:rPr lang="en-US" sz="2400" u="sng" dirty="0" err="1">
                <a:solidFill>
                  <a:schemeClr val="accent1"/>
                </a:solidFill>
              </a:rPr>
              <a:t>oestrogen</a:t>
            </a:r>
            <a:r>
              <a:rPr lang="en-US" sz="2400" u="sng" dirty="0">
                <a:solidFill>
                  <a:schemeClr val="accent1"/>
                </a:solidFill>
              </a:rPr>
              <a:t>.</a:t>
            </a:r>
            <a:r>
              <a:rPr lang="en-US" sz="2400" u="sng" dirty="0"/>
              <a:t> </a:t>
            </a:r>
            <a:endParaRPr lang="en-US" sz="2400" b="1" u="sng" dirty="0">
              <a:solidFill>
                <a:schemeClr val="accent1"/>
              </a:solidFill>
              <a:sym typeface="Wingdings" panose="05000000000000000000" pitchFamily="2" charset="2"/>
            </a:endParaRPr>
          </a:p>
          <a:p>
            <a:pPr>
              <a:buNone/>
            </a:pPr>
            <a:endParaRPr lang="en-US" sz="2400" b="1" u="sng" dirty="0">
              <a:solidFill>
                <a:schemeClr val="accent1"/>
              </a:solidFill>
              <a:sym typeface="Wingdings" panose="05000000000000000000" pitchFamily="2" charset="2"/>
            </a:endParaRPr>
          </a:p>
          <a:p>
            <a:r>
              <a:rPr lang="en-US" sz="2400" b="1" dirty="0">
                <a:solidFill>
                  <a:srgbClr val="7030A0"/>
                </a:solidFill>
                <a:effectLst/>
                <a:latin typeface="+mj-lt"/>
              </a:rPr>
              <a:t>Tamoxifen</a:t>
            </a:r>
            <a:r>
              <a:rPr lang="en-US" sz="2400" dirty="0">
                <a:effectLst/>
                <a:latin typeface="+mj-lt"/>
              </a:rPr>
              <a:t> and </a:t>
            </a:r>
            <a:r>
              <a:rPr lang="en-US" sz="2400" b="1" dirty="0">
                <a:solidFill>
                  <a:srgbClr val="7030A0"/>
                </a:solidFill>
                <a:effectLst/>
                <a:latin typeface="+mj-lt"/>
              </a:rPr>
              <a:t>Raloxifene </a:t>
            </a:r>
            <a:r>
              <a:rPr lang="en-US" sz="2400" dirty="0">
                <a:effectLst/>
                <a:latin typeface="+mj-lt"/>
              </a:rPr>
              <a:t>are a selective estrogen receptor modulators with </a:t>
            </a:r>
            <a:r>
              <a:rPr lang="en-US" sz="2400" dirty="0">
                <a:solidFill>
                  <a:srgbClr val="002060"/>
                </a:solidFill>
                <a:effectLst/>
                <a:latin typeface="+mj-lt"/>
              </a:rPr>
              <a:t>estrogen antagonist activity in the breast.</a:t>
            </a:r>
            <a:endParaRPr lang="en-US" sz="2400" dirty="0"/>
          </a:p>
          <a:p>
            <a:pPr algn="l" rtl="0"/>
            <a:endParaRPr lang="en-US" sz="2400" dirty="0"/>
          </a:p>
          <a:p>
            <a:pPr algn="l" rtl="0"/>
            <a:endParaRPr lang="en-US" sz="2400" dirty="0"/>
          </a:p>
          <a:p>
            <a:pPr algn="l" rtl="0"/>
            <a:endParaRPr lang="ar-JO" sz="2400" dirty="0"/>
          </a:p>
        </p:txBody>
      </p:sp>
      <p:sp>
        <p:nvSpPr>
          <p:cNvPr id="4" name="مستطيل 3"/>
          <p:cNvSpPr/>
          <p:nvPr/>
        </p:nvSpPr>
        <p:spPr>
          <a:xfrm>
            <a:off x="653118" y="499566"/>
            <a:ext cx="9498518" cy="1200329"/>
          </a:xfrm>
          <a:prstGeom prst="rect">
            <a:avLst/>
          </a:prstGeom>
        </p:spPr>
        <p:txBody>
          <a:bodyPr wrap="square">
            <a:spAutoFit/>
          </a:bodyPr>
          <a:lstStyle/>
          <a:p>
            <a:pPr algn="l" rtl="0"/>
            <a:r>
              <a:rPr lang="en-US" sz="3600" b="1" dirty="0">
                <a:solidFill>
                  <a:schemeClr val="tx1">
                    <a:lumMod val="95000"/>
                    <a:lumOff val="5000"/>
                  </a:schemeClr>
                </a:solidFill>
              </a:rPr>
              <a:t>Chemoprevention: </a:t>
            </a:r>
            <a:r>
              <a:rPr lang="en-US" sz="3600" b="1" dirty="0">
                <a:solidFill>
                  <a:srgbClr val="002060"/>
                </a:solidFill>
              </a:rPr>
              <a:t>tamoxifen +raloxifene</a:t>
            </a:r>
          </a:p>
          <a:p>
            <a:pPr algn="l" rtl="0"/>
            <a:endParaRPr lang="ar-JO" sz="3600" dirty="0">
              <a:solidFill>
                <a:srgbClr val="002060"/>
              </a:solidFill>
            </a:endParaRPr>
          </a:p>
        </p:txBody>
      </p:sp>
      <p:sp>
        <p:nvSpPr>
          <p:cNvPr id="2" name="Content Placeholder 2">
            <a:extLst>
              <a:ext uri="{FF2B5EF4-FFF2-40B4-BE49-F238E27FC236}">
                <a16:creationId xmlns:a16="http://schemas.microsoft.com/office/drawing/2014/main" id="{C52D9855-A8F6-1F46-8712-3CD024835E5A}"/>
              </a:ext>
            </a:extLst>
          </p:cNvPr>
          <p:cNvSpPr txBox="1">
            <a:spLocks/>
          </p:cNvSpPr>
          <p:nvPr/>
        </p:nvSpPr>
        <p:spPr>
          <a:xfrm>
            <a:off x="371764" y="4445689"/>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solidFill>
                <a:prstClr val="white"/>
              </a:solidFill>
            </a:endParaRPr>
          </a:p>
          <a:p>
            <a:r>
              <a:rPr lang="en-US" sz="3200" dirty="0">
                <a:solidFill>
                  <a:srgbClr val="002060"/>
                </a:solidFill>
              </a:rPr>
              <a:t>Not recommended for women with BRCA1 ??! </a:t>
            </a:r>
          </a:p>
          <a:p>
            <a:pPr marL="0" indent="0">
              <a:buFont typeface="Arial" panose="020B0604020202020204" pitchFamily="34" charset="0"/>
              <a:buNone/>
            </a:pPr>
            <a:r>
              <a:rPr lang="en-US" dirty="0"/>
              <a:t> most women with a BRCA1 mutation develop a breast tumor that is not estrogen sensitive, and there is no evidence tamoxifen or raloxifene would reduce their risk of breast cancer. </a:t>
            </a:r>
          </a:p>
        </p:txBody>
      </p:sp>
    </p:spTree>
    <p:extLst>
      <p:ext uri="{BB962C8B-B14F-4D97-AF65-F5344CB8AC3E}">
        <p14:creationId xmlns:p14="http://schemas.microsoft.com/office/powerpoint/2010/main" val="2453096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2C927C-A116-C34E-AC8C-6202ABF4991E}"/>
              </a:ext>
            </a:extLst>
          </p:cNvPr>
          <p:cNvSpPr txBox="1"/>
          <p:nvPr/>
        </p:nvSpPr>
        <p:spPr>
          <a:xfrm>
            <a:off x="440530" y="1172026"/>
            <a:ext cx="10441782" cy="2585323"/>
          </a:xfrm>
          <a:prstGeom prst="rect">
            <a:avLst/>
          </a:prstGeom>
          <a:noFill/>
        </p:spPr>
        <p:txBody>
          <a:bodyPr wrap="square">
            <a:spAutoFit/>
          </a:bodyPr>
          <a:lstStyle/>
          <a:p>
            <a:pPr algn="l" rtl="0"/>
            <a:endParaRPr lang="en-US" dirty="0">
              <a:solidFill>
                <a:schemeClr val="tx1">
                  <a:lumMod val="95000"/>
                  <a:lumOff val="5000"/>
                </a:schemeClr>
              </a:solidFill>
            </a:endParaRPr>
          </a:p>
          <a:p>
            <a:pPr algn="l" rtl="0"/>
            <a:r>
              <a:rPr lang="en-US" sz="2400" dirty="0">
                <a:solidFill>
                  <a:schemeClr val="tx1">
                    <a:lumMod val="95000"/>
                    <a:lumOff val="5000"/>
                  </a:schemeClr>
                </a:solidFill>
              </a:rPr>
              <a:t> In premenopausal women, </a:t>
            </a:r>
            <a:r>
              <a:rPr lang="en-US" sz="2400" b="1" dirty="0">
                <a:solidFill>
                  <a:schemeClr val="tx1">
                    <a:lumMod val="95000"/>
                    <a:lumOff val="5000"/>
                  </a:schemeClr>
                </a:solidFill>
              </a:rPr>
              <a:t>tamoxifen</a:t>
            </a:r>
            <a:r>
              <a:rPr lang="en-US" sz="2400" dirty="0">
                <a:solidFill>
                  <a:schemeClr val="tx1">
                    <a:lumMod val="95000"/>
                    <a:lumOff val="5000"/>
                  </a:schemeClr>
                </a:solidFill>
              </a:rPr>
              <a:t> for 5 years reduces the risk of estrogen receptor (ER) – positive breast cancer for at least 10 years.</a:t>
            </a:r>
          </a:p>
          <a:p>
            <a:pPr algn="l" rtl="0"/>
            <a:r>
              <a:rPr lang="en-US" sz="2400" dirty="0">
                <a:solidFill>
                  <a:schemeClr val="tx1">
                    <a:lumMod val="95000"/>
                    <a:lumOff val="5000"/>
                  </a:schemeClr>
                </a:solidFill>
              </a:rPr>
              <a:t>postmenopausal women, </a:t>
            </a:r>
            <a:r>
              <a:rPr lang="en-US" sz="2400" b="1" dirty="0">
                <a:solidFill>
                  <a:schemeClr val="tx1">
                    <a:lumMod val="95000"/>
                    <a:lumOff val="5000"/>
                  </a:schemeClr>
                </a:solidFill>
              </a:rPr>
              <a:t>raloxifene</a:t>
            </a:r>
            <a:r>
              <a:rPr lang="en-US" sz="2400" dirty="0">
                <a:solidFill>
                  <a:schemeClr val="tx1">
                    <a:lumMod val="95000"/>
                    <a:lumOff val="5000"/>
                  </a:schemeClr>
                </a:solidFill>
              </a:rPr>
              <a:t> and </a:t>
            </a:r>
            <a:r>
              <a:rPr lang="en-US" sz="2400" b="1" dirty="0">
                <a:solidFill>
                  <a:schemeClr val="tx1">
                    <a:lumMod val="95000"/>
                    <a:lumOff val="5000"/>
                  </a:schemeClr>
                </a:solidFill>
              </a:rPr>
              <a:t>tamoxifen</a:t>
            </a:r>
            <a:r>
              <a:rPr lang="en-US" sz="2400" dirty="0">
                <a:solidFill>
                  <a:schemeClr val="tx1">
                    <a:lumMod val="95000"/>
                    <a:lumOff val="5000"/>
                  </a:schemeClr>
                </a:solidFill>
              </a:rPr>
              <a:t> reduce the risk of ER-positive invasive breast cancer with equal efficacy, but </a:t>
            </a:r>
            <a:r>
              <a:rPr lang="en-US" sz="2400" b="1" dirty="0">
                <a:solidFill>
                  <a:schemeClr val="tx1">
                    <a:lumMod val="95000"/>
                    <a:lumOff val="5000"/>
                  </a:schemeClr>
                </a:solidFill>
              </a:rPr>
              <a:t>raloxifene</a:t>
            </a:r>
            <a:r>
              <a:rPr lang="en-US" sz="2400" dirty="0">
                <a:solidFill>
                  <a:schemeClr val="tx1">
                    <a:lumMod val="95000"/>
                    <a:lumOff val="5000"/>
                  </a:schemeClr>
                </a:solidFill>
              </a:rPr>
              <a:t> is associated with a </a:t>
            </a:r>
            <a:r>
              <a:rPr lang="en-US" sz="2400" dirty="0">
                <a:solidFill>
                  <a:srgbClr val="7030A0"/>
                </a:solidFill>
              </a:rPr>
              <a:t>lower</a:t>
            </a:r>
            <a:r>
              <a:rPr lang="en-US" sz="2400" dirty="0">
                <a:solidFill>
                  <a:schemeClr val="tx1">
                    <a:lumMod val="95000"/>
                    <a:lumOff val="5000"/>
                  </a:schemeClr>
                </a:solidFill>
              </a:rPr>
              <a:t> risk </a:t>
            </a:r>
            <a:r>
              <a:rPr lang="en-US" sz="2400" u="sng" dirty="0">
                <a:solidFill>
                  <a:schemeClr val="tx1">
                    <a:lumMod val="95000"/>
                    <a:lumOff val="5000"/>
                  </a:schemeClr>
                </a:solidFill>
              </a:rPr>
              <a:t>of thromboembolic disease, benign uterine conditions, and cataracts</a:t>
            </a:r>
            <a:r>
              <a:rPr lang="en-US" sz="2400" dirty="0">
                <a:solidFill>
                  <a:schemeClr val="tx1">
                    <a:lumMod val="95000"/>
                    <a:lumOff val="5000"/>
                  </a:schemeClr>
                </a:solidFill>
              </a:rPr>
              <a:t> than tamoxifen in postmenopausal women.</a:t>
            </a:r>
          </a:p>
        </p:txBody>
      </p:sp>
      <p:sp>
        <p:nvSpPr>
          <p:cNvPr id="11" name="TextBox 10">
            <a:extLst>
              <a:ext uri="{FF2B5EF4-FFF2-40B4-BE49-F238E27FC236}">
                <a16:creationId xmlns:a16="http://schemas.microsoft.com/office/drawing/2014/main" id="{310AB228-F160-5D48-98AE-D02F3E77B656}"/>
              </a:ext>
            </a:extLst>
          </p:cNvPr>
          <p:cNvSpPr txBox="1"/>
          <p:nvPr/>
        </p:nvSpPr>
        <p:spPr>
          <a:xfrm>
            <a:off x="440530" y="4194063"/>
            <a:ext cx="9179720" cy="1938992"/>
          </a:xfrm>
          <a:prstGeom prst="rect">
            <a:avLst/>
          </a:prstGeom>
          <a:noFill/>
        </p:spPr>
        <p:txBody>
          <a:bodyPr wrap="square">
            <a:spAutoFit/>
          </a:bodyPr>
          <a:lstStyle/>
          <a:p>
            <a:pPr algn="l" rtl="0"/>
            <a:r>
              <a:rPr lang="en-US" sz="2400" dirty="0">
                <a:solidFill>
                  <a:schemeClr val="tx1">
                    <a:lumMod val="95000"/>
                    <a:lumOff val="5000"/>
                  </a:schemeClr>
                </a:solidFill>
              </a:rPr>
              <a:t>Overall quality of life is similar with raloxifene or tamoxifen, but the incidence </a:t>
            </a:r>
            <a:r>
              <a:rPr lang="en-US" sz="2400" u="sng" dirty="0">
                <a:solidFill>
                  <a:schemeClr val="tx1">
                    <a:lumMod val="95000"/>
                    <a:lumOff val="5000"/>
                  </a:schemeClr>
                </a:solidFill>
              </a:rPr>
              <a:t>of dyspareunia, weight gain, and musculoskeletal complaints </a:t>
            </a:r>
            <a:r>
              <a:rPr lang="en-US" sz="2400" dirty="0">
                <a:solidFill>
                  <a:schemeClr val="tx1">
                    <a:lumMod val="95000"/>
                    <a:lumOff val="5000"/>
                  </a:schemeClr>
                </a:solidFill>
              </a:rPr>
              <a:t>is </a:t>
            </a:r>
            <a:r>
              <a:rPr lang="en-US" sz="2400" dirty="0">
                <a:solidFill>
                  <a:srgbClr val="7030A0"/>
                </a:solidFill>
              </a:rPr>
              <a:t>higher</a:t>
            </a:r>
            <a:r>
              <a:rPr lang="en-US" sz="2400" dirty="0">
                <a:solidFill>
                  <a:schemeClr val="tx1">
                    <a:lumMod val="95000"/>
                    <a:lumOff val="5000"/>
                  </a:schemeClr>
                </a:solidFill>
              </a:rPr>
              <a:t> with </a:t>
            </a:r>
            <a:r>
              <a:rPr lang="en-US" sz="2400" b="1" dirty="0">
                <a:solidFill>
                  <a:schemeClr val="tx1">
                    <a:lumMod val="95000"/>
                    <a:lumOff val="5000"/>
                  </a:schemeClr>
                </a:solidFill>
              </a:rPr>
              <a:t>raloxifene</a:t>
            </a:r>
            <a:r>
              <a:rPr lang="en-US" sz="2400" dirty="0">
                <a:solidFill>
                  <a:schemeClr val="tx1">
                    <a:lumMod val="95000"/>
                    <a:lumOff val="5000"/>
                  </a:schemeClr>
                </a:solidFill>
              </a:rPr>
              <a:t> use, whereas </a:t>
            </a:r>
            <a:r>
              <a:rPr lang="en-US" sz="2400" u="sng" dirty="0">
                <a:solidFill>
                  <a:schemeClr val="tx1">
                    <a:lumMod val="95000"/>
                    <a:lumOff val="5000"/>
                  </a:schemeClr>
                </a:solidFill>
              </a:rPr>
              <a:t>vasomotor symptoms, bladder incontinence, gynecologic symptoms, and leg cramps </a:t>
            </a:r>
            <a:r>
              <a:rPr lang="en-US" sz="2400" dirty="0">
                <a:solidFill>
                  <a:schemeClr val="tx1">
                    <a:lumMod val="95000"/>
                    <a:lumOff val="5000"/>
                  </a:schemeClr>
                </a:solidFill>
              </a:rPr>
              <a:t>were </a:t>
            </a:r>
            <a:r>
              <a:rPr lang="en-US" sz="2400" dirty="0">
                <a:solidFill>
                  <a:srgbClr val="7030A0"/>
                </a:solidFill>
              </a:rPr>
              <a:t>higher</a:t>
            </a:r>
            <a:r>
              <a:rPr lang="en-US" sz="2400" dirty="0">
                <a:solidFill>
                  <a:schemeClr val="tx1">
                    <a:lumMod val="95000"/>
                    <a:lumOff val="5000"/>
                  </a:schemeClr>
                </a:solidFill>
              </a:rPr>
              <a:t> with </a:t>
            </a:r>
            <a:r>
              <a:rPr lang="en-US" sz="2400" b="1" dirty="0">
                <a:solidFill>
                  <a:schemeClr val="tx1">
                    <a:lumMod val="95000"/>
                    <a:lumOff val="5000"/>
                  </a:schemeClr>
                </a:solidFill>
              </a:rPr>
              <a:t>tamoxifen</a:t>
            </a:r>
            <a:r>
              <a:rPr lang="en-US" sz="2400" dirty="0">
                <a:solidFill>
                  <a:schemeClr val="tx1">
                    <a:lumMod val="95000"/>
                    <a:lumOff val="5000"/>
                  </a:schemeClr>
                </a:solidFill>
              </a:rPr>
              <a:t> use.</a:t>
            </a:r>
          </a:p>
        </p:txBody>
      </p:sp>
      <p:sp>
        <p:nvSpPr>
          <p:cNvPr id="12" name="TextBox 11">
            <a:extLst>
              <a:ext uri="{FF2B5EF4-FFF2-40B4-BE49-F238E27FC236}">
                <a16:creationId xmlns:a16="http://schemas.microsoft.com/office/drawing/2014/main" id="{DB7DA5F3-D508-6048-81E2-FDC862003E02}"/>
              </a:ext>
            </a:extLst>
          </p:cNvPr>
          <p:cNvSpPr txBox="1"/>
          <p:nvPr/>
        </p:nvSpPr>
        <p:spPr>
          <a:xfrm flipH="1">
            <a:off x="561449" y="587251"/>
            <a:ext cx="5381627" cy="584775"/>
          </a:xfrm>
          <a:prstGeom prst="rect">
            <a:avLst/>
          </a:prstGeom>
          <a:noFill/>
        </p:spPr>
        <p:txBody>
          <a:bodyPr wrap="square" rtlCol="0">
            <a:spAutoFit/>
          </a:bodyPr>
          <a:lstStyle/>
          <a:p>
            <a:pPr algn="l" rtl="0"/>
            <a:r>
              <a:rPr lang="en-US" sz="3200" b="1" dirty="0">
                <a:solidFill>
                  <a:srgbClr val="7030A0"/>
                </a:solidFill>
              </a:rPr>
              <a:t>Tamoxifen VS raloxifene</a:t>
            </a:r>
            <a:r>
              <a:rPr lang="en-US" b="1" dirty="0">
                <a:solidFill>
                  <a:srgbClr val="7030A0"/>
                </a:solidFill>
              </a:rPr>
              <a:t> </a:t>
            </a:r>
          </a:p>
        </p:txBody>
      </p:sp>
    </p:spTree>
    <p:extLst>
      <p:ext uri="{BB962C8B-B14F-4D97-AF65-F5344CB8AC3E}">
        <p14:creationId xmlns:p14="http://schemas.microsoft.com/office/powerpoint/2010/main" val="924262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61950" y="924287"/>
            <a:ext cx="8229600" cy="796908"/>
          </a:xfrm>
        </p:spPr>
        <p:txBody>
          <a:bodyPr/>
          <a:lstStyle/>
          <a:p>
            <a:r>
              <a:rPr lang="en-US" b="1" dirty="0"/>
              <a:t>Risk-reducing surgery</a:t>
            </a:r>
            <a:r>
              <a:rPr lang="en-US" b="1" dirty="0">
                <a:solidFill>
                  <a:srgbClr val="C00000"/>
                </a:solidFill>
              </a:rPr>
              <a:t> </a:t>
            </a:r>
            <a:endParaRPr lang="ar-JO" b="1" dirty="0">
              <a:solidFill>
                <a:srgbClr val="C00000"/>
              </a:solidFill>
            </a:endParaRPr>
          </a:p>
        </p:txBody>
      </p:sp>
      <p:sp>
        <p:nvSpPr>
          <p:cNvPr id="3" name="عنصر نائب للمحتوى 2"/>
          <p:cNvSpPr>
            <a:spLocks noGrp="1"/>
          </p:cNvSpPr>
          <p:nvPr>
            <p:ph idx="1"/>
          </p:nvPr>
        </p:nvSpPr>
        <p:spPr>
          <a:xfrm>
            <a:off x="361950" y="2074506"/>
            <a:ext cx="11444863" cy="4355105"/>
          </a:xfrm>
        </p:spPr>
        <p:txBody>
          <a:bodyPr>
            <a:noAutofit/>
          </a:bodyPr>
          <a:lstStyle/>
          <a:p>
            <a:r>
              <a:rPr lang="en-US" sz="3200" dirty="0"/>
              <a:t>While risk-reducing </a:t>
            </a:r>
            <a:r>
              <a:rPr lang="en-US" sz="3200" dirty="0">
                <a:solidFill>
                  <a:srgbClr val="7030A0"/>
                </a:solidFill>
              </a:rPr>
              <a:t>mastectomy</a:t>
            </a:r>
            <a:r>
              <a:rPr lang="en-US" sz="3200" dirty="0"/>
              <a:t> has been found to decrease breast cancer risk by &gt;90% in high-risk patients, the role of </a:t>
            </a:r>
            <a:r>
              <a:rPr lang="en-US" sz="3200" dirty="0">
                <a:solidFill>
                  <a:srgbClr val="7030A0"/>
                </a:solidFill>
              </a:rPr>
              <a:t>risk-reducing bilateral </a:t>
            </a:r>
            <a:r>
              <a:rPr lang="en-US" sz="3200" dirty="0" err="1">
                <a:solidFill>
                  <a:srgbClr val="7030A0"/>
                </a:solidFill>
              </a:rPr>
              <a:t>salpingo</a:t>
            </a:r>
            <a:r>
              <a:rPr lang="en-US" sz="3200" dirty="0">
                <a:solidFill>
                  <a:srgbClr val="7030A0"/>
                </a:solidFill>
              </a:rPr>
              <a:t>-oophorectomy (RRSO) </a:t>
            </a:r>
            <a:r>
              <a:rPr lang="en-US" sz="3200" dirty="0"/>
              <a:t>remains uncertain due to conflicting findings from studies. </a:t>
            </a:r>
          </a:p>
          <a:p>
            <a:pPr algn="l">
              <a:defRPr sz="3300"/>
            </a:pPr>
            <a:r>
              <a:rPr lang="en-US" sz="3200" dirty="0"/>
              <a:t>Consider counselling on the potential psychosocial impact. </a:t>
            </a:r>
          </a:p>
          <a:p>
            <a:pPr algn="l">
              <a:defRPr sz="3300"/>
            </a:pPr>
            <a:r>
              <a:rPr lang="en-US" sz="3200" dirty="0"/>
              <a:t>Immediate breast reconstruction is an option for many women undergoing risk-reducing mastectomy.</a:t>
            </a:r>
          </a:p>
          <a:p>
            <a:endParaRPr lang="ar-JO" sz="3200" dirty="0"/>
          </a:p>
        </p:txBody>
      </p:sp>
    </p:spTree>
    <p:extLst>
      <p:ext uri="{BB962C8B-B14F-4D97-AF65-F5344CB8AC3E}">
        <p14:creationId xmlns:p14="http://schemas.microsoft.com/office/powerpoint/2010/main" val="3081881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727E-3F76-7D74-06F0-56CADA9F5517}"/>
              </a:ext>
            </a:extLst>
          </p:cNvPr>
          <p:cNvSpPr>
            <a:spLocks noGrp="1"/>
          </p:cNvSpPr>
          <p:nvPr>
            <p:ph type="title"/>
          </p:nvPr>
        </p:nvSpPr>
        <p:spPr/>
        <p:txBody>
          <a:bodyPr>
            <a:normAutofit fontScale="90000"/>
          </a:bodyPr>
          <a:lstStyle/>
          <a:p>
            <a:r>
              <a:rPr lang="en-US" sz="4800" b="1" dirty="0"/>
              <a:t>Diet and lifestyle</a:t>
            </a:r>
            <a:br>
              <a:rPr lang="en-US" sz="4800" b="1" dirty="0"/>
            </a:br>
            <a:endParaRPr lang="en-JO" b="1" dirty="0"/>
          </a:p>
        </p:txBody>
      </p:sp>
      <p:sp>
        <p:nvSpPr>
          <p:cNvPr id="3" name="Content Placeholder 2">
            <a:extLst>
              <a:ext uri="{FF2B5EF4-FFF2-40B4-BE49-F238E27FC236}">
                <a16:creationId xmlns:a16="http://schemas.microsoft.com/office/drawing/2014/main" id="{AE639F77-1813-3468-420C-3339EC538446}"/>
              </a:ext>
            </a:extLst>
          </p:cNvPr>
          <p:cNvSpPr>
            <a:spLocks noGrp="1"/>
          </p:cNvSpPr>
          <p:nvPr>
            <p:ph idx="1"/>
          </p:nvPr>
        </p:nvSpPr>
        <p:spPr/>
        <p:txBody>
          <a:bodyPr>
            <a:normAutofit/>
          </a:bodyPr>
          <a:lstStyle/>
          <a:p>
            <a:pPr marL="0" indent="0" rtl="1">
              <a:buNone/>
            </a:pPr>
            <a:r>
              <a:rPr lang="en-US" sz="3200" dirty="0"/>
              <a:t>Women should be advised of limiting alcohol consumption, keeping physically active, maintaining a healthy weight, and breastfeeding.</a:t>
            </a:r>
          </a:p>
          <a:p>
            <a:pPr marL="0" indent="0" defTabSz="914400" rtl="1" eaLnBrk="1" latinLnBrk="0" hangingPunct="1">
              <a:lnSpc>
                <a:spcPct val="100000"/>
              </a:lnSpc>
              <a:spcBef>
                <a:spcPts val="900"/>
              </a:spcBef>
              <a:spcAft>
                <a:spcPts val="0"/>
              </a:spcAft>
              <a:buClr>
                <a:schemeClr val="tx1">
                  <a:lumMod val="85000"/>
                  <a:lumOff val="15000"/>
                </a:schemeClr>
              </a:buClr>
              <a:buNone/>
            </a:pPr>
            <a:endParaRPr lang="en-JO" sz="3200" dirty="0"/>
          </a:p>
        </p:txBody>
      </p:sp>
      <p:sp>
        <p:nvSpPr>
          <p:cNvPr id="4" name="Slide Number Placeholder 3">
            <a:extLst>
              <a:ext uri="{FF2B5EF4-FFF2-40B4-BE49-F238E27FC236}">
                <a16:creationId xmlns:a16="http://schemas.microsoft.com/office/drawing/2014/main" id="{AF40F28B-BE6C-3A88-AE18-17602812B49E}"/>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1627502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bliqueTopLeft"/>
              <a:lightRig rig="threePt" dir="t"/>
            </a:scene3d>
          </a:bodyPr>
          <a:lstStyle/>
          <a:p>
            <a:r>
              <a:rPr lang="en-US">
                <a:effectLst>
                  <a:outerShdw blurRad="60007" dist="310007" dir="7680000" sy="30000" kx="1300200" algn="ctr" rotWithShape="0">
                    <a:prstClr val="black">
                      <a:alpha val="32000"/>
                    </a:prstClr>
                  </a:outerShdw>
                </a:effectLst>
              </a:rPr>
              <a:t>Thank You</a:t>
            </a:r>
          </a:p>
        </p:txBody>
      </p:sp>
    </p:spTree>
    <p:extLst>
      <p:ext uri="{BB962C8B-B14F-4D97-AF65-F5344CB8AC3E}">
        <p14:creationId xmlns:p14="http://schemas.microsoft.com/office/powerpoint/2010/main" val="175014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2" name="Title 0"/>
          <p:cNvSpPr>
            <a:spLocks noGrp="1"/>
          </p:cNvSpPr>
          <p:nvPr>
            <p:ph type="title"/>
          </p:nvPr>
        </p:nvSpPr>
        <p:spPr>
          <a:xfrm>
            <a:off x="596901" y="642112"/>
            <a:ext cx="3414607" cy="643467"/>
          </a:xfrm>
        </p:spPr>
        <p:txBody>
          <a:bodyPr>
            <a:normAutofit fontScale="90000"/>
          </a:bodyPr>
          <a:lstStyle/>
          <a:p>
            <a:pPr algn="ctr"/>
            <a:r>
              <a:rPr lang="en-US" sz="6400" dirty="0">
                <a:solidFill>
                  <a:schemeClr val="accent2"/>
                </a:solidFill>
              </a:rPr>
              <a:t>cont...</a:t>
            </a:r>
          </a:p>
        </p:txBody>
      </p:sp>
      <p:sp>
        <p:nvSpPr>
          <p:cNvPr id="488" name="Google Shape;488;p45"/>
          <p:cNvSpPr txBox="1">
            <a:spLocks noGrp="1"/>
          </p:cNvSpPr>
          <p:nvPr>
            <p:ph type="subTitle" idx="4294967295"/>
          </p:nvPr>
        </p:nvSpPr>
        <p:spPr>
          <a:xfrm>
            <a:off x="423746" y="1119343"/>
            <a:ext cx="10304463" cy="5303837"/>
          </a:xfrm>
          <a:prstGeom prst="rect">
            <a:avLst/>
          </a:prstGeom>
        </p:spPr>
        <p:txBody>
          <a:bodyPr spcFirstLastPara="1" wrap="square" lIns="121900" tIns="121900" rIns="121900" bIns="121900" anchor="ctr" anchorCtr="0">
            <a:noAutofit/>
          </a:bodyPr>
          <a:lstStyle/>
          <a:p>
            <a:pPr marL="380990" indent="-380990">
              <a:lnSpc>
                <a:spcPct val="110000"/>
              </a:lnSpc>
              <a:buFont typeface="Wingdings" panose="05000000000000000000" charset="0"/>
              <a:buChar char="Ø"/>
            </a:pPr>
            <a:r>
              <a:rPr lang="en-US" sz="2400" b="1" dirty="0">
                <a:latin typeface="Comic Sans MS" panose="030F0702030302020204" charset="0"/>
                <a:cs typeface="Comic Sans MS" panose="030F0702030302020204" charset="0"/>
                <a:sym typeface="+mn-ea"/>
              </a:rPr>
              <a:t>Most women with breast or ovarian cancer have sporadic rather than inherited cancer , </a:t>
            </a:r>
            <a:r>
              <a:rPr lang="en-US" sz="2400" b="1" dirty="0" err="1">
                <a:latin typeface="Comic Sans MS" panose="030F0702030302020204" charset="0"/>
                <a:cs typeface="Comic Sans MS" panose="030F0702030302020204" charset="0"/>
                <a:sym typeface="+mn-ea"/>
              </a:rPr>
              <a:t>Althought</a:t>
            </a:r>
            <a:r>
              <a:rPr lang="en-US" sz="2400" b="1" dirty="0">
                <a:latin typeface="Comic Sans MS" panose="030F0702030302020204" charset="0"/>
                <a:cs typeface="Comic Sans MS" panose="030F0702030302020204" charset="0"/>
                <a:sym typeface="+mn-ea"/>
              </a:rPr>
              <a:t> the majority of women with inherited breast/ovarian cancer carry </a:t>
            </a:r>
            <a:r>
              <a:rPr lang="en-US" sz="2400" b="1" dirty="0" err="1">
                <a:latin typeface="Comic Sans MS" panose="030F0702030302020204" charset="0"/>
                <a:cs typeface="Comic Sans MS" panose="030F0702030302020204" charset="0"/>
                <a:sym typeface="+mn-ea"/>
              </a:rPr>
              <a:t>harmfull</a:t>
            </a:r>
            <a:r>
              <a:rPr lang="en-US" sz="2400" b="1" dirty="0">
                <a:latin typeface="Comic Sans MS" panose="030F0702030302020204" charset="0"/>
                <a:cs typeface="Comic Sans MS" panose="030F0702030302020204" charset="0"/>
                <a:sym typeface="+mn-ea"/>
              </a:rPr>
              <a:t> mutations in BRCA1 and BRCA2</a:t>
            </a:r>
          </a:p>
          <a:p>
            <a:pPr marL="0" indent="0">
              <a:lnSpc>
                <a:spcPct val="110000"/>
              </a:lnSpc>
              <a:buNone/>
            </a:pPr>
            <a:r>
              <a:rPr lang="en-US" sz="2400" b="1" dirty="0">
                <a:latin typeface="Comic Sans MS" panose="030F0702030302020204" charset="0"/>
                <a:cs typeface="Comic Sans MS" panose="030F0702030302020204" charset="0"/>
                <a:sym typeface="+mn-ea"/>
              </a:rPr>
              <a:t> </a:t>
            </a:r>
            <a:endParaRPr lang="en-US" sz="2400" b="1" dirty="0">
              <a:latin typeface="Comic Sans MS" panose="030F0702030302020204" charset="0"/>
              <a:cs typeface="Comic Sans MS" panose="030F0702030302020204" charset="0"/>
            </a:endParaRPr>
          </a:p>
          <a:p>
            <a:pPr marL="380990" indent="-380990">
              <a:lnSpc>
                <a:spcPct val="110000"/>
              </a:lnSpc>
              <a:buFont typeface="Wingdings" panose="05000000000000000000" charset="0"/>
              <a:buChar char="Ø"/>
            </a:pPr>
            <a:r>
              <a:rPr lang="en-US" sz="2400" b="1" dirty="0">
                <a:latin typeface="Comic Sans MS" panose="030F0702030302020204" charset="0"/>
                <a:cs typeface="Comic Sans MS" panose="030F0702030302020204" charset="0"/>
                <a:sym typeface="+mn-ea"/>
              </a:rPr>
              <a:t>It’s characterized by an </a:t>
            </a:r>
            <a:r>
              <a:rPr lang="en-US" sz="2400" b="1" u="sng" dirty="0" err="1">
                <a:latin typeface="Comic Sans MS" panose="030F0702030302020204" charset="0"/>
                <a:cs typeface="Comic Sans MS" panose="030F0702030302020204" charset="0"/>
                <a:sym typeface="+mn-ea"/>
              </a:rPr>
              <a:t>Autosmoal</a:t>
            </a:r>
            <a:r>
              <a:rPr lang="en-US" sz="2400" b="1" u="sng" dirty="0">
                <a:latin typeface="Comic Sans MS" panose="030F0702030302020204" charset="0"/>
                <a:cs typeface="Comic Sans MS" panose="030F0702030302020204" charset="0"/>
                <a:sym typeface="+mn-ea"/>
              </a:rPr>
              <a:t> dominant</a:t>
            </a:r>
            <a:r>
              <a:rPr lang="en-US" sz="2400" b="1" dirty="0">
                <a:latin typeface="Comic Sans MS" panose="030F0702030302020204" charset="0"/>
                <a:cs typeface="Comic Sans MS" panose="030F0702030302020204" charset="0"/>
                <a:sym typeface="+mn-ea"/>
              </a:rPr>
              <a:t> pattern of inheritance.</a:t>
            </a:r>
          </a:p>
          <a:p>
            <a:pPr marL="0" indent="0">
              <a:lnSpc>
                <a:spcPct val="110000"/>
              </a:lnSpc>
              <a:buNone/>
            </a:pPr>
            <a:endParaRPr lang="en-US" sz="2400" b="1" dirty="0">
              <a:latin typeface="Comic Sans MS" panose="030F0702030302020204" charset="0"/>
              <a:cs typeface="Comic Sans MS" panose="030F0702030302020204" charset="0"/>
            </a:endParaRPr>
          </a:p>
          <a:p>
            <a:pPr marL="380990" indent="-380990">
              <a:lnSpc>
                <a:spcPct val="110000"/>
              </a:lnSpc>
              <a:buFont typeface="Wingdings" panose="05000000000000000000" charset="0"/>
              <a:buChar char="Ø"/>
            </a:pPr>
            <a:r>
              <a:rPr lang="en-US" sz="2400" b="1" dirty="0">
                <a:latin typeface="Comic Sans MS" panose="030F0702030302020204" charset="0"/>
                <a:cs typeface="Comic Sans MS" panose="030F0702030302020204" charset="0"/>
              </a:rPr>
              <a:t>Each child of a parent who carries any mutation in one of these genes has a 50% chance (or 1 in 2 chance) of inheriting the mutation.</a:t>
            </a:r>
          </a:p>
        </p:txBody>
      </p:sp>
    </p:spTree>
    <p:extLst>
      <p:ext uri="{BB962C8B-B14F-4D97-AF65-F5344CB8AC3E}">
        <p14:creationId xmlns:p14="http://schemas.microsoft.com/office/powerpoint/2010/main" val="214750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Title 0"/>
          <p:cNvSpPr/>
          <p:nvPr/>
        </p:nvSpPr>
        <p:spPr>
          <a:xfrm>
            <a:off x="1814407" y="140547"/>
            <a:ext cx="2901527" cy="70104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dirty="0">
                <a:solidFill>
                  <a:srgbClr val="0070C0"/>
                </a:solidFill>
              </a:rPr>
              <a:t>cont...</a:t>
            </a:r>
          </a:p>
        </p:txBody>
      </p:sp>
      <p:graphicFrame>
        <p:nvGraphicFramePr>
          <p:cNvPr id="6" name="Table 5"/>
          <p:cNvGraphicFramePr>
            <a:graphicFrameLocks noGrp="1"/>
          </p:cNvGraphicFramePr>
          <p:nvPr>
            <p:extLst>
              <p:ext uri="{D42A27DB-BD31-4B8C-83A1-F6EECF244321}">
                <p14:modId xmlns:p14="http://schemas.microsoft.com/office/powerpoint/2010/main" val="1256599192"/>
              </p:ext>
            </p:extLst>
          </p:nvPr>
        </p:nvGraphicFramePr>
        <p:xfrm>
          <a:off x="292947" y="1159087"/>
          <a:ext cx="11606107" cy="4952153"/>
        </p:xfrm>
        <a:graphic>
          <a:graphicData uri="http://schemas.openxmlformats.org/drawingml/2006/table">
            <a:tbl>
              <a:tblPr firstRow="1" bandRow="1">
                <a:tableStyleId>{5C22544A-7EE6-4342-B048-85BDC9FD1C3A}</a:tableStyleId>
              </a:tblPr>
              <a:tblGrid>
                <a:gridCol w="3545840">
                  <a:extLst>
                    <a:ext uri="{9D8B030D-6E8A-4147-A177-3AD203B41FA5}">
                      <a16:colId xmlns:a16="http://schemas.microsoft.com/office/drawing/2014/main" val="20000"/>
                    </a:ext>
                  </a:extLst>
                </a:gridCol>
                <a:gridCol w="4897120">
                  <a:extLst>
                    <a:ext uri="{9D8B030D-6E8A-4147-A177-3AD203B41FA5}">
                      <a16:colId xmlns:a16="http://schemas.microsoft.com/office/drawing/2014/main" val="20001"/>
                    </a:ext>
                  </a:extLst>
                </a:gridCol>
                <a:gridCol w="3163147">
                  <a:extLst>
                    <a:ext uri="{9D8B030D-6E8A-4147-A177-3AD203B41FA5}">
                      <a16:colId xmlns:a16="http://schemas.microsoft.com/office/drawing/2014/main" val="20002"/>
                    </a:ext>
                  </a:extLst>
                </a:gridCol>
              </a:tblGrid>
              <a:tr h="772160">
                <a:tc>
                  <a:txBody>
                    <a:bodyPr/>
                    <a:lstStyle/>
                    <a:p>
                      <a:pPr algn="ctr">
                        <a:lnSpc>
                          <a:spcPct val="120000"/>
                        </a:lnSpc>
                        <a:buNone/>
                      </a:pPr>
                      <a:r>
                        <a:rPr lang="en-US" sz="2400" dirty="0">
                          <a:solidFill>
                            <a:srgbClr val="0070C0"/>
                          </a:solidFill>
                          <a:latin typeface="Bodoni MT" panose="02070603080606020203" charset="0"/>
                          <a:cs typeface="Bodoni MT" panose="02070603080606020203" charset="0"/>
                        </a:rPr>
                        <a:t>Cancer Type</a:t>
                      </a:r>
                    </a:p>
                  </a:txBody>
                  <a:tcPr marL="121920" marR="121920" marT="60960" marB="60960"/>
                </a:tc>
                <a:tc>
                  <a:txBody>
                    <a:bodyPr/>
                    <a:lstStyle/>
                    <a:p>
                      <a:pPr algn="ctr">
                        <a:lnSpc>
                          <a:spcPct val="140000"/>
                        </a:lnSpc>
                        <a:buNone/>
                      </a:pPr>
                      <a:r>
                        <a:rPr lang="en-US" sz="2100" dirty="0">
                          <a:solidFill>
                            <a:srgbClr val="0070C0"/>
                          </a:solidFill>
                          <a:latin typeface="Bodoni MT" panose="02070603080606020203" charset="0"/>
                          <a:cs typeface="Bodoni MT" panose="02070603080606020203" charset="0"/>
                        </a:rPr>
                        <a:t>Risk in carriers to age 70 years </a:t>
                      </a:r>
                    </a:p>
                  </a:txBody>
                  <a:tcPr marL="121920" marR="121920" marT="60960" marB="60960">
                    <a:solidFill>
                      <a:schemeClr val="accent1"/>
                    </a:solidFill>
                  </a:tcPr>
                </a:tc>
                <a:tc>
                  <a:txBody>
                    <a:bodyPr/>
                    <a:lstStyle/>
                    <a:p>
                      <a:pPr algn="ctr">
                        <a:buNone/>
                      </a:pPr>
                      <a:r>
                        <a:rPr lang="en-US" sz="2100" dirty="0">
                          <a:solidFill>
                            <a:srgbClr val="0070C0"/>
                          </a:solidFill>
                          <a:latin typeface="Bodoni MT" panose="02070603080606020203" charset="0"/>
                          <a:cs typeface="Bodoni MT" panose="02070603080606020203" charset="0"/>
                        </a:rPr>
                        <a:t>Lifetime risk in general population </a:t>
                      </a:r>
                    </a:p>
                  </a:txBody>
                  <a:tcPr marL="121920" marR="121920" marT="60960" marB="60960"/>
                </a:tc>
                <a:extLst>
                  <a:ext uri="{0D108BD9-81ED-4DB2-BD59-A6C34878D82A}">
                    <a16:rowId xmlns:a16="http://schemas.microsoft.com/office/drawing/2014/main" val="10000"/>
                  </a:ext>
                </a:extLst>
              </a:tr>
              <a:tr h="702733">
                <a:tc>
                  <a:txBody>
                    <a:bodyPr/>
                    <a:lstStyle/>
                    <a:p>
                      <a:pPr>
                        <a:buNone/>
                      </a:pPr>
                      <a:r>
                        <a:rPr lang="en-US" sz="1900" b="0">
                          <a:latin typeface="Bodoni MT" panose="02070603080606020203" charset="0"/>
                          <a:cs typeface="Bodoni MT" panose="02070603080606020203" charset="0"/>
                          <a:sym typeface="+mn-ea"/>
                        </a:rPr>
                        <a:t>Breast cancer </a:t>
                      </a:r>
                      <a:endParaRPr lang="en-US" sz="1900" b="0">
                        <a:latin typeface="Bodoni MT" panose="02070603080606020203" charset="0"/>
                        <a:cs typeface="Bodoni MT" panose="02070603080606020203" charset="0"/>
                      </a:endParaRPr>
                    </a:p>
                    <a:p>
                      <a:pPr>
                        <a:buNone/>
                      </a:pPr>
                      <a:endParaRPr lang="en-US" sz="1900" b="0">
                        <a:latin typeface="Bodoni MT" panose="02070603080606020203" charset="0"/>
                        <a:cs typeface="Bodoni MT" panose="02070603080606020203" charset="0"/>
                      </a:endParaRPr>
                    </a:p>
                  </a:txBody>
                  <a:tcPr marL="121920" marR="121920" marT="60960" marB="60960"/>
                </a:tc>
                <a:tc>
                  <a:txBody>
                    <a:bodyPr/>
                    <a:lstStyle/>
                    <a:p>
                      <a:pPr>
                        <a:buNone/>
                      </a:pPr>
                      <a:r>
                        <a:rPr lang="en-US" sz="1900">
                          <a:latin typeface="Bodoni MT" panose="02070603080606020203" charset="0"/>
                          <a:cs typeface="Bodoni MT" panose="02070603080606020203" charset="0"/>
                          <a:sym typeface="+mn-ea"/>
                        </a:rPr>
                        <a:t>BRCA1: 55%-70%</a:t>
                      </a:r>
                      <a:endParaRPr lang="en-US" sz="1900">
                        <a:latin typeface="Bodoni MT" panose="02070603080606020203" charset="0"/>
                        <a:cs typeface="Bodoni MT" panose="02070603080606020203" charset="0"/>
                      </a:endParaRPr>
                    </a:p>
                    <a:p>
                      <a:pPr>
                        <a:buNone/>
                      </a:pPr>
                      <a:r>
                        <a:rPr lang="en-US" sz="1900">
                          <a:latin typeface="Bodoni MT" panose="02070603080606020203" charset="0"/>
                          <a:cs typeface="Bodoni MT" panose="02070603080606020203" charset="0"/>
                          <a:sym typeface="+mn-ea"/>
                        </a:rPr>
                        <a:t>BRCA2: 45%-70%</a:t>
                      </a:r>
                    </a:p>
                  </a:txBody>
                  <a:tcPr marL="121920" marR="121920" marT="60960" marB="60960"/>
                </a:tc>
                <a:tc>
                  <a:txBody>
                    <a:bodyPr/>
                    <a:lstStyle/>
                    <a:p>
                      <a:pPr>
                        <a:buNone/>
                      </a:pPr>
                      <a:r>
                        <a:rPr lang="en-US" sz="1900">
                          <a:latin typeface="Bodoni MT" panose="02070603080606020203" charset="0"/>
                          <a:cs typeface="Bodoni MT" panose="02070603080606020203" charset="0"/>
                          <a:sym typeface="+mn-ea"/>
                        </a:rPr>
                        <a:t>12% </a:t>
                      </a:r>
                      <a:endParaRPr lang="en-US" sz="1900">
                        <a:latin typeface="Bodoni MT" panose="02070603080606020203" charset="0"/>
                        <a:cs typeface="Bodoni MT" panose="02070603080606020203" charset="0"/>
                      </a:endParaRPr>
                    </a:p>
                    <a:p>
                      <a:pPr>
                        <a:buNone/>
                      </a:pPr>
                      <a:endParaRPr lang="en-US" sz="1900">
                        <a:latin typeface="Bodoni MT" panose="02070603080606020203" charset="0"/>
                        <a:cs typeface="Bodoni MT" panose="02070603080606020203" charset="0"/>
                      </a:endParaRPr>
                    </a:p>
                  </a:txBody>
                  <a:tcPr marL="121920" marR="121920" marT="60960" marB="60960"/>
                </a:tc>
                <a:extLst>
                  <a:ext uri="{0D108BD9-81ED-4DB2-BD59-A6C34878D82A}">
                    <a16:rowId xmlns:a16="http://schemas.microsoft.com/office/drawing/2014/main" val="10001"/>
                  </a:ext>
                </a:extLst>
              </a:tr>
              <a:tr h="1905000">
                <a:tc>
                  <a:txBody>
                    <a:bodyPr/>
                    <a:lstStyle/>
                    <a:p>
                      <a:pPr algn="l">
                        <a:lnSpc>
                          <a:spcPct val="310000"/>
                        </a:lnSpc>
                        <a:buSzTx/>
                        <a:buNone/>
                      </a:pPr>
                      <a:r>
                        <a:rPr lang="en-US" sz="1900">
                          <a:latin typeface="Bodoni MT" panose="02070603080606020203" charset="0"/>
                          <a:cs typeface="Bodoni MT" panose="02070603080606020203" charset="0"/>
                        </a:rPr>
                        <a:t>Contralateral (opposite breast )</a:t>
                      </a:r>
                    </a:p>
                  </a:txBody>
                  <a:tcPr marL="121920" marR="121920" marT="60960" marB="60960"/>
                </a:tc>
                <a:tc>
                  <a:txBody>
                    <a:bodyPr/>
                    <a:lstStyle/>
                    <a:p>
                      <a:pPr>
                        <a:lnSpc>
                          <a:spcPct val="200000"/>
                        </a:lnSpc>
                        <a:buNone/>
                      </a:pPr>
                      <a:r>
                        <a:rPr lang="en-US" sz="1900">
                          <a:latin typeface="Bodoni MT" panose="02070603080606020203" charset="0"/>
                          <a:cs typeface="Bodoni MT" panose="02070603080606020203" charset="0"/>
                        </a:rPr>
                        <a:t>up to 63% at 25 yrs postdiagnosis but highly dependent on age at diagnosis of first breast ca</a:t>
                      </a:r>
                    </a:p>
                  </a:txBody>
                  <a:tcPr marL="121920" marR="121920" marT="60960" marB="60960"/>
                </a:tc>
                <a:tc>
                  <a:txBody>
                    <a:bodyPr/>
                    <a:lstStyle/>
                    <a:p>
                      <a:pPr>
                        <a:lnSpc>
                          <a:spcPct val="300000"/>
                        </a:lnSpc>
                        <a:buNone/>
                      </a:pPr>
                      <a:r>
                        <a:rPr lang="en-US" sz="1900">
                          <a:latin typeface="Bodoni MT" panose="02070603080606020203" charset="0"/>
                          <a:cs typeface="Bodoni MT" panose="02070603080606020203" charset="0"/>
                        </a:rPr>
                        <a:t>7% at 25years postdiagnosis</a:t>
                      </a:r>
                    </a:p>
                  </a:txBody>
                  <a:tcPr marL="121920" marR="121920" marT="60960" marB="60960"/>
                </a:tc>
                <a:extLst>
                  <a:ext uri="{0D108BD9-81ED-4DB2-BD59-A6C34878D82A}">
                    <a16:rowId xmlns:a16="http://schemas.microsoft.com/office/drawing/2014/main" val="10002"/>
                  </a:ext>
                </a:extLst>
              </a:tr>
              <a:tr h="813647">
                <a:tc>
                  <a:txBody>
                    <a:bodyPr/>
                    <a:lstStyle/>
                    <a:p>
                      <a:pPr>
                        <a:buNone/>
                      </a:pPr>
                      <a:r>
                        <a:rPr lang="en-US" sz="1900">
                          <a:latin typeface="Bodoni MT" panose="02070603080606020203" charset="0"/>
                          <a:cs typeface="Bodoni MT" panose="02070603080606020203" charset="0"/>
                        </a:rPr>
                        <a:t>Ovarian cancer </a:t>
                      </a:r>
                    </a:p>
                  </a:txBody>
                  <a:tcPr marL="121920" marR="121920" marT="60960" marB="60960"/>
                </a:tc>
                <a:tc>
                  <a:txBody>
                    <a:bodyPr/>
                    <a:lstStyle/>
                    <a:p>
                      <a:pPr>
                        <a:buNone/>
                      </a:pPr>
                      <a:r>
                        <a:rPr lang="en-US" sz="1900">
                          <a:latin typeface="Bodoni MT" panose="02070603080606020203" charset="0"/>
                          <a:cs typeface="Bodoni MT" panose="02070603080606020203" charset="0"/>
                        </a:rPr>
                        <a:t>BRCA1:40%</a:t>
                      </a:r>
                    </a:p>
                    <a:p>
                      <a:pPr>
                        <a:buNone/>
                      </a:pPr>
                      <a:r>
                        <a:rPr lang="en-US" sz="1900">
                          <a:latin typeface="Bodoni MT" panose="02070603080606020203" charset="0"/>
                          <a:cs typeface="Bodoni MT" panose="02070603080606020203" charset="0"/>
                        </a:rPr>
                        <a:t>BRCA2: 15%</a:t>
                      </a:r>
                    </a:p>
                  </a:txBody>
                  <a:tcPr marL="121920" marR="121920" marT="60960" marB="60960"/>
                </a:tc>
                <a:tc>
                  <a:txBody>
                    <a:bodyPr/>
                    <a:lstStyle/>
                    <a:p>
                      <a:pPr>
                        <a:lnSpc>
                          <a:spcPct val="200000"/>
                        </a:lnSpc>
                        <a:buNone/>
                      </a:pPr>
                      <a:r>
                        <a:rPr lang="en-US" sz="1900">
                          <a:latin typeface="Bodoni MT" panose="02070603080606020203" charset="0"/>
                          <a:cs typeface="Bodoni MT" panose="02070603080606020203" charset="0"/>
                        </a:rPr>
                        <a:t>1%</a:t>
                      </a:r>
                    </a:p>
                  </a:txBody>
                  <a:tcPr marL="121920" marR="121920" marT="60960" marB="60960"/>
                </a:tc>
                <a:extLst>
                  <a:ext uri="{0D108BD9-81ED-4DB2-BD59-A6C34878D82A}">
                    <a16:rowId xmlns:a16="http://schemas.microsoft.com/office/drawing/2014/main" val="10003"/>
                  </a:ext>
                </a:extLst>
              </a:tr>
              <a:tr h="758613">
                <a:tc>
                  <a:txBody>
                    <a:bodyPr/>
                    <a:lstStyle/>
                    <a:p>
                      <a:pPr>
                        <a:buNone/>
                      </a:pPr>
                      <a:r>
                        <a:rPr lang="en-US" sz="1900">
                          <a:latin typeface="Bodoni MT" panose="02070603080606020203" charset="0"/>
                          <a:cs typeface="Bodoni MT" panose="02070603080606020203" charset="0"/>
                        </a:rPr>
                        <a:t>Pancreatic </a:t>
                      </a:r>
                    </a:p>
                  </a:txBody>
                  <a:tcPr marL="121920" marR="121920" marT="60960" marB="60960"/>
                </a:tc>
                <a:tc>
                  <a:txBody>
                    <a:bodyPr/>
                    <a:lstStyle/>
                    <a:p>
                      <a:pPr>
                        <a:buNone/>
                      </a:pPr>
                      <a:r>
                        <a:rPr lang="en-US" sz="1900">
                          <a:latin typeface="Bodoni MT" panose="02070603080606020203" charset="0"/>
                          <a:cs typeface="Bodoni MT" panose="02070603080606020203" charset="0"/>
                        </a:rPr>
                        <a:t>BRCA1: 2%-4%</a:t>
                      </a:r>
                    </a:p>
                    <a:p>
                      <a:pPr>
                        <a:buNone/>
                      </a:pPr>
                      <a:r>
                        <a:rPr lang="en-US" sz="1900">
                          <a:latin typeface="Bodoni MT" panose="02070603080606020203" charset="0"/>
                          <a:cs typeface="Bodoni MT" panose="02070603080606020203" charset="0"/>
                        </a:rPr>
                        <a:t>BRCA2: 5%</a:t>
                      </a:r>
                    </a:p>
                  </a:txBody>
                  <a:tcPr marL="121920" marR="121920" marT="60960" marB="60960"/>
                </a:tc>
                <a:tc>
                  <a:txBody>
                    <a:bodyPr/>
                    <a:lstStyle/>
                    <a:p>
                      <a:pPr>
                        <a:buNone/>
                      </a:pPr>
                      <a:r>
                        <a:rPr lang="en-US" sz="1900" dirty="0">
                          <a:latin typeface="Bodoni MT" panose="02070603080606020203" charset="0"/>
                          <a:cs typeface="Bodoni MT" panose="02070603080606020203" charset="0"/>
                        </a:rPr>
                        <a:t>1.5%</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886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5087" y="1535854"/>
            <a:ext cx="10430933" cy="5588847"/>
          </a:xfrm>
        </p:spPr>
        <p:txBody>
          <a:bodyPr anchor="t" anchorCtr="0"/>
          <a:lstStyle/>
          <a:p>
            <a:pPr>
              <a:lnSpc>
                <a:spcPct val="130000"/>
              </a:lnSpc>
            </a:pPr>
            <a:r>
              <a:rPr lang="en-US" sz="2400" b="1">
                <a:latin typeface="Comic Sans MS" panose="030F0702030302020204" charset="0"/>
                <a:cs typeface="Comic Sans MS" panose="030F0702030302020204" charset="0"/>
                <a:sym typeface="+mn-ea"/>
              </a:rPr>
              <a:t>Harmful variants in BRCA1 and BRCA2 increase the risk of several additional cancers. In women, these include </a:t>
            </a:r>
            <a:r>
              <a:rPr lang="en-US" sz="2400" b="1" u="sng">
                <a:latin typeface="Comic Sans MS" panose="030F0702030302020204" charset="0"/>
                <a:cs typeface="Comic Sans MS" panose="030F0702030302020204" charset="0"/>
                <a:sym typeface="+mn-ea"/>
              </a:rPr>
              <a:t>fallopian tube cancer</a:t>
            </a:r>
            <a:r>
              <a:rPr lang="en-US" sz="2400" b="1">
                <a:latin typeface="Comic Sans MS" panose="030F0702030302020204" charset="0"/>
                <a:cs typeface="Comic Sans MS" panose="030F0702030302020204" charset="0"/>
                <a:sym typeface="+mn-ea"/>
              </a:rPr>
              <a:t> .</a:t>
            </a:r>
          </a:p>
          <a:p>
            <a:pPr marL="169329" indent="0">
              <a:lnSpc>
                <a:spcPct val="130000"/>
              </a:lnSpc>
              <a:buNone/>
            </a:pPr>
            <a:endParaRPr lang="en-US" sz="2400" b="1">
              <a:latin typeface="Comic Sans MS" panose="030F0702030302020204" charset="0"/>
              <a:cs typeface="Comic Sans MS" panose="030F0702030302020204" charset="0"/>
            </a:endParaRPr>
          </a:p>
          <a:p>
            <a:pPr>
              <a:lnSpc>
                <a:spcPct val="130000"/>
              </a:lnSpc>
            </a:pPr>
            <a:r>
              <a:rPr lang="en-US" sz="2400" b="1" u="sng">
                <a:latin typeface="Comic Sans MS" panose="030F0702030302020204" charset="0"/>
                <a:cs typeface="Comic Sans MS" panose="030F0702030302020204" charset="0"/>
                <a:sym typeface="+mn-ea"/>
              </a:rPr>
              <a:t>Men </a:t>
            </a:r>
            <a:r>
              <a:rPr lang="en-US" sz="2400" b="1">
                <a:latin typeface="Comic Sans MS" panose="030F0702030302020204" charset="0"/>
                <a:cs typeface="Comic Sans MS" panose="030F0702030302020204" charset="0"/>
                <a:sym typeface="+mn-ea"/>
              </a:rPr>
              <a:t>with BRCA2 variants, and to a lesser extent BRCA1 variants, are also at increased risk of </a:t>
            </a:r>
            <a:r>
              <a:rPr lang="en-US" sz="2400" b="1" u="sng">
                <a:latin typeface="Comic Sans MS" panose="030F0702030302020204" charset="0"/>
                <a:cs typeface="Comic Sans MS" panose="030F0702030302020204" charset="0"/>
                <a:sym typeface="+mn-ea"/>
              </a:rPr>
              <a:t>breast cancer</a:t>
            </a:r>
            <a:r>
              <a:rPr lang="en-US" sz="2400" b="1">
                <a:latin typeface="Comic Sans MS" panose="030F0702030302020204" charset="0"/>
                <a:cs typeface="Comic Sans MS" panose="030F0702030302020204" charset="0"/>
                <a:sym typeface="+mn-ea"/>
              </a:rPr>
              <a:t>  and </a:t>
            </a:r>
            <a:r>
              <a:rPr lang="en-US" sz="2400" b="1" u="sng">
                <a:latin typeface="Comic Sans MS" panose="030F0702030302020204" charset="0"/>
                <a:cs typeface="Comic Sans MS" panose="030F0702030302020204" charset="0"/>
                <a:sym typeface="+mn-ea"/>
              </a:rPr>
              <a:t>prostate cancer</a:t>
            </a:r>
            <a:r>
              <a:rPr lang="en-US" sz="2400" b="1">
                <a:latin typeface="Comic Sans MS" panose="030F0702030302020204" charset="0"/>
                <a:cs typeface="Comic Sans MS" panose="030F0702030302020204" charset="0"/>
                <a:sym typeface="+mn-ea"/>
              </a:rPr>
              <a:t> .</a:t>
            </a:r>
            <a:endParaRPr lang="en-US" sz="2400" b="1">
              <a:latin typeface="Comic Sans MS" panose="030F0702030302020204" charset="0"/>
              <a:cs typeface="Comic Sans MS" panose="030F0702030302020204" charset="0"/>
            </a:endParaRPr>
          </a:p>
          <a:p>
            <a:pPr>
              <a:lnSpc>
                <a:spcPct val="130000"/>
              </a:lnSpc>
            </a:pPr>
            <a:endParaRPr lang="en-US" sz="2400" b="1">
              <a:latin typeface="Comic Sans MS" panose="030F0702030302020204" charset="0"/>
              <a:cs typeface="Comic Sans MS" panose="030F0702030302020204" charset="0"/>
            </a:endParaRPr>
          </a:p>
          <a:p>
            <a:pPr>
              <a:lnSpc>
                <a:spcPct val="130000"/>
              </a:lnSpc>
            </a:pPr>
            <a:r>
              <a:rPr lang="en-US" sz="2400" b="1">
                <a:latin typeface="Comic Sans MS" panose="030F0702030302020204" charset="0"/>
                <a:cs typeface="Comic Sans MS" panose="030F0702030302020204" charset="0"/>
                <a:sym typeface="+mn-ea"/>
              </a:rPr>
              <a:t>In addition, certain variants in BRCA1 and BRCA2 can cause subtypes of </a:t>
            </a:r>
            <a:r>
              <a:rPr lang="en-US" sz="2400" b="1" u="sng">
                <a:latin typeface="Comic Sans MS" panose="030F0702030302020204" charset="0"/>
                <a:cs typeface="Comic Sans MS" panose="030F0702030302020204" charset="0"/>
                <a:sym typeface="+mn-ea"/>
              </a:rPr>
              <a:t>Fanconi anemia </a:t>
            </a:r>
            <a:r>
              <a:rPr lang="en-US" sz="2400" b="1">
                <a:latin typeface="Comic Sans MS" panose="030F0702030302020204" charset="0"/>
                <a:cs typeface="Comic Sans MS" panose="030F0702030302020204" charset="0"/>
                <a:sym typeface="+mn-ea"/>
              </a:rPr>
              <a:t>and </a:t>
            </a:r>
            <a:r>
              <a:rPr lang="en-US" sz="2400" b="1" u="sng">
                <a:latin typeface="Comic Sans MS" panose="030F0702030302020204" charset="0"/>
                <a:cs typeface="Comic Sans MS" panose="030F0702030302020204" charset="0"/>
                <a:sym typeface="+mn-ea"/>
              </a:rPr>
              <a:t>Melanoma</a:t>
            </a:r>
            <a:r>
              <a:rPr lang="en-US" sz="2400" b="1">
                <a:latin typeface="Comic Sans MS" panose="030F0702030302020204" charset="0"/>
                <a:cs typeface="Comic Sans MS" panose="030F0702030302020204" charset="0"/>
                <a:sym typeface="+mn-ea"/>
              </a:rPr>
              <a:t>.</a:t>
            </a:r>
            <a:endParaRPr lang="en-US" sz="2400" b="1">
              <a:latin typeface="Comic Sans MS" panose="030F0702030302020204" charset="0"/>
              <a:cs typeface="Comic Sans MS" panose="030F0702030302020204" charset="0"/>
            </a:endParaRPr>
          </a:p>
          <a:p>
            <a:pPr>
              <a:lnSpc>
                <a:spcPct val="130000"/>
              </a:lnSpc>
            </a:pPr>
            <a:endParaRPr lang="en-US" sz="2400" b="1">
              <a:latin typeface="Comic Sans MS" panose="030F0702030302020204" charset="0"/>
              <a:cs typeface="Comic Sans MS" panose="030F0702030302020204" charset="0"/>
            </a:endParaRPr>
          </a:p>
        </p:txBody>
      </p:sp>
      <p:sp>
        <p:nvSpPr>
          <p:cNvPr id="4" name="Title 0"/>
          <p:cNvSpPr/>
          <p:nvPr/>
        </p:nvSpPr>
        <p:spPr>
          <a:xfrm>
            <a:off x="1463051" y="517863"/>
            <a:ext cx="2630593" cy="671407"/>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dirty="0">
                <a:solidFill>
                  <a:srgbClr val="0070C0"/>
                </a:solidFill>
              </a:rPr>
              <a:t>cont...</a:t>
            </a:r>
          </a:p>
        </p:txBody>
      </p:sp>
    </p:spTree>
    <p:extLst>
      <p:ext uri="{BB962C8B-B14F-4D97-AF65-F5344CB8AC3E}">
        <p14:creationId xmlns:p14="http://schemas.microsoft.com/office/powerpoint/2010/main" val="312869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riad_brca-mutation-cancer-risk-graph"/>
          <p:cNvPicPr>
            <a:picLocks noGrp="1" noChangeAspect="1"/>
          </p:cNvPicPr>
          <p:nvPr>
            <p:ph idx="4294967295"/>
          </p:nvPr>
        </p:nvPicPr>
        <p:blipFill>
          <a:blip r:embed="rId2"/>
          <a:srcRect l="918" t="2777" r="5335" b="2777"/>
          <a:stretch>
            <a:fillRect/>
          </a:stretch>
        </p:blipFill>
        <p:spPr>
          <a:xfrm>
            <a:off x="6153150" y="588963"/>
            <a:ext cx="6038850" cy="5680075"/>
          </a:xfrm>
          <a:prstGeom prst="roundRect">
            <a:avLst/>
          </a:prstGeom>
        </p:spPr>
      </p:pic>
      <p:pic>
        <p:nvPicPr>
          <p:cNvPr id="102" name="Picture 101"/>
          <p:cNvPicPr/>
          <p:nvPr/>
        </p:nvPicPr>
        <p:blipFill>
          <a:blip r:embed="rId3"/>
          <a:srcRect l="2451" t="3415" r="6064"/>
          <a:stretch>
            <a:fillRect/>
          </a:stretch>
        </p:blipFill>
        <p:spPr>
          <a:xfrm>
            <a:off x="196427" y="608134"/>
            <a:ext cx="5568527" cy="5679440"/>
          </a:xfrm>
          <a:prstGeom prst="roundRect">
            <a:avLst/>
          </a:prstGeom>
          <a:noFill/>
          <a:ln w="9525">
            <a:noFill/>
          </a:ln>
        </p:spPr>
      </p:pic>
    </p:spTree>
    <p:extLst>
      <p:ext uri="{BB962C8B-B14F-4D97-AF65-F5344CB8AC3E}">
        <p14:creationId xmlns:p14="http://schemas.microsoft.com/office/powerpoint/2010/main" val="10751838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1_Sav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4302</Words>
  <Application>Microsoft Macintosh PowerPoint</Application>
  <PresentationFormat>Widescreen</PresentationFormat>
  <Paragraphs>402</Paragraphs>
  <Slides>57</Slides>
  <Notes>16</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57</vt:i4>
      </vt:variant>
    </vt:vector>
  </HeadingPairs>
  <TitlesOfParts>
    <vt:vector size="77" baseType="lpstr">
      <vt:lpstr>Algerian</vt:lpstr>
      <vt:lpstr>Andalus</vt:lpstr>
      <vt:lpstr>Arial</vt:lpstr>
      <vt:lpstr>Bodoni MT</vt:lpstr>
      <vt:lpstr>Britannic Bold</vt:lpstr>
      <vt:lpstr>Calibri</vt:lpstr>
      <vt:lpstr>Calibri Light</vt:lpstr>
      <vt:lpstr>Century Gothic</vt:lpstr>
      <vt:lpstr>Colonna MT</vt:lpstr>
      <vt:lpstr>Comic Sans MS</vt:lpstr>
      <vt:lpstr>Garamond</vt:lpstr>
      <vt:lpstr>Helvetica</vt:lpstr>
      <vt:lpstr>Noto Sans</vt:lpstr>
      <vt:lpstr>Raleway</vt:lpstr>
      <vt:lpstr>Scope One</vt:lpstr>
      <vt:lpstr>Times Roman</vt:lpstr>
      <vt:lpstr>Wingdings</vt:lpstr>
      <vt:lpstr>Office Theme</vt:lpstr>
      <vt:lpstr>Savon</vt:lpstr>
      <vt:lpstr>1_Savon</vt:lpstr>
      <vt:lpstr>Inherited Gynecological Malignancies  </vt:lpstr>
      <vt:lpstr>Introduction</vt:lpstr>
      <vt:lpstr>PowerPoint Presentation</vt:lpstr>
      <vt:lpstr>MUTATIONS:</vt:lpstr>
      <vt:lpstr>PowerPoint Presentation</vt:lpstr>
      <vt:lpstr>cont...</vt:lpstr>
      <vt:lpstr>PowerPoint Presentation</vt:lpstr>
      <vt:lpstr>PowerPoint Presentation</vt:lpstr>
      <vt:lpstr>PowerPoint Presentation</vt:lpstr>
      <vt:lpstr>PowerPoint Presentation</vt:lpstr>
      <vt:lpstr>PowerPoint Presentation</vt:lpstr>
      <vt:lpstr>BRCA gene testing: </vt:lpstr>
      <vt:lpstr>PowerPoint Presentation</vt:lpstr>
      <vt:lpstr>Results Interpretation:</vt:lpstr>
      <vt:lpstr>PowerPoint Presentation</vt:lpstr>
      <vt:lpstr>Lynch syndrome  </vt:lpstr>
      <vt:lpstr>PowerPoint Presentation</vt:lpstr>
      <vt:lpstr>PowerPoint Presentation</vt:lpstr>
      <vt:lpstr>PowerPoint Presentation</vt:lpstr>
      <vt:lpstr>PowerPoint Presentation</vt:lpstr>
      <vt:lpstr>PowerPoint Presentation</vt:lpstr>
      <vt:lpstr>Cancer screening options for Lynch syndrome</vt:lpstr>
      <vt:lpstr>PowerPoint Presentation</vt:lpstr>
      <vt:lpstr>Ovarian Cancer </vt:lpstr>
      <vt:lpstr>PowerPoint Presentation</vt:lpstr>
      <vt:lpstr>PowerPoint Presentation</vt:lpstr>
      <vt:lpstr>PowerPoint Presentation</vt:lpstr>
      <vt:lpstr>Risk factors </vt:lpstr>
      <vt:lpstr>PowerPoint Presentation</vt:lpstr>
      <vt:lpstr>PowerPoint Presentation</vt:lpstr>
      <vt:lpstr>PowerPoint Presentation</vt:lpstr>
      <vt:lpstr>PowerPoint Presentation</vt:lpstr>
      <vt:lpstr>PowerPoint Presentation</vt:lpstr>
      <vt:lpstr>LACK OF BENEFIT OF SCREENING STRATEGIES</vt:lpstr>
      <vt:lpstr>PowerPoint Presentation</vt:lpstr>
      <vt:lpstr>PowerPoint Presentation</vt:lpstr>
      <vt:lpstr>PowerPoint Presentation</vt:lpstr>
      <vt:lpstr>PowerPoint Presentation</vt:lpstr>
      <vt:lpstr>SCREENING APPROACH </vt:lpstr>
      <vt:lpstr>PowerPoint Presentation</vt:lpstr>
      <vt:lpstr>PowerPoint Presentation</vt:lpstr>
      <vt:lpstr>Ovarian cancer risk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management for breast cancer  </vt:lpstr>
      <vt:lpstr>PowerPoint Presentation</vt:lpstr>
      <vt:lpstr>PowerPoint Presentation</vt:lpstr>
      <vt:lpstr>Risk-reducing surgery </vt:lpstr>
      <vt:lpstr>Diet and lifestyle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Gynecological Malignancies  </dc:title>
  <dc:creator>lubna sameer</dc:creator>
  <cp:lastModifiedBy>نوف النمرات</cp:lastModifiedBy>
  <cp:revision>21</cp:revision>
  <dcterms:created xsi:type="dcterms:W3CDTF">2021-12-16T01:26:46Z</dcterms:created>
  <dcterms:modified xsi:type="dcterms:W3CDTF">2023-10-04T15:33:03Z</dcterms:modified>
</cp:coreProperties>
</file>