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96" r:id="rId7"/>
    <p:sldId id="302" r:id="rId8"/>
    <p:sldId id="294" r:id="rId9"/>
    <p:sldId id="295" r:id="rId10"/>
    <p:sldId id="297" r:id="rId11"/>
    <p:sldId id="298" r:id="rId12"/>
    <p:sldId id="270" r:id="rId13"/>
    <p:sldId id="271" r:id="rId14"/>
    <p:sldId id="272" r:id="rId15"/>
    <p:sldId id="300" r:id="rId16"/>
    <p:sldId id="301" r:id="rId17"/>
    <p:sldId id="274" r:id="rId18"/>
    <p:sldId id="275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3" r:id="rId29"/>
    <p:sldId id="291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6F621"/>
    <a:srgbClr val="0066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3626-0AF5-4C4F-B92E-1113DE1B6924}" type="datetimeFigureOut">
              <a:rPr lang="en-GB" smtClean="0"/>
              <a:pPr/>
              <a:t>27/12/2020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8E0E-F176-4492-92C0-FC895FE18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28 December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 28 December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0678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CENTRAL NERVOUS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16F621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Mutah</a:t>
            </a:r>
            <a:endParaRPr lang="ar-IQ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81250" y="5445139"/>
            <a:ext cx="5143500" cy="415534"/>
          </a:xfrm>
        </p:spPr>
        <p:txBody>
          <a:bodyPr/>
          <a:lstStyle/>
          <a:p>
            <a:r>
              <a:rPr lang="en-US" sz="3200" b="1" i="1" dirty="0">
                <a:solidFill>
                  <a:srgbClr val="16F621"/>
                </a:solidFill>
                <a:latin typeface="Candara" panose="020E0502030303020204" pitchFamily="34" charset="0"/>
              </a:rPr>
              <a:t>Monday 28 December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43000" y="1828800"/>
            <a:ext cx="7208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33CC"/>
                </a:solidFill>
                <a:latin typeface="Candara" pitchFamily="34" charset="0"/>
              </a:rPr>
              <a:t>The Ventricular System  &amp; CSF Circulation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9342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400800" y="158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10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52400" y="762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685800"/>
            <a:ext cx="4525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Boundaries of the lateral ventricle</a:t>
            </a:r>
            <a:endParaRPr lang="en-GB" sz="2400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2400" y="1066800"/>
            <a:ext cx="8915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0175" algn="l"/>
                <a:tab pos="261938" algn="l"/>
                <a:tab pos="6057900" algn="r"/>
              </a:tabLst>
            </a:pP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4-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Inferior Horn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Roof,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	1) Tail of caudate nucleus. 2)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000" b="1" i="1" dirty="0" err="1">
                <a:solidFill>
                  <a:srgbClr val="C00000"/>
                </a:solidFill>
                <a:latin typeface="Candara" pitchFamily="34" charset="0"/>
              </a:rPr>
              <a:t>tapetum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 of the corpus callosum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3) Amygdaloid body.        4) Stria terminalis.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8750" r="35578" b="34375"/>
          <a:stretch>
            <a:fillRect/>
          </a:stretch>
        </p:blipFill>
        <p:spPr bwMode="auto">
          <a:xfrm>
            <a:off x="10134600" y="3223008"/>
            <a:ext cx="2164080" cy="1371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29167" r="32650" b="13542"/>
          <a:stretch>
            <a:fillRect/>
          </a:stretch>
        </p:blipFill>
        <p:spPr bwMode="auto">
          <a:xfrm>
            <a:off x="1219200" y="2514600"/>
            <a:ext cx="5867399" cy="4191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818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1722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381000"/>
            <a:ext cx="533400" cy="365125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9906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61938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2- Floor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; formed of the following structures from lateral to medial;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61938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 a-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collateral eminence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produced by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collateral sulcus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61938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 b-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Hippocampus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61938" algn="l"/>
                <a:tab pos="6057900" algn="r"/>
              </a:tabLst>
            </a:pP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 c-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Fimbria of the hippocampus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GB" sz="2000" i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52400" y="762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6200" y="609600"/>
            <a:ext cx="4525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Boundaries of the lateral ventricle</a:t>
            </a:r>
            <a:endParaRPr lang="en-GB" sz="2400" i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25000" r="36750" b="13542"/>
          <a:stretch>
            <a:fillRect/>
          </a:stretch>
        </p:blipFill>
        <p:spPr bwMode="auto">
          <a:xfrm>
            <a:off x="3810000" y="2185850"/>
            <a:ext cx="5181600" cy="436734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2819400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 There is a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choroid fissure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between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fimbria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stria terminalis 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through which the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choroid plexus of the lateral ventricle</a:t>
            </a:r>
            <a:r>
              <a:rPr lang="en-US" sz="2000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>
                <a:latin typeface="Candara" pitchFamily="34" charset="0"/>
                <a:ea typeface="Times New Roman" pitchFamily="18" charset="0"/>
                <a:cs typeface="Arial" pitchFamily="34" charset="0"/>
              </a:rPr>
              <a:t>invaginates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the ependyma</a:t>
            </a:r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75" y="101025"/>
            <a:ext cx="666682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Choroid Plexus of the Lateral Ventricle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25031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The choroid plexus projects into the ventricle on </a:t>
            </a:r>
            <a:r>
              <a:rPr lang="en-GB" sz="2000" b="1" i="1" dirty="0">
                <a:latin typeface="Candara" pitchFamily="34" charset="0"/>
              </a:rPr>
              <a:t>its medial aspect </a:t>
            </a:r>
            <a:r>
              <a:rPr lang="en-GB" sz="2000" i="1" dirty="0">
                <a:latin typeface="Candara" pitchFamily="34" charset="0"/>
              </a:rPr>
              <a:t>and is a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vascular fringe composed of pia mater covered with the ependymal</a:t>
            </a:r>
            <a:r>
              <a:rPr lang="en-GB" sz="2000" i="1" dirty="0">
                <a:latin typeface="Candara" pitchFamily="34" charset="0"/>
              </a:rPr>
              <a:t> lining of the ventricular cavity </a:t>
            </a:r>
          </a:p>
          <a:p>
            <a:pPr>
              <a:buFont typeface="Wingdings" pitchFamily="2" charset="2"/>
              <a:buChar char="v"/>
            </a:pP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choroid plexus </a:t>
            </a:r>
            <a:r>
              <a:rPr lang="en-GB" sz="2000" i="1" dirty="0">
                <a:latin typeface="Candara" pitchFamily="34" charset="0"/>
              </a:rPr>
              <a:t>is, in fact,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irregular lateral edge of the </a:t>
            </a:r>
            <a:r>
              <a:rPr lang="en-GB" sz="2000" b="1" i="1" dirty="0" err="1">
                <a:solidFill>
                  <a:srgbClr val="0033CC"/>
                </a:solidFill>
                <a:latin typeface="Candara" pitchFamily="34" charset="0"/>
              </a:rPr>
              <a:t>tela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GB" sz="2000" b="1" i="1" dirty="0" err="1">
                <a:solidFill>
                  <a:srgbClr val="0033CC"/>
                </a:solidFill>
                <a:latin typeface="Candara" pitchFamily="34" charset="0"/>
              </a:rPr>
              <a:t>choroidea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, </a:t>
            </a:r>
            <a:r>
              <a:rPr lang="en-GB" sz="2000" i="1" dirty="0">
                <a:latin typeface="Candara" pitchFamily="34" charset="0"/>
              </a:rPr>
              <a:t>which is </a:t>
            </a:r>
            <a:r>
              <a:rPr lang="en-GB" sz="2000" b="1" i="1" dirty="0">
                <a:latin typeface="Candara" pitchFamily="34" charset="0"/>
              </a:rPr>
              <a:t>a two-layered fold of pia mater situated between the fornix superiorly and the upper surface of the thalamus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36458" r="46120" b="19792"/>
          <a:stretch>
            <a:fillRect/>
          </a:stretch>
        </p:blipFill>
        <p:spPr bwMode="auto">
          <a:xfrm>
            <a:off x="4713514" y="2971800"/>
            <a:ext cx="4278086" cy="3327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060" t="12500" r="34249" b="47233"/>
          <a:stretch>
            <a:fillRect/>
          </a:stretch>
        </p:blipFill>
        <p:spPr bwMode="auto">
          <a:xfrm>
            <a:off x="84910" y="3429000"/>
            <a:ext cx="4454434" cy="23622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622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Monday 28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12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30984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At the junction of the </a:t>
            </a:r>
            <a:r>
              <a:rPr lang="en-GB" sz="2000" b="1" i="1" dirty="0">
                <a:latin typeface="Candara" pitchFamily="34" charset="0"/>
              </a:rPr>
              <a:t>body of the lateral ventricle</a:t>
            </a:r>
            <a:r>
              <a:rPr lang="en-GB" sz="2000" i="1" dirty="0">
                <a:latin typeface="Candara" pitchFamily="34" charset="0"/>
              </a:rPr>
              <a:t> and </a:t>
            </a:r>
            <a:r>
              <a:rPr lang="en-GB" sz="2000" b="1" i="1" dirty="0">
                <a:latin typeface="Candara" pitchFamily="34" charset="0"/>
              </a:rPr>
              <a:t>the inferior horn</a:t>
            </a:r>
            <a:r>
              <a:rPr lang="en-GB" sz="2000" i="1" dirty="0">
                <a:latin typeface="Candara" pitchFamily="34" charset="0"/>
              </a:rPr>
              <a:t>, the choroid plexus is continued into the inferior horn and projects through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choroidal fissure.</a:t>
            </a:r>
          </a:p>
          <a:p>
            <a:pPr>
              <a:buFont typeface="Wingdings" pitchFamily="2" charset="2"/>
              <a:buChar char="v"/>
            </a:pP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latin typeface="Candara" pitchFamily="34" charset="0"/>
              </a:rPr>
              <a:t>The function of the choroid plexus is to produce cerebrospinal fluid.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69375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Choroid Plexus of the Lateral Ventricle</a:t>
            </a:r>
          </a:p>
        </p:txBody>
      </p:sp>
      <p:pic>
        <p:nvPicPr>
          <p:cNvPr id="2050" name="Picture 2" descr="https://i.ytimg.com/vi/TxL2BM4nuuQ/maxresdefault.jpg"/>
          <p:cNvPicPr>
            <a:picLocks noChangeAspect="1" noChangeArrowheads="1"/>
          </p:cNvPicPr>
          <p:nvPr/>
        </p:nvPicPr>
        <p:blipFill>
          <a:blip r:embed="rId2" cstate="print"/>
          <a:srcRect l="13235" r="12868" b="3922"/>
          <a:stretch>
            <a:fillRect/>
          </a:stretch>
        </p:blipFill>
        <p:spPr bwMode="auto">
          <a:xfrm>
            <a:off x="4648200" y="3124200"/>
            <a:ext cx="4271866" cy="3124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060" t="12500" r="34249" b="47233"/>
          <a:stretch>
            <a:fillRect/>
          </a:stretch>
        </p:blipFill>
        <p:spPr bwMode="auto">
          <a:xfrm>
            <a:off x="152400" y="3505200"/>
            <a:ext cx="4310743" cy="2286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356350"/>
            <a:ext cx="25908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Monday 28 December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13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04800" y="6172200"/>
            <a:ext cx="24384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2772939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Third Ventricle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i="1" dirty="0">
                <a:latin typeface="Candara" pitchFamily="34" charset="0"/>
              </a:rPr>
              <a:t>The third ventricle is a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slitlike cleft between the two thalami</a:t>
            </a:r>
            <a:r>
              <a:rPr lang="en-GB" sz="2000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sz="2000" i="1" dirty="0">
                <a:latin typeface="Candara" pitchFamily="34" charset="0"/>
              </a:rPr>
              <a:t>It communicates </a:t>
            </a:r>
            <a:r>
              <a:rPr lang="en-GB" sz="2000" b="1" i="1" dirty="0">
                <a:latin typeface="Candara" pitchFamily="34" charset="0"/>
              </a:rPr>
              <a:t>anteriorly</a:t>
            </a:r>
            <a:r>
              <a:rPr lang="en-GB" sz="2000" i="1" dirty="0">
                <a:latin typeface="Candara" pitchFamily="34" charset="0"/>
              </a:rPr>
              <a:t> with </a:t>
            </a:r>
            <a:r>
              <a:rPr lang="en-GB" sz="2000" b="1" i="1" dirty="0">
                <a:latin typeface="Candara" pitchFamily="34" charset="0"/>
              </a:rPr>
              <a:t>the lateral ventricles </a:t>
            </a:r>
            <a:r>
              <a:rPr lang="en-GB" sz="2000" i="1" dirty="0">
                <a:latin typeface="Candara" pitchFamily="34" charset="0"/>
              </a:rPr>
              <a:t>through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interventricular foramina (of Monro) </a:t>
            </a:r>
            <a:r>
              <a:rPr lang="en-GB" sz="2000" i="1" dirty="0">
                <a:latin typeface="Candara" pitchFamily="34" charset="0"/>
              </a:rPr>
              <a:t>and </a:t>
            </a:r>
            <a:r>
              <a:rPr lang="en-GB" sz="2000" b="1" i="1" dirty="0">
                <a:latin typeface="Candara" pitchFamily="34" charset="0"/>
              </a:rPr>
              <a:t>posteriorly </a:t>
            </a:r>
            <a:r>
              <a:rPr lang="en-GB" sz="2000" i="1" dirty="0">
                <a:latin typeface="Candara" pitchFamily="34" charset="0"/>
              </a:rPr>
              <a:t>with </a:t>
            </a:r>
            <a:r>
              <a:rPr lang="en-GB" sz="2000" b="1" i="1" dirty="0">
                <a:latin typeface="Candara" pitchFamily="34" charset="0"/>
              </a:rPr>
              <a:t>the fourth ventricle </a:t>
            </a:r>
            <a:r>
              <a:rPr lang="en-GB" sz="2000" i="1" dirty="0">
                <a:latin typeface="Candara" pitchFamily="34" charset="0"/>
              </a:rPr>
              <a:t>through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cerebral aqueduct (of </a:t>
            </a:r>
            <a:r>
              <a:rPr lang="en-GB" sz="2000" b="1" i="1" dirty="0" err="1">
                <a:solidFill>
                  <a:srgbClr val="C00000"/>
                </a:solidFill>
                <a:latin typeface="Candara" pitchFamily="34" charset="0"/>
              </a:rPr>
              <a:t>Sylvius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)</a:t>
            </a:r>
            <a:r>
              <a:rPr lang="en-GB" sz="2000" i="1" dirty="0">
                <a:latin typeface="Candara" pitchFamily="34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6576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i="1" dirty="0">
                <a:latin typeface="Candara" pitchFamily="34" charset="0"/>
              </a:rPr>
              <a:t>The third ventricle has </a:t>
            </a:r>
            <a:r>
              <a:rPr lang="en-GB" sz="2000" b="1" i="1" dirty="0">
                <a:latin typeface="Candara" pitchFamily="34" charset="0"/>
              </a:rPr>
              <a:t>anterior</a:t>
            </a:r>
            <a:r>
              <a:rPr lang="en-GB" sz="2000" i="1" dirty="0">
                <a:latin typeface="Candara" pitchFamily="34" charset="0"/>
              </a:rPr>
              <a:t>, </a:t>
            </a:r>
            <a:r>
              <a:rPr lang="en-GB" sz="2000" b="1" i="1" dirty="0">
                <a:latin typeface="Candara" pitchFamily="34" charset="0"/>
              </a:rPr>
              <a:t>posterior</a:t>
            </a:r>
            <a:r>
              <a:rPr lang="en-GB" sz="2000" i="1" dirty="0">
                <a:latin typeface="Candara" pitchFamily="34" charset="0"/>
              </a:rPr>
              <a:t>, </a:t>
            </a:r>
            <a:r>
              <a:rPr lang="en-GB" sz="2000" b="1" i="1" dirty="0">
                <a:latin typeface="Candara" pitchFamily="34" charset="0"/>
              </a:rPr>
              <a:t>lateral,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latin typeface="Candara" pitchFamily="34" charset="0"/>
              </a:rPr>
              <a:t>superior</a:t>
            </a:r>
            <a:r>
              <a:rPr lang="en-GB" sz="2000" i="1" dirty="0">
                <a:latin typeface="Candara" pitchFamily="34" charset="0"/>
              </a:rPr>
              <a:t>, and </a:t>
            </a:r>
            <a:r>
              <a:rPr lang="en-GB" sz="2000" b="1" i="1" dirty="0">
                <a:latin typeface="Candara" pitchFamily="34" charset="0"/>
              </a:rPr>
              <a:t>inferior walls </a:t>
            </a:r>
            <a:r>
              <a:rPr lang="en-GB" sz="2000" i="1" dirty="0">
                <a:latin typeface="Candara" pitchFamily="34" charset="0"/>
              </a:rPr>
              <a:t>and is lined with </a:t>
            </a:r>
            <a:r>
              <a:rPr lang="en-GB" sz="2000" b="1" i="1" dirty="0">
                <a:solidFill>
                  <a:srgbClr val="00B050"/>
                </a:solidFill>
                <a:latin typeface="Candara" pitchFamily="34" charset="0"/>
              </a:rPr>
              <a:t>ependyma</a:t>
            </a:r>
            <a:r>
              <a:rPr lang="en-GB" sz="2000" i="1" dirty="0">
                <a:latin typeface="Candara" pitchFamily="34" charset="0"/>
              </a:rPr>
              <a:t>.</a:t>
            </a:r>
          </a:p>
        </p:txBody>
      </p:sp>
      <p:pic>
        <p:nvPicPr>
          <p:cNvPr id="8" name="Picture 2" descr="http://1.bp.blogspot.com/-skkdA4SEAWo/TaSFpZH551I/AAAAAAAADeo/xeWmukqhUWI/s1600/Sagittal%2Bsection%2Bthird%2Bventri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2200768"/>
            <a:ext cx="5486400" cy="41238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15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52400" y="1039773"/>
            <a:ext cx="381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Anterior wall: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Lamina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terminalis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Anterior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commissure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Anterior columns of the fornix.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Floor: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is formed by the following structures arranged from before backward;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Optic chiasma.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Infundibulum.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Tuber cinereum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4- </a:t>
            </a:r>
            <a:r>
              <a:rPr lang="en-US" sz="2000" b="1" dirty="0" err="1">
                <a:solidFill>
                  <a:srgbClr val="C00000"/>
                </a:solidFill>
              </a:rPr>
              <a:t>Mammaillary</a:t>
            </a:r>
            <a:r>
              <a:rPr lang="en-US" sz="2000" b="1" dirty="0">
                <a:solidFill>
                  <a:srgbClr val="C00000"/>
                </a:solidFill>
              </a:rPr>
              <a:t> bodies.</a:t>
            </a:r>
            <a:endParaRPr lang="en-GB" sz="2000" b="1" dirty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5- Posterior perforated substance.</a:t>
            </a:r>
            <a:endParaRPr lang="en-GB" sz="2000" b="1" dirty="0">
              <a:solidFill>
                <a:srgbClr val="C00000"/>
              </a:solidFill>
            </a:endParaRPr>
          </a:p>
          <a:p>
            <a:pPr lvl="0"/>
            <a:r>
              <a:rPr lang="en-US" sz="2000" b="1" dirty="0">
                <a:solidFill>
                  <a:srgbClr val="C00000"/>
                </a:solidFill>
              </a:rPr>
              <a:t>6-Tegmentum of the midbrain. </a:t>
            </a:r>
            <a:endParaRPr lang="en-GB" sz="2000" b="1" dirty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7- Cerebral aqueduct of the midbrain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1"/>
          <p:cNvSpPr/>
          <p:nvPr/>
        </p:nvSpPr>
        <p:spPr>
          <a:xfrm>
            <a:off x="152400" y="76200"/>
            <a:ext cx="2772939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Third Ventricle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0175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Boundaries</a:t>
            </a:r>
            <a:r>
              <a:rPr lang="en-US" sz="2400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en-GB" sz="2400" i="1" dirty="0">
              <a:solidFill>
                <a:srgbClr val="0033CC"/>
              </a:solidFill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73237" y="685800"/>
            <a:ext cx="4918363" cy="5169932"/>
            <a:chOff x="4021281" y="1219200"/>
            <a:chExt cx="4918363" cy="51699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841" t="13542" r="35578" b="17708"/>
            <a:stretch>
              <a:fillRect/>
            </a:stretch>
          </p:blipFill>
          <p:spPr bwMode="auto">
            <a:xfrm>
              <a:off x="4021281" y="1219200"/>
              <a:ext cx="4918363" cy="4572000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019800" y="6019800"/>
              <a:ext cx="2895600" cy="369332"/>
            </a:xfrm>
            <a:prstGeom prst="rect">
              <a:avLst/>
            </a:prstGeom>
            <a:noFill/>
            <a:ln w="57150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Tegmentum of the midbrain</a:t>
              </a:r>
              <a:endParaRPr lang="en-GB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934200" y="3352800"/>
              <a:ext cx="152400" cy="2590800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76200" y="886361"/>
            <a:ext cx="510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C- Posterior wall: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is formed by;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Posterior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commissure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Pineal gland.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Habenular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commissure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1"/>
          <p:cNvSpPr/>
          <p:nvPr/>
        </p:nvSpPr>
        <p:spPr>
          <a:xfrm>
            <a:off x="152400" y="76200"/>
            <a:ext cx="2772939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Third Ventricle</a:t>
            </a:r>
          </a:p>
        </p:txBody>
      </p:sp>
      <p:pic>
        <p:nvPicPr>
          <p:cNvPr id="7" name="Picture 2" descr="http://1.bp.blogspot.com/-skkdA4SEAWo/TaSFpZH551I/AAAAAAAADeo/xeWmukqhUWI/s1600/Sagittal%2Bsection%2Bthird%2Bventri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349" y="2438400"/>
            <a:ext cx="5170251" cy="3886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3733800" y="457200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D- Roof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: - It is formed by 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a- Body of the fornix.</a:t>
            </a:r>
            <a:endParaRPr lang="en-GB" sz="2000" b="1" dirty="0">
              <a:solidFill>
                <a:srgbClr val="0033CC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	b- Layer of </a:t>
            </a:r>
            <a:r>
              <a:rPr lang="en-US" sz="2000" b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ependyma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between the two thalami.</a:t>
            </a:r>
            <a:endParaRPr lang="en-GB" sz="2000" b="1" dirty="0">
              <a:solidFill>
                <a:srgbClr val="0033CC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  c- </a:t>
            </a:r>
            <a:r>
              <a:rPr lang="en-US" sz="2000" b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Tela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choroida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and choroid plexuses of the 3</a:t>
            </a:r>
            <a:r>
              <a:rPr lang="en-US" sz="2000" b="1" baseline="30000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rd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ventricle.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6200" y="3005078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E- Lateral wall;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if formed by;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1- Upper part; Thalamus.</a:t>
            </a:r>
            <a:endParaRPr lang="en-GB" sz="2000" b="1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2-Middle part; hypothalamic sulcus between the thalamus and hypothalamus. </a:t>
            </a:r>
            <a:endParaRPr lang="en-GB" sz="2000" b="1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3-Lower part; hypothalamus.</a:t>
            </a:r>
            <a:endParaRPr lang="en-GB" sz="2000" b="1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4- Interventricular foramen (foramen of Monro) in the anterior part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6766211" cy="584775"/>
          </a:xfrm>
          <a:prstGeom prst="rect">
            <a:avLst/>
          </a:prstGeom>
          <a:ln w="7620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Choroid</a:t>
            </a:r>
            <a:r>
              <a:rPr lang="en-GB" sz="3200" b="1" dirty="0">
                <a:solidFill>
                  <a:srgbClr val="FF0000"/>
                </a:solidFill>
              </a:rPr>
              <a:t> Plexuses of the Third Ventricle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8131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i="1" dirty="0">
                <a:latin typeface="Candara" pitchFamily="34" charset="0"/>
              </a:rPr>
              <a:t>The choroid plexuses are formed from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000" b="1" i="1" dirty="0" err="1">
                <a:solidFill>
                  <a:srgbClr val="C00000"/>
                </a:solidFill>
                <a:latin typeface="Candara" pitchFamily="34" charset="0"/>
              </a:rPr>
              <a:t>tela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2000" b="1" i="1" dirty="0" err="1">
                <a:solidFill>
                  <a:srgbClr val="C00000"/>
                </a:solidFill>
                <a:latin typeface="Candara" pitchFamily="34" charset="0"/>
              </a:rPr>
              <a:t>choroidea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2000" i="1" dirty="0">
                <a:latin typeface="Candara" pitchFamily="34" charset="0"/>
              </a:rPr>
              <a:t>situated above the roof of the ventricle which projects downward on each side of the midline, </a:t>
            </a:r>
            <a:r>
              <a:rPr lang="en-GB" sz="2000" i="1" dirty="0" err="1">
                <a:latin typeface="Candara" pitchFamily="34" charset="0"/>
              </a:rPr>
              <a:t>invaginating</a:t>
            </a:r>
            <a:r>
              <a:rPr lang="en-GB" sz="2000" i="1" dirty="0">
                <a:latin typeface="Candara" pitchFamily="34" charset="0"/>
              </a:rPr>
              <a:t> the </a:t>
            </a:r>
            <a:r>
              <a:rPr lang="en-GB" sz="2000" i="1" dirty="0" err="1">
                <a:latin typeface="Candara" pitchFamily="34" charset="0"/>
              </a:rPr>
              <a:t>ependymal</a:t>
            </a:r>
            <a:r>
              <a:rPr lang="en-GB" sz="2000" i="1" dirty="0">
                <a:latin typeface="Candara" pitchFamily="34" charset="0"/>
              </a:rPr>
              <a:t> roof of the ventricle.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243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i="1" dirty="0">
                <a:latin typeface="Candara" pitchFamily="34" charset="0"/>
              </a:rPr>
              <a:t>The blood supply of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000" b="1" i="1" dirty="0" err="1">
                <a:solidFill>
                  <a:srgbClr val="C00000"/>
                </a:solidFill>
                <a:latin typeface="Candara" pitchFamily="34" charset="0"/>
              </a:rPr>
              <a:t>tela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2000" b="1" i="1" dirty="0" err="1">
                <a:solidFill>
                  <a:srgbClr val="C00000"/>
                </a:solidFill>
                <a:latin typeface="Candara" pitchFamily="34" charset="0"/>
              </a:rPr>
              <a:t>choroidea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GB" sz="2000" i="1" dirty="0">
                <a:latin typeface="Candara" pitchFamily="34" charset="0"/>
              </a:rPr>
              <a:t>and, therefore, also of the choroid plexuses of </a:t>
            </a:r>
            <a:r>
              <a:rPr lang="en-GB" sz="2000" b="1" i="1" dirty="0">
                <a:latin typeface="Candara" pitchFamily="34" charset="0"/>
              </a:rPr>
              <a:t>the third and lateral ventricles </a:t>
            </a:r>
            <a:r>
              <a:rPr lang="en-GB" sz="2000" i="1" dirty="0">
                <a:latin typeface="Candara" pitchFamily="34" charset="0"/>
              </a:rPr>
              <a:t>is derived from </a:t>
            </a:r>
            <a:r>
              <a:rPr lang="en-GB" sz="2000" b="1" i="1" dirty="0">
                <a:latin typeface="Candara" pitchFamily="34" charset="0"/>
              </a:rPr>
              <a:t>the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 err="1">
                <a:latin typeface="Candara" pitchFamily="34" charset="0"/>
              </a:rPr>
              <a:t>choroidal</a:t>
            </a:r>
            <a:r>
              <a:rPr lang="en-GB" sz="2000" b="1" i="1" dirty="0">
                <a:latin typeface="Candara" pitchFamily="34" charset="0"/>
              </a:rPr>
              <a:t> branches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of the internal carotid </a:t>
            </a:r>
            <a:r>
              <a:rPr lang="en-GB" sz="2000" b="1" i="1" dirty="0">
                <a:latin typeface="Candara" pitchFamily="34" charset="0"/>
              </a:rPr>
              <a:t>and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 basilar arteries</a:t>
            </a:r>
            <a:r>
              <a:rPr lang="en-GB" sz="2000" i="1" dirty="0">
                <a:latin typeface="Candara" pitchFamily="34" charset="0"/>
              </a:rPr>
              <a:t>. </a:t>
            </a:r>
          </a:p>
        </p:txBody>
      </p:sp>
      <p:pic>
        <p:nvPicPr>
          <p:cNvPr id="32770" name="Picture 2" descr="http://image.slidesharecdn.com/anatomyofmeningesventriclescerebrospinalfluid-100604195832-phpapp02/95/anatomy-of-meninges-ventricles-cerebrospinal-fluid-34-728.jpg?cb=1275681639"/>
          <p:cNvPicPr>
            <a:picLocks noChangeAspect="1" noChangeArrowheads="1"/>
          </p:cNvPicPr>
          <p:nvPr/>
        </p:nvPicPr>
        <p:blipFill>
          <a:blip r:embed="rId2" cstate="print"/>
          <a:srcRect l="2198" t="8791" r="12088" b="25275"/>
          <a:stretch>
            <a:fillRect/>
          </a:stretch>
        </p:blipFill>
        <p:spPr bwMode="auto">
          <a:xfrm>
            <a:off x="2971800" y="2286000"/>
            <a:ext cx="5943600" cy="3429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FF00"/>
                </a:solidFill>
              </a:rPr>
              <a:t>Monday 28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FF00"/>
                </a:solidFill>
              </a:rPr>
              <a:pPr/>
              <a:t>17</a:t>
            </a:fld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FF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3469219" cy="584775"/>
          </a:xfrm>
          <a:prstGeom prst="rect">
            <a:avLst/>
          </a:prstGeom>
          <a:ln w="7620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Cerebral Aqueduct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latin typeface="Candara" pitchFamily="34" charset="0"/>
              </a:rPr>
              <a:t>The cerebral aqueduct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(aqueduct of </a:t>
            </a:r>
            <a:r>
              <a:rPr lang="en-GB" sz="2000" b="1" i="1" dirty="0" err="1">
                <a:solidFill>
                  <a:srgbClr val="C00000"/>
                </a:solidFill>
                <a:latin typeface="Candara" pitchFamily="34" charset="0"/>
              </a:rPr>
              <a:t>Sylvius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),</a:t>
            </a:r>
            <a:r>
              <a:rPr lang="en-GB" sz="2000" i="1" dirty="0">
                <a:latin typeface="Candara" pitchFamily="34" charset="0"/>
              </a:rPr>
              <a:t> a narrow channel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about ¾ of an inch (1.8 cm)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long</a:t>
            </a:r>
            <a:r>
              <a:rPr lang="en-GB" sz="2000" i="1" dirty="0">
                <a:latin typeface="Candara" pitchFamily="34" charset="0"/>
              </a:rPr>
              <a:t>, connects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third ventricle </a:t>
            </a:r>
            <a:r>
              <a:rPr lang="en-GB" sz="2000" i="1" dirty="0">
                <a:latin typeface="Candara" pitchFamily="34" charset="0"/>
              </a:rPr>
              <a:t>with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fourth ventricle </a:t>
            </a: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It is lined with ependyma and is surrounded by a </a:t>
            </a:r>
            <a:r>
              <a:rPr lang="en-GB" sz="2000" b="1" i="1" dirty="0">
                <a:latin typeface="Candara" pitchFamily="34" charset="0"/>
              </a:rPr>
              <a:t>layer of gray matter </a:t>
            </a:r>
            <a:r>
              <a:rPr lang="en-GB" sz="2000" i="1" dirty="0">
                <a:latin typeface="Candara" pitchFamily="34" charset="0"/>
              </a:rPr>
              <a:t>called </a:t>
            </a:r>
            <a:r>
              <a:rPr lang="en-GB" sz="2000" b="1" i="1" dirty="0">
                <a:latin typeface="Candara" pitchFamily="34" charset="0"/>
              </a:rPr>
              <a:t>the central gray</a:t>
            </a:r>
            <a:r>
              <a:rPr lang="en-GB" sz="2000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The direction of flow of cerebrospinal fluid is from the third to the fourth ventricle. </a:t>
            </a: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There </a:t>
            </a:r>
            <a:r>
              <a:rPr lang="en-GB" sz="2000" b="1" i="1" dirty="0">
                <a:solidFill>
                  <a:srgbClr val="FF0066"/>
                </a:solidFill>
                <a:latin typeface="Candara" pitchFamily="34" charset="0"/>
              </a:rPr>
              <a:t>is no choroid plexus </a:t>
            </a:r>
            <a:r>
              <a:rPr lang="en-GB" sz="2000" i="1" dirty="0">
                <a:latin typeface="Candara" pitchFamily="34" charset="0"/>
              </a:rPr>
              <a:t>in the </a:t>
            </a:r>
            <a:r>
              <a:rPr lang="en-GB" sz="2000" b="1" i="1" dirty="0">
                <a:latin typeface="Candara" pitchFamily="34" charset="0"/>
              </a:rPr>
              <a:t>cerebral aqueduct</a:t>
            </a:r>
            <a:r>
              <a:rPr lang="en-GB" sz="2000" i="1" dirty="0">
                <a:latin typeface="Candara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0417" r="40264" b="6250"/>
          <a:stretch>
            <a:fillRect/>
          </a:stretch>
        </p:blipFill>
        <p:spPr bwMode="auto">
          <a:xfrm>
            <a:off x="5791200" y="2667000"/>
            <a:ext cx="3240405" cy="4114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028" name="Picture 4" descr="https://static1.squarespace.com/static/52ec8c1ae4b047ccc14d6f29/t/575b7d7f7c65e453e6d86db3/1465613705377/cerebral-aqueduct.jpg"/>
          <p:cNvPicPr>
            <a:picLocks noChangeAspect="1" noChangeArrowheads="1"/>
          </p:cNvPicPr>
          <p:nvPr/>
        </p:nvPicPr>
        <p:blipFill>
          <a:blip r:embed="rId3" cstate="print"/>
          <a:srcRect l="10887" t="4348" b="8696"/>
          <a:stretch>
            <a:fillRect/>
          </a:stretch>
        </p:blipFill>
        <p:spPr bwMode="auto">
          <a:xfrm>
            <a:off x="263024" y="3352800"/>
            <a:ext cx="4689976" cy="28648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62200" y="64008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6380"/>
            <a:ext cx="8610600" cy="523220"/>
          </a:xfrm>
          <a:prstGeom prst="rect">
            <a:avLst/>
          </a:prstGeom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Central Canal of the Spinal Cord and Medulla Oblongata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10136"/>
            <a:ext cx="457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The central canal </a:t>
            </a:r>
            <a:r>
              <a:rPr lang="en-GB" sz="2000" b="1" i="1" dirty="0">
                <a:latin typeface="Candara" pitchFamily="34" charset="0"/>
              </a:rPr>
              <a:t>opens superiorly </a:t>
            </a:r>
            <a:r>
              <a:rPr lang="en-GB" sz="2000" i="1" dirty="0">
                <a:latin typeface="Candara" pitchFamily="34" charset="0"/>
              </a:rPr>
              <a:t>into </a:t>
            </a:r>
            <a:r>
              <a:rPr lang="en-GB" sz="2000" b="1" i="1" dirty="0">
                <a:solidFill>
                  <a:srgbClr val="FF0066"/>
                </a:solidFill>
                <a:latin typeface="Candara" pitchFamily="34" charset="0"/>
              </a:rPr>
              <a:t>the fourth ventricle</a:t>
            </a:r>
            <a:r>
              <a:rPr lang="en-GB" sz="2000" i="1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latin typeface="Candara" pitchFamily="34" charset="0"/>
              </a:rPr>
              <a:t>Inferiorly,</a:t>
            </a:r>
            <a:r>
              <a:rPr lang="en-GB" sz="2000" i="1" dirty="0">
                <a:latin typeface="Candara" pitchFamily="34" charset="0"/>
              </a:rPr>
              <a:t> it extends through </a:t>
            </a:r>
            <a:r>
              <a:rPr lang="en-GB" sz="2000" b="1" i="1" dirty="0">
                <a:solidFill>
                  <a:srgbClr val="FF0066"/>
                </a:solidFill>
                <a:latin typeface="Candara" pitchFamily="34" charset="0"/>
              </a:rPr>
              <a:t>the inferior half of the medulla oblongata </a:t>
            </a:r>
            <a:r>
              <a:rPr lang="en-GB" sz="2000" b="1" i="1" dirty="0">
                <a:latin typeface="Candara" pitchFamily="34" charset="0"/>
              </a:rPr>
              <a:t>and through the </a:t>
            </a:r>
            <a:r>
              <a:rPr lang="en-GB" sz="2000" b="1" i="1" dirty="0">
                <a:solidFill>
                  <a:srgbClr val="FF0066"/>
                </a:solidFill>
                <a:latin typeface="Candara" pitchFamily="34" charset="0"/>
              </a:rPr>
              <a:t>entire length of the spinal cord. </a:t>
            </a:r>
          </a:p>
          <a:p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In </a:t>
            </a:r>
            <a:r>
              <a:rPr lang="en-GB" sz="2000" b="1" i="1" dirty="0">
                <a:latin typeface="Candara" pitchFamily="34" charset="0"/>
              </a:rPr>
              <a:t>the conus medullaris of the spinal cord, </a:t>
            </a:r>
            <a:r>
              <a:rPr lang="en-GB" sz="2000" i="1" dirty="0">
                <a:latin typeface="Candara" pitchFamily="34" charset="0"/>
              </a:rPr>
              <a:t>it expands to form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terminal ventricle</a:t>
            </a:r>
          </a:p>
          <a:p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 The central canal is </a:t>
            </a:r>
            <a:r>
              <a:rPr lang="en-GB" sz="2000" b="1" i="1" dirty="0">
                <a:latin typeface="Candara" pitchFamily="34" charset="0"/>
              </a:rPr>
              <a:t>closed at its lower end</a:t>
            </a:r>
            <a:r>
              <a:rPr lang="en-GB" sz="2000" i="1" dirty="0">
                <a:latin typeface="Candara" pitchFamily="34" charset="0"/>
              </a:rPr>
              <a:t>, is </a:t>
            </a:r>
            <a:r>
              <a:rPr lang="en-GB" sz="2000" b="1" i="1" dirty="0">
                <a:solidFill>
                  <a:srgbClr val="7030A0"/>
                </a:solidFill>
                <a:latin typeface="Candara" pitchFamily="34" charset="0"/>
              </a:rPr>
              <a:t>filled with cerebrospinal fluid</a:t>
            </a:r>
            <a:r>
              <a:rPr lang="en-GB" sz="2000" i="1" dirty="0">
                <a:latin typeface="Candara" pitchFamily="34" charset="0"/>
              </a:rPr>
              <a:t>, and is lined with ependyma. </a:t>
            </a:r>
          </a:p>
          <a:p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The central canal is </a:t>
            </a:r>
            <a:r>
              <a:rPr lang="en-GB" sz="2000" b="1" i="1" dirty="0">
                <a:latin typeface="Candara" pitchFamily="34" charset="0"/>
              </a:rPr>
              <a:t>surrounded by gray matter,</a:t>
            </a:r>
            <a:r>
              <a:rPr lang="en-GB" sz="2000" i="1" dirty="0">
                <a:latin typeface="Candara" pitchFamily="34" charset="0"/>
              </a:rPr>
              <a:t> the gray commissure. </a:t>
            </a:r>
          </a:p>
          <a:p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There is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no choroid plexus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latin typeface="Candara" pitchFamily="34" charset="0"/>
              </a:rPr>
              <a:t>in the central canal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0417" r="40264" b="6250"/>
          <a:stretch>
            <a:fillRect/>
          </a:stretch>
        </p:blipFill>
        <p:spPr bwMode="auto">
          <a:xfrm>
            <a:off x="4724400" y="762000"/>
            <a:ext cx="4191000" cy="523875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40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6340475"/>
            <a:ext cx="380999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188" y="152400"/>
            <a:ext cx="350230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Ventricular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844689"/>
            <a:ext cx="411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i="1" dirty="0">
                <a:latin typeface="Candara" pitchFamily="34" charset="0"/>
              </a:rPr>
              <a:t>The ventricles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are four fluid-filled cavities located within the brain</a:t>
            </a:r>
            <a:r>
              <a:rPr lang="en-GB" sz="2000" i="1" dirty="0">
                <a:latin typeface="Candara" pitchFamily="34" charset="0"/>
              </a:rPr>
              <a:t>; these are:</a:t>
            </a:r>
          </a:p>
          <a:p>
            <a:pPr>
              <a:buFont typeface="Wingdings" pitchFamily="2" charset="2"/>
              <a:buChar char="v"/>
            </a:pP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two lateral ventricles</a:t>
            </a:r>
            <a:r>
              <a:rPr lang="en-GB" sz="2000" i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third ventricle</a:t>
            </a:r>
            <a:r>
              <a:rPr lang="en-GB" sz="2000" i="1" dirty="0">
                <a:latin typeface="Candara" pitchFamily="34" charset="0"/>
              </a:rPr>
              <a:t>, and </a:t>
            </a: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fourth ventricle </a:t>
            </a:r>
          </a:p>
          <a:p>
            <a:pPr>
              <a:buFont typeface="Wingdings" pitchFamily="2" charset="2"/>
              <a:buChar char="v"/>
            </a:pP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two lateral ventricles </a:t>
            </a:r>
            <a:r>
              <a:rPr lang="en-GB" sz="2000" i="1" dirty="0">
                <a:latin typeface="Candara" pitchFamily="34" charset="0"/>
              </a:rPr>
              <a:t>communicate through the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interventricular foramina (of Monro) </a:t>
            </a:r>
            <a:r>
              <a:rPr lang="en-GB" sz="2000" i="1" dirty="0">
                <a:latin typeface="Candara" pitchFamily="34" charset="0"/>
              </a:rPr>
              <a:t>with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third ventricle</a:t>
            </a:r>
            <a:r>
              <a:rPr lang="en-GB" sz="2000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third ventricle </a:t>
            </a:r>
            <a:r>
              <a:rPr lang="en-GB" sz="2000" i="1" dirty="0">
                <a:latin typeface="Candara" pitchFamily="34" charset="0"/>
              </a:rPr>
              <a:t>is connected to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fourth ventricle</a:t>
            </a:r>
            <a:r>
              <a:rPr lang="en-GB" sz="2000" i="1" dirty="0">
                <a:latin typeface="Candara" pitchFamily="34" charset="0"/>
              </a:rPr>
              <a:t> by the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narrow cerebral aqueduct (aqueduct of </a:t>
            </a:r>
            <a:r>
              <a:rPr lang="en-GB" sz="2000" b="1" i="1" dirty="0" err="1">
                <a:solidFill>
                  <a:srgbClr val="FF0000"/>
                </a:solidFill>
                <a:latin typeface="Candara" pitchFamily="34" charset="0"/>
              </a:rPr>
              <a:t>Sylvius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). </a:t>
            </a:r>
          </a:p>
          <a:p>
            <a:pPr>
              <a:buFont typeface="Wingdings" pitchFamily="2" charset="2"/>
              <a:buChar char="v"/>
            </a:pPr>
            <a:endParaRPr lang="en-GB" sz="2000" i="1" dirty="0">
              <a:latin typeface="Candara" pitchFamily="34" charset="0"/>
            </a:endParaRPr>
          </a:p>
        </p:txBody>
      </p:sp>
      <p:pic>
        <p:nvPicPr>
          <p:cNvPr id="4098" name="Picture 2" descr="http://www.vstretch.net/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524" y="228600"/>
            <a:ext cx="4516876" cy="32004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100" name="Picture 4" descr="http://www.rci.rutgers.edu/~uzwiak/AnatPhys/APFallLect19_files/image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702" y="3657601"/>
            <a:ext cx="4726898" cy="3048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5146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Monday 28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2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04800" y="6111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Dr. Aiman Qais Afar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4825"/>
            <a:ext cx="3642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Subarachnoid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60020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i="1" dirty="0">
                <a:latin typeface="Candara" pitchFamily="34" charset="0"/>
              </a:rPr>
              <a:t> The subarachnoid space also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extends along the cerebral blood vessels </a:t>
            </a:r>
            <a:r>
              <a:rPr lang="en-GB" sz="2000" i="1" dirty="0">
                <a:latin typeface="Candara" pitchFamily="34" charset="0"/>
              </a:rPr>
              <a:t>as they enter and leave the substance of the brain and stops where the vessels become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an arteriole </a:t>
            </a:r>
            <a:r>
              <a:rPr lang="en-GB" sz="2000" i="1" dirty="0">
                <a:latin typeface="Candara" pitchFamily="34" charset="0"/>
              </a:rPr>
              <a:t>or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a venule.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27083" r="42020" b="29167"/>
          <a:stretch>
            <a:fillRect/>
          </a:stretch>
        </p:blipFill>
        <p:spPr bwMode="auto">
          <a:xfrm>
            <a:off x="1191987" y="3352801"/>
            <a:ext cx="3761013" cy="258955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10417" r="40264" b="6250"/>
          <a:stretch>
            <a:fillRect/>
          </a:stretch>
        </p:blipFill>
        <p:spPr bwMode="auto">
          <a:xfrm>
            <a:off x="5212080" y="1314450"/>
            <a:ext cx="3703320" cy="462915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609600"/>
            <a:ext cx="906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i="1" dirty="0">
                <a:latin typeface="Candara" pitchFamily="34" charset="0"/>
              </a:rPr>
              <a:t>It is the </a:t>
            </a:r>
            <a:r>
              <a:rPr lang="en-GB" sz="2000" b="1" i="1" dirty="0">
                <a:latin typeface="Candara" pitchFamily="34" charset="0"/>
              </a:rPr>
              <a:t>interval between the arachnoid mater and pia mater </a:t>
            </a:r>
          </a:p>
          <a:p>
            <a:pPr>
              <a:buFont typeface="Wingdings" pitchFamily="2" charset="2"/>
              <a:buChar char="q"/>
            </a:pPr>
            <a:r>
              <a:rPr lang="en-GB" sz="2000" i="1" dirty="0">
                <a:latin typeface="Candara" pitchFamily="34" charset="0"/>
              </a:rPr>
              <a:t>The space is </a:t>
            </a:r>
            <a:r>
              <a:rPr lang="en-GB" sz="2000" b="1" i="1" dirty="0">
                <a:solidFill>
                  <a:srgbClr val="7030A0"/>
                </a:solidFill>
                <a:latin typeface="Candara" pitchFamily="34" charset="0"/>
              </a:rPr>
              <a:t>filled with cerebrospinal fluid </a:t>
            </a:r>
            <a:r>
              <a:rPr lang="en-GB" sz="2000" i="1" dirty="0">
                <a:latin typeface="Candara" pitchFamily="34" charset="0"/>
              </a:rPr>
              <a:t>and contains the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large blood vessels of the brain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0739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i="1" dirty="0">
                <a:latin typeface="Candara" pitchFamily="34" charset="0"/>
              </a:rPr>
              <a:t>This space is traversed by </a:t>
            </a:r>
            <a:r>
              <a:rPr lang="en-GB" sz="2000" b="1" i="1" dirty="0">
                <a:solidFill>
                  <a:srgbClr val="FF0066"/>
                </a:solidFill>
                <a:latin typeface="Candara" pitchFamily="34" charset="0"/>
              </a:rPr>
              <a:t>a network of fine trabeculae,</a:t>
            </a:r>
            <a:r>
              <a:rPr lang="en-GB" sz="2000" i="1" dirty="0">
                <a:latin typeface="Candara" pitchFamily="34" charset="0"/>
              </a:rPr>
              <a:t> formed of delicate connective tissue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086600" y="76200"/>
            <a:ext cx="19812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51808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latin typeface="Candara" pitchFamily="34" charset="0"/>
              </a:rPr>
              <a:t>Inferiorly,</a:t>
            </a:r>
            <a:r>
              <a:rPr lang="en-GB" sz="2000" i="1" dirty="0">
                <a:latin typeface="Candara" pitchFamily="34" charset="0"/>
              </a:rPr>
              <a:t> the subarachnoid space extends beyond the lower end of the spinal cord and invests the </a:t>
            </a:r>
            <a:r>
              <a:rPr lang="en-GB" sz="2000" i="1" dirty="0" err="1">
                <a:latin typeface="Candara" pitchFamily="34" charset="0"/>
              </a:rPr>
              <a:t>cauda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i="1" dirty="0" err="1">
                <a:latin typeface="Candara" pitchFamily="34" charset="0"/>
              </a:rPr>
              <a:t>equina</a:t>
            </a:r>
            <a:r>
              <a:rPr lang="en-GB" sz="2000" i="1" dirty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66"/>
                </a:solidFill>
                <a:latin typeface="Candara" pitchFamily="34" charset="0"/>
              </a:rPr>
              <a:t>The subarachnoid space </a:t>
            </a:r>
            <a:r>
              <a:rPr lang="en-GB" sz="2000" i="1" dirty="0">
                <a:latin typeface="Candara" pitchFamily="34" charset="0"/>
              </a:rPr>
              <a:t>ends below at the level of the interval between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second </a:t>
            </a:r>
            <a:r>
              <a:rPr lang="en-GB" sz="2000" i="1" dirty="0">
                <a:latin typeface="Candara" pitchFamily="34" charset="0"/>
              </a:rPr>
              <a:t>and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third sacral vertebrae</a:t>
            </a:r>
            <a:r>
              <a:rPr lang="en-GB" sz="2000" i="1" dirty="0">
                <a:latin typeface="Candara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642344" cy="584775"/>
          </a:xfrm>
          <a:prstGeom prst="rect">
            <a:avLst/>
          </a:prstGeom>
          <a:ln w="57150"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Subarachnoid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5375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66"/>
                </a:solidFill>
                <a:latin typeface="Candara" pitchFamily="34" charset="0"/>
              </a:rPr>
              <a:t>The subarachnoid space </a:t>
            </a:r>
            <a:r>
              <a:rPr lang="en-GB" sz="2000" i="1" dirty="0">
                <a:latin typeface="Candara" pitchFamily="34" charset="0"/>
              </a:rPr>
              <a:t>surrounds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cranial and spinal nerves </a:t>
            </a:r>
            <a:r>
              <a:rPr lang="en-GB" sz="2000" i="1" dirty="0">
                <a:latin typeface="Candara" pitchFamily="34" charset="0"/>
              </a:rPr>
              <a:t>and follows them to the point where they leave the skull and vertebral canal. Here,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arachnoid mater and pia mater </a:t>
            </a:r>
            <a:r>
              <a:rPr lang="en-GB" sz="2000" i="1" dirty="0">
                <a:latin typeface="Candara" pitchFamily="34" charset="0"/>
              </a:rPr>
              <a:t>fuse with </a:t>
            </a:r>
            <a:r>
              <a:rPr lang="en-GB" sz="2000" b="1" i="1" dirty="0">
                <a:latin typeface="Candara" pitchFamily="34" charset="0"/>
              </a:rPr>
              <a:t>the </a:t>
            </a:r>
            <a:r>
              <a:rPr lang="en-GB" sz="2000" b="1" i="1" dirty="0" err="1">
                <a:latin typeface="Candara" pitchFamily="34" charset="0"/>
              </a:rPr>
              <a:t>perineurium</a:t>
            </a:r>
            <a:r>
              <a:rPr lang="en-GB" sz="2000" b="1" i="1" dirty="0">
                <a:latin typeface="Candara" pitchFamily="34" charset="0"/>
              </a:rPr>
              <a:t> of each nerve</a:t>
            </a:r>
            <a:r>
              <a:rPr lang="en-GB" sz="2000" i="1" dirty="0">
                <a:latin typeface="Candara" pitchFamily="34" charset="0"/>
              </a:rPr>
              <a:t>.</a:t>
            </a:r>
          </a:p>
        </p:txBody>
      </p:sp>
      <p:pic>
        <p:nvPicPr>
          <p:cNvPr id="3076" name="Picture 4" descr="http://what-when-how.com/wp-content/uploads/2012/08/tmp602f33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1752600"/>
            <a:ext cx="3498533" cy="365859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3078" name="Picture 6" descr="http://antranik.org/wp-content/uploads/2011/11/anatomy-of-spinal-cord-epidural-subdural-pia-mater-arachnoid-dura-subarachnoid.jpg?9873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438400"/>
            <a:ext cx="4895125" cy="2667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010400" y="304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08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-381000" y="6096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" y="65690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22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101025"/>
            <a:ext cx="40627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CEREBROSPINAL FLUID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6200" y="685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CSF </a:t>
            </a:r>
            <a:r>
              <a:rPr lang="en-GB" sz="2000" i="1" dirty="0">
                <a:latin typeface="Candara" pitchFamily="34" charset="0"/>
              </a:rPr>
              <a:t>is found </a:t>
            </a:r>
            <a:r>
              <a:rPr lang="en-GB" sz="2000" b="1" i="1" dirty="0">
                <a:latin typeface="Candara" pitchFamily="34" charset="0"/>
              </a:rPr>
              <a:t>in the ventricles </a:t>
            </a:r>
            <a:r>
              <a:rPr lang="en-GB" sz="2000" i="1" dirty="0">
                <a:latin typeface="Candara" pitchFamily="34" charset="0"/>
              </a:rPr>
              <a:t>of the brain and </a:t>
            </a:r>
            <a:r>
              <a:rPr lang="en-GB" sz="2000" b="1" i="1" dirty="0">
                <a:latin typeface="Candara" pitchFamily="34" charset="0"/>
              </a:rPr>
              <a:t>in the subarachnoid space </a:t>
            </a:r>
            <a:r>
              <a:rPr lang="en-GB" sz="2000" i="1" dirty="0">
                <a:latin typeface="Candara" pitchFamily="34" charset="0"/>
              </a:rPr>
              <a:t>around the brain and spinal cord. </a:t>
            </a:r>
          </a:p>
          <a:p>
            <a:endParaRPr lang="en-GB" sz="2000" i="1" dirty="0">
              <a:latin typeface="Candara" pitchFamily="34" charset="0"/>
            </a:endParaRPr>
          </a:p>
          <a:p>
            <a:r>
              <a:rPr lang="en-GB" sz="2000" i="1" dirty="0">
                <a:latin typeface="Candara" pitchFamily="34" charset="0"/>
              </a:rPr>
              <a:t>It has a volume of about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150 </a:t>
            </a:r>
            <a:r>
              <a:rPr lang="en-GB" sz="2000" b="1" i="1" dirty="0" err="1">
                <a:solidFill>
                  <a:srgbClr val="FF0000"/>
                </a:solidFill>
                <a:latin typeface="Candara" pitchFamily="34" charset="0"/>
              </a:rPr>
              <a:t>mL</a:t>
            </a:r>
            <a:r>
              <a:rPr lang="en-GB" sz="2000" i="1" dirty="0" err="1">
                <a:latin typeface="Candara" pitchFamily="34" charset="0"/>
              </a:rPr>
              <a:t>.</a:t>
            </a:r>
            <a:endParaRPr lang="en-GB" sz="2000" i="1" dirty="0">
              <a:latin typeface="Candara" pitchFamily="34" charset="0"/>
            </a:endParaRPr>
          </a:p>
          <a:p>
            <a:r>
              <a:rPr lang="en-GB" sz="2000" i="1" dirty="0">
                <a:latin typeface="Candara" pitchFamily="34" charset="0"/>
              </a:rPr>
              <a:t> It is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a clear, colorless fluid </a:t>
            </a:r>
            <a:r>
              <a:rPr lang="en-GB" sz="2000" i="1" dirty="0">
                <a:latin typeface="Candara" pitchFamily="34" charset="0"/>
              </a:rPr>
              <a:t>and possesses, in solution, </a:t>
            </a:r>
            <a:r>
              <a:rPr lang="en-GB" sz="2000" b="1" i="1" dirty="0">
                <a:latin typeface="Candara" pitchFamily="34" charset="0"/>
              </a:rPr>
              <a:t>inorganic salts </a:t>
            </a:r>
            <a:r>
              <a:rPr lang="en-GB" sz="2000" i="1" dirty="0">
                <a:latin typeface="Candara" pitchFamily="34" charset="0"/>
              </a:rPr>
              <a:t>similar to those in the blood plasma</a:t>
            </a:r>
          </a:p>
        </p:txBody>
      </p:sp>
      <p:pic>
        <p:nvPicPr>
          <p:cNvPr id="1027" name="Picture 3" descr="Image result for CEREBROSPINAL FL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6333598" cy="4038600"/>
          </a:xfrm>
          <a:prstGeom prst="rect">
            <a:avLst/>
          </a:prstGeom>
          <a:noFill/>
          <a:ln w="7620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2315249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1- Formation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2400" y="838200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Secretion of the choroid plexuses into the ventricles (lateral, 3</a:t>
            </a:r>
            <a:r>
              <a:rPr kumimoji="0" lang="en-US" sz="2000" b="1" i="1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and 4</a:t>
            </a:r>
            <a:r>
              <a:rPr kumimoji="0" lang="en-US" sz="2000" b="1" i="1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Filtration from the capillary bed of the brain. 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Metabolic water production 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8" name="Picture 3" descr="Image result for production of cerebrospinal fl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735" y="1905000"/>
            <a:ext cx="5858065" cy="4495089"/>
          </a:xfrm>
          <a:prstGeom prst="rect">
            <a:avLst/>
          </a:prstGeom>
          <a:noFill/>
          <a:ln w="7620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944701"/>
            <a:ext cx="441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Choroid plexus of the lateral ventricle 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Inferior horn by branch from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carotid artery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b) Central part by branch from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posterior cerebral artery.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Choroid plexus of the 3</a:t>
            </a:r>
            <a:r>
              <a:rPr kumimoji="0" lang="en-US" sz="2000" b="1" i="1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ventricle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by branch from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posterior cerebral artery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Choroid plexus of the 4th ventricle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by branches from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posterior inferior cerebellar artery.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8" name="Picture 3" descr="Image result for CEREBROSPINAL FLUID"/>
          <p:cNvPicPr>
            <a:picLocks noChangeAspect="1" noChangeArrowheads="1"/>
          </p:cNvPicPr>
          <p:nvPr/>
        </p:nvPicPr>
        <p:blipFill>
          <a:blip r:embed="rId2" cstate="print"/>
          <a:srcRect l="49327"/>
          <a:stretch>
            <a:fillRect/>
          </a:stretch>
        </p:blipFill>
        <p:spPr bwMode="auto">
          <a:xfrm>
            <a:off x="4724400" y="304800"/>
            <a:ext cx="4238828" cy="5334000"/>
          </a:xfrm>
          <a:prstGeom prst="rect">
            <a:avLst/>
          </a:prstGeom>
          <a:noFill/>
          <a:ln w="76200">
            <a:solidFill>
              <a:srgbClr val="16F621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52400" y="152400"/>
            <a:ext cx="2315249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1- Formation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04800" y="10668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C.S.F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is filtrated by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choroid plexus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lateral ventricles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on each side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→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interventricular foramina →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3rd ventricle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(more C.S.F. is added by the choroid plexuses)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→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76200"/>
            <a:ext cx="2571538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2- Circulation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6858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It circulates in the ventricles and central canals of the C.N.S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49155" name="Picture 3" descr="Image result for production of cerebrospinal fl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242" y="2209800"/>
            <a:ext cx="5766775" cy="4162892"/>
          </a:xfrm>
          <a:prstGeom prst="rect">
            <a:avLst/>
          </a:prstGeom>
          <a:noFill/>
          <a:ln w="7620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Monday 28 December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26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914400"/>
            <a:ext cx="388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cerebral aqueduct  →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4th ventricle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(more C.S.F.  is added by the choroid plexuses) 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→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3 apertures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in the roof of </a:t>
            </a:r>
            <a:r>
              <a:rPr lang="en-US" sz="2000" b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4th ventricle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endParaRPr lang="en-US" sz="2000" dirty="0"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(2 lateral foramina of </a:t>
            </a:r>
            <a:r>
              <a:rPr lang="en-US" sz="2000" b="1" dirty="0" err="1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Luschka</a:t>
            </a: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and median foramen of </a:t>
            </a:r>
            <a:r>
              <a:rPr lang="en-US" sz="2000" b="1" dirty="0" err="1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Magendi</a:t>
            </a: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→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suharachnoid</a:t>
            </a:r>
            <a:r>
              <a:rPr lang="en-US" sz="20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space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Some of the C.S.F. passes down through the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foramen magnum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into </a:t>
            </a:r>
            <a:r>
              <a:rPr lang="en-US" sz="20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spinal subarachnoid space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central canal.</a:t>
            </a:r>
            <a:endParaRPr lang="en-US" sz="2000" b="1" dirty="0">
              <a:solidFill>
                <a:srgbClr val="FF0066"/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0417" r="40264" b="6250"/>
          <a:stretch>
            <a:fillRect/>
          </a:stretch>
        </p:blipFill>
        <p:spPr bwMode="auto">
          <a:xfrm>
            <a:off x="4236720" y="304800"/>
            <a:ext cx="4693920" cy="5867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52400" y="76200"/>
            <a:ext cx="248177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2- Circulation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27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" y="152400"/>
            <a:ext cx="265810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32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3- Absorption</a:t>
            </a:r>
            <a:r>
              <a:rPr lang="en-US" sz="3200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en-GB" sz="3200" dirty="0">
              <a:solidFill>
                <a:srgbClr val="FF0066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762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C.S.F. was filtrated by </a:t>
            </a:r>
            <a:r>
              <a:rPr lang="en-US" sz="2000" b="1" dirty="0" err="1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arachnoid</a:t>
            </a: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villi</a:t>
            </a: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granulations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into the </a:t>
            </a:r>
            <a:r>
              <a:rPr lang="en-US" sz="2000" b="1" dirty="0" err="1">
                <a:solidFill>
                  <a:srgbClr val="0066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dural</a:t>
            </a:r>
            <a:r>
              <a:rPr lang="en-US" sz="2000" b="1" dirty="0">
                <a:solidFill>
                  <a:srgbClr val="0066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venous </a:t>
            </a:r>
            <a:r>
              <a:rPr lang="en-US" sz="2000" b="1" dirty="0" err="1">
                <a:solidFill>
                  <a:srgbClr val="0066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sinues</a:t>
            </a:r>
            <a:r>
              <a:rPr lang="en-US" sz="2000" b="1" dirty="0">
                <a:solidFill>
                  <a:srgbClr val="0066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GB" sz="2000" b="1" dirty="0">
              <a:solidFill>
                <a:srgbClr val="0066FF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6057900" algn="r"/>
              </a:tabLst>
            </a:pP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N.B:-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Pulsation of the large arteries present in 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000" b="1" i="1" dirty="0" err="1">
                <a:latin typeface="Candara" pitchFamily="34" charset="0"/>
                <a:ea typeface="Times New Roman" pitchFamily="18" charset="0"/>
                <a:cs typeface="Arial" pitchFamily="34" charset="0"/>
              </a:rPr>
              <a:t>subarachoid</a:t>
            </a:r>
            <a:r>
              <a:rPr lang="en-US" sz="20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space</a:t>
            </a:r>
            <a:r>
              <a:rPr lang="en-US" sz="20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helping the circulation of the C.S.F.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50179" name="Picture 3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21" y="2209800"/>
            <a:ext cx="7467879" cy="3981897"/>
          </a:xfrm>
          <a:prstGeom prst="rect">
            <a:avLst/>
          </a:prstGeom>
          <a:noFill/>
          <a:ln w="7620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28</a:t>
            </a:fld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72503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Specific gravity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1.003 -1.008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Amount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is about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120-150 ml.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Replacement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it is replace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 times per day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4- Appearance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clear watery fluid.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If it becomes turbid this indicates meningitis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5- Glucose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its glucose level is 1/2 that of the blood.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6- Protein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low protein content (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20-30 mg/100ml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7- Chloride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more chloride content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3250" name="Picture 2" descr="Image result for Characters of the C.S.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3107156"/>
            <a:ext cx="5943600" cy="3369844"/>
          </a:xfrm>
          <a:prstGeom prst="rect">
            <a:avLst/>
          </a:prstGeom>
          <a:noFill/>
          <a:ln w="76200">
            <a:solidFill>
              <a:srgbClr val="16F621"/>
            </a:solidFill>
          </a:ln>
        </p:spPr>
      </p:pic>
      <p:sp>
        <p:nvSpPr>
          <p:cNvPr id="7" name="مستطيل 6"/>
          <p:cNvSpPr/>
          <p:nvPr/>
        </p:nvSpPr>
        <p:spPr>
          <a:xfrm>
            <a:off x="152400" y="101025"/>
            <a:ext cx="4650440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0175" algn="l"/>
                <a:tab pos="6057900" algn="r"/>
              </a:tabLst>
            </a:pPr>
            <a:r>
              <a:rPr lang="en-US" sz="3200" b="1" dirty="0">
                <a:solidFill>
                  <a:srgbClr val="FF0066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Characters of the C.S.F.</a:t>
            </a:r>
            <a:endParaRPr lang="en-GB" sz="3200" dirty="0">
              <a:solidFill>
                <a:srgbClr val="FF0066"/>
              </a:solidFill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FF0000"/>
                </a:solidFill>
              </a:rPr>
              <a:pPr/>
              <a:t>29</a:t>
            </a:fld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152400"/>
            <a:ext cx="1835952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Functions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838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1. Cushions and protects the central nervous system from trauma</a:t>
            </a:r>
          </a:p>
          <a:p>
            <a:r>
              <a:rPr lang="en-GB" sz="2000" b="1" i="1" dirty="0">
                <a:solidFill>
                  <a:srgbClr val="7030A0"/>
                </a:solidFill>
                <a:latin typeface="Candara" pitchFamily="34" charset="0"/>
              </a:rPr>
              <a:t>2. Provides mechanical buoyancy and support for the brain</a:t>
            </a:r>
          </a:p>
          <a:p>
            <a:r>
              <a:rPr lang="en-GB" sz="2000" b="1" i="1" dirty="0">
                <a:latin typeface="Candara" pitchFamily="34" charset="0"/>
              </a:rPr>
              <a:t>3. Serves as a reservoir and assists in the regulation of the contents of the skull</a:t>
            </a:r>
          </a:p>
          <a:p>
            <a:r>
              <a:rPr lang="en-GB" sz="2000" b="1" i="1" dirty="0">
                <a:solidFill>
                  <a:srgbClr val="7030A0"/>
                </a:solidFill>
                <a:latin typeface="Candara" pitchFamily="34" charset="0"/>
              </a:rPr>
              <a:t>4. Nourishes the central nervous system</a:t>
            </a:r>
          </a:p>
          <a:p>
            <a:r>
              <a:rPr lang="en-GB" sz="2000" b="1" i="1" dirty="0">
                <a:latin typeface="Candara" pitchFamily="34" charset="0"/>
              </a:rPr>
              <a:t>5. Removes metabolites from the central nervous system</a:t>
            </a:r>
          </a:p>
          <a:p>
            <a:r>
              <a:rPr lang="en-GB" sz="2000" b="1" i="1" dirty="0">
                <a:solidFill>
                  <a:srgbClr val="7030A0"/>
                </a:solidFill>
                <a:latin typeface="Candara" pitchFamily="34" charset="0"/>
              </a:rPr>
              <a:t>6. Serves as a pathway for pineal secretions to reach the pituitary gland</a:t>
            </a:r>
          </a:p>
        </p:txBody>
      </p:sp>
      <p:pic>
        <p:nvPicPr>
          <p:cNvPr id="1026" name="Picture 2" descr="Image result for Cushions and protects the central nervous system from tra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49880"/>
            <a:ext cx="4267200" cy="3413761"/>
          </a:xfrm>
          <a:prstGeom prst="rect">
            <a:avLst/>
          </a:prstGeom>
          <a:noFill/>
          <a:ln w="76200">
            <a:solidFill>
              <a:srgbClr val="16F62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90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fourth ventricle</a:t>
            </a:r>
            <a:r>
              <a:rPr lang="en-GB" sz="2000" i="1" dirty="0">
                <a:latin typeface="Candara" pitchFamily="34" charset="0"/>
              </a:rPr>
              <a:t>, in turn, is continuous with the narrow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central canal of the spinal cord</a:t>
            </a:r>
            <a:r>
              <a:rPr lang="en-GB" sz="2000" b="1" i="1" dirty="0">
                <a:latin typeface="Candara" pitchFamily="34" charset="0"/>
              </a:rPr>
              <a:t> </a:t>
            </a:r>
            <a:r>
              <a:rPr lang="en-GB" sz="2000" i="1" dirty="0">
                <a:latin typeface="Candara" pitchFamily="34" charset="0"/>
              </a:rPr>
              <a:t>and, through </a:t>
            </a:r>
            <a:r>
              <a:rPr lang="en-GB" sz="2000" b="1" i="1" dirty="0">
                <a:latin typeface="Candara" pitchFamily="34" charset="0"/>
              </a:rPr>
              <a:t>the three foramina in its roof</a:t>
            </a:r>
            <a:r>
              <a:rPr lang="en-GB" sz="2000" i="1" dirty="0">
                <a:latin typeface="Candara" pitchFamily="34" charset="0"/>
              </a:rPr>
              <a:t>, with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subarachnoid space. </a:t>
            </a: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central canal in the spinal cord </a:t>
            </a:r>
            <a:r>
              <a:rPr lang="en-GB" sz="2000" i="1" dirty="0">
                <a:latin typeface="Candara" pitchFamily="34" charset="0"/>
              </a:rPr>
              <a:t>has a </a:t>
            </a:r>
            <a:r>
              <a:rPr lang="en-GB" sz="2000" b="1" i="1" dirty="0">
                <a:latin typeface="Candara" pitchFamily="34" charset="0"/>
              </a:rPr>
              <a:t>small dilatation </a:t>
            </a:r>
            <a:r>
              <a:rPr lang="en-GB" sz="2000" i="1" dirty="0">
                <a:latin typeface="Candara" pitchFamily="34" charset="0"/>
              </a:rPr>
              <a:t>at its inferior end, referred to as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terminal ventricle </a:t>
            </a:r>
          </a:p>
        </p:txBody>
      </p:sp>
      <p:pic>
        <p:nvPicPr>
          <p:cNvPr id="3074" name="Picture 2" descr="http://1.bp.blogspot.com/-gmzo8fiLlJc/TwnjrEmF1YI/AAAAAAAAAYE/aMmtsQJb_-0/w1200-h630-p-nu/CS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124200"/>
            <a:ext cx="4756612" cy="29718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3076" name="Picture 4" descr="http://2.bp.blogspot.com/-DNPiDGVRU1g/VCfe5uFTiYI/AAAAAAAB_Nk/jmBvCQQkoek/s1600/ventricle%2Bterminalis%2BM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581400"/>
            <a:ext cx="2895600" cy="317469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00600" y="889337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ventricles </a:t>
            </a:r>
            <a:r>
              <a:rPr lang="en-GB" sz="2000" i="1" dirty="0">
                <a:latin typeface="Candara" pitchFamily="34" charset="0"/>
              </a:rPr>
              <a:t>are lined throughout </a:t>
            </a:r>
            <a:r>
              <a:rPr lang="en-GB" sz="2000" b="1" i="1" dirty="0">
                <a:latin typeface="Candara" pitchFamily="34" charset="0"/>
              </a:rPr>
              <a:t>with ependyma </a:t>
            </a:r>
            <a:r>
              <a:rPr lang="en-GB" sz="2000" i="1" dirty="0">
                <a:latin typeface="Candara" pitchFamily="34" charset="0"/>
              </a:rPr>
              <a:t>and are filled with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cerebrospinal fluid</a:t>
            </a:r>
            <a:r>
              <a:rPr lang="en-GB" sz="2000" i="1" dirty="0">
                <a:latin typeface="Candara" pitchFamily="34" charset="0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52800" y="6340475"/>
            <a:ext cx="22860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Monday 28 December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3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6553200" cy="365125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Dr. Aiman Qais Afar</a:t>
            </a:r>
          </a:p>
        </p:txBody>
      </p:sp>
      <p:sp>
        <p:nvSpPr>
          <p:cNvPr id="10" name="Rectangle 1"/>
          <p:cNvSpPr/>
          <p:nvPr/>
        </p:nvSpPr>
        <p:spPr>
          <a:xfrm>
            <a:off x="138188" y="101025"/>
            <a:ext cx="350230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Ventricular System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iman Camera\EGYPT 12.2012\20121208_074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1900" y="1126051"/>
            <a:ext cx="49530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Monday 28 December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577093"/>
            <a:ext cx="39624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i="1" dirty="0">
                <a:latin typeface="Candara" pitchFamily="34" charset="0"/>
              </a:rPr>
              <a:t>There are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two large lateral ventricles</a:t>
            </a:r>
            <a:r>
              <a:rPr lang="en-GB" sz="2000" i="1" dirty="0">
                <a:latin typeface="Candara" pitchFamily="34" charset="0"/>
              </a:rPr>
              <a:t>, and one is present in </a:t>
            </a:r>
            <a:r>
              <a:rPr lang="en-GB" sz="2000" b="1" i="1" dirty="0">
                <a:latin typeface="Candara" pitchFamily="34" charset="0"/>
              </a:rPr>
              <a:t>each cerebral hemisphere</a:t>
            </a:r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lateral ventricle </a:t>
            </a:r>
            <a:r>
              <a:rPr lang="en-GB" sz="2000" i="1" dirty="0">
                <a:latin typeface="Candara" pitchFamily="34" charset="0"/>
              </a:rPr>
              <a:t>communicates with the cavity of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third ventricle </a:t>
            </a:r>
            <a:r>
              <a:rPr lang="en-GB" sz="2000" i="1" dirty="0">
                <a:latin typeface="Candara" pitchFamily="34" charset="0"/>
              </a:rPr>
              <a:t>through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interventricular foramen </a:t>
            </a:r>
          </a:p>
        </p:txBody>
      </p:sp>
      <p:pic>
        <p:nvPicPr>
          <p:cNvPr id="2050" name="Picture 2" descr="http://justanothersciencenerd.files.wordpress.com/2012/11/ventricles-of-brain.png"/>
          <p:cNvPicPr>
            <a:picLocks noChangeAspect="1" noChangeArrowheads="1"/>
          </p:cNvPicPr>
          <p:nvPr/>
        </p:nvPicPr>
        <p:blipFill>
          <a:blip r:embed="rId2" cstate="print"/>
          <a:srcRect l="1841" r="6107"/>
          <a:stretch>
            <a:fillRect/>
          </a:stretch>
        </p:blipFill>
        <p:spPr bwMode="auto">
          <a:xfrm>
            <a:off x="914400" y="2895600"/>
            <a:ext cx="7620000" cy="34194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495800" y="838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i="1" dirty="0">
                <a:latin typeface="Candara" pitchFamily="34" charset="0"/>
              </a:rPr>
              <a:t>The ventricle is </a:t>
            </a:r>
            <a:r>
              <a:rPr lang="en-GB" sz="2000" b="1" i="1" dirty="0">
                <a:solidFill>
                  <a:srgbClr val="00B050"/>
                </a:solidFill>
                <a:latin typeface="Candara" pitchFamily="34" charset="0"/>
              </a:rPr>
              <a:t>a roughly C-shaped cavity </a:t>
            </a:r>
            <a:r>
              <a:rPr lang="en-GB" sz="2000" i="1" dirty="0">
                <a:latin typeface="Candara" pitchFamily="34" charset="0"/>
              </a:rPr>
              <a:t>and may be divided into </a:t>
            </a:r>
            <a:r>
              <a:rPr lang="en-GB" sz="2000" b="1" i="1" dirty="0">
                <a:latin typeface="Candara" pitchFamily="34" charset="0"/>
              </a:rPr>
              <a:t>a body</a:t>
            </a:r>
            <a:r>
              <a:rPr lang="en-GB" sz="2000" i="1" dirty="0">
                <a:latin typeface="Candara" pitchFamily="34" charset="0"/>
              </a:rPr>
              <a:t>, which occupies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parietal lobe </a:t>
            </a:r>
            <a:r>
              <a:rPr lang="en-GB" sz="2000" i="1" dirty="0">
                <a:latin typeface="Candara" pitchFamily="34" charset="0"/>
              </a:rPr>
              <a:t>and from which </a:t>
            </a:r>
            <a:r>
              <a:rPr lang="en-GB" sz="2000" b="1" i="1" dirty="0">
                <a:latin typeface="Candara" pitchFamily="34" charset="0"/>
              </a:rPr>
              <a:t>anterior,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latin typeface="Candara" pitchFamily="34" charset="0"/>
              </a:rPr>
              <a:t>posterior</a:t>
            </a:r>
            <a:r>
              <a:rPr lang="en-GB" sz="2000" i="1" dirty="0">
                <a:latin typeface="Candara" pitchFamily="34" charset="0"/>
              </a:rPr>
              <a:t>, and </a:t>
            </a:r>
            <a:r>
              <a:rPr lang="en-GB" sz="2000" b="1" i="1" dirty="0">
                <a:latin typeface="Candara" pitchFamily="34" charset="0"/>
              </a:rPr>
              <a:t>inferior horns </a:t>
            </a:r>
            <a:r>
              <a:rPr lang="en-GB" sz="2000" i="1" dirty="0">
                <a:latin typeface="Candara" pitchFamily="34" charset="0"/>
              </a:rPr>
              <a:t>extend into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frontal</a:t>
            </a:r>
            <a:r>
              <a:rPr lang="en-GB" sz="2000" i="1" dirty="0">
                <a:latin typeface="Candara" pitchFamily="34" charset="0"/>
              </a:rPr>
              <a:t>,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occipita</a:t>
            </a:r>
            <a:r>
              <a:rPr lang="en-GB" sz="2000" i="1" dirty="0">
                <a:latin typeface="Candara" pitchFamily="34" charset="0"/>
              </a:rPr>
              <a:t>l, and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temporal lobes</a:t>
            </a:r>
            <a:r>
              <a:rPr lang="en-GB" sz="2000" i="1" dirty="0">
                <a:latin typeface="Candara" pitchFamily="34" charset="0"/>
              </a:rPr>
              <a:t>, respectively.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Monday 28 December 2020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4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858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body </a:t>
            </a:r>
            <a:r>
              <a:rPr lang="en-GB" sz="2000" i="1" dirty="0">
                <a:latin typeface="Candara" pitchFamily="34" charset="0"/>
              </a:rPr>
              <a:t>extends from </a:t>
            </a:r>
            <a:r>
              <a:rPr lang="en-GB" sz="2000" b="1" i="1" dirty="0">
                <a:latin typeface="Candara" pitchFamily="34" charset="0"/>
              </a:rPr>
              <a:t>the interventricular foramen </a:t>
            </a:r>
            <a:r>
              <a:rPr lang="en-GB" sz="2000" i="1" dirty="0">
                <a:latin typeface="Candara" pitchFamily="34" charset="0"/>
              </a:rPr>
              <a:t>posteriorly as far as </a:t>
            </a:r>
            <a:r>
              <a:rPr lang="en-GB" sz="2000" b="1" i="1" dirty="0">
                <a:latin typeface="Candara" pitchFamily="34" charset="0"/>
              </a:rPr>
              <a:t>the posterior end of the thalamus</a:t>
            </a:r>
            <a:r>
              <a:rPr lang="en-GB" sz="2000" i="1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anterior horn </a:t>
            </a:r>
            <a:r>
              <a:rPr lang="en-GB" sz="2000" i="1" dirty="0">
                <a:latin typeface="Candara" pitchFamily="34" charset="0"/>
              </a:rPr>
              <a:t>extends forward into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frontal lobe . </a:t>
            </a:r>
            <a:r>
              <a:rPr lang="en-GB" sz="2000" i="1" dirty="0">
                <a:latin typeface="Candara" pitchFamily="34" charset="0"/>
              </a:rPr>
              <a:t>It is continuous posteriorly with </a:t>
            </a:r>
            <a:r>
              <a:rPr lang="en-GB" sz="2000" b="1" i="1" dirty="0">
                <a:latin typeface="Candara" pitchFamily="34" charset="0"/>
              </a:rPr>
              <a:t>the body of the ventricle </a:t>
            </a:r>
            <a:r>
              <a:rPr lang="en-GB" sz="2000" i="1" dirty="0">
                <a:latin typeface="Candara" pitchFamily="34" charset="0"/>
              </a:rPr>
              <a:t>at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interventricular foramen.</a:t>
            </a: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posterior horn </a:t>
            </a:r>
            <a:r>
              <a:rPr lang="en-GB" sz="2000" i="1" dirty="0">
                <a:latin typeface="Candara" pitchFamily="34" charset="0"/>
              </a:rPr>
              <a:t>extends posteriorly into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occipital lobe </a:t>
            </a: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inferior horn </a:t>
            </a:r>
            <a:r>
              <a:rPr lang="en-GB" sz="2000" i="1" dirty="0">
                <a:latin typeface="Candara" pitchFamily="34" charset="0"/>
              </a:rPr>
              <a:t>extends anteriorly into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temporal lobe </a:t>
            </a:r>
            <a:r>
              <a:rPr lang="en-GB" sz="2000" b="1" i="1" dirty="0">
                <a:latin typeface="Candara" pitchFamily="34" charset="0"/>
              </a:rPr>
              <a:t>.   </a:t>
            </a:r>
            <a:endParaRPr lang="en-GB" sz="2000" i="1" dirty="0">
              <a:latin typeface="Candara" pitchFamily="34" charset="0"/>
            </a:endParaRPr>
          </a:p>
        </p:txBody>
      </p:sp>
      <p:sp>
        <p:nvSpPr>
          <p:cNvPr id="3074" name="AutoShape 2" descr="http://what-when-how.com/wp-content/uploads/2012/04/tmp1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http://what-when-how.com/wp-content/uploads/2012/04/tmp1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AutoShape 6" descr="http://what-when-how.com/wp-content/uploads/2012/04/tmp1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AutoShape 8" descr="http://classconnection.s3.amazonaws.com/33/flashcards/602033/jpg/lateral_ventricles_-_divisions_(edit)13180531198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http://classconnection.s3.amazonaws.com/33/flashcards/602033/jpg/lateral_ventricles_-_divisions_(edit)1318053119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56572"/>
            <a:ext cx="5715000" cy="372979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12" name="Rectangle 2"/>
          <p:cNvSpPr/>
          <p:nvPr/>
        </p:nvSpPr>
        <p:spPr>
          <a:xfrm>
            <a:off x="152400" y="762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934200" y="92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400800" y="-6032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76200" y="1066800"/>
            <a:ext cx="9067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6057900" algn="r"/>
              </a:tabLst>
            </a:pP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1-The body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Roof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trunk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corpus callosum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Floor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: sloping and is formed by the following structures arranged from lateral to medial;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Body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caudate nucleus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                  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Stria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terminalis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the 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thalamostriate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vein.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c-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Superior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surface of the thalamus.             d- Choroid plexus of the lateral ventricle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e-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Lateral margin of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body of fornix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Medial wall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is formed by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septum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pellucidum</a:t>
            </a:r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2"/>
          <p:cNvSpPr/>
          <p:nvPr/>
        </p:nvSpPr>
        <p:spPr>
          <a:xfrm>
            <a:off x="152400" y="762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685800"/>
            <a:ext cx="4525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Boundaries of the lateral ventricle</a:t>
            </a:r>
            <a:endParaRPr lang="en-GB" sz="2400" i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45833" r="36164" b="20833"/>
          <a:stretch>
            <a:fillRect/>
          </a:stretch>
        </p:blipFill>
        <p:spPr bwMode="auto">
          <a:xfrm>
            <a:off x="1600200" y="3733800"/>
            <a:ext cx="6407944" cy="2971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633008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i="1" dirty="0">
                <a:latin typeface="Candara" pitchFamily="34" charset="0"/>
              </a:rPr>
              <a:t>This </a:t>
            </a:r>
            <a:r>
              <a:rPr lang="en-GB" sz="2000" b="1" i="1" dirty="0">
                <a:latin typeface="Candara" pitchFamily="34" charset="0"/>
              </a:rPr>
              <a:t>slitlike gap</a:t>
            </a:r>
            <a:r>
              <a:rPr lang="en-GB" sz="2000" i="1" dirty="0">
                <a:latin typeface="Candara" pitchFamily="34" charset="0"/>
              </a:rPr>
              <a:t> is known as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choroidal fissure</a:t>
            </a:r>
            <a:r>
              <a:rPr lang="en-GB" sz="2000" i="1" dirty="0">
                <a:latin typeface="Candara" pitchFamily="34" charset="0"/>
              </a:rPr>
              <a:t>; through it, the blood vessels of the plexus invaginate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pia mater of the tela choroidea </a:t>
            </a:r>
            <a:r>
              <a:rPr lang="en-GB" sz="2000" i="1" dirty="0">
                <a:latin typeface="Candara" pitchFamily="34" charset="0"/>
              </a:rPr>
              <a:t>and </a:t>
            </a:r>
            <a:r>
              <a:rPr lang="en-GB" sz="2000" b="1" i="1" dirty="0">
                <a:latin typeface="Candara" pitchFamily="34" charset="0"/>
              </a:rPr>
              <a:t>the ependyma </a:t>
            </a:r>
            <a:r>
              <a:rPr lang="en-GB" sz="2000" i="1" dirty="0">
                <a:latin typeface="Candara" pitchFamily="34" charset="0"/>
              </a:rPr>
              <a:t>of the lateral ventricle. </a:t>
            </a:r>
          </a:p>
          <a:p>
            <a:pPr>
              <a:buFont typeface="Wingdings" pitchFamily="2" charset="2"/>
              <a:buChar char="q"/>
            </a:pPr>
            <a:endParaRPr lang="en-GB" sz="2000" i="1" dirty="0">
              <a:latin typeface="Candara" pitchFamily="34" charset="0"/>
            </a:endParaRPr>
          </a:p>
        </p:txBody>
      </p:sp>
      <p:pic>
        <p:nvPicPr>
          <p:cNvPr id="1026" name="Picture 2" descr="http://o.quizlet.com/aAK0oQK0OMf4eFLKGPOEYQ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228600"/>
            <a:ext cx="3526385" cy="32766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45833" r="36164" b="20833"/>
          <a:stretch>
            <a:fillRect/>
          </a:stretch>
        </p:blipFill>
        <p:spPr bwMode="auto">
          <a:xfrm>
            <a:off x="1295400" y="3962400"/>
            <a:ext cx="5915025" cy="27432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239000" y="4876800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Monday 28 December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7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81800" y="4648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Dr. Aiman Qais Afar</a:t>
            </a:r>
          </a:p>
        </p:txBody>
      </p:sp>
      <p:sp>
        <p:nvSpPr>
          <p:cNvPr id="9" name="Rectangle 2"/>
          <p:cNvSpPr/>
          <p:nvPr/>
        </p:nvSpPr>
        <p:spPr>
          <a:xfrm>
            <a:off x="152400" y="762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762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choroid plexus of the ventricle </a:t>
            </a:r>
            <a:r>
              <a:rPr lang="en-GB" sz="2000" i="1" dirty="0">
                <a:latin typeface="Candara" pitchFamily="34" charset="0"/>
              </a:rPr>
              <a:t>projects into the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body of the ventricle </a:t>
            </a:r>
            <a:r>
              <a:rPr lang="en-GB" sz="2000" i="1" dirty="0">
                <a:latin typeface="Candara" pitchFamily="34" charset="0"/>
              </a:rPr>
              <a:t>through the </a:t>
            </a:r>
            <a:r>
              <a:rPr lang="en-GB" sz="2000" b="1" i="1" dirty="0">
                <a:latin typeface="Candara" pitchFamily="34" charset="0"/>
              </a:rPr>
              <a:t>slitlike gap </a:t>
            </a:r>
            <a:r>
              <a:rPr lang="en-GB" sz="2000" i="1" dirty="0">
                <a:latin typeface="Candara" pitchFamily="34" charset="0"/>
              </a:rPr>
              <a:t>between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body of the fornix </a:t>
            </a:r>
            <a:r>
              <a:rPr lang="en-GB" sz="2000" i="1" dirty="0">
                <a:latin typeface="Candara" pitchFamily="34" charset="0"/>
              </a:rPr>
              <a:t>and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superior surface of the thalamus.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199852"/>
            <a:ext cx="8610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30175" algn="l"/>
                <a:tab pos="261938" algn="l"/>
                <a:tab pos="6057900" algn="r"/>
              </a:tabLst>
            </a:pP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Anterior Horn</a:t>
            </a:r>
            <a:endParaRPr kumimoji="0" lang="en-GB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Anterior wall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: posterior surface of the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genu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of corpus callosum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Roof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anterior part of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trunk of corpus callosum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Floor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rostrum of corpus callosum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4- Lateral wall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: sloping and is formed by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head of caudate nucleus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5- Medial wall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the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septum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pellucidum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52400" y="762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6940" t="14583" r="34993" b="58334"/>
          <a:stretch>
            <a:fillRect/>
          </a:stretch>
        </p:blipFill>
        <p:spPr bwMode="auto">
          <a:xfrm>
            <a:off x="952500" y="3352800"/>
            <a:ext cx="7239000" cy="2895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152400" y="762000"/>
            <a:ext cx="4525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Boundaries of the lateral ventricle</a:t>
            </a:r>
            <a:endParaRPr lang="en-GB" sz="2400" i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1027" name="Picture 3" descr="Image result for Boundaries of the lateral ventr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0" y="3653486"/>
            <a:ext cx="2117870" cy="140429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28 December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2400" y="1066800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Posterior Horn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Roof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lateral wall;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tapetum of corpus callosum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Infero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-Medial wall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shows 2 elevations;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Upper elevation (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bulb of posterior horn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); is formed by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forceps major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61938" algn="l"/>
                <a:tab pos="6057900" algn="r"/>
              </a:tabLst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Lower elevation (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calcar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avis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); produced by 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calcarine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sulcus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52400" y="76200"/>
            <a:ext cx="3241015" cy="584775"/>
          </a:xfrm>
          <a:prstGeom prst="rect">
            <a:avLst/>
          </a:prstGeom>
          <a:ln w="76200">
            <a:solidFill>
              <a:srgbClr val="16F62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Lateral Ventricles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4525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Boundaries of the lateral ventricle</a:t>
            </a:r>
            <a:endParaRPr lang="en-GB" sz="2400" i="1" dirty="0">
              <a:solidFill>
                <a:srgbClr val="0033CC"/>
              </a:solidFill>
              <a:latin typeface="Candar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971800"/>
            <a:ext cx="8247994" cy="3276600"/>
            <a:chOff x="381000" y="3048000"/>
            <a:chExt cx="8247994" cy="3276600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3048000"/>
              <a:ext cx="8247994" cy="3276600"/>
              <a:chOff x="286406" y="2971801"/>
              <a:chExt cx="8247994" cy="32766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255" t="32292" r="34993" b="37500"/>
              <a:stretch>
                <a:fillRect/>
              </a:stretch>
            </p:blipFill>
            <p:spPr bwMode="auto">
              <a:xfrm>
                <a:off x="286406" y="2971801"/>
                <a:ext cx="8247994" cy="3276600"/>
              </a:xfrm>
              <a:prstGeom prst="rect">
                <a:avLst/>
              </a:prstGeom>
              <a:noFill/>
              <a:ln w="57150">
                <a:solidFill>
                  <a:srgbClr val="00FF00"/>
                </a:solidFill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705600" y="5486400"/>
                <a:ext cx="1752600" cy="36933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00000"/>
                    </a:solidFill>
                  </a:rPr>
                  <a:t>forceps major</a:t>
                </a:r>
                <a:endParaRPr lang="en-GB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4800600" y="4648200"/>
                <a:ext cx="1905000" cy="8382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6477000" y="3810000"/>
              <a:ext cx="1447800" cy="381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60A3FABA4A04CA8C8F93AF1FDCBA7" ma:contentTypeVersion="2" ma:contentTypeDescription="Create a new document." ma:contentTypeScope="" ma:versionID="f41312c69caf1ffd3d49f2fb3aed95f3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6b6fb25973389350444f2df26890bd63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190071-6696-4DAC-AC49-33A74CF57840}"/>
</file>

<file path=customXml/itemProps2.xml><?xml version="1.0" encoding="utf-8"?>
<ds:datastoreItem xmlns:ds="http://schemas.openxmlformats.org/officeDocument/2006/customXml" ds:itemID="{273FF858-2F93-4288-A7CE-CDB17F25DDF7}"/>
</file>

<file path=customXml/itemProps3.xml><?xml version="1.0" encoding="utf-8"?>
<ds:datastoreItem xmlns:ds="http://schemas.openxmlformats.org/officeDocument/2006/customXml" ds:itemID="{A9E06383-D495-4D28-974A-468184FCC2E8}"/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2234</Words>
  <Application>Microsoft Office PowerPoint</Application>
  <PresentationFormat>On-screen Show (4:3)</PresentationFormat>
  <Paragraphs>278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Aiman Qais. Ahmad</cp:lastModifiedBy>
  <cp:revision>47</cp:revision>
  <dcterms:created xsi:type="dcterms:W3CDTF">2006-08-16T00:00:00Z</dcterms:created>
  <dcterms:modified xsi:type="dcterms:W3CDTF">2020-12-27T20:50:01Z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</Properties>
</file>