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80" r:id="rId6"/>
    <p:sldMasterId id="2147483686" r:id="rId7"/>
  </p:sldMasterIdLst>
  <p:notesMasterIdLst>
    <p:notesMasterId r:id="rId37"/>
  </p:notesMasterIdLst>
  <p:sldIdLst>
    <p:sldId id="301" r:id="rId8"/>
    <p:sldId id="257" r:id="rId9"/>
    <p:sldId id="258" r:id="rId10"/>
    <p:sldId id="259" r:id="rId11"/>
    <p:sldId id="260" r:id="rId12"/>
    <p:sldId id="261" r:id="rId13"/>
    <p:sldId id="262" r:id="rId14"/>
    <p:sldId id="281" r:id="rId15"/>
    <p:sldId id="294" r:id="rId16"/>
    <p:sldId id="295" r:id="rId17"/>
    <p:sldId id="296" r:id="rId18"/>
    <p:sldId id="297" r:id="rId19"/>
    <p:sldId id="263" r:id="rId20"/>
    <p:sldId id="284" r:id="rId21"/>
    <p:sldId id="285" r:id="rId22"/>
    <p:sldId id="286" r:id="rId23"/>
    <p:sldId id="293" r:id="rId24"/>
    <p:sldId id="287" r:id="rId25"/>
    <p:sldId id="288" r:id="rId26"/>
    <p:sldId id="289" r:id="rId27"/>
    <p:sldId id="298" r:id="rId28"/>
    <p:sldId id="299" r:id="rId29"/>
    <p:sldId id="300" r:id="rId30"/>
    <p:sldId id="290" r:id="rId31"/>
    <p:sldId id="291" r:id="rId32"/>
    <p:sldId id="268" r:id="rId33"/>
    <p:sldId id="276" r:id="rId34"/>
    <p:sldId id="277" r:id="rId35"/>
    <p:sldId id="280" r:id="rId36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FDD682-388E-4D0D-B83A-623C8B07CF5D}" type="datetimeFigureOut">
              <a:rPr lang="ar-EG" smtClean="0"/>
              <a:t>19/05/1443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1CDCD9-10D1-4407-A3EE-568C8B5DF4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20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DCD9-10D1-4407-A3EE-568C8B5DF40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335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67C5A23-022D-474F-AE95-0F3A2943D184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0F7F9E-7D5A-402D-80B8-4D5309CD78EC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228600"/>
            <a:ext cx="1752600" cy="1314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81280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625DEB8-A0E6-4B01-8747-F40590B57D73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1A1153B-DDBA-4F97-B0E3-014ABC14B0BF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390EC59-6DEC-460F-B39E-679A6FD34AD8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E2CEFC-1653-48F1-A5E7-18744E633B6D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5E83FBC-16BD-4C72-ABF5-116127031745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C04D911-AB91-4B91-B097-06C6908F7B24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3118271-AB63-4B74-9916-C100FA21BCF3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B185801-2CE7-483B-B6E6-EFA876D6DECE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F9B78A-1734-4DD0-9D6D-73E512801151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2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9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57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2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1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327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327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15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667000"/>
            <a:ext cx="3810000" cy="91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94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181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1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3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9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4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8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8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9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4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hemedicalbiochemistrypage.org/images/catecholaminesynthesis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47732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are nerve impulses transmitted from the brain to the target cells?</a:t>
            </a:r>
            <a:br>
              <a:rPr lang="ar-EG" sz="4000" dirty="0"/>
            </a:br>
            <a:r>
              <a:rPr lang="en-US" sz="4000" dirty="0"/>
              <a:t>NEUROTRANSMITTERS</a:t>
            </a:r>
            <a:endParaRPr lang="ar-EG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86739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8724" y="914400"/>
            <a:ext cx="74961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2667000"/>
            <a:ext cx="3352799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2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838200"/>
          </a:xfrm>
          <a:custGeom>
            <a:avLst/>
            <a:gdLst/>
            <a:ahLst/>
            <a:cxnLst/>
            <a:rect l="l" t="t" r="r" b="b"/>
            <a:pathLst>
              <a:path w="2540" h="838200">
                <a:moveTo>
                  <a:pt x="0" y="838200"/>
                </a:moveTo>
                <a:lnTo>
                  <a:pt x="2108" y="838200"/>
                </a:lnTo>
                <a:lnTo>
                  <a:pt x="2108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2875" y="6705600"/>
            <a:ext cx="2540" cy="152400"/>
          </a:xfrm>
          <a:custGeom>
            <a:avLst/>
            <a:gdLst/>
            <a:ahLst/>
            <a:cxnLst/>
            <a:rect l="l" t="t" r="r" b="b"/>
            <a:pathLst>
              <a:path w="2540" h="152400">
                <a:moveTo>
                  <a:pt x="0" y="152399"/>
                </a:moveTo>
                <a:lnTo>
                  <a:pt x="2108" y="152399"/>
                </a:lnTo>
                <a:lnTo>
                  <a:pt x="2108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1560" y="670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18288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" y="24384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3276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41910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5181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57912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" y="1143000"/>
            <a:ext cx="2743200" cy="5105400"/>
          </a:xfrm>
          <a:custGeom>
            <a:avLst/>
            <a:gdLst/>
            <a:ahLst/>
            <a:cxnLst/>
            <a:rect l="l" t="t" r="r" b="b"/>
            <a:pathLst>
              <a:path w="2743200" h="5105400">
                <a:moveTo>
                  <a:pt x="0" y="5105400"/>
                </a:moveTo>
                <a:lnTo>
                  <a:pt x="2743200" y="5105400"/>
                </a:lnTo>
                <a:lnTo>
                  <a:pt x="2743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400">
            <a:solidFill>
              <a:srgbClr val="96E3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939" y="854709"/>
            <a:ext cx="317690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0" u="none" spc="-5" dirty="0">
                <a:solidFill>
                  <a:srgbClr val="000000"/>
                </a:solidFill>
                <a:latin typeface="Georgia"/>
                <a:cs typeface="Georgia"/>
              </a:rPr>
              <a:t>1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.Neurotransmitters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are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synthesized from </a:t>
            </a:r>
            <a:r>
              <a:rPr sz="1800" b="0" u="none" spc="-10" dirty="0">
                <a:solidFill>
                  <a:srgbClr val="000000"/>
                </a:solidFill>
                <a:latin typeface="Georgia"/>
                <a:cs typeface="Georgia"/>
              </a:rPr>
              <a:t>precursors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under the influence of</a:t>
            </a:r>
            <a:r>
              <a:rPr sz="1800"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enzymes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39" y="2014473"/>
            <a:ext cx="3256279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  <a:buFontTx/>
              <a:buAutoNum type="arabicPeriod" startAt="2"/>
              <a:tabLst>
                <a:tab pos="25527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Stored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in</a:t>
            </a:r>
            <a:r>
              <a:rPr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</a:t>
            </a:r>
          </a:p>
          <a:p>
            <a:pPr marL="12700" marR="72390" algn="l" rtl="0">
              <a:spcBef>
                <a:spcPts val="1380"/>
              </a:spcBef>
              <a:buFontTx/>
              <a:buAutoNum type="arabicPeriod" startAt="2"/>
              <a:tabLst>
                <a:tab pos="201295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 molecules  that leak from their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are  destroyed by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enzymes</a:t>
            </a:r>
          </a:p>
          <a:p>
            <a:pPr marL="12700" marR="5080" algn="just" rtl="0">
              <a:spcBef>
                <a:spcPts val="420"/>
              </a:spcBef>
              <a:buFontTx/>
              <a:buAutoNum type="arabicPeriod" startAt="2"/>
              <a:tabLst>
                <a:tab pos="25717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Action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potential cause vesicle  to fuse with synapse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  neurotransmitters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3335" algn="l" rtl="0">
              <a:spcBef>
                <a:spcPts val="1025"/>
              </a:spcBef>
              <a:buFontTx/>
              <a:buAutoNum type="arabicPeriod" startAt="2"/>
              <a:tabLst>
                <a:tab pos="24892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Some 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binds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with auto 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inhibit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subsequent  neurotransmitter</a:t>
            </a:r>
            <a:r>
              <a:rPr spc="-1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04470" indent="-191770" algn="l" rtl="0">
              <a:spcBef>
                <a:spcPts val="900"/>
              </a:spcBef>
              <a:buFontTx/>
              <a:buAutoNum type="arabicPeriod" startAt="2"/>
              <a:tabLst>
                <a:tab pos="205104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Rest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 to</a:t>
            </a:r>
            <a:r>
              <a:rPr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post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algn="l" rtl="0"/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synaptic</a:t>
            </a: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receptors.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09220" algn="l" rtl="0">
              <a:spcBef>
                <a:spcPts val="600"/>
              </a:spcBef>
              <a:buFontTx/>
              <a:buAutoNum type="arabicPeriod" startAt="7"/>
              <a:tabLst>
                <a:tab pos="18986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Released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neurotransmitters 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deactivated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by re  uptake or enzyme</a:t>
            </a:r>
            <a:r>
              <a:rPr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degradation.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788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732" y="0"/>
            <a:ext cx="7991856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180" y="0"/>
            <a:ext cx="7466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5" dirty="0">
                <a:latin typeface="Georgia"/>
                <a:cs typeface="Georgia"/>
              </a:rPr>
              <a:t>Steps </a:t>
            </a:r>
            <a:r>
              <a:rPr b="0" u="none" dirty="0">
                <a:latin typeface="Georgia"/>
                <a:cs typeface="Georgia"/>
              </a:rPr>
              <a:t>in neurotransmitter </a:t>
            </a:r>
            <a:r>
              <a:rPr b="0" u="none" spc="-5" dirty="0">
                <a:latin typeface="Georgia"/>
                <a:cs typeface="Georgia"/>
              </a:rPr>
              <a:t>processing</a:t>
            </a:r>
            <a:r>
              <a:rPr b="0" u="none" spc="-75" dirty="0">
                <a:latin typeface="Georgia"/>
                <a:cs typeface="Georgia"/>
              </a:rPr>
              <a:t> </a:t>
            </a:r>
            <a:r>
              <a:rPr b="0" u="none" dirty="0">
                <a:latin typeface="Georgia"/>
                <a:cs typeface="Georgia"/>
              </a:rPr>
              <a:t>are: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8140" y="634949"/>
            <a:ext cx="6618605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440180" algn="l"/>
              </a:tabLst>
            </a:pPr>
            <a:r>
              <a:rPr sz="2200" b="1" i="1" spc="50" dirty="0">
                <a:solidFill>
                  <a:prstClr val="black"/>
                </a:solidFill>
                <a:latin typeface="Times New Roman"/>
                <a:cs typeface="Times New Roman"/>
              </a:rPr>
              <a:t>Synthesis</a:t>
            </a:r>
            <a:r>
              <a:rPr sz="2200" spc="5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Neurotransmitters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synthesized by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461770" algn="l" rtl="0"/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enzymatic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transformation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of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precursors.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l" rtl="0">
              <a:tabLst>
                <a:tab pos="1482725" algn="l"/>
              </a:tabLst>
            </a:pP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Storage</a:t>
            </a:r>
            <a:r>
              <a:rPr sz="2200" spc="6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packaged inside synaptic</a:t>
            </a:r>
            <a:r>
              <a:rPr sz="2200"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vesicles.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140" y="2616835"/>
            <a:ext cx="1050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b="1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b="1" i="1" spc="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200" b="1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10" dirty="0">
                <a:solidFill>
                  <a:prstClr val="black"/>
                </a:solidFill>
                <a:latin typeface="Georgia"/>
                <a:cs typeface="Georgia"/>
              </a:rPr>
              <a:t>:</a:t>
            </a:r>
            <a:endParaRPr sz="22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5304" rIns="0" bIns="0" rtlCol="0">
            <a:spAutoFit/>
          </a:bodyPr>
          <a:lstStyle/>
          <a:p>
            <a:pPr marL="2674620" marR="5080" indent="8255">
              <a:lnSpc>
                <a:spcPct val="100000"/>
              </a:lnSpc>
              <a:spcBef>
                <a:spcPts val="95"/>
              </a:spcBef>
            </a:pPr>
            <a:r>
              <a:rPr sz="2200" b="0" spc="-35" dirty="0">
                <a:latin typeface="Georgia"/>
                <a:cs typeface="Georgia"/>
              </a:rPr>
              <a:t>They </a:t>
            </a:r>
            <a:r>
              <a:rPr sz="2200" b="0" spc="-25" dirty="0">
                <a:latin typeface="Georgia"/>
                <a:cs typeface="Georgia"/>
              </a:rPr>
              <a:t>are </a:t>
            </a:r>
            <a:r>
              <a:rPr sz="2200" b="0" spc="-20" dirty="0">
                <a:latin typeface="Georgia"/>
                <a:cs typeface="Georgia"/>
              </a:rPr>
              <a:t>released </a:t>
            </a:r>
            <a:r>
              <a:rPr sz="2200" b="0" spc="-55" dirty="0">
                <a:latin typeface="Georgia"/>
                <a:cs typeface="Georgia"/>
              </a:rPr>
              <a:t>from </a:t>
            </a:r>
            <a:r>
              <a:rPr sz="2200" b="0" spc="-30" dirty="0">
                <a:latin typeface="Georgia"/>
                <a:cs typeface="Georgia"/>
              </a:rPr>
              <a:t>presynaptic </a:t>
            </a:r>
            <a:r>
              <a:rPr sz="2200" b="0" spc="-45" dirty="0">
                <a:latin typeface="Georgia"/>
                <a:cs typeface="Georgia"/>
              </a:rPr>
              <a:t>terminal </a:t>
            </a:r>
            <a:r>
              <a:rPr sz="2200" b="0" spc="-25" dirty="0">
                <a:latin typeface="Georgia"/>
                <a:cs typeface="Georgia"/>
              </a:rPr>
              <a:t>by  </a:t>
            </a:r>
            <a:r>
              <a:rPr sz="2200" b="0" spc="-30" dirty="0">
                <a:latin typeface="Georgia"/>
                <a:cs typeface="Georgia"/>
              </a:rPr>
              <a:t>exocytosis </a:t>
            </a:r>
            <a:r>
              <a:rPr sz="2200" b="0" spc="-25" dirty="0">
                <a:latin typeface="Georgia"/>
                <a:cs typeface="Georgia"/>
              </a:rPr>
              <a:t>when </a:t>
            </a:r>
            <a:r>
              <a:rPr sz="2200" b="0" spc="-55" dirty="0">
                <a:latin typeface="Georgia"/>
                <a:cs typeface="Georgia"/>
              </a:rPr>
              <a:t>calcium </a:t>
            </a:r>
            <a:r>
              <a:rPr sz="2200" b="0" spc="-20" dirty="0">
                <a:latin typeface="Georgia"/>
                <a:cs typeface="Georgia"/>
              </a:rPr>
              <a:t>enters </a:t>
            </a:r>
            <a:r>
              <a:rPr sz="2200" b="0" spc="-65" dirty="0">
                <a:latin typeface="Georgia"/>
                <a:cs typeface="Georgia"/>
              </a:rPr>
              <a:t>axon </a:t>
            </a:r>
            <a:r>
              <a:rPr sz="2200" b="0" spc="-45" dirty="0">
                <a:latin typeface="Georgia"/>
                <a:cs typeface="Georgia"/>
              </a:rPr>
              <a:t>terminal  </a:t>
            </a:r>
            <a:r>
              <a:rPr sz="2200" b="0" spc="-40" dirty="0">
                <a:latin typeface="Georgia"/>
                <a:cs typeface="Georgia"/>
              </a:rPr>
              <a:t>during </a:t>
            </a:r>
            <a:r>
              <a:rPr sz="2200" b="0" spc="-60" dirty="0">
                <a:latin typeface="Georgia"/>
                <a:cs typeface="Georgia"/>
              </a:rPr>
              <a:t>an </a:t>
            </a:r>
            <a:r>
              <a:rPr sz="2200" b="0" spc="-40" dirty="0">
                <a:latin typeface="Georgia"/>
                <a:cs typeface="Georgia"/>
              </a:rPr>
              <a:t>action</a:t>
            </a:r>
            <a:r>
              <a:rPr sz="2200" b="0" spc="-25" dirty="0">
                <a:latin typeface="Georgia"/>
                <a:cs typeface="Georgia"/>
              </a:rPr>
              <a:t> </a:t>
            </a:r>
            <a:r>
              <a:rPr sz="2200" b="0" spc="-35" dirty="0">
                <a:latin typeface="Georgia"/>
                <a:cs typeface="Georgia"/>
              </a:rPr>
              <a:t>potential</a:t>
            </a:r>
            <a:endParaRPr sz="2200" dirty="0">
              <a:latin typeface="Georgia"/>
              <a:cs typeface="Georgia"/>
            </a:endParaRPr>
          </a:p>
          <a:p>
            <a:pPr marL="2736850" marR="1134110" indent="-27940">
              <a:lnSpc>
                <a:spcPct val="100000"/>
              </a:lnSpc>
              <a:spcBef>
                <a:spcPts val="600"/>
              </a:spcBef>
            </a:pPr>
            <a:r>
              <a:rPr sz="2200" b="0" spc="-60" dirty="0">
                <a:latin typeface="Georgia"/>
                <a:cs typeface="Georgia"/>
              </a:rPr>
              <a:t>Diffuse </a:t>
            </a:r>
            <a:r>
              <a:rPr sz="2200" b="0" spc="-25" dirty="0">
                <a:latin typeface="Georgia"/>
                <a:cs typeface="Georgia"/>
              </a:rPr>
              <a:t>across </a:t>
            </a:r>
            <a:r>
              <a:rPr sz="2200" b="0" spc="-30" dirty="0">
                <a:latin typeface="Georgia"/>
                <a:cs typeface="Georgia"/>
              </a:rPr>
              <a:t>the </a:t>
            </a:r>
            <a:r>
              <a:rPr sz="2200" b="0" spc="-35" dirty="0">
                <a:latin typeface="Georgia"/>
                <a:cs typeface="Georgia"/>
              </a:rPr>
              <a:t>synaptic </a:t>
            </a:r>
            <a:r>
              <a:rPr sz="2200" b="0" spc="-30" dirty="0">
                <a:latin typeface="Georgia"/>
                <a:cs typeface="Georgia"/>
              </a:rPr>
              <a:t>cleft </a:t>
            </a:r>
            <a:r>
              <a:rPr sz="2200" b="0" spc="-35" dirty="0">
                <a:latin typeface="Georgia"/>
                <a:cs typeface="Georgia"/>
              </a:rPr>
              <a:t>to the  </a:t>
            </a:r>
            <a:r>
              <a:rPr sz="2200" b="0" spc="-30" dirty="0">
                <a:latin typeface="Georgia"/>
                <a:cs typeface="Georgia"/>
              </a:rPr>
              <a:t>postsynaptic</a:t>
            </a:r>
            <a:r>
              <a:rPr sz="2200" b="0" spc="-20" dirty="0">
                <a:latin typeface="Georgia"/>
                <a:cs typeface="Georgia"/>
              </a:rPr>
              <a:t> </a:t>
            </a:r>
            <a:r>
              <a:rPr sz="2200" b="0" spc="-65" dirty="0">
                <a:latin typeface="Georgia"/>
                <a:cs typeface="Georgia"/>
              </a:rPr>
              <a:t>membrane.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8140" y="4857369"/>
            <a:ext cx="7264400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624965" algn="l"/>
              </a:tabLst>
            </a:pP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Binding</a:t>
            </a:r>
            <a:r>
              <a:rPr sz="2200" spc="3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50" dirty="0">
                <a:solidFill>
                  <a:prstClr val="black"/>
                </a:solidFill>
                <a:latin typeface="Georgia"/>
                <a:cs typeface="Georgia"/>
              </a:rPr>
              <a:t>bind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to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receptor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proteins.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7825" marR="5080" indent="-1635760" algn="l" rtl="0"/>
            <a:r>
              <a:rPr sz="2200" b="1" i="1" spc="65" dirty="0">
                <a:solidFill>
                  <a:prstClr val="black"/>
                </a:solidFill>
                <a:latin typeface="Times New Roman"/>
                <a:cs typeface="Times New Roman"/>
              </a:rPr>
              <a:t>Inactivation</a:t>
            </a:r>
            <a:r>
              <a:rPr sz="2200" spc="65" dirty="0">
                <a:solidFill>
                  <a:prstClr val="black"/>
                </a:solidFill>
                <a:latin typeface="Georgia"/>
                <a:cs typeface="Georgia"/>
              </a:rPr>
              <a:t>: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degraded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being broken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down </a:t>
            </a:r>
            <a:r>
              <a:rPr sz="2200" spc="-55" dirty="0">
                <a:solidFill>
                  <a:prstClr val="black"/>
                </a:solidFill>
                <a:latin typeface="Georgia"/>
                <a:cs typeface="Georgia"/>
              </a:rPr>
              <a:t>enzymatically, 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or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reused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active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reuptake.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706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423" y="304800"/>
            <a:ext cx="5020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ACETYLCHOLINE</a:t>
            </a:r>
            <a:r>
              <a:rPr sz="2800" u="none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(AC</a:t>
            </a:r>
            <a:r>
              <a:rPr lang="en-US" sz="2800" u="none" spc="-5" dirty="0">
                <a:solidFill>
                  <a:srgbClr val="000000"/>
                </a:solidFill>
                <a:latin typeface="Georgia"/>
                <a:cs typeface="Georgia"/>
              </a:rPr>
              <a:t>H)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120" y="890270"/>
            <a:ext cx="7312659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100" spc="-35" dirty="0">
                <a:latin typeface="Georgia"/>
                <a:cs typeface="Georgia"/>
              </a:rPr>
              <a:t>Acetylcholine </a:t>
            </a:r>
            <a:r>
              <a:rPr sz="2100" dirty="0">
                <a:latin typeface="Georgia"/>
                <a:cs typeface="Georgia"/>
              </a:rPr>
              <a:t>was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20" dirty="0">
                <a:latin typeface="Georgia"/>
                <a:cs typeface="Georgia"/>
              </a:rPr>
              <a:t>first </a:t>
            </a:r>
            <a:r>
              <a:rPr sz="2100" spc="-35" dirty="0">
                <a:latin typeface="Georgia"/>
                <a:cs typeface="Georgia"/>
              </a:rPr>
              <a:t>neurotransmitter to </a:t>
            </a:r>
            <a:r>
              <a:rPr sz="2100" spc="-15" dirty="0">
                <a:latin typeface="Georgia"/>
                <a:cs typeface="Georgia"/>
              </a:rPr>
              <a:t>be</a:t>
            </a:r>
            <a:r>
              <a:rPr sz="2100" spc="-110" dirty="0">
                <a:latin typeface="Georgia"/>
                <a:cs typeface="Georgia"/>
              </a:rPr>
              <a:t> </a:t>
            </a:r>
            <a:r>
              <a:rPr sz="2100" spc="-40" dirty="0">
                <a:latin typeface="Georgia"/>
                <a:cs typeface="Georgia"/>
              </a:rPr>
              <a:t>discovered.</a:t>
            </a:r>
            <a:endParaRPr sz="2100" dirty="0">
              <a:latin typeface="Georgia"/>
              <a:cs typeface="Georgia"/>
            </a:endParaRPr>
          </a:p>
          <a:p>
            <a:pPr marL="353695" indent="-340995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353695" algn="l"/>
                <a:tab pos="354330" algn="l"/>
              </a:tabLst>
            </a:pPr>
            <a:r>
              <a:rPr sz="2100" spc="120" dirty="0">
                <a:latin typeface="Georgia"/>
                <a:cs typeface="Georgia"/>
              </a:rPr>
              <a:t>1921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75" dirty="0">
                <a:latin typeface="Georgia"/>
                <a:cs typeface="Georgia"/>
              </a:rPr>
              <a:t>German </a:t>
            </a:r>
            <a:r>
              <a:rPr sz="2100" spc="-25" dirty="0">
                <a:latin typeface="Georgia"/>
                <a:cs typeface="Georgia"/>
              </a:rPr>
              <a:t>biologist </a:t>
            </a:r>
            <a:r>
              <a:rPr sz="2100" spc="-55" dirty="0">
                <a:latin typeface="Georgia"/>
                <a:cs typeface="Georgia"/>
              </a:rPr>
              <a:t>named </a:t>
            </a:r>
            <a:r>
              <a:rPr sz="2100" b="1" spc="-145" dirty="0">
                <a:latin typeface="Georgia"/>
                <a:cs typeface="Georgia"/>
              </a:rPr>
              <a:t>Otto</a:t>
            </a:r>
            <a:r>
              <a:rPr sz="2100" b="1" spc="-245" dirty="0">
                <a:latin typeface="Georgia"/>
                <a:cs typeface="Georgia"/>
              </a:rPr>
              <a:t> </a:t>
            </a:r>
            <a:r>
              <a:rPr sz="2100" b="1" spc="-150" dirty="0">
                <a:latin typeface="Georgia"/>
                <a:cs typeface="Georgia"/>
              </a:rPr>
              <a:t>Loewi</a:t>
            </a:r>
            <a:r>
              <a:rPr sz="2100" spc="-150" dirty="0">
                <a:latin typeface="Georgia"/>
                <a:cs typeface="Georgia"/>
              </a:rPr>
              <a:t>.</a:t>
            </a:r>
            <a:endParaRPr sz="21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623" y="2515235"/>
            <a:ext cx="7660640" cy="431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lang="en-US" sz="2100" spc="-6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60" dirty="0">
                <a:latin typeface="Georgia"/>
                <a:cs typeface="Georgia"/>
              </a:rPr>
              <a:t>-</a:t>
            </a:r>
            <a:r>
              <a:rPr sz="2100" spc="-60" dirty="0">
                <a:latin typeface="Georgia"/>
                <a:cs typeface="Georgia"/>
              </a:rPr>
              <a:t>Uses </a:t>
            </a:r>
            <a:r>
              <a:rPr sz="2100" i="1" spc="10" dirty="0">
                <a:latin typeface="Times New Roman"/>
                <a:cs typeface="Times New Roman"/>
              </a:rPr>
              <a:t>choline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20" dirty="0">
                <a:latin typeface="Georgia"/>
                <a:cs typeface="Georgia"/>
              </a:rPr>
              <a:t>precursor </a:t>
            </a:r>
            <a:r>
              <a:rPr sz="2100" spc="-90" dirty="0">
                <a:latin typeface="Georgia"/>
                <a:cs typeface="Georgia"/>
              </a:rPr>
              <a:t>- </a:t>
            </a:r>
            <a:r>
              <a:rPr sz="2100" b="1" spc="-125" dirty="0">
                <a:latin typeface="Georgia"/>
                <a:cs typeface="Georgia"/>
              </a:rPr>
              <a:t>cholinergic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neurotransmitter.</a:t>
            </a:r>
            <a:endParaRPr sz="27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70" dirty="0">
                <a:latin typeface="Georgia"/>
                <a:cs typeface="Georgia"/>
              </a:rPr>
              <a:t>-</a:t>
            </a:r>
            <a:r>
              <a:rPr sz="2100" spc="-70" dirty="0">
                <a:latin typeface="Georgia"/>
                <a:cs typeface="Georgia"/>
              </a:rPr>
              <a:t>Used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0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100" spc="-55" dirty="0">
                <a:solidFill>
                  <a:srgbClr val="FF0000"/>
                </a:solidFill>
                <a:latin typeface="Georgia"/>
                <a:cs typeface="Georgia"/>
              </a:rPr>
              <a:t>Autonomic </a:t>
            </a:r>
            <a:r>
              <a:rPr sz="2100" spc="-40" dirty="0">
                <a:solidFill>
                  <a:srgbClr val="FF0000"/>
                </a:solidFill>
                <a:latin typeface="Georgia"/>
                <a:cs typeface="Georgia"/>
              </a:rPr>
              <a:t>Nervous </a:t>
            </a:r>
            <a:r>
              <a:rPr sz="2100" spc="-65" dirty="0">
                <a:solidFill>
                  <a:srgbClr val="FF0000"/>
                </a:solidFill>
                <a:latin typeface="Georgia"/>
                <a:cs typeface="Georgia"/>
              </a:rPr>
              <a:t>System</a:t>
            </a:r>
            <a:r>
              <a:rPr sz="2100" spc="-65" dirty="0">
                <a:latin typeface="Georgia"/>
                <a:cs typeface="Georgia"/>
              </a:rPr>
              <a:t>,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55" dirty="0">
                <a:latin typeface="Georgia"/>
                <a:cs typeface="Georgia"/>
              </a:rPr>
              <a:t>an </a:t>
            </a:r>
            <a:r>
              <a:rPr sz="2100" spc="-30" dirty="0">
                <a:latin typeface="Georgia"/>
                <a:cs typeface="Georgia"/>
              </a:rPr>
              <a:t>inhibitory</a:t>
            </a:r>
            <a:r>
              <a:rPr sz="2100" spc="-105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neurotransmitter.</a:t>
            </a:r>
            <a:endParaRPr lang="ar-EG" sz="2100" dirty="0">
              <a:latin typeface="Georgia"/>
              <a:cs typeface="Georgia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95910" marR="102870" indent="-283210" algn="l" rtl="0">
              <a:lnSpc>
                <a:spcPct val="80000"/>
              </a:lnSpc>
              <a:spcBef>
                <a:spcPts val="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40" dirty="0">
                <a:latin typeface="Georgia"/>
                <a:cs typeface="Georgia"/>
              </a:rPr>
              <a:t>-</a:t>
            </a:r>
            <a:r>
              <a:rPr sz="2100" spc="-40" dirty="0">
                <a:latin typeface="Georgia"/>
                <a:cs typeface="Georgia"/>
              </a:rPr>
              <a:t>Responsible </a:t>
            </a:r>
            <a:r>
              <a:rPr sz="2100" spc="-30" dirty="0">
                <a:latin typeface="Georgia"/>
                <a:cs typeface="Georgia"/>
              </a:rPr>
              <a:t>for </a:t>
            </a:r>
            <a:r>
              <a:rPr sz="2100" spc="-40" dirty="0">
                <a:latin typeface="Georgia"/>
                <a:cs typeface="Georgia"/>
              </a:rPr>
              <a:t>stimulation </a:t>
            </a:r>
            <a:r>
              <a:rPr sz="2100" spc="-35" dirty="0">
                <a:latin typeface="Georgia"/>
                <a:cs typeface="Georgia"/>
              </a:rPr>
              <a:t>of </a:t>
            </a:r>
            <a:r>
              <a:rPr sz="2100" spc="-50" dirty="0">
                <a:latin typeface="Georgia"/>
                <a:cs typeface="Georgia"/>
              </a:rPr>
              <a:t>muscles, </a:t>
            </a:r>
            <a:r>
              <a:rPr sz="2100" spc="-45" dirty="0">
                <a:latin typeface="Georgia"/>
                <a:cs typeface="Georgia"/>
              </a:rPr>
              <a:t>including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35" dirty="0">
                <a:latin typeface="Georgia"/>
                <a:cs typeface="Georgia"/>
              </a:rPr>
              <a:t>muscles of 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40" dirty="0">
                <a:latin typeface="Georgia"/>
                <a:cs typeface="Georgia"/>
              </a:rPr>
              <a:t>gastro-intestinal</a:t>
            </a:r>
            <a:r>
              <a:rPr sz="2100" spc="-30" dirty="0">
                <a:latin typeface="Georgia"/>
                <a:cs typeface="Georgia"/>
              </a:rPr>
              <a:t> </a:t>
            </a:r>
            <a:r>
              <a:rPr sz="2100" spc="-45" dirty="0">
                <a:latin typeface="Georgia"/>
                <a:cs typeface="Georgia"/>
              </a:rPr>
              <a:t>system.</a:t>
            </a:r>
            <a:r>
              <a:rPr lang="ar-EG" sz="2100" dirty="0">
                <a:latin typeface="Georgia"/>
                <a:cs typeface="Georgia"/>
              </a:rPr>
              <a:t> </a:t>
            </a:r>
            <a:r>
              <a:rPr lang="en-US" sz="2100" spc="-70" dirty="0">
                <a:latin typeface="Georgia"/>
                <a:cs typeface="Georgia"/>
              </a:rPr>
              <a:t>-</a:t>
            </a:r>
            <a:r>
              <a:rPr sz="2100" spc="-70" dirty="0">
                <a:latin typeface="Georgia"/>
                <a:cs typeface="Georgia"/>
              </a:rPr>
              <a:t>Used </a:t>
            </a:r>
            <a:r>
              <a:rPr sz="2100" spc="-10" dirty="0">
                <a:latin typeface="Georgia"/>
                <a:cs typeface="Georgia"/>
              </a:rPr>
              <a:t>everywhere </a:t>
            </a:r>
            <a:r>
              <a:rPr sz="2100" spc="-55" dirty="0">
                <a:latin typeface="Georgia"/>
                <a:cs typeface="Georgia"/>
              </a:rPr>
              <a:t>in </a:t>
            </a:r>
            <a:r>
              <a:rPr sz="2100" spc="-25" dirty="0">
                <a:latin typeface="Georgia"/>
                <a:cs typeface="Georgia"/>
              </a:rPr>
              <a:t>the</a:t>
            </a:r>
            <a:r>
              <a:rPr sz="2100" spc="-35" dirty="0">
                <a:latin typeface="Georgia"/>
                <a:cs typeface="Georgia"/>
              </a:rPr>
              <a:t> </a:t>
            </a:r>
            <a:r>
              <a:rPr sz="2100" spc="-60" dirty="0">
                <a:latin typeface="Georgia"/>
                <a:cs typeface="Georgia"/>
              </a:rPr>
              <a:t>brain.</a:t>
            </a:r>
            <a:endParaRPr sz="2100" dirty="0">
              <a:latin typeface="Georgia"/>
              <a:cs typeface="Georgia"/>
            </a:endParaRPr>
          </a:p>
          <a:p>
            <a:pPr marL="295910" indent="-283210" algn="just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50" dirty="0">
                <a:latin typeface="Georgia"/>
                <a:cs typeface="Georgia"/>
              </a:rPr>
              <a:t>-</a:t>
            </a:r>
            <a:r>
              <a:rPr sz="2100" spc="-50" dirty="0">
                <a:latin typeface="Georgia"/>
                <a:cs typeface="Georgia"/>
              </a:rPr>
              <a:t>Related </a:t>
            </a:r>
            <a:r>
              <a:rPr sz="2100" spc="-30" dirty="0">
                <a:latin typeface="Georgia"/>
                <a:cs typeface="Georgia"/>
              </a:rPr>
              <a:t>to </a:t>
            </a:r>
            <a:r>
              <a:rPr sz="2100" b="1" spc="-125" dirty="0">
                <a:latin typeface="Georgia"/>
                <a:cs typeface="Georgia"/>
              </a:rPr>
              <a:t>Alzheimer's</a:t>
            </a:r>
            <a:r>
              <a:rPr sz="2100" b="1" spc="-100" dirty="0">
                <a:latin typeface="Georgia"/>
                <a:cs typeface="Georgia"/>
              </a:rPr>
              <a:t> </a:t>
            </a:r>
            <a:r>
              <a:rPr sz="2100" b="1" spc="-130" dirty="0">
                <a:latin typeface="Georgia"/>
                <a:cs typeface="Georgia"/>
              </a:rPr>
              <a:t>Disease</a:t>
            </a:r>
            <a:r>
              <a:rPr lang="en-US" sz="2100" b="1" spc="-130" dirty="0">
                <a:latin typeface="Georgia"/>
                <a:cs typeface="Georgia"/>
              </a:rPr>
              <a:t>.</a:t>
            </a:r>
            <a:r>
              <a:rPr lang="en-US" sz="2400" b="1" dirty="0">
                <a:solidFill>
                  <a:srgbClr val="202124"/>
                </a:solidFill>
                <a:latin typeface="arial"/>
              </a:rPr>
              <a:t> </a:t>
            </a:r>
            <a:r>
              <a:rPr lang="en-US" sz="2100" spc="-10" dirty="0">
                <a:latin typeface="Georgia"/>
                <a:cs typeface="Georgia"/>
              </a:rPr>
              <a:t>Acetylcholine is decreased in both concentration and function in patients with Alzheimer's disease.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much</a:t>
            </a:r>
            <a:r>
              <a:rPr lang="en-US" sz="2100" dirty="0">
                <a:latin typeface="Georgia"/>
                <a:cs typeface="Georgia"/>
              </a:rPr>
              <a:t>: muscle contractions- e.g. </a:t>
            </a:r>
            <a:r>
              <a:rPr lang="en-US" sz="2100" u="sng" dirty="0">
                <a:latin typeface="Georgia"/>
                <a:cs typeface="Georgia"/>
              </a:rPr>
              <a:t>organophosphorus (OP) poisoning</a:t>
            </a:r>
            <a:r>
              <a:rPr lang="en-US" sz="2100" u="sng" dirty="0">
                <a:solidFill>
                  <a:srgbClr val="0070C0"/>
                </a:solidFill>
                <a:latin typeface="Georgia"/>
                <a:cs typeface="Georgia"/>
              </a:rPr>
              <a:t>(</a:t>
            </a:r>
            <a:r>
              <a:rPr lang="ar-JO" sz="2100" u="sng" dirty="0">
                <a:solidFill>
                  <a:srgbClr val="0070C0"/>
                </a:solidFill>
                <a:latin typeface="Georgia"/>
                <a:cs typeface="Georgia"/>
              </a:rPr>
              <a:t>مبيد حشري</a:t>
            </a:r>
            <a:r>
              <a:rPr lang="en-US" sz="2100" u="sng" dirty="0">
                <a:solidFill>
                  <a:srgbClr val="0070C0"/>
                </a:solidFill>
                <a:latin typeface="Georgia"/>
                <a:cs typeface="Georgia"/>
              </a:rPr>
              <a:t>Insecticide</a:t>
            </a:r>
            <a:r>
              <a:rPr lang="en-US" sz="2100" u="sng" dirty="0">
                <a:latin typeface="Georgia"/>
                <a:cs typeface="Georgia"/>
              </a:rPr>
              <a:t>)</a:t>
            </a:r>
            <a:r>
              <a:rPr lang="ar-JO" sz="2100" u="sng" dirty="0">
                <a:latin typeface="Georgia"/>
                <a:cs typeface="Georgia"/>
              </a:rPr>
              <a:t> </a:t>
            </a:r>
            <a:endParaRPr lang="en-US" sz="2100" u="sng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little</a:t>
            </a:r>
            <a:r>
              <a:rPr lang="en-US" sz="2100" dirty="0">
                <a:latin typeface="Georgia"/>
                <a:cs typeface="Georgia"/>
              </a:rPr>
              <a:t>: paralysis: </a:t>
            </a:r>
            <a:r>
              <a:rPr lang="en-US" sz="2100" dirty="0" err="1">
                <a:latin typeface="Georgia"/>
                <a:cs typeface="Georgia"/>
              </a:rPr>
              <a:t>curarae</a:t>
            </a:r>
            <a:r>
              <a:rPr lang="en-US" sz="2100" dirty="0">
                <a:latin typeface="Georgia"/>
                <a:cs typeface="Georgia"/>
              </a:rPr>
              <a:t> and botulism toxin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100" dirty="0">
              <a:latin typeface="Georgia"/>
              <a:cs typeface="Georgi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3" y="1676400"/>
            <a:ext cx="76647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53" y="0"/>
            <a:ext cx="7772400" cy="762000"/>
          </a:xfrm>
        </p:spPr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Acetylcholine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943600" y="60483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Removal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4952" y="1217454"/>
            <a:ext cx="4114800" cy="1143000"/>
            <a:chOff x="624" y="816"/>
            <a:chExt cx="2976" cy="768"/>
          </a:xfrm>
        </p:grpSpPr>
        <p:sp>
          <p:nvSpPr>
            <p:cNvPr id="58383" name="Line 7"/>
            <p:cNvSpPr>
              <a:spLocks noChangeShapeType="1"/>
            </p:cNvSpPr>
            <p:nvPr/>
          </p:nvSpPr>
          <p:spPr bwMode="auto">
            <a:xfrm>
              <a:off x="1824" y="119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84" name="Text Box 8"/>
            <p:cNvSpPr txBox="1">
              <a:spLocks noChangeArrowheads="1"/>
            </p:cNvSpPr>
            <p:nvPr/>
          </p:nvSpPr>
          <p:spPr bwMode="auto">
            <a:xfrm>
              <a:off x="653" y="847"/>
              <a:ext cx="101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Acetyl 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5" name="Text Box 9"/>
            <p:cNvSpPr txBox="1">
              <a:spLocks noChangeArrowheads="1"/>
            </p:cNvSpPr>
            <p:nvPr/>
          </p:nvSpPr>
          <p:spPr bwMode="auto">
            <a:xfrm>
              <a:off x="3071" y="847"/>
              <a:ext cx="48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6" name="Text Box 10"/>
            <p:cNvSpPr txBox="1">
              <a:spLocks noChangeArrowheads="1"/>
            </p:cNvSpPr>
            <p:nvPr/>
          </p:nvSpPr>
          <p:spPr bwMode="auto">
            <a:xfrm>
              <a:off x="1632" y="1200"/>
              <a:ext cx="14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Choline </a:t>
              </a:r>
              <a:r>
                <a:rPr lang="en-US" sz="1400" dirty="0" err="1">
                  <a:solidFill>
                    <a:srgbClr val="000000"/>
                  </a:solidFill>
                </a:rPr>
                <a:t>Acetyltransferase</a:t>
              </a:r>
              <a:r>
                <a:rPr lang="en-US" sz="1400" dirty="0">
                  <a:solidFill>
                    <a:srgbClr val="000000"/>
                  </a:solidFill>
                </a:rPr>
                <a:t> (</a:t>
              </a:r>
              <a:r>
                <a:rPr lang="en-US" sz="1400" dirty="0" err="1">
                  <a:solidFill>
                    <a:srgbClr val="000000"/>
                  </a:solidFill>
                </a:rPr>
                <a:t>ChAT</a:t>
              </a:r>
              <a:r>
                <a:rPr lang="en-US" sz="1400" dirty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387" name="Rectangle 16"/>
            <p:cNvSpPr>
              <a:spLocks noChangeArrowheads="1"/>
            </p:cNvSpPr>
            <p:nvPr/>
          </p:nvSpPr>
          <p:spPr bwMode="auto">
            <a:xfrm>
              <a:off x="624" y="816"/>
              <a:ext cx="297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78978" y="1209517"/>
            <a:ext cx="3810000" cy="1169988"/>
            <a:chOff x="816" y="2527"/>
            <a:chExt cx="2688" cy="737"/>
          </a:xfrm>
        </p:grpSpPr>
        <p:sp>
          <p:nvSpPr>
            <p:cNvPr id="58378" name="Line 12"/>
            <p:cNvSpPr>
              <a:spLocks noChangeShapeType="1"/>
            </p:cNvSpPr>
            <p:nvPr/>
          </p:nvSpPr>
          <p:spPr bwMode="auto">
            <a:xfrm>
              <a:off x="1440" y="288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79" name="Text Box 13"/>
            <p:cNvSpPr txBox="1">
              <a:spLocks noChangeArrowheads="1"/>
            </p:cNvSpPr>
            <p:nvPr/>
          </p:nvSpPr>
          <p:spPr bwMode="auto">
            <a:xfrm>
              <a:off x="863" y="2767"/>
              <a:ext cx="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0" name="Text Box 14"/>
            <p:cNvSpPr txBox="1">
              <a:spLocks noChangeArrowheads="1"/>
            </p:cNvSpPr>
            <p:nvPr/>
          </p:nvSpPr>
          <p:spPr bwMode="auto">
            <a:xfrm>
              <a:off x="2749" y="2527"/>
              <a:ext cx="6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Acetate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1" name="Text Box 15"/>
            <p:cNvSpPr txBox="1">
              <a:spLocks noChangeArrowheads="1"/>
            </p:cNvSpPr>
            <p:nvPr/>
          </p:nvSpPr>
          <p:spPr bwMode="auto">
            <a:xfrm>
              <a:off x="1248" y="2860"/>
              <a:ext cx="14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Acetylcholine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Esterase (</a:t>
              </a:r>
              <a:r>
                <a:rPr lang="en-US" sz="1400" dirty="0" err="1">
                  <a:solidFill>
                    <a:srgbClr val="000000"/>
                  </a:solidFill>
                </a:rPr>
                <a:t>AChE</a:t>
              </a:r>
              <a:r>
                <a:rPr lang="en-US" sz="1400" dirty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382" name="Rectangle 17"/>
            <p:cNvSpPr>
              <a:spLocks noChangeArrowheads="1"/>
            </p:cNvSpPr>
            <p:nvPr/>
          </p:nvSpPr>
          <p:spPr bwMode="auto">
            <a:xfrm>
              <a:off x="816" y="2544"/>
              <a:ext cx="268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6200" y="2819400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Nicotinic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): Excitatory; found predominately on neuromuscular junctions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Muscarinic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 :Both excitatory and Inhibitory; found predominately in brain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229360" y="604837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pic>
        <p:nvPicPr>
          <p:cNvPr id="1026" name="Picture 2" descr="Acetylcholine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427288" cy="24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utoUpdateAnimBg="0"/>
      <p:bldP spid="46098" grpId="0" autoUpdateAnimBg="0"/>
      <p:bldP spid="461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600200"/>
          </a:xfrm>
          <a:noFill/>
        </p:spPr>
        <p:txBody>
          <a:bodyPr lIns="90488" tIns="44450" rIns="90488" bIns="44450"/>
          <a:lstStyle/>
          <a:p>
            <a:pPr algn="just"/>
            <a:r>
              <a:rPr lang="en-US" i="0" dirty="0">
                <a:latin typeface="Calibri" pitchFamily="34" charset="0"/>
                <a:cs typeface="Calibri" pitchFamily="34" charset="0"/>
              </a:rPr>
              <a:t>Monoamines</a:t>
            </a:r>
            <a:br>
              <a:rPr lang="en-US" i="0" dirty="0">
                <a:latin typeface="Calibri" pitchFamily="34" charset="0"/>
                <a:cs typeface="Calibri" pitchFamily="34" charset="0"/>
              </a:rPr>
            </a:br>
            <a:r>
              <a:rPr lang="en-US" sz="2400" i="0" dirty="0">
                <a:latin typeface="Calibri" pitchFamily="34" charset="0"/>
                <a:cs typeface="Calibri" pitchFamily="34" charset="0"/>
              </a:rPr>
              <a:t>They are neurotransmitters and neuromodulators that contain one amino group connected to an aromatic ring by a two-carbon chain (such as -CH2-CH2-).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1256"/>
            <a:ext cx="8077200" cy="3402013"/>
          </a:xfrm>
          <a:noFill/>
        </p:spPr>
        <p:txBody>
          <a:bodyPr lIns="90488" tIns="44450" rIns="90488" bIns="44450"/>
          <a:lstStyle/>
          <a:p>
            <a:r>
              <a:rPr lang="en-US" u="sng" dirty="0" err="1">
                <a:latin typeface="Calibri" pitchFamily="34" charset="0"/>
                <a:cs typeface="Calibri" pitchFamily="34" charset="0"/>
              </a:rPr>
              <a:t>Catecholamines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Dopamine -  DA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Dopaminergic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Norepinephrine - NE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Noradrenergic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Epinephrine - E 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   Adrenergic ~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10000" cy="1481138"/>
          </a:xfrm>
          <a:noFill/>
        </p:spPr>
        <p:txBody>
          <a:bodyPr lIns="90488" tIns="44450" rIns="90488" bIns="44450"/>
          <a:lstStyle/>
          <a:p>
            <a:r>
              <a:rPr lang="en-US" u="sng" dirty="0" err="1">
                <a:latin typeface="Calibri" pitchFamily="34" charset="0"/>
                <a:cs typeface="Calibri" pitchFamily="34" charset="0"/>
              </a:rPr>
              <a:t>Indolamines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Serotonin -  5-HT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	Serotonergic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5843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9465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715000" y="4648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4648200" y="3276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2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Calibri" pitchFamily="34" charset="0"/>
                <a:cs typeface="Calibri" pitchFamily="34" charset="0"/>
              </a:rPr>
              <a:t>Monoamines (DA, NE, 5-HT)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95400"/>
            <a:ext cx="4495800" cy="597086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Modulatory (can have both excitatory and inhibitory effects- varies by receptor)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Recycled by reuptake transporter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Excess NT in terminal broken down by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monoamine oxidase (MAO)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catechol-O-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methyltranferase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- COMT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Drugs: MAO, COMT inhibitor 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==    NT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400" dirty="0"/>
          </a:p>
        </p:txBody>
      </p:sp>
      <p:pic>
        <p:nvPicPr>
          <p:cNvPr id="117764" name="Picture 4" descr="DAvaricos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2575"/>
            <a:ext cx="35877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NEvaricositie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5829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4D706D-7723-4165-AC74-5216B9957AD7}"/>
              </a:ext>
            </a:extLst>
          </p:cNvPr>
          <p:cNvCxnSpPr/>
          <p:nvPr/>
        </p:nvCxnSpPr>
        <p:spPr bwMode="auto">
          <a:xfrm flipV="1">
            <a:off x="4724400" y="61722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49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medicalbiochemistrypage.org/images/catecholaminesynthesi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2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Dopamine (DA)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829300" cy="461665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46780" y="1187576"/>
            <a:ext cx="4800600" cy="1066800"/>
            <a:chOff x="773" y="1776"/>
            <a:chExt cx="3024" cy="672"/>
          </a:xfrm>
        </p:grpSpPr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773" y="1809"/>
              <a:ext cx="6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</p:txBody>
        </p:sp>
        <p:sp>
          <p:nvSpPr>
            <p:cNvPr id="68616" name="Text Box 6"/>
            <p:cNvSpPr txBox="1">
              <a:spLocks noChangeArrowheads="1"/>
            </p:cNvSpPr>
            <p:nvPr/>
          </p:nvSpPr>
          <p:spPr bwMode="auto">
            <a:xfrm>
              <a:off x="2069" y="1807"/>
              <a:ext cx="6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L-DOPA</a:t>
              </a:r>
            </a:p>
          </p:txBody>
        </p:sp>
        <p:sp>
          <p:nvSpPr>
            <p:cNvPr id="68617" name="Text Box 7"/>
            <p:cNvSpPr txBox="1">
              <a:spLocks noChangeArrowheads="1"/>
            </p:cNvSpPr>
            <p:nvPr/>
          </p:nvSpPr>
          <p:spPr bwMode="auto">
            <a:xfrm>
              <a:off x="3410" y="1807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>
              <a:off x="1589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19" name="Line 9"/>
            <p:cNvSpPr>
              <a:spLocks noChangeShapeType="1"/>
            </p:cNvSpPr>
            <p:nvPr/>
          </p:nvSpPr>
          <p:spPr bwMode="auto">
            <a:xfrm>
              <a:off x="2933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20" name="Text Box 10"/>
            <p:cNvSpPr txBox="1">
              <a:spLocks noChangeArrowheads="1"/>
            </p:cNvSpPr>
            <p:nvPr/>
          </p:nvSpPr>
          <p:spPr bwMode="auto">
            <a:xfrm>
              <a:off x="1429" y="201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68621" name="Text Box 11"/>
            <p:cNvSpPr txBox="1">
              <a:spLocks noChangeArrowheads="1"/>
            </p:cNvSpPr>
            <p:nvPr/>
          </p:nvSpPr>
          <p:spPr bwMode="auto">
            <a:xfrm>
              <a:off x="2692" y="201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68622" name="Rectangle 12"/>
            <p:cNvSpPr>
              <a:spLocks noChangeArrowheads="1"/>
            </p:cNvSpPr>
            <p:nvPr/>
          </p:nvSpPr>
          <p:spPr bwMode="auto">
            <a:xfrm>
              <a:off x="773" y="1776"/>
              <a:ext cx="302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571500" y="2889056"/>
            <a:ext cx="80772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Dopamine reuptake transporter (DAT)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 receptor types (D1–D5, all metabotropic)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Parkinson's disease: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Increase available DA  via L-Dopa 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schizophrenia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Reduce available DA via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antidopaminergics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/antipsychotics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Norepinephrine </a:t>
            </a:r>
            <a:r>
              <a:rPr lang="en-US" sz="24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hormone of stress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143000"/>
            <a:ext cx="5829300" cy="1016000"/>
          </a:xfrm>
          <a:noFill/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Generally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excitatory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03925" y="1328738"/>
            <a:ext cx="2667000" cy="1066800"/>
            <a:chOff x="1248" y="2160"/>
            <a:chExt cx="1680" cy="672"/>
          </a:xfrm>
        </p:grpSpPr>
        <p:sp>
          <p:nvSpPr>
            <p:cNvPr id="72712" name="Text Box 6"/>
            <p:cNvSpPr txBox="1">
              <a:spLocks noChangeArrowheads="1"/>
            </p:cNvSpPr>
            <p:nvPr/>
          </p:nvSpPr>
          <p:spPr bwMode="auto">
            <a:xfrm>
              <a:off x="1286" y="2191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72713" name="Text Box 7"/>
            <p:cNvSpPr txBox="1">
              <a:spLocks noChangeArrowheads="1"/>
            </p:cNvSpPr>
            <p:nvPr/>
          </p:nvSpPr>
          <p:spPr bwMode="auto">
            <a:xfrm>
              <a:off x="2508" y="2191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</a:t>
              </a:r>
            </a:p>
          </p:txBody>
        </p:sp>
        <p:sp>
          <p:nvSpPr>
            <p:cNvPr id="72714" name="Line 8"/>
            <p:cNvSpPr>
              <a:spLocks noChangeShapeType="1"/>
            </p:cNvSpPr>
            <p:nvPr/>
          </p:nvSpPr>
          <p:spPr bwMode="auto">
            <a:xfrm>
              <a:off x="1728" y="23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15" name="Text Box 9"/>
            <p:cNvSpPr txBox="1">
              <a:spLocks noChangeArrowheads="1"/>
            </p:cNvSpPr>
            <p:nvPr/>
          </p:nvSpPr>
          <p:spPr bwMode="auto">
            <a:xfrm>
              <a:off x="1543" y="2367"/>
              <a:ext cx="102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Dopamine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Beta-hydroxylase</a:t>
              </a:r>
            </a:p>
          </p:txBody>
        </p:sp>
        <p:sp>
          <p:nvSpPr>
            <p:cNvPr id="72716" name="Rectangle 10"/>
            <p:cNvSpPr>
              <a:spLocks noChangeArrowheads="1"/>
            </p:cNvSpPr>
            <p:nvPr/>
          </p:nvSpPr>
          <p:spPr bwMode="auto">
            <a:xfrm>
              <a:off x="1248" y="2160"/>
              <a:ext cx="168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67665" y="2057400"/>
            <a:ext cx="786955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Many receptor types (metabotropic)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, 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1-2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(postsynaptic, excitatory)    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inhibitory)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Norepinephrine is strongly associated with bringing our nervous systems into "high alert."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increases  heart rate and  blood pressure.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is also important for forming memories.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Catabolism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occurs through the actions of catecholamine-O-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methyltransferase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(COMT) and monoamine oxidase, (MAO). Both of these enzymes are widely distributed throughout the body. However, COMT is not found in nerve endings as is MAO.</a:t>
            </a:r>
          </a:p>
        </p:txBody>
      </p:sp>
    </p:spTree>
    <p:extLst>
      <p:ext uri="{BB962C8B-B14F-4D97-AF65-F5344CB8AC3E}">
        <p14:creationId xmlns:p14="http://schemas.microsoft.com/office/powerpoint/2010/main" val="25296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11" grpId="0" build="p" bldLvl="2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203" y="41148"/>
            <a:ext cx="4114800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582168"/>
            <a:ext cx="366674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148844"/>
            <a:ext cx="3588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INTRO</a:t>
            </a:r>
            <a:r>
              <a:rPr spc="5" dirty="0">
                <a:latin typeface="Georgia"/>
                <a:cs typeface="Georgia"/>
              </a:rPr>
              <a:t>D</a:t>
            </a:r>
            <a:r>
              <a:rPr spc="-5" dirty="0">
                <a:latin typeface="Georgia"/>
                <a:cs typeface="Georgia"/>
              </a:rPr>
              <a:t>UCTI</a:t>
            </a:r>
            <a:r>
              <a:rPr spc="-15" dirty="0">
                <a:latin typeface="Georgia"/>
                <a:cs typeface="Georgia"/>
              </a:rPr>
              <a:t>O</a:t>
            </a:r>
            <a:r>
              <a:rPr dirty="0">
                <a:latin typeface="Georgia"/>
                <a:cs typeface="Georgia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897" y="796798"/>
            <a:ext cx="7174230" cy="346351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27380" algn="just" rtl="0">
              <a:lnSpc>
                <a:spcPct val="80000"/>
              </a:lnSpc>
              <a:spcBef>
                <a:spcPts val="620"/>
              </a:spcBef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b="1" spc="-155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5" dirty="0">
                <a:latin typeface="Georgia"/>
                <a:cs typeface="Georgia"/>
              </a:rPr>
              <a:t>chemical </a:t>
            </a:r>
            <a:r>
              <a:rPr sz="2200" spc="-25" dirty="0">
                <a:latin typeface="Georgia"/>
                <a:cs typeface="Georgia"/>
              </a:rPr>
              <a:t>messengers </a:t>
            </a:r>
            <a:r>
              <a:rPr sz="2200" spc="-40" dirty="0">
                <a:latin typeface="Georgia"/>
                <a:cs typeface="Georgia"/>
              </a:rPr>
              <a:t>that  </a:t>
            </a:r>
            <a:r>
              <a:rPr sz="2200" spc="-45" dirty="0">
                <a:latin typeface="Georgia"/>
                <a:cs typeface="Georgia"/>
              </a:rPr>
              <a:t>transmit </a:t>
            </a:r>
            <a:r>
              <a:rPr sz="2200" spc="-35" dirty="0">
                <a:latin typeface="Georgia"/>
                <a:cs typeface="Georgia"/>
              </a:rPr>
              <a:t>signals </a:t>
            </a:r>
            <a:r>
              <a:rPr sz="2200" spc="-55" dirty="0">
                <a:latin typeface="Georgia"/>
                <a:cs typeface="Georgia"/>
              </a:rPr>
              <a:t>from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35" dirty="0">
                <a:latin typeface="Georgia"/>
                <a:cs typeface="Georgia"/>
              </a:rPr>
              <a:t>to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target cell across  </a:t>
            </a:r>
            <a:r>
              <a:rPr sz="2200" spc="-40" dirty="0">
                <a:latin typeface="Georgia"/>
                <a:cs typeface="Georgia"/>
              </a:rPr>
              <a:t>a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b="1" u="sng" spc="-1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synapse</a:t>
            </a:r>
            <a:r>
              <a:rPr sz="2200" spc="-135" dirty="0">
                <a:latin typeface="Georgia"/>
                <a:cs typeface="Georgia"/>
              </a:rPr>
              <a:t>.</a:t>
            </a:r>
            <a:r>
              <a:rPr lang="en-US" sz="2200" spc="-135" dirty="0">
                <a:latin typeface="Georgia"/>
                <a:cs typeface="Georgia"/>
              </a:rPr>
              <a:t> ( </a:t>
            </a:r>
            <a:r>
              <a:rPr lang="en-US" sz="2200" spc="-135" dirty="0">
                <a:solidFill>
                  <a:schemeClr val="tx2"/>
                </a:solidFill>
                <a:latin typeface="Georgia"/>
                <a:cs typeface="Georgia"/>
              </a:rPr>
              <a:t>space between neurons that communicate between them)</a:t>
            </a:r>
            <a:endParaRPr sz="2200" dirty="0">
              <a:solidFill>
                <a:schemeClr val="tx2"/>
              </a:solidFill>
              <a:latin typeface="Georgia"/>
              <a:cs typeface="Georgia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</a:pPr>
            <a:endParaRPr sz="28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211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Target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65" dirty="0">
                <a:latin typeface="Georgia"/>
                <a:cs typeface="Georgia"/>
              </a:rPr>
              <a:t>may </a:t>
            </a:r>
            <a:r>
              <a:rPr sz="2200" spc="-15" dirty="0">
                <a:latin typeface="Georgia"/>
                <a:cs typeface="Georgia"/>
              </a:rPr>
              <a:t>be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35" dirty="0">
                <a:latin typeface="Georgia"/>
                <a:cs typeface="Georgia"/>
              </a:rPr>
              <a:t>some </a:t>
            </a:r>
            <a:r>
              <a:rPr sz="2200" spc="-20" dirty="0">
                <a:latin typeface="Georgia"/>
                <a:cs typeface="Georgia"/>
              </a:rPr>
              <a:t>other </a:t>
            </a:r>
            <a:r>
              <a:rPr sz="2200" spc="-50" dirty="0">
                <a:latin typeface="Georgia"/>
                <a:cs typeface="Georgia"/>
              </a:rPr>
              <a:t>kind </a:t>
            </a:r>
            <a:r>
              <a:rPr sz="2200" spc="-4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35" dirty="0">
                <a:latin typeface="Georgia"/>
                <a:cs typeface="Georgia"/>
              </a:rPr>
              <a:t>like 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muscle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55" dirty="0">
                <a:latin typeface="Georgia"/>
                <a:cs typeface="Georgia"/>
              </a:rPr>
              <a:t>gland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cell.</a:t>
            </a:r>
            <a:endParaRPr sz="2200" dirty="0">
              <a:latin typeface="Georgia"/>
              <a:cs typeface="Georgia"/>
            </a:endParaRPr>
          </a:p>
          <a:p>
            <a:pPr marL="12700" algn="l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endParaRPr lang="ar-EG"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30" dirty="0">
                <a:latin typeface="Georgia"/>
                <a:cs typeface="Georgia"/>
              </a:rPr>
              <a:t>Necessary </a:t>
            </a:r>
            <a:r>
              <a:rPr sz="2200" spc="-35" dirty="0">
                <a:latin typeface="Georgia"/>
                <a:cs typeface="Georgia"/>
              </a:rPr>
              <a:t>for </a:t>
            </a:r>
            <a:r>
              <a:rPr sz="2200" spc="-40" dirty="0">
                <a:latin typeface="Georgia"/>
                <a:cs typeface="Georgia"/>
              </a:rPr>
              <a:t>rapid </a:t>
            </a:r>
            <a:r>
              <a:rPr sz="2200" spc="-50" dirty="0">
                <a:latin typeface="Georgia"/>
                <a:cs typeface="Georgia"/>
              </a:rPr>
              <a:t>communication </a:t>
            </a:r>
            <a:r>
              <a:rPr sz="2200" spc="-55" dirty="0">
                <a:latin typeface="Georgia"/>
                <a:cs typeface="Georgia"/>
              </a:rPr>
              <a:t>in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</a:t>
            </a:r>
            <a:r>
              <a:rPr lang="en-US" sz="2200" spc="-40" dirty="0">
                <a:latin typeface="Georgia"/>
                <a:cs typeface="Georgia"/>
              </a:rPr>
              <a:t>e.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375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40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35" dirty="0">
                <a:latin typeface="Georgia"/>
                <a:cs typeface="Georgia"/>
              </a:rPr>
              <a:t>packaged </a:t>
            </a:r>
            <a:r>
              <a:rPr sz="2200" spc="-45" dirty="0">
                <a:latin typeface="Georgia"/>
                <a:cs typeface="Georgia"/>
              </a:rPr>
              <a:t>into </a:t>
            </a:r>
            <a:r>
              <a:rPr sz="2200" b="1" spc="-125" dirty="0">
                <a:latin typeface="Georgia"/>
                <a:cs typeface="Georgia"/>
              </a:rPr>
              <a:t>synaptic </a:t>
            </a:r>
            <a:r>
              <a:rPr sz="2200" b="1" spc="-110" dirty="0">
                <a:latin typeface="Georgia"/>
                <a:cs typeface="Georgia"/>
              </a:rPr>
              <a:t>vesicles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95" dirty="0">
                <a:latin typeface="Georgia"/>
                <a:cs typeface="Georgia"/>
              </a:rPr>
              <a:t>-</a:t>
            </a:r>
            <a:r>
              <a:rPr sz="2200" spc="-30" dirty="0">
                <a:latin typeface="Georgia"/>
                <a:cs typeface="Georgia"/>
              </a:rPr>
              <a:t>presynaptic </a:t>
            </a:r>
            <a:r>
              <a:rPr sz="2200" spc="-20" dirty="0">
                <a:latin typeface="Georgia"/>
                <a:cs typeface="Georgia"/>
              </a:rPr>
              <a:t>side </a:t>
            </a:r>
            <a:r>
              <a:rPr sz="2200" spc="-40" dirty="0">
                <a:latin typeface="Georgia"/>
                <a:cs typeface="Georgia"/>
              </a:rPr>
              <a:t>of a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729" y="4419600"/>
            <a:ext cx="3126613" cy="209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itchFamily="34" charset="0"/>
                <a:cs typeface="Calibri" pitchFamily="34" charset="0"/>
              </a:rPr>
              <a:t>Serotonin (5-HT)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580" y="990600"/>
            <a:ext cx="7526020" cy="1384300"/>
          </a:xfrm>
          <a:noFill/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Varying excitatory and inhibitory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69565" y="1677988"/>
            <a:ext cx="5105400" cy="1066800"/>
            <a:chOff x="480" y="2016"/>
            <a:chExt cx="3216" cy="672"/>
          </a:xfrm>
        </p:grpSpPr>
        <p:sp>
          <p:nvSpPr>
            <p:cNvPr id="76807" name="Text Box 5"/>
            <p:cNvSpPr txBox="1">
              <a:spLocks noChangeArrowheads="1"/>
            </p:cNvSpPr>
            <p:nvPr/>
          </p:nvSpPr>
          <p:spPr bwMode="auto">
            <a:xfrm>
              <a:off x="480" y="2047"/>
              <a:ext cx="8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</p:txBody>
        </p:sp>
        <p:sp>
          <p:nvSpPr>
            <p:cNvPr id="76808" name="Text Box 6"/>
            <p:cNvSpPr txBox="1">
              <a:spLocks noChangeArrowheads="1"/>
            </p:cNvSpPr>
            <p:nvPr/>
          </p:nvSpPr>
          <p:spPr bwMode="auto">
            <a:xfrm>
              <a:off x="2049" y="2047"/>
              <a:ext cx="5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5-HTP</a:t>
              </a:r>
            </a:p>
          </p:txBody>
        </p:sp>
        <p:sp>
          <p:nvSpPr>
            <p:cNvPr id="76809" name="Text Box 7"/>
            <p:cNvSpPr txBox="1">
              <a:spLocks noChangeArrowheads="1"/>
            </p:cNvSpPr>
            <p:nvPr/>
          </p:nvSpPr>
          <p:spPr bwMode="auto">
            <a:xfrm>
              <a:off x="3168" y="2047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</p:txBody>
        </p:sp>
        <p:sp>
          <p:nvSpPr>
            <p:cNvPr id="76810" name="Line 8"/>
            <p:cNvSpPr>
              <a:spLocks noChangeShapeType="1"/>
            </p:cNvSpPr>
            <p:nvPr/>
          </p:nvSpPr>
          <p:spPr bwMode="auto">
            <a:xfrm>
              <a:off x="1536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1" name="Line 9"/>
            <p:cNvSpPr>
              <a:spLocks noChangeShapeType="1"/>
            </p:cNvSpPr>
            <p:nvPr/>
          </p:nvSpPr>
          <p:spPr bwMode="auto">
            <a:xfrm>
              <a:off x="2736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2" name="Text Box 10"/>
            <p:cNvSpPr txBox="1">
              <a:spLocks noChangeArrowheads="1"/>
            </p:cNvSpPr>
            <p:nvPr/>
          </p:nvSpPr>
          <p:spPr bwMode="auto">
            <a:xfrm>
              <a:off x="1384" y="225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76813" name="Text Box 11"/>
            <p:cNvSpPr txBox="1">
              <a:spLocks noChangeArrowheads="1"/>
            </p:cNvSpPr>
            <p:nvPr/>
          </p:nvSpPr>
          <p:spPr bwMode="auto">
            <a:xfrm>
              <a:off x="2483" y="225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76814" name="Rectangle 12"/>
            <p:cNvSpPr>
              <a:spLocks noChangeArrowheads="1"/>
            </p:cNvSpPr>
            <p:nvPr/>
          </p:nvSpPr>
          <p:spPr bwMode="auto">
            <a:xfrm>
              <a:off x="480" y="2016"/>
              <a:ext cx="3216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04800" y="3105835"/>
            <a:ext cx="829056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least 14 receptor types, all metabotropic and postsynaptic except: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1A,B,D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CNS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(inhibitory,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the intestines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is linked to depression and sleep disorders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Serotonin syndrome: confusion, twitching and trembling, dilated pupils, shivering, headache, sweating and diarrhea., irregular and fast heartbeat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aseline="-25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  <p:bldP spid="53261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439" y="441959"/>
            <a:ext cx="3587496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232" y="1021080"/>
            <a:ext cx="3105912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60654"/>
            <a:ext cx="30270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none" spc="-10" dirty="0">
                <a:solidFill>
                  <a:srgbClr val="000000"/>
                </a:solidFill>
                <a:latin typeface="Georgia"/>
                <a:cs typeface="Georgia"/>
              </a:rPr>
              <a:t>GLUTAMATE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2019122"/>
            <a:ext cx="6955790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an amino</a:t>
            </a:r>
            <a:r>
              <a:rPr sz="2400" spc="-8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acid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commonly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found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spcBef>
                <a:spcPts val="310"/>
              </a:spcBef>
            </a:pPr>
            <a:r>
              <a:rPr sz="2400" spc="-25" dirty="0">
                <a:solidFill>
                  <a:srgbClr val="FF0000"/>
                </a:solidFill>
                <a:latin typeface="Georgia"/>
                <a:cs typeface="Georgia"/>
              </a:rPr>
              <a:t>excitatory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r>
              <a:rPr sz="2400" spc="-19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brain.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0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59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involved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20" dirty="0">
                <a:solidFill>
                  <a:prstClr val="black"/>
                </a:solidFill>
                <a:latin typeface="Georgia"/>
                <a:cs typeface="Georgia"/>
              </a:rPr>
              <a:t>aspects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normal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brain  function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including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cognition,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memory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and</a:t>
            </a:r>
            <a:r>
              <a:rPr sz="2400" spc="-16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learning</a:t>
            </a:r>
            <a:endParaRPr lang="en-US" sz="2400" spc="-5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5080" algn="l" rtl="0">
              <a:lnSpc>
                <a:spcPts val="2590"/>
              </a:lnSpc>
              <a:buClr>
                <a:srgbClr val="D16248"/>
              </a:buClr>
              <a:buSzPct val="79166"/>
              <a:tabLst>
                <a:tab pos="295910" algn="l"/>
                <a:tab pos="296545" algn="l"/>
              </a:tabLst>
            </a:pPr>
            <a:r>
              <a:rPr lang="ar-JO" sz="2400" spc="-50" dirty="0">
                <a:solidFill>
                  <a:prstClr val="black"/>
                </a:solidFill>
                <a:latin typeface="Georgia"/>
                <a:cs typeface="Georgia"/>
              </a:rPr>
              <a:t>                      </a:t>
            </a:r>
            <a:r>
              <a:rPr lang="en-US" sz="2400" spc="-50" dirty="0">
                <a:solidFill>
                  <a:prstClr val="black"/>
                </a:solidFill>
                <a:latin typeface="Georgia"/>
                <a:cs typeface="Georgia"/>
              </a:rPr>
              <a:t>= </a:t>
            </a:r>
            <a:r>
              <a:rPr lang="en-US" sz="2500" dirty="0">
                <a:solidFill>
                  <a:srgbClr val="0070C0"/>
                </a:solidFill>
                <a:latin typeface="Times New Roman"/>
                <a:cs typeface="Times New Roman"/>
              </a:rPr>
              <a:t>Alzheimer's disease</a:t>
            </a:r>
            <a:endParaRPr lang="ar-JO" sz="25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59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lnSpc>
                <a:spcPts val="245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3068320" algn="l"/>
              </a:tabLst>
            </a:pPr>
            <a:r>
              <a:rPr sz="2400" spc="-70" dirty="0">
                <a:solidFill>
                  <a:prstClr val="black"/>
                </a:solidFill>
                <a:latin typeface="Georgia"/>
                <a:cs typeface="Georgia"/>
              </a:rPr>
              <a:t>Glutamate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formed	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from α </a:t>
            </a:r>
            <a:r>
              <a:rPr sz="2400" spc="-345" dirty="0">
                <a:solidFill>
                  <a:prstClr val="black"/>
                </a:solidFill>
                <a:latin typeface="Georgia"/>
                <a:cs typeface="Georgia"/>
              </a:rPr>
              <a:t>–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ketoglutarate,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an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lnSpc>
                <a:spcPts val="2450"/>
              </a:lnSpc>
            </a:pP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intermediate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Kreb’s</a:t>
            </a:r>
            <a:r>
              <a:rPr sz="2400" spc="-12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cycle.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9087" y="152400"/>
            <a:ext cx="21336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31E091A-E598-4876-B585-FB57F677CC23}"/>
              </a:ext>
            </a:extLst>
          </p:cNvPr>
          <p:cNvSpPr/>
          <p:nvPr/>
        </p:nvSpPr>
        <p:spPr>
          <a:xfrm>
            <a:off x="2895600" y="4800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2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>
                <a:latin typeface="Calibri" pitchFamily="34" charset="0"/>
                <a:cs typeface="Calibri" pitchFamily="34" charset="0"/>
              </a:rPr>
              <a:t>GABA </a:t>
            </a:r>
            <a:r>
              <a:rPr lang="en-US" sz="3200" i="0">
                <a:latin typeface="Calibri" pitchFamily="34" charset="0"/>
                <a:cs typeface="Calibri" pitchFamily="34" charset="0"/>
              </a:rPr>
              <a:t>(Gamma Aminobutyric Acid)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1598613"/>
            <a:ext cx="5829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Principal Inhibitory NT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Biosynthesis:</a:t>
            </a:r>
            <a:endParaRPr lang="en-US" sz="2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9607" y="3579361"/>
            <a:ext cx="5829300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Removed by reuptake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channel)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If GABA is lacking in certain parts of the brain,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epilepsy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results.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aseline="-25000" dirty="0">
              <a:solidFill>
                <a:srgbClr val="000000"/>
              </a:solidFill>
              <a:ea typeface="MS PGothic" pitchFamily="34" charset="-128"/>
              <a:cs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9694" y="2285548"/>
            <a:ext cx="3886200" cy="1293813"/>
            <a:chOff x="1008" y="1776"/>
            <a:chExt cx="2448" cy="752"/>
          </a:xfrm>
        </p:grpSpPr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1680" y="19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56" y="1820"/>
              <a:ext cx="45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Glu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688" y="1820"/>
              <a:ext cx="75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GABA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344" y="1996"/>
              <a:ext cx="1498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Glutamic Acid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 (GAD) and B6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008" y="1776"/>
              <a:ext cx="24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" name="object 11"/>
          <p:cNvSpPr/>
          <p:nvPr/>
        </p:nvSpPr>
        <p:spPr>
          <a:xfrm>
            <a:off x="6515894" y="1198563"/>
            <a:ext cx="22860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3158"/>
            <a:ext cx="9720431" cy="653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2" descr="Histamine_meta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1367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9EDAE5-BE62-4E3E-8369-A23CB1842904}"/>
              </a:ext>
            </a:extLst>
          </p:cNvPr>
          <p:cNvSpPr txBox="1"/>
          <p:nvPr/>
        </p:nvSpPr>
        <p:spPr>
          <a:xfrm>
            <a:off x="6172200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Drugs : antihistamine</a:t>
            </a:r>
          </a:p>
          <a:p>
            <a:r>
              <a:rPr lang="en-US" dirty="0"/>
              <a:t>Mast cells stabilizers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385B3-B3D0-4F99-B21E-D740086C05F3}"/>
              </a:ext>
            </a:extLst>
          </p:cNvPr>
          <p:cNvSpPr txBox="1"/>
          <p:nvPr/>
        </p:nvSpPr>
        <p:spPr>
          <a:xfrm>
            <a:off x="5105400" y="5562601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Inflammation + vasodilatation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1726A-2CC0-4F9F-BB7B-5140E850EC4A}"/>
              </a:ext>
            </a:extLst>
          </p:cNvPr>
          <p:cNvSpPr txBox="1"/>
          <p:nvPr/>
        </p:nvSpPr>
        <p:spPr>
          <a:xfrm>
            <a:off x="1600200" y="31963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allergy</a:t>
            </a:r>
          </a:p>
        </p:txBody>
      </p:sp>
    </p:spTree>
    <p:extLst>
      <p:ext uri="{BB962C8B-B14F-4D97-AF65-F5344CB8AC3E}">
        <p14:creationId xmlns:p14="http://schemas.microsoft.com/office/powerpoint/2010/main" val="6840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latin typeface="Calibri" pitchFamily="34" charset="0"/>
                <a:cs typeface="Calibri" pitchFamily="34" charset="0"/>
              </a:rPr>
              <a:t>Neuropeptides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819781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Low concentration in brain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picomolar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Large vesicles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Co-localized with other transmitters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Modulatory functions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Mostly inhibitory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Virtually all metabotropic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Slow acting, long duration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Examples: Enkephalins, Endorphins, Oxytocin,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Vasopressin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Opioids</a:t>
            </a:r>
            <a:endParaRPr lang="ar-JO" sz="2400" dirty="0">
              <a:latin typeface="Calibri" pitchFamily="34" charset="0"/>
              <a:cs typeface="Calibri" pitchFamily="34" charset="0"/>
            </a:endParaRPr>
          </a:p>
          <a:p>
            <a:endParaRPr lang="ar-JO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ar-JO" sz="24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diuresis</a:t>
            </a:r>
            <a:r>
              <a:rPr lang="ar-JO" sz="2400" dirty="0">
                <a:latin typeface="Calibri" pitchFamily="34" charset="0"/>
                <a:cs typeface="Calibri" pitchFamily="34" charset="0"/>
              </a:rPr>
              <a:t>          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1BB6C22-B9FB-4E4E-B323-4588B5F7FEA7}"/>
              </a:ext>
            </a:extLst>
          </p:cNvPr>
          <p:cNvSpPr/>
          <p:nvPr/>
        </p:nvSpPr>
        <p:spPr bwMode="auto">
          <a:xfrm>
            <a:off x="1638300" y="5168116"/>
            <a:ext cx="533400" cy="45720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EDDE27-6155-4CBB-A992-6FD52F6CD29F}"/>
              </a:ext>
            </a:extLst>
          </p:cNvPr>
          <p:cNvCxnSpPr/>
          <p:nvPr/>
        </p:nvCxnSpPr>
        <p:spPr bwMode="auto">
          <a:xfrm>
            <a:off x="1638300" y="5625316"/>
            <a:ext cx="0" cy="470684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607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Endorphins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pain killer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3843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en-US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heroin</a:t>
            </a:r>
            <a:r>
              <a:rPr lang="en-US">
                <a:latin typeface="Calibri" pitchFamily="34" charset="0"/>
                <a:cs typeface="Calibri" pitchFamily="34" charset="0"/>
              </a:rPr>
              <a:t> are agonists that bind to receptor sites, thereby increasing endorphin activity</a:t>
            </a:r>
          </a:p>
        </p:txBody>
      </p:sp>
      <p:pic>
        <p:nvPicPr>
          <p:cNvPr id="93188" name="Picture 4" descr="Antique stainless steel nee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391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1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6897" y="324053"/>
            <a:ext cx="398462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SEROTONIN</a:t>
            </a:r>
            <a:r>
              <a:rPr sz="3400"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(5-H</a:t>
            </a:r>
            <a:r>
              <a:rPr lang="en-US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T)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596897" y="1366773"/>
            <a:ext cx="677037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5" dirty="0">
                <a:latin typeface="Georgia"/>
                <a:cs typeface="Georgia"/>
              </a:rPr>
              <a:t>two </a:t>
            </a:r>
            <a:r>
              <a:rPr sz="2400" spc="-15" dirty="0">
                <a:latin typeface="Georgia"/>
                <a:cs typeface="Georgia"/>
              </a:rPr>
              <a:t>steps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60" dirty="0">
                <a:latin typeface="Georgia"/>
                <a:cs typeface="Georgia"/>
              </a:rPr>
              <a:t>amino</a:t>
            </a:r>
            <a:r>
              <a:rPr sz="2400" spc="-26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acid</a:t>
            </a:r>
            <a:endParaRPr sz="2400" dirty="0">
              <a:latin typeface="Georgia"/>
              <a:cs typeface="Georgia"/>
            </a:endParaRPr>
          </a:p>
          <a:p>
            <a:pPr marL="295910" algn="l" rtl="0">
              <a:lnSpc>
                <a:spcPct val="100000"/>
              </a:lnSpc>
            </a:pPr>
            <a:r>
              <a:rPr sz="2400" b="1" i="1" spc="140" dirty="0">
                <a:latin typeface="Times New Roman"/>
                <a:cs typeface="Times New Roman"/>
              </a:rPr>
              <a:t>tryptophan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Regulates </a:t>
            </a:r>
            <a:r>
              <a:rPr sz="2400" spc="-35" dirty="0">
                <a:latin typeface="Georgia"/>
                <a:cs typeface="Georgia"/>
              </a:rPr>
              <a:t>attention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20" dirty="0">
                <a:latin typeface="Georgia"/>
                <a:cs typeface="Georgia"/>
              </a:rPr>
              <a:t>other </a:t>
            </a:r>
            <a:r>
              <a:rPr sz="2400" spc="-50" dirty="0">
                <a:latin typeface="Georgia"/>
                <a:cs typeface="Georgia"/>
              </a:rPr>
              <a:t>complex </a:t>
            </a:r>
            <a:r>
              <a:rPr sz="2400" spc="-40" dirty="0">
                <a:latin typeface="Georgia"/>
                <a:cs typeface="Georgia"/>
              </a:rPr>
              <a:t>cognitive  </a:t>
            </a:r>
            <a:r>
              <a:rPr sz="2400" spc="-55" dirty="0">
                <a:latin typeface="Georgia"/>
                <a:cs typeface="Georgia"/>
              </a:rPr>
              <a:t>functions, </a:t>
            </a:r>
            <a:r>
              <a:rPr sz="2400" spc="-45" dirty="0">
                <a:latin typeface="Georgia"/>
                <a:cs typeface="Georgia"/>
              </a:rPr>
              <a:t>such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spc="-10" dirty="0">
                <a:latin typeface="Georgia"/>
                <a:cs typeface="Georgia"/>
              </a:rPr>
              <a:t>sleep </a:t>
            </a:r>
            <a:r>
              <a:rPr sz="2400" spc="-50" dirty="0">
                <a:latin typeface="Georgia"/>
                <a:cs typeface="Georgia"/>
              </a:rPr>
              <a:t>(dreaming), eating,</a:t>
            </a:r>
            <a:r>
              <a:rPr sz="2400" spc="-210" dirty="0">
                <a:latin typeface="Georgia"/>
                <a:cs typeface="Georgia"/>
              </a:rPr>
              <a:t> </a:t>
            </a:r>
            <a:r>
              <a:rPr sz="2400" spc="-75" dirty="0">
                <a:latin typeface="Georgia"/>
                <a:cs typeface="Georgia"/>
              </a:rPr>
              <a:t>mood,  </a:t>
            </a:r>
            <a:r>
              <a:rPr sz="2400" spc="-50" dirty="0">
                <a:latin typeface="Georgia"/>
                <a:cs typeface="Georgia"/>
              </a:rPr>
              <a:t>pain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regulation.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57531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1928495" algn="l"/>
              </a:tabLst>
            </a:pPr>
            <a:r>
              <a:rPr sz="2400" spc="-100" dirty="0">
                <a:latin typeface="Georgia"/>
                <a:cs typeface="Georgia"/>
              </a:rPr>
              <a:t>Too </a:t>
            </a:r>
            <a:r>
              <a:rPr sz="2400" spc="-25" dirty="0">
                <a:latin typeface="Georgia"/>
                <a:cs typeface="Georgia"/>
              </a:rPr>
              <a:t>little </a:t>
            </a:r>
            <a:r>
              <a:rPr sz="2400" spc="-35" dirty="0">
                <a:latin typeface="Georgia"/>
                <a:cs typeface="Georgia"/>
              </a:rPr>
              <a:t>serotonin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been </a:t>
            </a:r>
            <a:r>
              <a:rPr sz="2400" spc="-25" dirty="0">
                <a:latin typeface="Georgia"/>
                <a:cs typeface="Georgia"/>
              </a:rPr>
              <a:t>shown </a:t>
            </a:r>
            <a:r>
              <a:rPr sz="2400" spc="-35" dirty="0">
                <a:latin typeface="Georgia"/>
                <a:cs typeface="Georgia"/>
              </a:rPr>
              <a:t>to lead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to  </a:t>
            </a:r>
            <a:r>
              <a:rPr sz="2400" spc="-35" dirty="0">
                <a:latin typeface="Georgia"/>
                <a:cs typeface="Georgia"/>
              </a:rPr>
              <a:t>depression,	</a:t>
            </a:r>
            <a:r>
              <a:rPr sz="2400" spc="-30" dirty="0">
                <a:latin typeface="Georgia"/>
                <a:cs typeface="Georgia"/>
              </a:rPr>
              <a:t>anger </a:t>
            </a:r>
            <a:r>
              <a:rPr sz="2400" spc="-35" dirty="0">
                <a:latin typeface="Georgia"/>
                <a:cs typeface="Georgia"/>
              </a:rPr>
              <a:t>control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55" dirty="0">
                <a:latin typeface="Georgia"/>
                <a:cs typeface="Georgia"/>
              </a:rPr>
              <a:t>etc.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4800600"/>
            <a:ext cx="1905000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30"/>
            <a:ext cx="9144000" cy="68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3661C-54DF-4F85-AF40-55FC551F7E76}"/>
              </a:ext>
            </a:extLst>
          </p:cNvPr>
          <p:cNvSpPr txBox="1"/>
          <p:nvPr/>
        </p:nvSpPr>
        <p:spPr>
          <a:xfrm>
            <a:off x="-152400" y="6249884"/>
            <a:ext cx="2889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Vasodilatation</a:t>
            </a:r>
          </a:p>
          <a:p>
            <a:r>
              <a:rPr lang="en-US" sz="1600" dirty="0"/>
              <a:t>maintenance of Vasodilatation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103631"/>
            <a:ext cx="655624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1224" y="652272"/>
            <a:ext cx="60076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196" y="591312"/>
            <a:ext cx="5277612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224" y="1139952"/>
            <a:ext cx="4829556" cy="14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92" rIns="0" bIns="0" rtlCol="0">
            <a:spAutoFit/>
          </a:bodyPr>
          <a:lstStyle/>
          <a:p>
            <a:pPr marL="13798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DISEASES </a:t>
            </a:r>
            <a:r>
              <a:rPr spc="-25" dirty="0"/>
              <a:t>ASSOCIATED</a:t>
            </a:r>
            <a:r>
              <a:rPr spc="-325" dirty="0"/>
              <a:t> </a:t>
            </a:r>
            <a:r>
              <a:rPr dirty="0"/>
              <a:t>WITH </a:t>
            </a:r>
            <a:r>
              <a:rPr u="none" dirty="0"/>
              <a:t> </a:t>
            </a:r>
            <a:r>
              <a:rPr dirty="0"/>
              <a:t>NEUROTRANSMITTERS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0489" y="1481073"/>
            <a:ext cx="3107690" cy="31874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NEUR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TRANSMITTER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Acetylcholine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5" dirty="0">
                <a:latin typeface="Georgia"/>
                <a:cs typeface="Georgia"/>
              </a:rPr>
              <a:t>Dopamine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25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Arial"/>
              <a:buChar char=""/>
            </a:pPr>
            <a:endParaRPr sz="225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55" dirty="0">
                <a:latin typeface="Georgia"/>
                <a:cs typeface="Georgia"/>
              </a:rPr>
              <a:t>GABA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Serotonin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0489" y="5616651"/>
            <a:ext cx="15347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70" dirty="0">
                <a:latin typeface="Georgia"/>
                <a:cs typeface="Georgia"/>
              </a:rPr>
              <a:t>Glutamate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7471" y="1481073"/>
            <a:ext cx="263017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36294" algn="ctr" rtl="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Alzheimer’s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Parkinson’s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disease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45" dirty="0">
                <a:latin typeface="Georgia"/>
                <a:cs typeface="Georgia"/>
              </a:rPr>
              <a:t>Schizophrenia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7471" y="3549522"/>
            <a:ext cx="1329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85" dirty="0">
                <a:latin typeface="Georgia"/>
                <a:cs typeface="Georgia"/>
              </a:rPr>
              <a:t>Epi</a:t>
            </a:r>
            <a:r>
              <a:rPr sz="2200" spc="-45" dirty="0">
                <a:latin typeface="Georgia"/>
                <a:cs typeface="Georgia"/>
              </a:rPr>
              <a:t>l</a:t>
            </a:r>
            <a:r>
              <a:rPr sz="2200" spc="-15" dirty="0">
                <a:latin typeface="Georgia"/>
                <a:cs typeface="Georgia"/>
              </a:rPr>
              <a:t>ep</a:t>
            </a:r>
            <a:r>
              <a:rPr sz="2200" spc="-25" dirty="0">
                <a:latin typeface="Georgia"/>
                <a:cs typeface="Georgia"/>
              </a:rPr>
              <a:t>s</a:t>
            </a:r>
            <a:r>
              <a:rPr sz="2200" spc="20" dirty="0">
                <a:latin typeface="Georgia"/>
                <a:cs typeface="Georgia"/>
              </a:rPr>
              <a:t>y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471" y="4238625"/>
            <a:ext cx="1653539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Migraines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Dep</a:t>
            </a:r>
            <a:r>
              <a:rPr sz="2200" spc="-75" dirty="0">
                <a:latin typeface="Georgia"/>
                <a:cs typeface="Georgia"/>
              </a:rPr>
              <a:t>r</a:t>
            </a:r>
            <a:r>
              <a:rPr sz="2200" spc="-25" dirty="0">
                <a:latin typeface="Georgia"/>
                <a:cs typeface="Georgia"/>
              </a:rPr>
              <a:t>ession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7471" y="5616651"/>
            <a:ext cx="136715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70" dirty="0">
                <a:latin typeface="Georgia"/>
                <a:cs typeface="Georgia"/>
              </a:rPr>
              <a:t>Migraine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0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25" dirty="0">
                <a:latin typeface="Georgia"/>
                <a:cs typeface="Georgia"/>
              </a:rPr>
              <a:t>stroke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600" y="838200"/>
            <a:ext cx="20574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2514600"/>
            <a:ext cx="2190750" cy="230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200" y="4724400"/>
            <a:ext cx="1752600" cy="2133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291" y="385572"/>
            <a:ext cx="7546848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1051560"/>
            <a:ext cx="6982968" cy="13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21030"/>
            <a:ext cx="690499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latin typeface="Georgia"/>
                <a:cs typeface="Georgia"/>
              </a:rPr>
              <a:t>RECENT</a:t>
            </a:r>
            <a:r>
              <a:rPr sz="3900" spc="-85" dirty="0">
                <a:latin typeface="Georgia"/>
                <a:cs typeface="Georgia"/>
              </a:rPr>
              <a:t> </a:t>
            </a:r>
            <a:r>
              <a:rPr sz="3900" spc="-5" dirty="0">
                <a:latin typeface="Georgia"/>
                <a:cs typeface="Georgia"/>
              </a:rPr>
              <a:t>DEVELOPMENTS</a:t>
            </a:r>
            <a:endParaRPr sz="3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73453"/>
            <a:ext cx="7245984" cy="5175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210" algn="justLow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361315" algn="l"/>
                <a:tab pos="361950" algn="l"/>
              </a:tabLst>
            </a:pPr>
            <a:r>
              <a:rPr sz="2400" spc="-114" dirty="0">
                <a:latin typeface="Georgia"/>
                <a:cs typeface="Georgia"/>
              </a:rPr>
              <a:t>A </a:t>
            </a:r>
            <a:r>
              <a:rPr sz="2400" spc="-50" dirty="0">
                <a:latin typeface="Georgia"/>
                <a:cs typeface="Georgia"/>
              </a:rPr>
              <a:t>team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5" dirty="0">
                <a:latin typeface="Georgia"/>
                <a:cs typeface="Georgia"/>
              </a:rPr>
              <a:t>scientists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b="1" spc="-155" dirty="0">
                <a:latin typeface="Georgia"/>
                <a:cs typeface="Georgia"/>
              </a:rPr>
              <a:t>University </a:t>
            </a:r>
            <a:r>
              <a:rPr sz="2400" b="1" spc="-165" dirty="0">
                <a:latin typeface="Georgia"/>
                <a:cs typeface="Georgia"/>
              </a:rPr>
              <a:t>of Barcelona </a:t>
            </a:r>
            <a:r>
              <a:rPr sz="2400" spc="-55" dirty="0">
                <a:latin typeface="Georgia"/>
                <a:cs typeface="Georgia"/>
              </a:rPr>
              <a:t>in  </a:t>
            </a:r>
            <a:r>
              <a:rPr sz="2400" spc="55" dirty="0">
                <a:latin typeface="Georgia"/>
                <a:cs typeface="Georgia"/>
              </a:rPr>
              <a:t>2011,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discovered </a:t>
            </a:r>
            <a:r>
              <a:rPr sz="2400" i="1" spc="105" dirty="0">
                <a:latin typeface="Times New Roman"/>
                <a:cs typeface="Times New Roman"/>
              </a:rPr>
              <a:t>that </a:t>
            </a:r>
            <a:r>
              <a:rPr sz="2400" b="1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D-aspartic </a:t>
            </a:r>
            <a:r>
              <a:rPr sz="2400" b="1" i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acid</a:t>
            </a:r>
            <a:r>
              <a:rPr sz="2400" b="1" i="1" spc="10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(D-Asp) </a:t>
            </a:r>
            <a:r>
              <a:rPr sz="2400" spc="-25" dirty="0">
                <a:latin typeface="Georgia"/>
                <a:cs typeface="Georgia"/>
              </a:rPr>
              <a:t>is  </a:t>
            </a:r>
            <a:r>
              <a:rPr sz="2400" spc="-40" dirty="0">
                <a:latin typeface="Georgia"/>
                <a:cs typeface="Georgia"/>
              </a:rPr>
              <a:t>a novel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spc="-40" dirty="0">
                <a:latin typeface="Georgia"/>
                <a:cs typeface="Georgia"/>
              </a:rPr>
              <a:t>that </a:t>
            </a:r>
            <a:r>
              <a:rPr sz="2400" spc="-45" dirty="0">
                <a:latin typeface="Georgia"/>
                <a:cs typeface="Georgia"/>
              </a:rPr>
              <a:t>could </a:t>
            </a:r>
            <a:r>
              <a:rPr sz="2400" spc="-35" dirty="0">
                <a:latin typeface="Georgia"/>
                <a:cs typeface="Georgia"/>
              </a:rPr>
              <a:t>potentially </a:t>
            </a:r>
            <a:r>
              <a:rPr sz="2400" spc="-15" dirty="0">
                <a:latin typeface="Georgia"/>
                <a:cs typeface="Georgia"/>
              </a:rPr>
              <a:t>be  </a:t>
            </a:r>
            <a:r>
              <a:rPr sz="2400" spc="-30" dirty="0">
                <a:latin typeface="Georgia"/>
                <a:cs typeface="Georgia"/>
              </a:rPr>
              <a:t>used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b="1" spc="-140" dirty="0">
                <a:latin typeface="Georgia"/>
                <a:cs typeface="Georgia"/>
              </a:rPr>
              <a:t>fight against </a:t>
            </a:r>
            <a:r>
              <a:rPr sz="2400" spc="-40" dirty="0">
                <a:latin typeface="Georgia"/>
                <a:cs typeface="Georgia"/>
              </a:rPr>
              <a:t>neurological </a:t>
            </a:r>
            <a:r>
              <a:rPr sz="2400" spc="-15" dirty="0">
                <a:latin typeface="Georgia"/>
                <a:cs typeface="Georgia"/>
              </a:rPr>
              <a:t>diseases </a:t>
            </a:r>
            <a:r>
              <a:rPr sz="2400" spc="-45" dirty="0">
                <a:latin typeface="Georgia"/>
                <a:cs typeface="Georgia"/>
              </a:rPr>
              <a:t>such 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Parkinson's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schizophrenia.</a:t>
            </a:r>
            <a:endParaRPr sz="2400" dirty="0">
              <a:latin typeface="Georgia"/>
              <a:cs typeface="Georgia"/>
            </a:endParaRPr>
          </a:p>
          <a:p>
            <a:pPr algn="justLow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419100" indent="-283210" algn="justLow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According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5" dirty="0">
                <a:latin typeface="Georgia"/>
                <a:cs typeface="Georgia"/>
              </a:rPr>
              <a:t>new </a:t>
            </a:r>
            <a:r>
              <a:rPr sz="2400" spc="-35" dirty="0">
                <a:latin typeface="Georgia"/>
                <a:cs typeface="Georgia"/>
              </a:rPr>
              <a:t>study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by </a:t>
            </a:r>
            <a:r>
              <a:rPr sz="2400" spc="-15" dirty="0">
                <a:latin typeface="Georgia"/>
                <a:cs typeface="Georgia"/>
              </a:rPr>
              <a:t>researchers </a:t>
            </a:r>
            <a:r>
              <a:rPr sz="2400" spc="-30" dirty="0">
                <a:latin typeface="Georgia"/>
                <a:cs typeface="Georgia"/>
              </a:rPr>
              <a:t>at</a:t>
            </a:r>
            <a:r>
              <a:rPr sz="2400" spc="-2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the  </a:t>
            </a:r>
            <a:r>
              <a:rPr sz="2400" b="1" spc="-195" dirty="0">
                <a:latin typeface="Georgia"/>
                <a:cs typeface="Georgia"/>
              </a:rPr>
              <a:t>Ohio </a:t>
            </a:r>
            <a:r>
              <a:rPr sz="2400" b="1" spc="-155" dirty="0">
                <a:latin typeface="Georgia"/>
                <a:cs typeface="Georgia"/>
              </a:rPr>
              <a:t>State University </a:t>
            </a:r>
            <a:r>
              <a:rPr sz="2400" b="1" spc="-180" dirty="0">
                <a:latin typeface="Georgia"/>
                <a:cs typeface="Georgia"/>
              </a:rPr>
              <a:t>Comprehensive </a:t>
            </a:r>
            <a:r>
              <a:rPr sz="2400" b="1" spc="-185" dirty="0">
                <a:latin typeface="Georgia"/>
                <a:cs typeface="Georgia"/>
              </a:rPr>
              <a:t>Cancer  </a:t>
            </a:r>
            <a:r>
              <a:rPr sz="2400" b="1" spc="-170" dirty="0">
                <a:latin typeface="Georgia"/>
                <a:cs typeface="Georgia"/>
              </a:rPr>
              <a:t>Center </a:t>
            </a:r>
            <a:r>
              <a:rPr sz="2400" b="1" spc="-155" dirty="0">
                <a:latin typeface="Georgia"/>
                <a:cs typeface="Georgia"/>
              </a:rPr>
              <a:t>in </a:t>
            </a:r>
            <a:r>
              <a:rPr sz="2400" b="1" spc="-10" dirty="0">
                <a:latin typeface="Georgia"/>
                <a:cs typeface="Georgia"/>
              </a:rPr>
              <a:t>2011</a:t>
            </a:r>
            <a:r>
              <a:rPr sz="2400" spc="-10" dirty="0">
                <a:latin typeface="Georgia"/>
                <a:cs typeface="Georgia"/>
              </a:rPr>
              <a:t>, </a:t>
            </a:r>
            <a:r>
              <a:rPr sz="2400" spc="-15" dirty="0">
                <a:latin typeface="Georgia"/>
                <a:cs typeface="Georgia"/>
              </a:rPr>
              <a:t>doses </a:t>
            </a:r>
            <a:r>
              <a:rPr sz="2400" spc="-40" dirty="0">
                <a:latin typeface="Georgia"/>
                <a:cs typeface="Georgia"/>
              </a:rPr>
              <a:t>of a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i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dopamine</a:t>
            </a:r>
            <a:r>
              <a:rPr sz="2400" b="1" i="1" spc="13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Georgia"/>
                <a:cs typeface="Georgia"/>
              </a:rPr>
              <a:t>might </a:t>
            </a:r>
            <a:r>
              <a:rPr sz="2400" spc="-30" dirty="0">
                <a:latin typeface="Georgia"/>
                <a:cs typeface="Georgia"/>
              </a:rPr>
              <a:t>offer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way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25" dirty="0">
                <a:latin typeface="Georgia"/>
                <a:cs typeface="Georgia"/>
              </a:rPr>
              <a:t>boost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 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effectiveness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of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anticancer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drugs 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radiation  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therapy.</a:t>
            </a:r>
            <a:endParaRPr lang="en-US" sz="2400" u="heavy" spc="-70" dirty="0">
              <a:uFill>
                <a:solidFill>
                  <a:srgbClr val="000000"/>
                </a:solidFill>
              </a:uFill>
              <a:latin typeface="Georgia"/>
              <a:cs typeface="Georgia"/>
            </a:endParaRPr>
          </a:p>
          <a:p>
            <a:pPr marL="295910" marR="419100" indent="-283210" algn="ctr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ar-JO" sz="3600" b="1" u="heavy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فقط للعلم </a:t>
            </a:r>
            <a:endParaRPr sz="3600" b="1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2225" y="2324100"/>
            <a:ext cx="43719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0"/>
            <a:ext cx="7086600" cy="631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6362801"/>
            <a:ext cx="6964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Illustration of the </a:t>
            </a:r>
            <a:r>
              <a:rPr sz="1800" dirty="0">
                <a:latin typeface="Georgia"/>
                <a:cs typeface="Georgia"/>
              </a:rPr>
              <a:t>major elements in </a:t>
            </a:r>
            <a:r>
              <a:rPr sz="1800" spc="-5" dirty="0">
                <a:latin typeface="Georgia"/>
                <a:cs typeface="Georgia"/>
              </a:rPr>
              <a:t>chemical synaptic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transmission.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8852" y="1350263"/>
            <a:ext cx="1662683" cy="184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0852" y="2240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7630" y="1406022"/>
            <a:ext cx="1505585" cy="1686560"/>
          </a:xfrm>
          <a:custGeom>
            <a:avLst/>
            <a:gdLst/>
            <a:ahLst/>
            <a:cxnLst/>
            <a:rect l="l" t="t" r="r" b="b"/>
            <a:pathLst>
              <a:path w="1505585" h="1686560">
                <a:moveTo>
                  <a:pt x="325208" y="57525"/>
                </a:moveTo>
                <a:lnTo>
                  <a:pt x="331426" y="100776"/>
                </a:lnTo>
                <a:lnTo>
                  <a:pt x="337332" y="144377"/>
                </a:lnTo>
                <a:lnTo>
                  <a:pt x="342617" y="188671"/>
                </a:lnTo>
                <a:lnTo>
                  <a:pt x="346969" y="233999"/>
                </a:lnTo>
                <a:lnTo>
                  <a:pt x="350078" y="280705"/>
                </a:lnTo>
                <a:lnTo>
                  <a:pt x="351632" y="329133"/>
                </a:lnTo>
                <a:lnTo>
                  <a:pt x="351321" y="379624"/>
                </a:lnTo>
                <a:lnTo>
                  <a:pt x="348834" y="432522"/>
                </a:lnTo>
                <a:lnTo>
                  <a:pt x="343860" y="488169"/>
                </a:lnTo>
                <a:lnTo>
                  <a:pt x="336089" y="546910"/>
                </a:lnTo>
                <a:lnTo>
                  <a:pt x="325208" y="609086"/>
                </a:lnTo>
                <a:lnTo>
                  <a:pt x="304116" y="678137"/>
                </a:lnTo>
                <a:lnTo>
                  <a:pt x="287989" y="716042"/>
                </a:lnTo>
                <a:lnTo>
                  <a:pt x="268883" y="755819"/>
                </a:lnTo>
                <a:lnTo>
                  <a:pt x="247354" y="797180"/>
                </a:lnTo>
                <a:lnTo>
                  <a:pt x="223957" y="839840"/>
                </a:lnTo>
                <a:lnTo>
                  <a:pt x="199250" y="883513"/>
                </a:lnTo>
                <a:lnTo>
                  <a:pt x="173788" y="927911"/>
                </a:lnTo>
                <a:lnTo>
                  <a:pt x="148127" y="972750"/>
                </a:lnTo>
                <a:lnTo>
                  <a:pt x="122824" y="1017743"/>
                </a:lnTo>
                <a:lnTo>
                  <a:pt x="98434" y="1062603"/>
                </a:lnTo>
                <a:lnTo>
                  <a:pt x="75514" y="1107044"/>
                </a:lnTo>
                <a:lnTo>
                  <a:pt x="54620" y="1150780"/>
                </a:lnTo>
                <a:lnTo>
                  <a:pt x="36307" y="1193525"/>
                </a:lnTo>
                <a:lnTo>
                  <a:pt x="21133" y="1234992"/>
                </a:lnTo>
                <a:lnTo>
                  <a:pt x="9653" y="1274895"/>
                </a:lnTo>
                <a:lnTo>
                  <a:pt x="2423" y="1312949"/>
                </a:lnTo>
                <a:lnTo>
                  <a:pt x="0" y="1348866"/>
                </a:lnTo>
                <a:lnTo>
                  <a:pt x="2938" y="1382360"/>
                </a:lnTo>
                <a:lnTo>
                  <a:pt x="27128" y="1440937"/>
                </a:lnTo>
                <a:lnTo>
                  <a:pt x="70643" y="1481533"/>
                </a:lnTo>
                <a:lnTo>
                  <a:pt x="127879" y="1513144"/>
                </a:lnTo>
                <a:lnTo>
                  <a:pt x="163249" y="1528546"/>
                </a:lnTo>
                <a:lnTo>
                  <a:pt x="202646" y="1543596"/>
                </a:lnTo>
                <a:lnTo>
                  <a:pt x="245713" y="1558234"/>
                </a:lnTo>
                <a:lnTo>
                  <a:pt x="292093" y="1572398"/>
                </a:lnTo>
                <a:lnTo>
                  <a:pt x="341430" y="1586027"/>
                </a:lnTo>
                <a:lnTo>
                  <a:pt x="393366" y="1599059"/>
                </a:lnTo>
                <a:lnTo>
                  <a:pt x="447545" y="1611433"/>
                </a:lnTo>
                <a:lnTo>
                  <a:pt x="503611" y="1623087"/>
                </a:lnTo>
                <a:lnTo>
                  <a:pt x="561207" y="1633960"/>
                </a:lnTo>
                <a:lnTo>
                  <a:pt x="619977" y="1643991"/>
                </a:lnTo>
                <a:lnTo>
                  <a:pt x="679562" y="1653118"/>
                </a:lnTo>
                <a:lnTo>
                  <a:pt x="739608" y="1661280"/>
                </a:lnTo>
                <a:lnTo>
                  <a:pt x="799758" y="1668415"/>
                </a:lnTo>
                <a:lnTo>
                  <a:pt x="859654" y="1674462"/>
                </a:lnTo>
                <a:lnTo>
                  <a:pt x="918940" y="1679359"/>
                </a:lnTo>
                <a:lnTo>
                  <a:pt x="977260" y="1683046"/>
                </a:lnTo>
                <a:lnTo>
                  <a:pt x="1034256" y="1685460"/>
                </a:lnTo>
                <a:lnTo>
                  <a:pt x="1089573" y="1686541"/>
                </a:lnTo>
                <a:lnTo>
                  <a:pt x="1142853" y="1686226"/>
                </a:lnTo>
                <a:lnTo>
                  <a:pt x="1193741" y="1684455"/>
                </a:lnTo>
                <a:lnTo>
                  <a:pt x="1241878" y="1681166"/>
                </a:lnTo>
                <a:lnTo>
                  <a:pt x="1286909" y="1676297"/>
                </a:lnTo>
                <a:lnTo>
                  <a:pt x="1328477" y="1669788"/>
                </a:lnTo>
                <a:lnTo>
                  <a:pt x="1366226" y="1661577"/>
                </a:lnTo>
                <a:lnTo>
                  <a:pt x="1428838" y="1639802"/>
                </a:lnTo>
                <a:lnTo>
                  <a:pt x="1471891" y="1610481"/>
                </a:lnTo>
                <a:lnTo>
                  <a:pt x="1497723" y="1565365"/>
                </a:lnTo>
                <a:lnTo>
                  <a:pt x="1505307" y="1505129"/>
                </a:lnTo>
                <a:lnTo>
                  <a:pt x="1503010" y="1470056"/>
                </a:lnTo>
                <a:lnTo>
                  <a:pt x="1497055" y="1432059"/>
                </a:lnTo>
                <a:lnTo>
                  <a:pt x="1487745" y="1391425"/>
                </a:lnTo>
                <a:lnTo>
                  <a:pt x="1475379" y="1348440"/>
                </a:lnTo>
                <a:lnTo>
                  <a:pt x="1460261" y="1303389"/>
                </a:lnTo>
                <a:lnTo>
                  <a:pt x="1442691" y="1256557"/>
                </a:lnTo>
                <a:lnTo>
                  <a:pt x="1422971" y="1208231"/>
                </a:lnTo>
                <a:lnTo>
                  <a:pt x="1401402" y="1158696"/>
                </a:lnTo>
                <a:lnTo>
                  <a:pt x="1378286" y="1108237"/>
                </a:lnTo>
                <a:lnTo>
                  <a:pt x="1353924" y="1057142"/>
                </a:lnTo>
                <a:lnTo>
                  <a:pt x="1328618" y="1005694"/>
                </a:lnTo>
                <a:lnTo>
                  <a:pt x="1302670" y="954180"/>
                </a:lnTo>
                <a:lnTo>
                  <a:pt x="1276380" y="902886"/>
                </a:lnTo>
                <a:lnTo>
                  <a:pt x="1250050" y="852097"/>
                </a:lnTo>
                <a:lnTo>
                  <a:pt x="1223982" y="802099"/>
                </a:lnTo>
                <a:lnTo>
                  <a:pt x="1198477" y="753177"/>
                </a:lnTo>
                <a:lnTo>
                  <a:pt x="1173836" y="705617"/>
                </a:lnTo>
                <a:lnTo>
                  <a:pt x="1150362" y="659706"/>
                </a:lnTo>
                <a:lnTo>
                  <a:pt x="1128355" y="615728"/>
                </a:lnTo>
                <a:lnTo>
                  <a:pt x="1108117" y="573969"/>
                </a:lnTo>
                <a:lnTo>
                  <a:pt x="1089950" y="534716"/>
                </a:lnTo>
                <a:lnTo>
                  <a:pt x="1074155" y="498253"/>
                </a:lnTo>
                <a:lnTo>
                  <a:pt x="1050886" y="434842"/>
                </a:lnTo>
                <a:lnTo>
                  <a:pt x="1025791" y="344261"/>
                </a:lnTo>
                <a:lnTo>
                  <a:pt x="1009189" y="268954"/>
                </a:lnTo>
                <a:lnTo>
                  <a:pt x="999382" y="206967"/>
                </a:lnTo>
                <a:lnTo>
                  <a:pt x="994673" y="156346"/>
                </a:lnTo>
                <a:lnTo>
                  <a:pt x="993363" y="115138"/>
                </a:lnTo>
                <a:lnTo>
                  <a:pt x="993754" y="81387"/>
                </a:lnTo>
                <a:lnTo>
                  <a:pt x="994148" y="53139"/>
                </a:lnTo>
                <a:lnTo>
                  <a:pt x="992847" y="28442"/>
                </a:lnTo>
                <a:lnTo>
                  <a:pt x="990540" y="0"/>
                </a:lnTo>
                <a:lnTo>
                  <a:pt x="993339" y="2168"/>
                </a:lnTo>
                <a:lnTo>
                  <a:pt x="999545" y="24745"/>
                </a:lnTo>
                <a:lnTo>
                  <a:pt x="1007452" y="57525"/>
                </a:lnTo>
              </a:path>
            </a:pathLst>
          </a:custGeom>
          <a:ln w="25400">
            <a:solidFill>
              <a:srgbClr val="D16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608" y="3319271"/>
            <a:ext cx="1767839" cy="184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4567" y="4145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0405" y="3372348"/>
            <a:ext cx="1610995" cy="1686560"/>
          </a:xfrm>
          <a:custGeom>
            <a:avLst/>
            <a:gdLst/>
            <a:ahLst/>
            <a:cxnLst/>
            <a:rect l="l" t="t" r="r" b="b"/>
            <a:pathLst>
              <a:path w="1610995" h="1686560">
                <a:moveTo>
                  <a:pt x="1262703" y="1629038"/>
                </a:moveTo>
                <a:lnTo>
                  <a:pt x="1256039" y="1585758"/>
                </a:lnTo>
                <a:lnTo>
                  <a:pt x="1249708" y="1542139"/>
                </a:lnTo>
                <a:lnTo>
                  <a:pt x="1244044" y="1497837"/>
                </a:lnTo>
                <a:lnTo>
                  <a:pt x="1239379" y="1452508"/>
                </a:lnTo>
                <a:lnTo>
                  <a:pt x="1236047" y="1405806"/>
                </a:lnTo>
                <a:lnTo>
                  <a:pt x="1234381" y="1357387"/>
                </a:lnTo>
                <a:lnTo>
                  <a:pt x="1234714" y="1306907"/>
                </a:lnTo>
                <a:lnTo>
                  <a:pt x="1237380" y="1254021"/>
                </a:lnTo>
                <a:lnTo>
                  <a:pt x="1242711" y="1198383"/>
                </a:lnTo>
                <a:lnTo>
                  <a:pt x="1251041" y="1139650"/>
                </a:lnTo>
                <a:lnTo>
                  <a:pt x="1262703" y="1077477"/>
                </a:lnTo>
                <a:lnTo>
                  <a:pt x="1283931" y="1011596"/>
                </a:lnTo>
                <a:lnTo>
                  <a:pt x="1300068" y="975539"/>
                </a:lnTo>
                <a:lnTo>
                  <a:pt x="1319194" y="937739"/>
                </a:lnTo>
                <a:lnTo>
                  <a:pt x="1340787" y="898444"/>
                </a:lnTo>
                <a:lnTo>
                  <a:pt x="1364327" y="857906"/>
                </a:lnTo>
                <a:lnTo>
                  <a:pt x="1389293" y="816376"/>
                </a:lnTo>
                <a:lnTo>
                  <a:pt x="1415163" y="774103"/>
                </a:lnTo>
                <a:lnTo>
                  <a:pt x="1441419" y="731337"/>
                </a:lnTo>
                <a:lnTo>
                  <a:pt x="1467537" y="688330"/>
                </a:lnTo>
                <a:lnTo>
                  <a:pt x="1492999" y="645331"/>
                </a:lnTo>
                <a:lnTo>
                  <a:pt x="1517282" y="602591"/>
                </a:lnTo>
                <a:lnTo>
                  <a:pt x="1539867" y="560359"/>
                </a:lnTo>
                <a:lnTo>
                  <a:pt x="1560233" y="518888"/>
                </a:lnTo>
                <a:lnTo>
                  <a:pt x="1577858" y="478425"/>
                </a:lnTo>
                <a:lnTo>
                  <a:pt x="1592223" y="439223"/>
                </a:lnTo>
                <a:lnTo>
                  <a:pt x="1602805" y="401532"/>
                </a:lnTo>
                <a:lnTo>
                  <a:pt x="1610543" y="331680"/>
                </a:lnTo>
                <a:lnTo>
                  <a:pt x="1606656" y="300022"/>
                </a:lnTo>
                <a:lnTo>
                  <a:pt x="1580767" y="244489"/>
                </a:lnTo>
                <a:lnTo>
                  <a:pt x="1536614" y="206001"/>
                </a:lnTo>
                <a:lnTo>
                  <a:pt x="1480217" y="176252"/>
                </a:lnTo>
                <a:lnTo>
                  <a:pt x="1407024" y="147486"/>
                </a:lnTo>
                <a:lnTo>
                  <a:pt x="1364920" y="133599"/>
                </a:lnTo>
                <a:lnTo>
                  <a:pt x="1319565" y="120111"/>
                </a:lnTo>
                <a:lnTo>
                  <a:pt x="1271277" y="107071"/>
                </a:lnTo>
                <a:lnTo>
                  <a:pt x="1220371" y="94532"/>
                </a:lnTo>
                <a:lnTo>
                  <a:pt x="1167164" y="82544"/>
                </a:lnTo>
                <a:lnTo>
                  <a:pt x="1111973" y="71158"/>
                </a:lnTo>
                <a:lnTo>
                  <a:pt x="1055112" y="60424"/>
                </a:lnTo>
                <a:lnTo>
                  <a:pt x="996899" y="50395"/>
                </a:lnTo>
                <a:lnTo>
                  <a:pt x="937651" y="41120"/>
                </a:lnTo>
                <a:lnTo>
                  <a:pt x="877682" y="32650"/>
                </a:lnTo>
                <a:lnTo>
                  <a:pt x="817310" y="25037"/>
                </a:lnTo>
                <a:lnTo>
                  <a:pt x="756851" y="18331"/>
                </a:lnTo>
                <a:lnTo>
                  <a:pt x="696621" y="12584"/>
                </a:lnTo>
                <a:lnTo>
                  <a:pt x="636937" y="7845"/>
                </a:lnTo>
                <a:lnTo>
                  <a:pt x="578114" y="4167"/>
                </a:lnTo>
                <a:lnTo>
                  <a:pt x="520470" y="1599"/>
                </a:lnTo>
                <a:lnTo>
                  <a:pt x="464320" y="193"/>
                </a:lnTo>
                <a:lnTo>
                  <a:pt x="409980" y="0"/>
                </a:lnTo>
                <a:lnTo>
                  <a:pt x="357767" y="1070"/>
                </a:lnTo>
                <a:lnTo>
                  <a:pt x="307998" y="3454"/>
                </a:lnTo>
                <a:lnTo>
                  <a:pt x="260988" y="7204"/>
                </a:lnTo>
                <a:lnTo>
                  <a:pt x="217054" y="12370"/>
                </a:lnTo>
                <a:lnTo>
                  <a:pt x="176512" y="19003"/>
                </a:lnTo>
                <a:lnTo>
                  <a:pt x="106870" y="36874"/>
                </a:lnTo>
                <a:lnTo>
                  <a:pt x="54592" y="61224"/>
                </a:lnTo>
                <a:lnTo>
                  <a:pt x="19334" y="96493"/>
                </a:lnTo>
                <a:lnTo>
                  <a:pt x="1778" y="149474"/>
                </a:lnTo>
                <a:lnTo>
                  <a:pt x="0" y="181347"/>
                </a:lnTo>
                <a:lnTo>
                  <a:pt x="2457" y="216427"/>
                </a:lnTo>
                <a:lnTo>
                  <a:pt x="8828" y="254428"/>
                </a:lnTo>
                <a:lnTo>
                  <a:pt x="18789" y="295066"/>
                </a:lnTo>
                <a:lnTo>
                  <a:pt x="32019" y="338055"/>
                </a:lnTo>
                <a:lnTo>
                  <a:pt x="48194" y="383108"/>
                </a:lnTo>
                <a:lnTo>
                  <a:pt x="66992" y="429941"/>
                </a:lnTo>
                <a:lnTo>
                  <a:pt x="88091" y="478268"/>
                </a:lnTo>
                <a:lnTo>
                  <a:pt x="111167" y="527804"/>
                </a:lnTo>
                <a:lnTo>
                  <a:pt x="135898" y="578262"/>
                </a:lnTo>
                <a:lnTo>
                  <a:pt x="161962" y="629358"/>
                </a:lnTo>
                <a:lnTo>
                  <a:pt x="189036" y="680806"/>
                </a:lnTo>
                <a:lnTo>
                  <a:pt x="216796" y="732320"/>
                </a:lnTo>
                <a:lnTo>
                  <a:pt x="244922" y="783614"/>
                </a:lnTo>
                <a:lnTo>
                  <a:pt x="273089" y="834404"/>
                </a:lnTo>
                <a:lnTo>
                  <a:pt x="300976" y="884404"/>
                </a:lnTo>
                <a:lnTo>
                  <a:pt x="328259" y="933328"/>
                </a:lnTo>
                <a:lnTo>
                  <a:pt x="354617" y="980890"/>
                </a:lnTo>
                <a:lnTo>
                  <a:pt x="379726" y="1026805"/>
                </a:lnTo>
                <a:lnTo>
                  <a:pt x="403264" y="1070788"/>
                </a:lnTo>
                <a:lnTo>
                  <a:pt x="424909" y="1112553"/>
                </a:lnTo>
                <a:lnTo>
                  <a:pt x="444337" y="1151814"/>
                </a:lnTo>
                <a:lnTo>
                  <a:pt x="461226" y="1188287"/>
                </a:lnTo>
                <a:lnTo>
                  <a:pt x="486098" y="1251721"/>
                </a:lnTo>
                <a:lnTo>
                  <a:pt x="512988" y="1342297"/>
                </a:lnTo>
                <a:lnTo>
                  <a:pt x="530772" y="1417591"/>
                </a:lnTo>
                <a:lnTo>
                  <a:pt x="541272" y="1479562"/>
                </a:lnTo>
                <a:lnTo>
                  <a:pt x="546312" y="1530169"/>
                </a:lnTo>
                <a:lnTo>
                  <a:pt x="547714" y="1571370"/>
                </a:lnTo>
                <a:lnTo>
                  <a:pt x="547302" y="1605123"/>
                </a:lnTo>
                <a:lnTo>
                  <a:pt x="546899" y="1633387"/>
                </a:lnTo>
                <a:lnTo>
                  <a:pt x="548328" y="1658121"/>
                </a:lnTo>
                <a:lnTo>
                  <a:pt x="550798" y="1686563"/>
                </a:lnTo>
                <a:lnTo>
                  <a:pt x="547804" y="1684395"/>
                </a:lnTo>
                <a:lnTo>
                  <a:pt x="541166" y="1661818"/>
                </a:lnTo>
                <a:lnTo>
                  <a:pt x="532707" y="1629038"/>
                </a:lnTo>
              </a:path>
            </a:pathLst>
          </a:custGeom>
          <a:ln w="25400">
            <a:solidFill>
              <a:srgbClr val="8B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8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9800" y="33401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4600" y="34163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5900" y="25781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300" y="23495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69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17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4100" y="24257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0" y="2273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5240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0"/>
                </a:moveTo>
                <a:lnTo>
                  <a:pt x="1066800" y="165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7028" y="1321053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x</a:t>
            </a:r>
            <a:r>
              <a:rPr sz="1800" spc="-5" dirty="0">
                <a:latin typeface="Georgia"/>
                <a:cs typeface="Georgia"/>
              </a:rPr>
              <a:t>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3761" y="2512948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8200" y="3200400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5">
                <a:moveTo>
                  <a:pt x="0" y="0"/>
                </a:moveTo>
                <a:lnTo>
                  <a:pt x="14478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161" y="35052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4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0" y="4267200"/>
            <a:ext cx="1371600" cy="1905"/>
          </a:xfrm>
          <a:custGeom>
            <a:avLst/>
            <a:gdLst/>
            <a:ahLst/>
            <a:cxnLst/>
            <a:rect l="l" t="t" r="r" b="b"/>
            <a:pathLst>
              <a:path w="1371600" h="1904">
                <a:moveTo>
                  <a:pt x="0" y="0"/>
                </a:moveTo>
                <a:lnTo>
                  <a:pt x="13716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51828" y="2312034"/>
            <a:ext cx="2050414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Vesicles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(containing  </a:t>
            </a:r>
            <a:r>
              <a:rPr sz="1800" spc="-5" dirty="0">
                <a:latin typeface="Georgia"/>
                <a:cs typeface="Georgia"/>
              </a:rPr>
              <a:t>neurotransmitters)</a:t>
            </a:r>
            <a:endParaRPr sz="1800">
              <a:latin typeface="Georgia"/>
              <a:cs typeface="Georgia"/>
            </a:endParaRPr>
          </a:p>
          <a:p>
            <a:pPr marL="165100" marR="594995" indent="-76200">
              <a:lnSpc>
                <a:spcPct val="138900"/>
              </a:lnSpc>
              <a:spcBef>
                <a:spcPts val="240"/>
              </a:spcBef>
            </a:pPr>
            <a:r>
              <a:rPr sz="1800" spc="-5" dirty="0">
                <a:latin typeface="Georgia"/>
                <a:cs typeface="Georgia"/>
              </a:rPr>
              <a:t>Synaptic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cleft  Receptors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Receiving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neuron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388234"/>
            <a:ext cx="2205355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l" rtl="0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sz="1800" spc="-5" dirty="0">
                <a:latin typeface="Georgia"/>
                <a:cs typeface="Georgia"/>
              </a:rPr>
              <a:t>Pre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2192020" algn="l"/>
              </a:tabLst>
            </a:pPr>
            <a:r>
              <a:rPr sz="1800" spc="-5" dirty="0">
                <a:latin typeface="Georgia"/>
                <a:cs typeface="Georgia"/>
              </a:rPr>
              <a:t>Post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21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69644" y="404876"/>
            <a:ext cx="794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schematic representation </a:t>
            </a: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of 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chemical</a:t>
            </a:r>
            <a:r>
              <a:rPr sz="2400" i="1" u="none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synapse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327" y="25907"/>
            <a:ext cx="4224528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8355" y="566927"/>
            <a:ext cx="367436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8132" y="513587"/>
            <a:ext cx="5734812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2160" y="1054608"/>
            <a:ext cx="5286755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1680" marR="5080" indent="80581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PROPERTIES OF </a:t>
            </a:r>
            <a:r>
              <a:rPr u="none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6689" y="1208278"/>
            <a:ext cx="717423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</a:t>
            </a:r>
            <a:r>
              <a:rPr lang="ar-EG" sz="2400" spc="-25" dirty="0">
                <a:latin typeface="Georgia"/>
                <a:cs typeface="Georgia"/>
              </a:rPr>
              <a:t> </a:t>
            </a:r>
            <a:r>
              <a:rPr sz="2400" spc="-125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93090" indent="-580390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93090" algn="l"/>
                <a:tab pos="593725" algn="l"/>
              </a:tabLst>
            </a:pPr>
            <a:r>
              <a:rPr sz="2400" spc="-40" dirty="0">
                <a:latin typeface="Georgia"/>
                <a:cs typeface="Georgia"/>
              </a:rPr>
              <a:t>Localized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20" dirty="0">
                <a:latin typeface="Georgia"/>
                <a:cs typeface="Georgia"/>
              </a:rPr>
              <a:t>vesicles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presynaptic</a:t>
            </a:r>
            <a:r>
              <a:rPr lang="ar-EG" sz="2400" spc="-30" dirty="0">
                <a:latin typeface="Georgia"/>
                <a:cs typeface="Georgia"/>
              </a:rPr>
              <a:t> 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834390" indent="-514984" algn="l" rtl="0">
              <a:lnSpc>
                <a:spcPts val="2590"/>
              </a:lnSpc>
              <a:spcBef>
                <a:spcPts val="5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45" dirty="0">
                <a:latin typeface="Georgia"/>
                <a:cs typeface="Georgia"/>
              </a:rPr>
              <a:t>Released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 </a:t>
            </a:r>
            <a:r>
              <a:rPr sz="2400" spc="-45" dirty="0">
                <a:latin typeface="Georgia"/>
                <a:cs typeface="Georgia"/>
              </a:rPr>
              <a:t>neuron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under  physiological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condition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118745" indent="-514984" algn="l" rtl="0">
              <a:lnSpc>
                <a:spcPts val="259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Rapidly </a:t>
            </a:r>
            <a:r>
              <a:rPr sz="2400" spc="-40" dirty="0">
                <a:latin typeface="Georgia"/>
                <a:cs typeface="Georgia"/>
              </a:rPr>
              <a:t>removed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synaptic cleft </a:t>
            </a:r>
            <a:r>
              <a:rPr sz="2400" spc="-25" dirty="0">
                <a:latin typeface="Georgia"/>
                <a:cs typeface="Georgia"/>
              </a:rPr>
              <a:t>by</a:t>
            </a:r>
            <a:r>
              <a:rPr sz="2400" spc="-15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uptake  </a:t>
            </a:r>
            <a:r>
              <a:rPr sz="2400" spc="-10" dirty="0">
                <a:latin typeface="Georgia"/>
                <a:cs typeface="Georgia"/>
              </a:rPr>
              <a:t>or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degradation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0" dirty="0">
                <a:latin typeface="Georgia"/>
                <a:cs typeface="Georgia"/>
              </a:rPr>
              <a:t>Presence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50" dirty="0">
                <a:latin typeface="Georgia"/>
                <a:cs typeface="Georgia"/>
              </a:rPr>
              <a:t>on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>
                <a:latin typeface="Georgia"/>
                <a:cs typeface="Georgia"/>
              </a:rPr>
              <a:t>post-synaptic</a:t>
            </a:r>
            <a:r>
              <a:rPr lang="ar-EG" sz="2400" spc="-35" dirty="0">
                <a:latin typeface="Georgia"/>
                <a:cs typeface="Georgia"/>
              </a:rPr>
              <a:t> 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60" dirty="0">
                <a:latin typeface="Georgia"/>
                <a:cs typeface="Georgia"/>
              </a:rPr>
              <a:t>neuron.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05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Binding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25" dirty="0">
                <a:latin typeface="Georgia"/>
                <a:cs typeface="Georgia"/>
              </a:rPr>
              <a:t>elicits </a:t>
            </a:r>
            <a:r>
              <a:rPr sz="2400" spc="-40" dirty="0">
                <a:latin typeface="Georgia"/>
                <a:cs typeface="Georgia"/>
              </a:rPr>
              <a:t>a biological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response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996" y="345947"/>
            <a:ext cx="7964424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024" y="886967"/>
            <a:ext cx="7516368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4394" y="453593"/>
            <a:ext cx="7440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Georgia"/>
                <a:cs typeface="Georgia"/>
              </a:rPr>
              <a:t>TYPES OF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8" name="object 8"/>
          <p:cNvSpPr/>
          <p:nvPr/>
        </p:nvSpPr>
        <p:spPr>
          <a:xfrm>
            <a:off x="6362700" y="1905000"/>
            <a:ext cx="2143125" cy="86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7888" y="2080005"/>
            <a:ext cx="9232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BOTH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0350" y="2628900"/>
            <a:ext cx="342900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5625" y="2895600"/>
            <a:ext cx="1800225" cy="657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1623" y="3063367"/>
            <a:ext cx="13169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Acetylcholine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0350" y="2628900"/>
            <a:ext cx="342900" cy="1438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5625" y="3771900"/>
            <a:ext cx="1800225" cy="523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06208" y="3874389"/>
            <a:ext cx="16059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Nor</a:t>
            </a:r>
            <a:r>
              <a:rPr sz="1700" spc="-1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epinephrine</a:t>
            </a:r>
          </a:p>
        </p:txBody>
      </p:sp>
      <p:sp>
        <p:nvSpPr>
          <p:cNvPr id="16" name="object 16"/>
          <p:cNvSpPr/>
          <p:nvPr/>
        </p:nvSpPr>
        <p:spPr>
          <a:xfrm>
            <a:off x="1038225" y="1866900"/>
            <a:ext cx="2552700" cy="933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3367" y="2075814"/>
            <a:ext cx="2045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Georgia"/>
                <a:cs typeface="Georgia"/>
              </a:rPr>
              <a:t>EX</a:t>
            </a:r>
            <a:r>
              <a:rPr sz="2500" dirty="0">
                <a:latin typeface="Georgia"/>
                <a:cs typeface="Georgia"/>
              </a:rPr>
              <a:t>C</a:t>
            </a:r>
            <a:r>
              <a:rPr sz="2500" spc="-5" dirty="0">
                <a:latin typeface="Georgia"/>
                <a:cs typeface="Georgia"/>
              </a:rPr>
              <a:t>ITA</a:t>
            </a:r>
            <a:r>
              <a:rPr sz="2500" dirty="0">
                <a:latin typeface="Georgia"/>
                <a:cs typeface="Georgia"/>
              </a:rPr>
              <a:t>T</a:t>
            </a:r>
            <a:r>
              <a:rPr sz="2500" spc="-10" dirty="0">
                <a:latin typeface="Georgia"/>
                <a:cs typeface="Georgia"/>
              </a:rPr>
              <a:t>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0175" y="2657475"/>
            <a:ext cx="257175" cy="72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3028950"/>
            <a:ext cx="1524000" cy="638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28038" y="3163316"/>
            <a:ext cx="1082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Gluta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0175" y="2657475"/>
            <a:ext cx="295275" cy="1695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8300" y="4000500"/>
            <a:ext cx="1600200" cy="628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44116" y="4130166"/>
            <a:ext cx="1000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arta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0175" y="2657475"/>
            <a:ext cx="295275" cy="2609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300" y="4914900"/>
            <a:ext cx="1581150" cy="619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11527" y="5043042"/>
            <a:ext cx="1245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Nitric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oxide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19500" y="1885950"/>
            <a:ext cx="2466975" cy="8477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80865" y="2050237"/>
            <a:ext cx="19577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INHIBITORY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43350" y="2600325"/>
            <a:ext cx="371475" cy="6191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7200" y="2828925"/>
            <a:ext cx="1809750" cy="704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06188" y="3021279"/>
            <a:ext cx="7461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Glycine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3350" y="2600325"/>
            <a:ext cx="371475" cy="14287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714750"/>
            <a:ext cx="1809750" cy="561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71973" y="3835400"/>
            <a:ext cx="6146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Georgia"/>
                <a:cs typeface="Georgia"/>
              </a:rPr>
              <a:t>GABA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43350" y="2600325"/>
            <a:ext cx="371475" cy="2152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200" y="4419600"/>
            <a:ext cx="1819275" cy="6000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93411" y="4560265"/>
            <a:ext cx="9709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Serotonin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43350" y="2600325"/>
            <a:ext cx="371475" cy="30003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7200" y="5191125"/>
            <a:ext cx="1819275" cy="742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66869" y="5401462"/>
            <a:ext cx="1024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Dopamine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4876800"/>
          </a:xfrm>
          <a:custGeom>
            <a:avLst/>
            <a:gdLst/>
            <a:ahLst/>
            <a:cxnLst/>
            <a:rect l="l" t="t" r="r" b="b"/>
            <a:pathLst>
              <a:path w="2540" h="4876800">
                <a:moveTo>
                  <a:pt x="0" y="4876800"/>
                </a:moveTo>
                <a:lnTo>
                  <a:pt x="2108" y="4876800"/>
                </a:lnTo>
                <a:lnTo>
                  <a:pt x="2108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477000"/>
            <a:ext cx="2540" cy="381000"/>
          </a:xfrm>
          <a:custGeom>
            <a:avLst/>
            <a:gdLst/>
            <a:ahLst/>
            <a:cxnLst/>
            <a:rect l="l" t="t" r="r" b="b"/>
            <a:pathLst>
              <a:path w="2540" h="381000">
                <a:moveTo>
                  <a:pt x="0" y="380999"/>
                </a:moveTo>
                <a:lnTo>
                  <a:pt x="2108" y="380999"/>
                </a:lnTo>
                <a:lnTo>
                  <a:pt x="2108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4876800"/>
          </a:xfrm>
          <a:custGeom>
            <a:avLst/>
            <a:gdLst/>
            <a:ahLst/>
            <a:cxnLst/>
            <a:rect l="l" t="t" r="r" b="b"/>
            <a:pathLst>
              <a:path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60" y="6477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200" y="0"/>
            <a:ext cx="8940799" cy="670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876800"/>
            <a:ext cx="8407400" cy="1600200"/>
          </a:xfrm>
          <a:custGeom>
            <a:avLst/>
            <a:gdLst/>
            <a:ahLst/>
            <a:cxnLst/>
            <a:rect l="l" t="t" r="r" b="b"/>
            <a:pathLst>
              <a:path w="8407400" h="1600200">
                <a:moveTo>
                  <a:pt x="0" y="1600200"/>
                </a:moveTo>
                <a:lnTo>
                  <a:pt x="8407400" y="1600200"/>
                </a:lnTo>
                <a:lnTo>
                  <a:pt x="8407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8D2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199" y="76200"/>
            <a:ext cx="4178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+mj-cs"/>
              </a:rPr>
              <a:t>Receptors of neurotransmitters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A- </a:t>
            </a:r>
            <a:r>
              <a:rPr lang="en-US" sz="2000" b="1" dirty="0" err="1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4800600"/>
            <a:ext cx="6858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very fast; important role in fast neurotransmission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Each is made of several subunits (together form the complete receptor)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center of receptors is channel or pore to allow flow of neurotransmitter  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rest - receptor channels is closed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neurotransmitter bind -- channel immediately opens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ligand leaves binding site -- channel quickly closes</a:t>
            </a:r>
          </a:p>
        </p:txBody>
      </p:sp>
      <p:pic>
        <p:nvPicPr>
          <p:cNvPr id="25604" name="Picture 4" descr="MQ-Fig-03-09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28600"/>
            <a:ext cx="3044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B- Metabotropic Receptors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4876800"/>
            <a:ext cx="57912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more slowly than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Comprise a single protein subunit, winding cell membrane seven times (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transmembrane domains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)(</a:t>
            </a:r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Each domain has a specific function)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They do not possess a channel or pore</a:t>
            </a:r>
          </a:p>
        </p:txBody>
      </p:sp>
      <p:pic>
        <p:nvPicPr>
          <p:cNvPr id="27652" name="Picture 4" descr="MQ-Fig-03-1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r="24315"/>
          <a:stretch>
            <a:fillRect/>
          </a:stretch>
        </p:blipFill>
        <p:spPr bwMode="auto">
          <a:xfrm>
            <a:off x="2819400" y="685800"/>
            <a:ext cx="2995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B647AE44DF4BAE5DC62529B122B1" ma:contentTypeVersion="5" ma:contentTypeDescription="Create a new document." ma:contentTypeScope="" ma:versionID="b06e03018a097dde117357aaf14b1eae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44acdbb259b2d190c87bd28feb5744b5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62B1A-A25B-49CE-A9C6-0B9EC71845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8C84C-0D15-474D-819E-A7AF87434F5A}">
  <ds:schemaRefs>
    <ds:schemaRef ds:uri="http://www.w3.org/XML/1998/namespace"/>
    <ds:schemaRef ds:uri="http://purl.org/dc/dcmitype/"/>
    <ds:schemaRef ds:uri="http://purl.org/dc/terms/"/>
    <ds:schemaRef ds:uri="4900a897-af03-4fca-af40-02b01c64770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D2BA87-CD0F-4931-B9D3-1BDF3A9A677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00a897-af03-4fca-af40-02b01c64770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1128</Words>
  <Application>Microsoft Office PowerPoint</Application>
  <PresentationFormat>On-screen Show (4:3)</PresentationFormat>
  <Paragraphs>262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</vt:lpstr>
      <vt:lpstr>Calibri</vt:lpstr>
      <vt:lpstr>Georgia</vt:lpstr>
      <vt:lpstr>Times New Roman</vt:lpstr>
      <vt:lpstr>Office Theme</vt:lpstr>
      <vt:lpstr>Blank Presentation</vt:lpstr>
      <vt:lpstr>1_Office Theme</vt:lpstr>
      <vt:lpstr>2_Office Theme</vt:lpstr>
      <vt:lpstr>How are nerve impulses transmitted from the brain to the target cells? NEUROTRANSMITTERS</vt:lpstr>
      <vt:lpstr>INTRODUCTION</vt:lpstr>
      <vt:lpstr>PowerPoint Presentation</vt:lpstr>
      <vt:lpstr>A schematic representation of a chemical synapse</vt:lpstr>
      <vt:lpstr>PROPERTIES OF  NEUROTRANSMITTERS</vt:lpstr>
      <vt:lpstr>TYPES OF NEUROTRANSMITTERS</vt:lpstr>
      <vt:lpstr>PowerPoint Presentation</vt:lpstr>
      <vt:lpstr>PowerPoint Presentation</vt:lpstr>
      <vt:lpstr>PowerPoint Presentation</vt:lpstr>
      <vt:lpstr>PowerPoint Presentation</vt:lpstr>
      <vt:lpstr>1.Neurotransmitters are  synthesized from precursors  under the influence of enzymes</vt:lpstr>
      <vt:lpstr>Steps in neurotransmitter processing are:</vt:lpstr>
      <vt:lpstr>ACETYLCHOLINE (ACH)</vt:lpstr>
      <vt:lpstr>Acetylcholine</vt:lpstr>
      <vt:lpstr>Monoamines They are neurotransmitters and neuromodulators that contain one amino group connected to an aromatic ring by a two-carbon chain (such as -CH2-CH2-). </vt:lpstr>
      <vt:lpstr>Monoamines (DA, NE, 5-HT)</vt:lpstr>
      <vt:lpstr>PowerPoint Presentation</vt:lpstr>
      <vt:lpstr>Dopamine (DA)</vt:lpstr>
      <vt:lpstr>Norepinephrine hormone of stress</vt:lpstr>
      <vt:lpstr>Serotonin (5-HT)</vt:lpstr>
      <vt:lpstr>GLUTAMATE</vt:lpstr>
      <vt:lpstr>GABA (Gamma Aminobutyric Acid)</vt:lpstr>
      <vt:lpstr>PowerPoint Presentation</vt:lpstr>
      <vt:lpstr>Neuropeptides</vt:lpstr>
      <vt:lpstr>Endorphins pain killer</vt:lpstr>
      <vt:lpstr>SEROTONIN (5-HT)</vt:lpstr>
      <vt:lpstr>DISEASES ASSOCIATED WITH  NEUROTRANSMITTERS</vt:lpstr>
      <vt:lpstr>RECENT DEVELOPMENTS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 &amp;</dc:title>
  <dc:creator>LENOVO-H</dc:creator>
  <cp:lastModifiedBy>afnan ahmad</cp:lastModifiedBy>
  <cp:revision>61</cp:revision>
  <dcterms:created xsi:type="dcterms:W3CDTF">2018-09-24T13:49:40Z</dcterms:created>
  <dcterms:modified xsi:type="dcterms:W3CDTF">2021-12-23T14:42:36Z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2018-09-24T00:00:00Z</vt:filetime>
  </property>
  <property fmtid="{D5CDD505-2E9C-101B-9397-08002B2CF9AE}" pid="5" name="ContentTypeId">
    <vt:lpwstr>0x01010036FDB647AE44DF4BAE5DC62529B122B1</vt:lpwstr>
  </property>
</Properties>
</file>