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32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98" r:id="rId16"/>
    <p:sldId id="270" r:id="rId17"/>
    <p:sldId id="271" r:id="rId18"/>
    <p:sldId id="272" r:id="rId19"/>
    <p:sldId id="301" r:id="rId20"/>
    <p:sldId id="274" r:id="rId21"/>
    <p:sldId id="275" r:id="rId22"/>
    <p:sldId id="299" r:id="rId23"/>
    <p:sldId id="300" r:id="rId24"/>
    <p:sldId id="302" r:id="rId25"/>
    <p:sldId id="303" r:id="rId26"/>
    <p:sldId id="325" r:id="rId27"/>
    <p:sldId id="277" r:id="rId28"/>
    <p:sldId id="278" r:id="rId29"/>
    <p:sldId id="279" r:id="rId30"/>
    <p:sldId id="280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5" r:id="rId41"/>
    <p:sldId id="336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B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6224" y="201879"/>
            <a:ext cx="799155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962" y="-102920"/>
            <a:ext cx="786638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39" y="1308861"/>
            <a:ext cx="8681720" cy="412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5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5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5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5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RAL CONTROL OF BREATHING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3434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 ESSENCE" pitchFamily="2" charset="0"/>
              </a:rPr>
              <a:t>Associate Professor of Chest Diseases</a:t>
            </a: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 ESSENCE" pitchFamily="2" charset="0"/>
              </a:rPr>
              <a:t>Dr.Samah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 ESSENCE" pitchFamily="2" charset="0"/>
              </a:rPr>
              <a:t> Mohamed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 ESSENCE" pitchFamily="2" charset="0"/>
              </a:rPr>
              <a:t>Shehata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8260" y="170433"/>
            <a:ext cx="4967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Respiratory</a:t>
            </a:r>
            <a:r>
              <a:rPr sz="4400" spc="-65" dirty="0"/>
              <a:t> </a:t>
            </a:r>
            <a:r>
              <a:rPr sz="4400" dirty="0"/>
              <a:t>centre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135126"/>
            <a:ext cx="8531860" cy="1229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2219325" algn="l"/>
                <a:tab pos="2760980" algn="l"/>
                <a:tab pos="4092575" algn="l"/>
                <a:tab pos="5370195" algn="l"/>
                <a:tab pos="5911215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Composed	of	several	groups	of	neurons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bilaterally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the medulla and </a:t>
            </a:r>
            <a:r>
              <a:rPr sz="2600">
                <a:solidFill>
                  <a:srgbClr val="001F5F"/>
                </a:solidFill>
                <a:latin typeface="Arial"/>
                <a:cs typeface="Arial"/>
              </a:rPr>
              <a:t>pons </a:t>
            </a:r>
            <a:r>
              <a:rPr lang="en-US" sz="2600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600">
                <a:solidFill>
                  <a:srgbClr val="001F5F"/>
                </a:solidFill>
                <a:latin typeface="Arial"/>
                <a:cs typeface="Arial"/>
              </a:rPr>
              <a:t>brain</a:t>
            </a:r>
            <a:r>
              <a:rPr sz="26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>
                <a:solidFill>
                  <a:srgbClr val="001F5F"/>
                </a:solidFill>
                <a:latin typeface="Arial"/>
                <a:cs typeface="Arial"/>
              </a:rPr>
              <a:t>stem</a:t>
            </a:r>
            <a:r>
              <a:rPr lang="en-US" sz="2600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9530" y="1135126"/>
            <a:ext cx="10902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located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651887"/>
            <a:ext cx="8453120" cy="3581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 algn="just">
              <a:lnSpc>
                <a:spcPct val="150000"/>
              </a:lnSpc>
              <a:spcBef>
                <a:spcPts val="105"/>
              </a:spcBef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Dorsal Respiratory Group – mainly for</a:t>
            </a:r>
            <a:r>
              <a:rPr sz="26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inspiration</a:t>
            </a:r>
            <a:endParaRPr sz="2600">
              <a:latin typeface="Arial"/>
              <a:cs typeface="Arial"/>
            </a:endParaRPr>
          </a:p>
          <a:p>
            <a:pPr marL="527685" indent="-515620" algn="just">
              <a:lnSpc>
                <a:spcPct val="150000"/>
              </a:lnSpc>
              <a:spcBef>
                <a:spcPts val="2180"/>
              </a:spcBef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spc="-20" dirty="0">
                <a:solidFill>
                  <a:srgbClr val="001F5F"/>
                </a:solidFill>
                <a:latin typeface="Arial"/>
                <a:cs typeface="Arial"/>
              </a:rPr>
              <a:t>Ventral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Respiratory Group – inspiration and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expiration</a:t>
            </a:r>
            <a:endParaRPr sz="2600">
              <a:latin typeface="Arial"/>
              <a:cs typeface="Arial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625"/>
              </a:spcBef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Pneumotaxic Center – Causes transition of inspiration 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expiration (controls rate and depth </a:t>
            </a:r>
            <a:r>
              <a:rPr sz="26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6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>
                <a:solidFill>
                  <a:srgbClr val="001F5F"/>
                </a:solidFill>
                <a:latin typeface="Arial"/>
                <a:cs typeface="Arial"/>
              </a:rPr>
              <a:t>breathing</a:t>
            </a:r>
            <a:r>
              <a:rPr lang="en-US" sz="2600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527685" indent="-515620" algn="just">
              <a:lnSpc>
                <a:spcPct val="150000"/>
              </a:lnSpc>
              <a:spcBef>
                <a:spcPts val="2190"/>
              </a:spcBef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Apneustic center – Causes prolonged</a:t>
            </a:r>
            <a:r>
              <a:rPr sz="2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inspiration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29383"/>
            <a:ext cx="8305800" cy="685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PPT - Oxygen Concentration and Partial Pressure in the Alveoli PowerPoint  Presentation - ID:2530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Y : DR FARIHA RIZWAN. Oxygen Transport The transport of oxygen between the  lungs and the cells of the body is a function of the blood and the heart. - 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7489" y="850137"/>
            <a:ext cx="5127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INSPIRATORY</a:t>
            </a:r>
            <a:r>
              <a:rPr spc="-60" dirty="0"/>
              <a:t> </a:t>
            </a:r>
            <a:r>
              <a:rPr spc="-10" dirty="0"/>
              <a:t>RAMP</a:t>
            </a:r>
          </a:p>
        </p:txBody>
      </p:sp>
      <p:sp>
        <p:nvSpPr>
          <p:cNvPr id="3" name="object 3"/>
          <p:cNvSpPr/>
          <p:nvPr/>
        </p:nvSpPr>
        <p:spPr>
          <a:xfrm>
            <a:off x="1448561" y="2820161"/>
            <a:ext cx="5181600" cy="1905000"/>
          </a:xfrm>
          <a:custGeom>
            <a:avLst/>
            <a:gdLst/>
            <a:ahLst/>
            <a:cxnLst/>
            <a:rect l="l" t="t" r="r" b="b"/>
            <a:pathLst>
              <a:path w="5181600" h="1905000">
                <a:moveTo>
                  <a:pt x="0" y="1828800"/>
                </a:moveTo>
                <a:lnTo>
                  <a:pt x="1752600" y="0"/>
                </a:lnTo>
              </a:path>
              <a:path w="5181600" h="1905000">
                <a:moveTo>
                  <a:pt x="1752600" y="0"/>
                </a:moveTo>
                <a:lnTo>
                  <a:pt x="1752600" y="1905000"/>
                </a:lnTo>
              </a:path>
              <a:path w="5181600" h="1905000">
                <a:moveTo>
                  <a:pt x="1752600" y="1905000"/>
                </a:moveTo>
                <a:lnTo>
                  <a:pt x="3505200" y="0"/>
                </a:lnTo>
              </a:path>
              <a:path w="5181600" h="1905000">
                <a:moveTo>
                  <a:pt x="3505200" y="0"/>
                </a:moveTo>
                <a:lnTo>
                  <a:pt x="3505200" y="1905000"/>
                </a:lnTo>
              </a:path>
              <a:path w="5181600" h="1905000">
                <a:moveTo>
                  <a:pt x="3505200" y="1905000"/>
                </a:moveTo>
                <a:lnTo>
                  <a:pt x="5181599" y="0"/>
                </a:lnTo>
              </a:path>
              <a:path w="5181600" h="1905000">
                <a:moveTo>
                  <a:pt x="5181599" y="0"/>
                </a:moveTo>
                <a:lnTo>
                  <a:pt x="5181599" y="19050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8194" y="3375482"/>
            <a:ext cx="695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775" y="3147186"/>
            <a:ext cx="694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8194" y="5360619"/>
            <a:ext cx="5266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ALLOWS SLOW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FILLING OF</a:t>
            </a:r>
            <a:r>
              <a:rPr sz="2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LUNGS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689" y="233883"/>
            <a:ext cx="5739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2935" algn="l"/>
              </a:tabLst>
            </a:pPr>
            <a:r>
              <a:rPr sz="3600" dirty="0"/>
              <a:t>Advantage</a:t>
            </a:r>
            <a:r>
              <a:rPr sz="3600" spc="-15" dirty="0"/>
              <a:t> </a:t>
            </a:r>
            <a:r>
              <a:rPr sz="3600" dirty="0"/>
              <a:t>of	ramp</a:t>
            </a:r>
            <a:r>
              <a:rPr sz="3600" spc="-85" dirty="0"/>
              <a:t> </a:t>
            </a:r>
            <a:r>
              <a:rPr sz="3600" spc="-5" dirty="0"/>
              <a:t>signal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4939" y="2051430"/>
            <a:ext cx="8756650" cy="1988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1715135" algn="l"/>
                <a:tab pos="2917825" algn="l"/>
                <a:tab pos="4417060" algn="l"/>
                <a:tab pos="4846955" algn="l"/>
                <a:tab pos="5495290" algn="l"/>
                <a:tab pos="6795134" algn="l"/>
                <a:tab pos="7244715" algn="l"/>
                <a:tab pos="7892415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Cau</a:t>
            </a:r>
            <a:r>
              <a:rPr sz="2800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dy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o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350"/>
              </a:spcBef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8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inspiration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Prevents inspiratory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gasps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4544"/>
            <a:ext cx="6248400" cy="68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177" y="201879"/>
            <a:ext cx="7932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Ventral </a:t>
            </a:r>
            <a:r>
              <a:rPr spc="-5" dirty="0"/>
              <a:t>Respiratory Group</a:t>
            </a:r>
            <a:r>
              <a:rPr spc="80" dirty="0"/>
              <a:t> </a:t>
            </a:r>
            <a:r>
              <a:rPr spc="-5" dirty="0"/>
              <a:t>(VRG)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97610"/>
            <a:ext cx="8300720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Located on each side of</a:t>
            </a:r>
            <a:r>
              <a:rPr sz="22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medulla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Font typeface="Wingdings"/>
              <a:buChar char=""/>
            </a:pPr>
            <a:endParaRPr sz="22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5 mm anterior and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lateral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2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DRG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/>
              <a:buChar char=""/>
            </a:pP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Consists of four main</a:t>
            </a:r>
            <a:r>
              <a:rPr sz="22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nuclei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Botzinger complex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- Controls</a:t>
            </a:r>
            <a:r>
              <a:rPr sz="22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expiration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AutoNum type="arabicPeriod"/>
            </a:pPr>
            <a:endParaRPr sz="225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Pre-Botzinger complex- sets pace of</a:t>
            </a:r>
            <a:r>
              <a:rPr sz="22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respiration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AutoNum type="arabicPeriod"/>
            </a:pPr>
            <a:endParaRPr sz="225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Nucleus ambiguus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– Inspiratory</a:t>
            </a:r>
            <a:r>
              <a:rPr sz="22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neurons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3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Nucleus retro ambiguus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– Inspiratory and expiratory</a:t>
            </a:r>
            <a:r>
              <a:rPr sz="2200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neurons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3657600"/>
            <a:ext cx="61722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gulation of Respiration - ppt video online download"/>
          <p:cNvPicPr>
            <a:picLocks noChangeAspect="1" noChangeArrowheads="1"/>
          </p:cNvPicPr>
          <p:nvPr/>
        </p:nvPicPr>
        <p:blipFill>
          <a:blip r:embed="rId2"/>
          <a:srcRect l="3333"/>
          <a:stretch>
            <a:fillRect/>
          </a:stretch>
        </p:blipFill>
        <p:spPr bwMode="auto">
          <a:xfrm>
            <a:off x="0" y="0"/>
            <a:ext cx="88392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.6. Respiratory Regulation"/>
          <p:cNvPicPr>
            <a:picLocks noChangeAspect="1" noChangeArrowheads="1"/>
          </p:cNvPicPr>
          <p:nvPr/>
        </p:nvPicPr>
        <p:blipFill>
          <a:blip r:embed="rId2"/>
          <a:srcRect l="1961" t="3819" r="8824"/>
          <a:stretch>
            <a:fillRect/>
          </a:stretch>
        </p:blipFill>
        <p:spPr bwMode="auto">
          <a:xfrm>
            <a:off x="1219200" y="0"/>
            <a:ext cx="71240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4336" y="170433"/>
            <a:ext cx="5276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Learning</a:t>
            </a:r>
            <a:r>
              <a:rPr sz="4400" spc="-75" dirty="0"/>
              <a:t> </a:t>
            </a:r>
            <a:r>
              <a:rPr sz="4400" dirty="0"/>
              <a:t>objectives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308861"/>
            <a:ext cx="8453755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List the respiratory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centers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Describe organization of respiratory</a:t>
            </a:r>
            <a:r>
              <a:rPr sz="28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centers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200100"/>
              </a:lnSpc>
              <a:spcBef>
                <a:spcPts val="67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2554605" algn="l"/>
                <a:tab pos="3449320" algn="l"/>
                <a:tab pos="5528310" algn="l"/>
                <a:tab pos="6955155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Enu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er</a:t>
            </a:r>
            <a:r>
              <a:rPr sz="2800" b="1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te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periphe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inputs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af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ct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ng  respiration including peripheral</a:t>
            </a:r>
            <a:r>
              <a:rPr sz="28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receptors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Describe the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Hering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- Breuer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reflex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9" y="914400"/>
            <a:ext cx="91377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Oxygen Concentration and Partial Pressure in the Alveoli - ppt video online 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hap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763000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15950" indent="-514350"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</a:endParaRPr>
          </a:p>
          <a:p>
            <a:pPr marL="615950" indent="-514350" algn="just">
              <a:lnSpc>
                <a:spcPct val="150000"/>
              </a:lnSpc>
              <a:buBlip>
                <a:blip r:embed="rId2"/>
              </a:buBlip>
            </a:pPr>
            <a:r>
              <a:rPr lang="en-US" sz="3200" b="1" dirty="0">
                <a:solidFill>
                  <a:srgbClr val="C00000"/>
                </a:solidFill>
              </a:rPr>
              <a:t>Pre-</a:t>
            </a:r>
            <a:r>
              <a:rPr lang="en-US" sz="3200" b="1" dirty="0" err="1">
                <a:solidFill>
                  <a:srgbClr val="C00000"/>
                </a:solidFill>
              </a:rPr>
              <a:t>Botzinger</a:t>
            </a:r>
            <a:r>
              <a:rPr lang="en-US" sz="3200" b="1" dirty="0">
                <a:solidFill>
                  <a:srgbClr val="C00000"/>
                </a:solidFill>
              </a:rPr>
              <a:t> complex is called the generator neurons for the respiratory rhythm</a:t>
            </a:r>
          </a:p>
          <a:p>
            <a:pPr marL="615950" indent="-514350" algn="just">
              <a:lnSpc>
                <a:spcPct val="15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 marL="615950" indent="-514350" algn="just">
              <a:lnSpc>
                <a:spcPct val="150000"/>
              </a:lnSpc>
              <a:buBlip>
                <a:blip r:embed="rId2"/>
              </a:buBlip>
            </a:pPr>
            <a:r>
              <a:rPr lang="en-US" sz="3200" b="1" dirty="0">
                <a:solidFill>
                  <a:srgbClr val="0070C0"/>
                </a:solidFill>
              </a:rPr>
              <a:t>The </a:t>
            </a:r>
            <a:r>
              <a:rPr lang="en-US" sz="3200" b="1" dirty="0" err="1">
                <a:solidFill>
                  <a:srgbClr val="0070C0"/>
                </a:solidFill>
              </a:rPr>
              <a:t>inspiratory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centres</a:t>
            </a:r>
            <a:r>
              <a:rPr lang="en-US" sz="3200" b="1" dirty="0">
                <a:solidFill>
                  <a:srgbClr val="0070C0"/>
                </a:solidFill>
              </a:rPr>
              <a:t> of both sides are bilaterally supply the </a:t>
            </a:r>
            <a:r>
              <a:rPr lang="en-US" sz="3200" b="1" dirty="0" err="1">
                <a:solidFill>
                  <a:srgbClr val="0070C0"/>
                </a:solidFill>
              </a:rPr>
              <a:t>inspiratory</a:t>
            </a:r>
            <a:r>
              <a:rPr lang="en-US" sz="3200" b="1" dirty="0">
                <a:solidFill>
                  <a:srgbClr val="0070C0"/>
                </a:solidFill>
              </a:rPr>
              <a:t>  muscles.</a:t>
            </a:r>
          </a:p>
          <a:p>
            <a:pPr marL="615950" indent="-514350" algn="just">
              <a:lnSpc>
                <a:spcPct val="150000"/>
              </a:lnSpc>
              <a:buBlip>
                <a:blip r:embed="rId2"/>
              </a:buBlip>
            </a:pPr>
            <a:endParaRPr lang="en-US" sz="3200" b="1" dirty="0">
              <a:solidFill>
                <a:srgbClr val="0070C0"/>
              </a:solidFill>
            </a:endParaRPr>
          </a:p>
          <a:p>
            <a:pPr marL="615950" indent="-514350" algn="just">
              <a:lnSpc>
                <a:spcPct val="150000"/>
              </a:lnSpc>
              <a:buBlip>
                <a:blip r:embed="rId2"/>
              </a:buBlip>
            </a:pPr>
            <a:r>
              <a:rPr lang="en-US" sz="3200" b="1" dirty="0">
                <a:solidFill>
                  <a:srgbClr val="0070C0"/>
                </a:solidFill>
              </a:rPr>
              <a:t>There is reciprocal </a:t>
            </a:r>
            <a:r>
              <a:rPr lang="en-US" sz="3200" b="1" dirty="0" err="1">
                <a:solidFill>
                  <a:srgbClr val="0070C0"/>
                </a:solidFill>
              </a:rPr>
              <a:t>innervation</a:t>
            </a:r>
            <a:r>
              <a:rPr lang="en-US" sz="3200" b="1" dirty="0">
                <a:solidFill>
                  <a:srgbClr val="0070C0"/>
                </a:solidFill>
              </a:rPr>
              <a:t> between insp. &amp; exp. </a:t>
            </a:r>
            <a:r>
              <a:rPr lang="en-US" sz="3200" b="1" dirty="0" err="1">
                <a:solidFill>
                  <a:srgbClr val="0070C0"/>
                </a:solidFill>
              </a:rPr>
              <a:t>centres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232" y="170433"/>
            <a:ext cx="46551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Apneustic</a:t>
            </a:r>
            <a:r>
              <a:rPr sz="4400" spc="-75" dirty="0"/>
              <a:t> </a:t>
            </a:r>
            <a:r>
              <a:rPr sz="4400" dirty="0"/>
              <a:t>Centre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308861"/>
            <a:ext cx="7590790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Located in the lower</a:t>
            </a:r>
            <a:r>
              <a:rPr sz="28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Stimulates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DRG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Increases inspiration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Gets feedback from vagi and other</a:t>
            </a:r>
            <a:r>
              <a:rPr sz="28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centres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05400" y="1033226"/>
            <a:ext cx="3681095" cy="3081655"/>
            <a:chOff x="5105400" y="1033226"/>
            <a:chExt cx="3681095" cy="3081655"/>
          </a:xfrm>
        </p:grpSpPr>
        <p:sp>
          <p:nvSpPr>
            <p:cNvPr id="5" name="object 5"/>
            <p:cNvSpPr/>
            <p:nvPr/>
          </p:nvSpPr>
          <p:spPr>
            <a:xfrm>
              <a:off x="5105400" y="1033226"/>
              <a:ext cx="3680603" cy="30815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96932" y="2223566"/>
              <a:ext cx="527050" cy="598170"/>
            </a:xfrm>
            <a:custGeom>
              <a:avLst/>
              <a:gdLst/>
              <a:ahLst/>
              <a:cxnLst/>
              <a:rect l="l" t="t" r="r" b="b"/>
              <a:pathLst>
                <a:path w="527050" h="598169">
                  <a:moveTo>
                    <a:pt x="195027" y="591769"/>
                  </a:moveTo>
                  <a:lnTo>
                    <a:pt x="154625" y="578311"/>
                  </a:lnTo>
                  <a:lnTo>
                    <a:pt x="118030" y="558080"/>
                  </a:lnTo>
                  <a:lnTo>
                    <a:pt x="85628" y="531802"/>
                  </a:lnTo>
                  <a:lnTo>
                    <a:pt x="57804" y="500203"/>
                  </a:lnTo>
                  <a:lnTo>
                    <a:pt x="34943" y="464007"/>
                  </a:lnTo>
                  <a:lnTo>
                    <a:pt x="17432" y="423940"/>
                  </a:lnTo>
                  <a:lnTo>
                    <a:pt x="5656" y="380727"/>
                  </a:lnTo>
                  <a:lnTo>
                    <a:pt x="0" y="335094"/>
                  </a:lnTo>
                  <a:lnTo>
                    <a:pt x="849" y="287767"/>
                  </a:lnTo>
                  <a:lnTo>
                    <a:pt x="8591" y="239471"/>
                  </a:lnTo>
                  <a:lnTo>
                    <a:pt x="23000" y="192695"/>
                  </a:lnTo>
                  <a:lnTo>
                    <a:pt x="43154" y="149843"/>
                  </a:lnTo>
                  <a:lnTo>
                    <a:pt x="68389" y="111394"/>
                  </a:lnTo>
                  <a:lnTo>
                    <a:pt x="98041" y="77827"/>
                  </a:lnTo>
                  <a:lnTo>
                    <a:pt x="131447" y="49621"/>
                  </a:lnTo>
                  <a:lnTo>
                    <a:pt x="167943" y="27257"/>
                  </a:lnTo>
                  <a:lnTo>
                    <a:pt x="206865" y="11212"/>
                  </a:lnTo>
                  <a:lnTo>
                    <a:pt x="247550" y="1966"/>
                  </a:lnTo>
                  <a:lnTo>
                    <a:pt x="289333" y="0"/>
                  </a:lnTo>
                  <a:lnTo>
                    <a:pt x="331552" y="5791"/>
                  </a:lnTo>
                  <a:lnTo>
                    <a:pt x="371950" y="19249"/>
                  </a:lnTo>
                  <a:lnTo>
                    <a:pt x="408536" y="39479"/>
                  </a:lnTo>
                  <a:lnTo>
                    <a:pt x="440927" y="65757"/>
                  </a:lnTo>
                  <a:lnTo>
                    <a:pt x="468738" y="97357"/>
                  </a:lnTo>
                  <a:lnTo>
                    <a:pt x="491588" y="133553"/>
                  </a:lnTo>
                  <a:lnTo>
                    <a:pt x="509092" y="173620"/>
                  </a:lnTo>
                  <a:lnTo>
                    <a:pt x="520867" y="216832"/>
                  </a:lnTo>
                  <a:lnTo>
                    <a:pt x="526530" y="262465"/>
                  </a:lnTo>
                  <a:lnTo>
                    <a:pt x="525698" y="309792"/>
                  </a:lnTo>
                  <a:lnTo>
                    <a:pt x="517988" y="358089"/>
                  </a:lnTo>
                  <a:lnTo>
                    <a:pt x="503575" y="404833"/>
                  </a:lnTo>
                  <a:lnTo>
                    <a:pt x="483412" y="447667"/>
                  </a:lnTo>
                  <a:lnTo>
                    <a:pt x="458165" y="486109"/>
                  </a:lnTo>
                  <a:lnTo>
                    <a:pt x="428501" y="519677"/>
                  </a:lnTo>
                  <a:lnTo>
                    <a:pt x="395084" y="547890"/>
                  </a:lnTo>
                  <a:lnTo>
                    <a:pt x="358580" y="570266"/>
                  </a:lnTo>
                  <a:lnTo>
                    <a:pt x="319657" y="586323"/>
                  </a:lnTo>
                  <a:lnTo>
                    <a:pt x="278980" y="595581"/>
                  </a:lnTo>
                  <a:lnTo>
                    <a:pt x="237214" y="597556"/>
                  </a:lnTo>
                  <a:lnTo>
                    <a:pt x="195027" y="591769"/>
                  </a:lnTo>
                  <a:close/>
                </a:path>
              </a:pathLst>
            </a:custGeom>
            <a:ln w="38100">
              <a:solidFill>
                <a:srgbClr val="FF00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086" y="170433"/>
            <a:ext cx="66452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Pneumotaxic centre</a:t>
            </a:r>
            <a:r>
              <a:rPr sz="4400" spc="-65" dirty="0"/>
              <a:t> </a:t>
            </a:r>
            <a:r>
              <a:rPr sz="4400" dirty="0"/>
              <a:t>(PC)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883238"/>
            <a:ext cx="8452485" cy="548386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5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Located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the upper pons (parabrachial</a:t>
            </a:r>
            <a:r>
              <a:rPr sz="26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nucleus)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Transmit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signals to inspiratory</a:t>
            </a:r>
            <a:r>
              <a:rPr sz="2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area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30000"/>
              </a:lnSpc>
              <a:spcBef>
                <a:spcPts val="62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Controls </a:t>
            </a:r>
            <a:r>
              <a:rPr sz="26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switch </a:t>
            </a:r>
            <a:r>
              <a:rPr sz="26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off </a:t>
            </a:r>
            <a:r>
              <a:rPr sz="26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point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 of inspiratory ramp ( transition  of inspiration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expiration)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Control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filling </a:t>
            </a:r>
            <a:r>
              <a:rPr sz="2600" b="1" spc="5" dirty="0">
                <a:solidFill>
                  <a:srgbClr val="001F5F"/>
                </a:solidFill>
                <a:latin typeface="Arial"/>
                <a:cs typeface="Arial"/>
              </a:rPr>
              <a:t>phase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of lung</a:t>
            </a:r>
            <a:r>
              <a:rPr sz="26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cycle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30000"/>
              </a:lnSpc>
              <a:spcBef>
                <a:spcPts val="62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815975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Strong PC signals decreases the duration of inspiration 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to	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0.5 sec ( short time for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filling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lungs)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80000"/>
              </a:lnSpc>
              <a:spcBef>
                <a:spcPts val="234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1422400" algn="l"/>
                <a:tab pos="2108200" algn="l"/>
                <a:tab pos="3365500" algn="l"/>
                <a:tab pos="5005705" algn="l"/>
                <a:tab pos="6429375" algn="l"/>
                <a:tab pos="6932295" algn="l"/>
              </a:tabLst>
            </a:pPr>
            <a:r>
              <a:rPr sz="2600" spc="-5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eak	PC	si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s	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reas</a:t>
            </a: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s	d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ration	of	in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pi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ation  (more time for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filling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lungs)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8795" marR="5080" indent="-242697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Strong Pneumotaxic</a:t>
            </a:r>
            <a:r>
              <a:rPr spc="-35" dirty="0"/>
              <a:t> </a:t>
            </a:r>
            <a:r>
              <a:rPr spc="-5" dirty="0"/>
              <a:t>centre  signals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08861"/>
            <a:ext cx="6739890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Strong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PC</a:t>
            </a:r>
            <a:r>
              <a:rPr sz="28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signals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Duration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of inspiration</a:t>
            </a:r>
            <a:r>
              <a:rPr sz="28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decreases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Less time for filling of</a:t>
            </a:r>
            <a:r>
              <a:rPr sz="28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lungs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Also decreases duration of</a:t>
            </a:r>
            <a:r>
              <a:rPr sz="2800" b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expiration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Frequency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of respiration</a:t>
            </a:r>
            <a:r>
              <a:rPr sz="28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increases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8795" marR="5080" indent="-226822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Weak </a:t>
            </a:r>
            <a:r>
              <a:rPr spc="-5" dirty="0"/>
              <a:t>Pneumotaxic centre  signals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08861"/>
            <a:ext cx="6639559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Weak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PC</a:t>
            </a:r>
            <a:r>
              <a:rPr sz="28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signals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Duration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of inspiration</a:t>
            </a:r>
            <a:r>
              <a:rPr sz="28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increases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More time for filling of</a:t>
            </a:r>
            <a:r>
              <a:rPr sz="28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lungs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Also increases duration of</a:t>
            </a:r>
            <a:r>
              <a:rPr sz="28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expiration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Frequency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of respiration</a:t>
            </a:r>
            <a:r>
              <a:rPr sz="28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decreases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Topic Regulation of respiration Peculiarities of respi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10600" y="1524000"/>
            <a:ext cx="533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8. respiratory 3-08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9889" y="170433"/>
            <a:ext cx="32867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Introduc</a:t>
            </a:r>
            <a:r>
              <a:rPr sz="4400" spc="-15" dirty="0"/>
              <a:t>t</a:t>
            </a:r>
            <a:r>
              <a:rPr sz="4400" dirty="0"/>
              <a:t>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308861"/>
            <a:ext cx="8608060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200000"/>
              </a:lnSpc>
              <a:spcBef>
                <a:spcPts val="95"/>
              </a:spcBef>
              <a:tabLst>
                <a:tab pos="1742439" algn="l"/>
                <a:tab pos="3215005" algn="l"/>
                <a:tab pos="4542155" algn="l"/>
                <a:tab pos="5876290" algn="l"/>
                <a:tab pos="6692900" algn="l"/>
                <a:tab pos="7191375" algn="l"/>
              </a:tabLst>
            </a:pP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The	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nervous	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system	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adjusts	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rate</a:t>
            </a:r>
            <a:r>
              <a:rPr sz="2800" b="1" spc="-5">
                <a:solidFill>
                  <a:srgbClr val="7030A0"/>
                </a:solidFill>
                <a:latin typeface="Arial"/>
                <a:cs typeface="Arial"/>
              </a:rPr>
              <a:t>	</a:t>
            </a:r>
            <a:r>
              <a:rPr sz="2800" b="1" spc="-10">
                <a:solidFill>
                  <a:srgbClr val="7030A0"/>
                </a:solidFill>
                <a:latin typeface="Arial"/>
                <a:cs typeface="Arial"/>
              </a:rPr>
              <a:t>of</a:t>
            </a:r>
            <a:r>
              <a:rPr lang="en-US" sz="2800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800" b="1" spc="-5">
                <a:solidFill>
                  <a:srgbClr val="7030A0"/>
                </a:solidFill>
                <a:latin typeface="Arial"/>
                <a:cs typeface="Arial"/>
              </a:rPr>
              <a:t>alveolar</a:t>
            </a:r>
            <a:endParaRPr sz="2800" b="1">
              <a:solidFill>
                <a:srgbClr val="7030A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2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ventilation almost exactly to the demands 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of </a:t>
            </a:r>
            <a:r>
              <a:rPr sz="2800" b="1" spc="-10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body  so 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that </a:t>
            </a:r>
            <a:r>
              <a:rPr sz="2800" b="1" spc="-10" dirty="0">
                <a:solidFill>
                  <a:srgbClr val="16BA16"/>
                </a:solidFill>
                <a:latin typeface="Arial"/>
                <a:cs typeface="Arial"/>
              </a:rPr>
              <a:t>PO2 </a:t>
            </a:r>
            <a:r>
              <a:rPr sz="2800" b="1" dirty="0">
                <a:solidFill>
                  <a:srgbClr val="16BA16"/>
                </a:solidFill>
                <a:latin typeface="Arial"/>
                <a:cs typeface="Arial"/>
              </a:rPr>
              <a:t>and </a:t>
            </a:r>
            <a:r>
              <a:rPr sz="2800" b="1" spc="-10" dirty="0">
                <a:solidFill>
                  <a:srgbClr val="16BA16"/>
                </a:solidFill>
                <a:latin typeface="Arial"/>
                <a:cs typeface="Arial"/>
              </a:rPr>
              <a:t>PCO2 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in the blood 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are 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hardly  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altered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, even during heavy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exercise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and most other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type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of respiratory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stress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r Archna Ghildiyal Associate Professor Department of Physiology KGMU  Respiratory System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JaypeeDigital | eBook R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0"/>
            <a:ext cx="82230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gulation of respi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" y="-1"/>
            <a:ext cx="9143682" cy="6864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362200"/>
            <a:ext cx="69342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 ESSENCE" pitchFamily="2" charset="0"/>
              </a:rPr>
              <a:t>Experimental evidence of respiratory </a:t>
            </a:r>
            <a:r>
              <a:rPr lang="en-US" sz="4400" b="1" dirty="0" err="1">
                <a:solidFill>
                  <a:srgbClr val="0070C0"/>
                </a:solidFill>
                <a:latin typeface="AR ESSENCE" pitchFamily="2" charset="0"/>
              </a:rPr>
              <a:t>centres</a:t>
            </a:r>
            <a:endParaRPr lang="en-US" sz="4400" dirty="0">
              <a:solidFill>
                <a:srgbClr val="0070C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" y="457200"/>
            <a:ext cx="882396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04" y="304800"/>
            <a:ext cx="870891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82" y="914400"/>
            <a:ext cx="8698560" cy="41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CONTROL OF BREATHING - Respiratory Physiology - Physiology 5th Ed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419140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2917" b="80006"/>
          <a:stretch>
            <a:fillRect/>
          </a:stretch>
        </p:blipFill>
        <p:spPr bwMode="auto">
          <a:xfrm>
            <a:off x="914400" y="152400"/>
            <a:ext cx="7619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aper Art Thank You Calligraphy Hand Stock Vector (Royalty Free) 529152574"/>
          <p:cNvPicPr>
            <a:picLocks noChangeAspect="1" noChangeArrowheads="1"/>
          </p:cNvPicPr>
          <p:nvPr/>
        </p:nvPicPr>
        <p:blipFill>
          <a:blip r:embed="rId2"/>
          <a:srcRect r="1098" b="12941"/>
          <a:stretch>
            <a:fillRect/>
          </a:stretch>
        </p:blipFill>
        <p:spPr bwMode="auto">
          <a:xfrm>
            <a:off x="0" y="56561"/>
            <a:ext cx="9144000" cy="6801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610" y="170433"/>
            <a:ext cx="66427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Regulation of</a:t>
            </a:r>
            <a:r>
              <a:rPr sz="4400" spc="-70" dirty="0"/>
              <a:t> </a:t>
            </a:r>
            <a:r>
              <a:rPr sz="4400" dirty="0"/>
              <a:t>respiration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1000" y="1676400"/>
            <a:ext cx="4104004" cy="3816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0515" indent="-355600">
              <a:lnSpc>
                <a:spcPct val="12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spc="-30" dirty="0">
                <a:solidFill>
                  <a:srgbClr val="001F5F"/>
                </a:solidFill>
                <a:latin typeface="Arial"/>
                <a:cs typeface="Arial"/>
              </a:rPr>
              <a:t>Voluntary </a:t>
            </a:r>
            <a:r>
              <a:rPr sz="2800" b="1" spc="-5">
                <a:solidFill>
                  <a:srgbClr val="001F5F"/>
                </a:solidFill>
                <a:latin typeface="Arial"/>
                <a:cs typeface="Arial"/>
              </a:rPr>
              <a:t>regulation  </a:t>
            </a:r>
            <a:r>
              <a:rPr lang="en-US" sz="2800" b="1" spc="-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800" b="1" spc="-5">
                <a:solidFill>
                  <a:srgbClr val="001F5F"/>
                </a:solidFill>
                <a:latin typeface="Arial"/>
                <a:cs typeface="Arial"/>
              </a:rPr>
              <a:t>Cerebral</a:t>
            </a:r>
            <a:r>
              <a:rPr sz="2800" b="1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>
                <a:solidFill>
                  <a:srgbClr val="001F5F"/>
                </a:solidFill>
                <a:latin typeface="Arial"/>
                <a:cs typeface="Arial"/>
              </a:rPr>
              <a:t>corte</a:t>
            </a:r>
            <a:r>
              <a:rPr lang="en-US" sz="2800" b="1" spc="-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800" b="1" spc="-5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/>
              <a:buChar char=""/>
            </a:pP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Involuntary</a:t>
            </a:r>
            <a:r>
              <a:rPr sz="2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regulation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Neural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regulation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Arial"/>
              <a:buAutoNum type="arabicPeriod"/>
            </a:pPr>
            <a:endParaRPr sz="3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Chemical</a:t>
            </a:r>
            <a:r>
              <a:rPr sz="28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regulation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914400"/>
            <a:ext cx="3810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602" y="201879"/>
            <a:ext cx="7529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Advantage of voluntary</a:t>
            </a:r>
            <a:r>
              <a:rPr spc="-15" dirty="0"/>
              <a:t> </a:t>
            </a:r>
            <a:r>
              <a:rPr spc="-5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371600"/>
            <a:ext cx="8382000" cy="45621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z="2800" b="1" dirty="0">
                <a:solidFill>
                  <a:srgbClr val="001F5F"/>
                </a:solidFill>
                <a:latin typeface="Arial"/>
                <a:cs typeface="Arial"/>
              </a:rPr>
              <a:t>Its center is present in the cerebral cortex and control the anterior horn cells of the respiratory muscles via the </a:t>
            </a:r>
            <a:r>
              <a:rPr lang="en-US" sz="2800" b="1" dirty="0" err="1">
                <a:solidFill>
                  <a:srgbClr val="001F5F"/>
                </a:solidFill>
                <a:latin typeface="Arial"/>
                <a:cs typeface="Arial"/>
              </a:rPr>
              <a:t>cortico</a:t>
            </a:r>
            <a:r>
              <a:rPr lang="en-US" sz="2800" b="1" dirty="0">
                <a:solidFill>
                  <a:srgbClr val="001F5F"/>
                </a:solidFill>
                <a:latin typeface="Arial"/>
                <a:cs typeface="Arial"/>
              </a:rPr>
              <a:t>-spinal tract.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endParaRPr lang="en-US" sz="2800" b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>
                <a:solidFill>
                  <a:srgbClr val="001F5F"/>
                </a:solidFill>
                <a:latin typeface="Arial"/>
                <a:cs typeface="Arial"/>
              </a:rPr>
              <a:t>Facilitates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activities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like talking, swimming,  singing,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laughing,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breath holding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hyper  ventilation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80" y="501523"/>
            <a:ext cx="4189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Voluntary </a:t>
            </a:r>
            <a:r>
              <a:rPr spc="-5" dirty="0"/>
              <a:t>control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524000"/>
            <a:ext cx="7555966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Advantage of involuntary</a:t>
            </a:r>
            <a:r>
              <a:rPr spc="60" dirty="0"/>
              <a:t> </a:t>
            </a:r>
            <a:r>
              <a:rPr spc="-5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994" y="2528442"/>
            <a:ext cx="5010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Can breath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even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sleep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7645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RESPIRATORY </a:t>
            </a:r>
            <a:r>
              <a:rPr sz="3600" dirty="0"/>
              <a:t>CONTROL</a:t>
            </a:r>
            <a:r>
              <a:rPr sz="3600" spc="-150" dirty="0"/>
              <a:t> </a:t>
            </a:r>
            <a:r>
              <a:rPr sz="3600" spc="-5" dirty="0"/>
              <a:t>SYSTEM</a:t>
            </a:r>
            <a:endParaRPr sz="3600"/>
          </a:p>
        </p:txBody>
      </p:sp>
      <p:pic>
        <p:nvPicPr>
          <p:cNvPr id="35842" name="Picture 2" descr="Control of Breathing | Basicmedical Key"/>
          <p:cNvPicPr>
            <a:picLocks noChangeAspect="1" noChangeArrowheads="1"/>
          </p:cNvPicPr>
          <p:nvPr/>
        </p:nvPicPr>
        <p:blipFill>
          <a:blip r:embed="rId2"/>
          <a:srcRect b="5995"/>
          <a:stretch>
            <a:fillRect/>
          </a:stretch>
        </p:blipFill>
        <p:spPr bwMode="auto">
          <a:xfrm>
            <a:off x="595603" y="838200"/>
            <a:ext cx="7985447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749" y="170433"/>
            <a:ext cx="63030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Why Respiratory</a:t>
            </a:r>
            <a:r>
              <a:rPr sz="4400" spc="-70" dirty="0"/>
              <a:t> </a:t>
            </a:r>
            <a:r>
              <a:rPr sz="4400" dirty="0"/>
              <a:t>centre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681937"/>
            <a:ext cx="7178040" cy="117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b="1" spc="-11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generate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respiratory</a:t>
            </a:r>
            <a:r>
              <a:rPr sz="2800" b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rhythm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2355"/>
              </a:spcBef>
              <a:buClr>
                <a:srgbClr val="C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b="1" spc="-11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control rate and depth of</a:t>
            </a:r>
            <a:r>
              <a:rPr sz="28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respiration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8E8351-1228-43AA-866F-D35BA187A276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0E98CA2B-4B67-4B2D-8284-20801D9FF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0E1B02-B8C6-40C3-8E95-CE34F75FFD7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585ad6-e60d-4dbf-9f0f-7ca5398387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371</Words>
  <Application>Microsoft Office PowerPoint</Application>
  <PresentationFormat>عرض على الشاشة (4:3)</PresentationFormat>
  <Paragraphs>106</Paragraphs>
  <Slides>38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Office Theme</vt:lpstr>
      <vt:lpstr>عرض تقديمي في PowerPoint</vt:lpstr>
      <vt:lpstr>Learning objectives</vt:lpstr>
      <vt:lpstr>Introduction</vt:lpstr>
      <vt:lpstr>Regulation of respiration</vt:lpstr>
      <vt:lpstr>Advantage of voluntary control</vt:lpstr>
      <vt:lpstr>Voluntary control</vt:lpstr>
      <vt:lpstr>Advantage of involuntary control</vt:lpstr>
      <vt:lpstr>RESPIRATORY CONTROL SYSTEM</vt:lpstr>
      <vt:lpstr>Why Respiratory centre</vt:lpstr>
      <vt:lpstr>Respiratory centre</vt:lpstr>
      <vt:lpstr>عرض تقديمي في PowerPoint</vt:lpstr>
      <vt:lpstr>عرض تقديمي في PowerPoint</vt:lpstr>
      <vt:lpstr>عرض تقديمي في PowerPoint</vt:lpstr>
      <vt:lpstr>INSPIRATORY RAMP</vt:lpstr>
      <vt:lpstr>Advantage of ramp signal</vt:lpstr>
      <vt:lpstr>عرض تقديمي في PowerPoint</vt:lpstr>
      <vt:lpstr>Ventral Respiratory Group (VRG)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Apneustic Centre</vt:lpstr>
      <vt:lpstr>Pneumotaxic centre (PC)</vt:lpstr>
      <vt:lpstr>Strong Pneumotaxic centre  signals</vt:lpstr>
      <vt:lpstr>Weak Pneumotaxic centre  signals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Regulation of  Respiration</dc:title>
  <cp:lastModifiedBy>othman ali</cp:lastModifiedBy>
  <cp:revision>50</cp:revision>
  <dcterms:created xsi:type="dcterms:W3CDTF">2020-10-23T07:48:02Z</dcterms:created>
  <dcterms:modified xsi:type="dcterms:W3CDTF">2020-10-27T05:27:56Z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2020-10-23T00:00:00Z</vt:filetime>
  </property>
  <property fmtid="{D5CDD505-2E9C-101B-9397-08002B2CF9AE}" pid="5" name="ContentTypeId">
    <vt:lpwstr>0x010100A4CE2C4C7B96C94992FCDCD516328081</vt:lpwstr>
  </property>
</Properties>
</file>