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73" r:id="rId1"/>
  </p:sldMasterIdLst>
  <p:notesMasterIdLst>
    <p:notesMasterId r:id="rId28"/>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2D0D679-535B-45F2-8EB3-8EF5BBC873FC}">
          <p14:sldIdLst>
            <p14:sldId id="256"/>
            <p14:sldId id="257"/>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0ff7c4c3f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0ff7c4c3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0ff7c4c3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0ff7c4c3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0ff7c4c3f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0ff7c4c3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0ff7c4c3f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0ff7c4c3f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0ff7c4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0ff7c4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0ff7c4c3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0ff7c4c3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0ff7c4c3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0ff7c4c3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0ff7c4c3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0ff7c4c3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0ff7c4c3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0ff7c4c3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0ff7c4c3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0ff7c4c3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0ff7c4c3f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0ff7c4c3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Lung collapse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0ff7c4c3f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0ff7c4c3f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95592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29520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90209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559032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95228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88777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185811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59484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0130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89325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1271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93266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11202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628046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853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63781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8264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24"/>
            <a:ext cx="1767506" cy="5139964"/>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pPr/>
              <a:t>12/14/2020</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850882"/>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400" dirty="0" smtClean="0"/>
              <a:t>Lung tumors</a:t>
            </a:r>
            <a:br>
              <a:rPr lang="en-GB" sz="5400" dirty="0" smtClean="0"/>
            </a:br>
            <a:r>
              <a:rPr lang="en-GB" sz="3600" dirty="0" smtClean="0"/>
              <a:t>RADIOLOGY</a:t>
            </a:r>
            <a:endParaRPr sz="3600"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smtClean="0"/>
              <a:t>Mothaffer </a:t>
            </a:r>
            <a:r>
              <a:rPr lang="en-GB" sz="1600" dirty="0"/>
              <a:t>H</a:t>
            </a:r>
            <a:r>
              <a:rPr lang="en-GB" sz="1600" dirty="0" smtClean="0"/>
              <a:t>arazneh, Ammar Al-</a:t>
            </a:r>
            <a:r>
              <a:rPr lang="en-GB" sz="1600" dirty="0" err="1" smtClean="0"/>
              <a:t>titi</a:t>
            </a:r>
            <a:r>
              <a:rPr lang="en-GB" sz="1600" dirty="0" smtClean="0"/>
              <a:t>, Asem </a:t>
            </a:r>
            <a:r>
              <a:rPr lang="en-GB" sz="1600" dirty="0"/>
              <a:t>D</a:t>
            </a:r>
            <a:r>
              <a:rPr lang="en-GB" sz="1600" dirty="0" smtClean="0"/>
              <a:t>arab</a:t>
            </a:r>
            <a:r>
              <a:rPr lang="en-GB" sz="1600" dirty="0" smtClean="0"/>
              <a:t>’a</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body" idx="1"/>
          </p:nvPr>
        </p:nvSpPr>
        <p:spPr>
          <a:xfrm>
            <a:off x="45720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Right Paratracheal lymphadenopathy</a:t>
            </a:r>
            <a:endParaRPr/>
          </a:p>
        </p:txBody>
      </p:sp>
      <p:pic>
        <p:nvPicPr>
          <p:cNvPr id="154" name="Google Shape;154;p29" descr="Right paratracheal adenopathy | Radiology Case | Radiopaedia.org"/>
          <p:cNvPicPr preferRelativeResize="0"/>
          <p:nvPr/>
        </p:nvPicPr>
        <p:blipFill>
          <a:blip r:embed="rId3">
            <a:alphaModFix/>
          </a:blip>
          <a:stretch>
            <a:fillRect/>
          </a:stretch>
        </p:blipFill>
        <p:spPr>
          <a:xfrm>
            <a:off x="-752475" y="0"/>
            <a:ext cx="532447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body" idx="1"/>
          </p:nvPr>
        </p:nvSpPr>
        <p:spPr>
          <a:xfrm>
            <a:off x="5143500" y="1152475"/>
            <a:ext cx="3688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600"/>
              <a:t>raised hemidiaphragm</a:t>
            </a:r>
            <a:endParaRPr/>
          </a:p>
        </p:txBody>
      </p:sp>
      <p:pic>
        <p:nvPicPr>
          <p:cNvPr id="160" name="Google Shape;160;p30" descr="Elevated hemidiaphragm | Radiology Reference Article | Radiopaedia.org"/>
          <p:cNvPicPr preferRelativeResize="0"/>
          <p:nvPr/>
        </p:nvPicPr>
        <p:blipFill>
          <a:blip r:embed="rId3">
            <a:alphaModFix/>
          </a:blip>
          <a:stretch>
            <a:fillRect/>
          </a:stretch>
        </p:blipFill>
        <p:spPr>
          <a:xfrm>
            <a:off x="0" y="0"/>
            <a:ext cx="51435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body" idx="1"/>
          </p:nvPr>
        </p:nvSpPr>
        <p:spPr>
          <a:xfrm>
            <a:off x="4410300" y="2219325"/>
            <a:ext cx="4422000" cy="234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osteolytic rib</a:t>
            </a:r>
            <a:endParaRPr/>
          </a:p>
        </p:txBody>
      </p:sp>
      <p:pic>
        <p:nvPicPr>
          <p:cNvPr id="166" name="Google Shape;166;p31" descr="Chest-X-ray shows a lytic lesion of the 6 th and 10 th rib and a... |  Download Scientific Diagram"/>
          <p:cNvPicPr preferRelativeResize="0"/>
          <p:nvPr/>
        </p:nvPicPr>
        <p:blipFill>
          <a:blip r:embed="rId3">
            <a:alphaModFix/>
          </a:blip>
          <a:stretch>
            <a:fillRect/>
          </a:stretch>
        </p:blipFill>
        <p:spPr>
          <a:xfrm>
            <a:off x="0" y="0"/>
            <a:ext cx="4410302" cy="5143501"/>
          </a:xfrm>
          <a:prstGeom prst="rect">
            <a:avLst/>
          </a:prstGeom>
          <a:noFill/>
          <a:ln>
            <a:noFill/>
          </a:ln>
        </p:spPr>
      </p:pic>
      <p:pic>
        <p:nvPicPr>
          <p:cNvPr id="167" name="Google Shape;167;p31" descr="Expansile Lytic Lesions of Rib: Two Rare Case Reports"/>
          <p:cNvPicPr preferRelativeResize="0"/>
          <p:nvPr/>
        </p:nvPicPr>
        <p:blipFill>
          <a:blip r:embed="rId4">
            <a:alphaModFix/>
          </a:blip>
          <a:stretch>
            <a:fillRect/>
          </a:stretch>
        </p:blipFill>
        <p:spPr>
          <a:xfrm>
            <a:off x="4410300" y="0"/>
            <a:ext cx="2571750" cy="221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Lung tumors calssification</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1017725"/>
            <a:ext cx="8096250" cy="3876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C502-F268-4178-8ADD-9F12347DD9B3}"/>
              </a:ext>
            </a:extLst>
          </p:cNvPr>
          <p:cNvSpPr>
            <a:spLocks noGrp="1"/>
          </p:cNvSpPr>
          <p:nvPr>
            <p:ph type="title"/>
          </p:nvPr>
        </p:nvSpPr>
        <p:spPr/>
        <p:txBody>
          <a:bodyPr/>
          <a:lstStyle/>
          <a:p>
            <a:pPr algn="ctr"/>
            <a:r>
              <a:rPr lang="en-GB" b="1" dirty="0"/>
              <a:t>Small cell carcinoma lung </a:t>
            </a:r>
          </a:p>
        </p:txBody>
      </p:sp>
      <p:sp>
        <p:nvSpPr>
          <p:cNvPr id="3" name="Text Placeholder 2">
            <a:extLst>
              <a:ext uri="{FF2B5EF4-FFF2-40B4-BE49-F238E27FC236}">
                <a16:creationId xmlns:a16="http://schemas.microsoft.com/office/drawing/2014/main" id="{C246D28D-0E70-40AA-A387-E4C88028D580}"/>
              </a:ext>
            </a:extLst>
          </p:cNvPr>
          <p:cNvSpPr>
            <a:spLocks noGrp="1"/>
          </p:cNvSpPr>
          <p:nvPr>
            <p:ph type="body" idx="1"/>
          </p:nvPr>
        </p:nvSpPr>
        <p:spPr/>
        <p:txBody>
          <a:bodyPr/>
          <a:lstStyle/>
          <a:p>
            <a:pPr marL="114300" indent="0">
              <a:buNone/>
            </a:pPr>
            <a:r>
              <a:rPr lang="en-GB" dirty="0"/>
              <a:t>Locations  : central </a:t>
            </a:r>
            <a:br>
              <a:rPr lang="en-GB" dirty="0"/>
            </a:br>
            <a:r>
              <a:rPr lang="en-GB" dirty="0"/>
              <a:t/>
            </a:r>
            <a:br>
              <a:rPr lang="en-GB" dirty="0"/>
            </a:br>
            <a:r>
              <a:rPr lang="en-GB" dirty="0"/>
              <a:t/>
            </a:r>
            <a:br>
              <a:rPr lang="en-GB" dirty="0"/>
            </a:br>
            <a:r>
              <a:rPr lang="en-GB" dirty="0"/>
              <a:t>characteristics : </a:t>
            </a:r>
            <a:br>
              <a:rPr lang="en-GB" dirty="0"/>
            </a:br>
            <a:r>
              <a:rPr lang="en-GB" dirty="0"/>
              <a:t>undifferentiated (neuroendocrine cells) </a:t>
            </a:r>
            <a:r>
              <a:rPr lang="en-GB" dirty="0">
                <a:sym typeface="Wingdings" panose="05000000000000000000" pitchFamily="2" charset="2"/>
              </a:rPr>
              <a:t> highly aggressive</a:t>
            </a:r>
            <a:br>
              <a:rPr lang="en-GB" dirty="0">
                <a:sym typeface="Wingdings" panose="05000000000000000000" pitchFamily="2" charset="2"/>
              </a:rPr>
            </a:br>
            <a:r>
              <a:rPr lang="en-GB" dirty="0">
                <a:sym typeface="Wingdings" panose="05000000000000000000" pitchFamily="2" charset="2"/>
              </a:rPr>
              <a:t>spread fast early </a:t>
            </a:r>
            <a:r>
              <a:rPr lang="en-GB" dirty="0" err="1">
                <a:sym typeface="Wingdings" panose="05000000000000000000" pitchFamily="2" charset="2"/>
              </a:rPr>
              <a:t>matastasize</a:t>
            </a:r>
            <a:r>
              <a:rPr lang="en-GB" dirty="0">
                <a:sym typeface="Wingdings" panose="05000000000000000000" pitchFamily="2" charset="2"/>
              </a:rPr>
              <a:t/>
            </a:r>
            <a:br>
              <a:rPr lang="en-GB" dirty="0">
                <a:sym typeface="Wingdings" panose="05000000000000000000" pitchFamily="2" charset="2"/>
              </a:rPr>
            </a:br>
            <a:r>
              <a:rPr lang="en-GB" dirty="0">
                <a:sym typeface="Wingdings" panose="05000000000000000000" pitchFamily="2" charset="2"/>
              </a:rPr>
              <a:t>may produce ACTH (</a:t>
            </a:r>
            <a:r>
              <a:rPr lang="en-GB" dirty="0" err="1">
                <a:sym typeface="Wingdings" panose="05000000000000000000" pitchFamily="2" charset="2"/>
              </a:rPr>
              <a:t>cushing</a:t>
            </a:r>
            <a:r>
              <a:rPr lang="en-GB" dirty="0">
                <a:sym typeface="Wingdings" panose="05000000000000000000" pitchFamily="2" charset="2"/>
              </a:rPr>
              <a:t> syndrome ) and ADH (SIADH)</a:t>
            </a:r>
            <a:br>
              <a:rPr lang="en-GB" dirty="0">
                <a:sym typeface="Wingdings" panose="05000000000000000000" pitchFamily="2" charset="2"/>
              </a:rPr>
            </a:br>
            <a:r>
              <a:rPr lang="en-GB" dirty="0">
                <a:sym typeface="Wingdings" panose="05000000000000000000" pitchFamily="2" charset="2"/>
              </a:rPr>
              <a:t/>
            </a:r>
            <a:br>
              <a:rPr lang="en-GB" dirty="0">
                <a:sym typeface="Wingdings" panose="05000000000000000000" pitchFamily="2" charset="2"/>
              </a:rPr>
            </a:br>
            <a:r>
              <a:rPr lang="en-GB" dirty="0">
                <a:sym typeface="Wingdings" panose="05000000000000000000" pitchFamily="2" charset="2"/>
              </a:rPr>
              <a:t>more come in smoker men</a:t>
            </a:r>
            <a:endParaRPr lang="en-GB" dirty="0"/>
          </a:p>
        </p:txBody>
      </p:sp>
    </p:spTree>
    <p:extLst>
      <p:ext uri="{BB962C8B-B14F-4D97-AF65-F5344CB8AC3E}">
        <p14:creationId xmlns:p14="http://schemas.microsoft.com/office/powerpoint/2010/main" val="266204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32EE-75C1-464E-AF38-D29994DFD5C7}"/>
              </a:ext>
            </a:extLst>
          </p:cNvPr>
          <p:cNvSpPr>
            <a:spLocks noGrp="1"/>
          </p:cNvSpPr>
          <p:nvPr>
            <p:ph type="title"/>
          </p:nvPr>
        </p:nvSpPr>
        <p:spPr/>
        <p:txBody>
          <a:bodyPr/>
          <a:lstStyle/>
          <a:p>
            <a:r>
              <a:rPr lang="en-GB" dirty="0"/>
              <a:t>Small cell carcinoma</a:t>
            </a:r>
          </a:p>
        </p:txBody>
      </p:sp>
      <p:sp>
        <p:nvSpPr>
          <p:cNvPr id="3" name="Text Placeholder 2">
            <a:extLst>
              <a:ext uri="{FF2B5EF4-FFF2-40B4-BE49-F238E27FC236}">
                <a16:creationId xmlns:a16="http://schemas.microsoft.com/office/drawing/2014/main" id="{EA2DC62F-2978-4DA3-A06A-B6768D574AF8}"/>
              </a:ext>
            </a:extLst>
          </p:cNvPr>
          <p:cNvSpPr>
            <a:spLocks noGrp="1"/>
          </p:cNvSpPr>
          <p:nvPr>
            <p:ph type="body" idx="1"/>
          </p:nvPr>
        </p:nvSpPr>
        <p:spPr/>
        <p:txBody>
          <a:bodyPr/>
          <a:lstStyle/>
          <a:p>
            <a:pPr marL="114300" indent="0">
              <a:buNone/>
            </a:pPr>
            <a:r>
              <a:rPr lang="en-GB" dirty="0"/>
              <a:t>-Centrally located</a:t>
            </a:r>
            <a:br>
              <a:rPr lang="en-GB" dirty="0"/>
            </a:br>
            <a:r>
              <a:rPr lang="en-GB" dirty="0"/>
              <a:t/>
            </a:r>
            <a:br>
              <a:rPr lang="en-GB" dirty="0"/>
            </a:br>
            <a:r>
              <a:rPr lang="en-GB" dirty="0"/>
              <a:t>-near the hilum (perihilar mass)</a:t>
            </a:r>
            <a:br>
              <a:rPr lang="en-GB" dirty="0"/>
            </a:br>
            <a:r>
              <a:rPr lang="en-GB" dirty="0"/>
              <a:t/>
            </a:r>
            <a:br>
              <a:rPr lang="en-GB" dirty="0"/>
            </a:br>
            <a:r>
              <a:rPr lang="en-GB" dirty="0"/>
              <a:t>- mediastinal lymph node near </a:t>
            </a:r>
            <a:br>
              <a:rPr lang="en-GB" dirty="0"/>
            </a:br>
            <a:r>
              <a:rPr lang="en-GB" dirty="0"/>
              <a:t>the mass enlarged= </a:t>
            </a:r>
            <a:r>
              <a:rPr lang="en-GB" b="1" dirty="0"/>
              <a:t>mediastinal </a:t>
            </a:r>
            <a:br>
              <a:rPr lang="en-GB" b="1" dirty="0"/>
            </a:br>
            <a:r>
              <a:rPr lang="en-GB" b="1" dirty="0"/>
              <a:t>widening</a:t>
            </a:r>
            <a:r>
              <a:rPr lang="en-GB" dirty="0"/>
              <a:t/>
            </a:r>
            <a:br>
              <a:rPr lang="en-GB" dirty="0"/>
            </a:br>
            <a:endParaRPr lang="en-GB" dirty="0"/>
          </a:p>
        </p:txBody>
      </p:sp>
      <p:pic>
        <p:nvPicPr>
          <p:cNvPr id="9" name="Picture 8">
            <a:extLst>
              <a:ext uri="{FF2B5EF4-FFF2-40B4-BE49-F238E27FC236}">
                <a16:creationId xmlns:a16="http://schemas.microsoft.com/office/drawing/2014/main" id="{1D7CD962-A2CD-49CB-A45E-E35754ADE624}"/>
              </a:ext>
            </a:extLst>
          </p:cNvPr>
          <p:cNvPicPr>
            <a:picLocks noChangeAspect="1"/>
          </p:cNvPicPr>
          <p:nvPr/>
        </p:nvPicPr>
        <p:blipFill>
          <a:blip r:embed="rId2"/>
          <a:stretch>
            <a:fillRect/>
          </a:stretch>
        </p:blipFill>
        <p:spPr>
          <a:xfrm>
            <a:off x="3853399" y="0"/>
            <a:ext cx="5290601" cy="4998645"/>
          </a:xfrm>
          <a:prstGeom prst="rect">
            <a:avLst/>
          </a:prstGeom>
        </p:spPr>
      </p:pic>
    </p:spTree>
    <p:extLst>
      <p:ext uri="{BB962C8B-B14F-4D97-AF65-F5344CB8AC3E}">
        <p14:creationId xmlns:p14="http://schemas.microsoft.com/office/powerpoint/2010/main" val="396619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DDF3-7F59-4A1B-A791-45D6BF326D30}"/>
              </a:ext>
            </a:extLst>
          </p:cNvPr>
          <p:cNvSpPr>
            <a:spLocks noGrp="1"/>
          </p:cNvSpPr>
          <p:nvPr>
            <p:ph type="title"/>
          </p:nvPr>
        </p:nvSpPr>
        <p:spPr/>
        <p:txBody>
          <a:bodyPr/>
          <a:lstStyle/>
          <a:p>
            <a:pPr algn="ctr"/>
            <a:r>
              <a:rPr lang="en-GB" dirty="0"/>
              <a:t>Adenocarcinoma</a:t>
            </a:r>
          </a:p>
        </p:txBody>
      </p:sp>
      <p:sp>
        <p:nvSpPr>
          <p:cNvPr id="3" name="Text Placeholder 2">
            <a:extLst>
              <a:ext uri="{FF2B5EF4-FFF2-40B4-BE49-F238E27FC236}">
                <a16:creationId xmlns:a16="http://schemas.microsoft.com/office/drawing/2014/main" id="{4F0BDB76-B25D-4418-8E6F-DE0D2F902E72}"/>
              </a:ext>
            </a:extLst>
          </p:cNvPr>
          <p:cNvSpPr>
            <a:spLocks noGrp="1"/>
          </p:cNvSpPr>
          <p:nvPr>
            <p:ph type="body" idx="1"/>
          </p:nvPr>
        </p:nvSpPr>
        <p:spPr/>
        <p:txBody>
          <a:bodyPr/>
          <a:lstStyle/>
          <a:p>
            <a:pPr marL="114300" indent="0">
              <a:buNone/>
            </a:pPr>
            <a:r>
              <a:rPr lang="en-GB" dirty="0"/>
              <a:t>Location : at periphery </a:t>
            </a:r>
            <a:br>
              <a:rPr lang="en-GB" dirty="0"/>
            </a:br>
            <a:r>
              <a:rPr lang="en-GB" dirty="0" smtClean="0"/>
              <a:t>characteristics </a:t>
            </a:r>
            <a:r>
              <a:rPr lang="en-GB" dirty="0"/>
              <a:t>:</a:t>
            </a:r>
            <a:br>
              <a:rPr lang="en-GB" dirty="0"/>
            </a:br>
            <a:r>
              <a:rPr lang="en-GB" dirty="0"/>
              <a:t>most common 1ry lung CA more common in women than men </a:t>
            </a:r>
            <a:br>
              <a:rPr lang="en-GB" dirty="0"/>
            </a:br>
            <a:r>
              <a:rPr lang="en-GB" dirty="0"/>
              <a:t>most likely arise in non smokers</a:t>
            </a:r>
            <a:br>
              <a:rPr lang="en-GB" dirty="0"/>
            </a:br>
            <a:r>
              <a:rPr lang="en-GB" dirty="0"/>
              <a:t>smaller masses widely metastasizes at early stages</a:t>
            </a:r>
            <a:br>
              <a:rPr lang="en-GB" dirty="0"/>
            </a:br>
            <a:r>
              <a:rPr lang="en-GB" dirty="0"/>
              <a:t/>
            </a:r>
            <a:br>
              <a:rPr lang="en-GB" dirty="0"/>
            </a:br>
            <a:r>
              <a:rPr lang="en-GB" dirty="0"/>
              <a:t>clinical manifestation &gt;&gt; patient usually comes with </a:t>
            </a:r>
            <a:r>
              <a:rPr lang="en-GB" dirty="0" smtClean="0"/>
              <a:t>dyspnoea </a:t>
            </a:r>
            <a:r>
              <a:rPr lang="en-GB" dirty="0"/>
              <a:t>followed by chronic cough and </a:t>
            </a:r>
            <a:r>
              <a:rPr lang="en-GB" dirty="0" smtClean="0"/>
              <a:t>haemoptysis</a:t>
            </a:r>
            <a:r>
              <a:rPr lang="en-GB" dirty="0"/>
              <a:t/>
            </a:r>
            <a:br>
              <a:rPr lang="en-GB" dirty="0"/>
            </a:br>
            <a:r>
              <a:rPr lang="en-GB" dirty="0"/>
              <a:t/>
            </a:r>
            <a:br>
              <a:rPr lang="en-GB" dirty="0"/>
            </a:br>
            <a:r>
              <a:rPr lang="en-GB" dirty="0"/>
              <a:t>better prognosis</a:t>
            </a:r>
            <a:br>
              <a:rPr lang="en-GB" dirty="0"/>
            </a:br>
            <a:endParaRPr lang="en-GB" dirty="0"/>
          </a:p>
        </p:txBody>
      </p:sp>
    </p:spTree>
    <p:extLst>
      <p:ext uri="{BB962C8B-B14F-4D97-AF65-F5344CB8AC3E}">
        <p14:creationId xmlns:p14="http://schemas.microsoft.com/office/powerpoint/2010/main" val="395063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3869-409C-4A71-BC98-3F3432CF40CB}"/>
              </a:ext>
            </a:extLst>
          </p:cNvPr>
          <p:cNvSpPr>
            <a:spLocks noGrp="1"/>
          </p:cNvSpPr>
          <p:nvPr>
            <p:ph type="title"/>
          </p:nvPr>
        </p:nvSpPr>
        <p:spPr/>
        <p:txBody>
          <a:bodyPr/>
          <a:lstStyle/>
          <a:p>
            <a:r>
              <a:rPr lang="en-GB" dirty="0"/>
              <a:t>Adenocarcinoma</a:t>
            </a:r>
          </a:p>
        </p:txBody>
      </p:sp>
      <p:sp>
        <p:nvSpPr>
          <p:cNvPr id="3" name="Text Placeholder 2">
            <a:extLst>
              <a:ext uri="{FF2B5EF4-FFF2-40B4-BE49-F238E27FC236}">
                <a16:creationId xmlns:a16="http://schemas.microsoft.com/office/drawing/2014/main" id="{271DA1B9-BD5B-457C-BB24-6B41BEFB7AC5}"/>
              </a:ext>
            </a:extLst>
          </p:cNvPr>
          <p:cNvSpPr>
            <a:spLocks noGrp="1"/>
          </p:cNvSpPr>
          <p:nvPr>
            <p:ph type="body" idx="1"/>
          </p:nvPr>
        </p:nvSpPr>
        <p:spPr/>
        <p:txBody>
          <a:bodyPr/>
          <a:lstStyle/>
          <a:p>
            <a:pPr marL="114300" indent="0">
              <a:buNone/>
            </a:pPr>
            <a:r>
              <a:rPr lang="en-GB" dirty="0"/>
              <a:t>CXR shows &gt; </a:t>
            </a:r>
            <a:r>
              <a:rPr lang="en-GB" dirty="0">
                <a:solidFill>
                  <a:srgbClr val="FF0000"/>
                </a:solidFill>
              </a:rPr>
              <a:t>hazy infiltrate</a:t>
            </a:r>
            <a:br>
              <a:rPr lang="en-GB" dirty="0">
                <a:solidFill>
                  <a:srgbClr val="FF0000"/>
                </a:solidFill>
              </a:rPr>
            </a:br>
            <a:r>
              <a:rPr lang="en-GB" dirty="0">
                <a:solidFill>
                  <a:srgbClr val="FF0000"/>
                </a:solidFill>
              </a:rPr>
              <a:t>similar to pneumonia </a:t>
            </a:r>
            <a:r>
              <a:rPr lang="en-GB" dirty="0"/>
              <a:t/>
            </a:r>
            <a:br>
              <a:rPr lang="en-GB" dirty="0"/>
            </a:br>
            <a:r>
              <a:rPr lang="en-GB" dirty="0"/>
              <a:t/>
            </a:r>
            <a:br>
              <a:rPr lang="en-GB" dirty="0"/>
            </a:br>
            <a:r>
              <a:rPr lang="en-GB" dirty="0"/>
              <a:t>peripherally </a:t>
            </a:r>
            <a:r>
              <a:rPr lang="en-GB" dirty="0" err="1"/>
              <a:t>lacated</a:t>
            </a:r>
            <a:r>
              <a:rPr lang="en-GB" dirty="0"/>
              <a:t> :</a:t>
            </a:r>
            <a:br>
              <a:rPr lang="en-GB" dirty="0"/>
            </a:br>
            <a: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t>round opacity lesion irregular </a:t>
            </a:r>
            <a:b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br>
            <a: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t>and poorly defined borders</a:t>
            </a:r>
            <a:b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br>
            <a: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t> and is not uniform in density</a:t>
            </a:r>
            <a:b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br>
            <a: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t/>
            </a:r>
            <a:br>
              <a:rPr kumimoji="0" lang="en-GB" sz="1800" b="0" i="0" u="none" strike="noStrike" kern="1200" cap="none" spc="0" normalizeH="0" baseline="0" noProof="0" dirty="0">
                <a:ln>
                  <a:noFill/>
                </a:ln>
                <a:solidFill>
                  <a:schemeClr val="accent6">
                    <a:lumMod val="75000"/>
                  </a:schemeClr>
                </a:solidFill>
                <a:effectLst/>
                <a:uLnTx/>
                <a:uFillTx/>
                <a:latin typeface="Open Sans"/>
                <a:ea typeface="+mn-ea"/>
                <a:cs typeface="+mn-cs"/>
              </a:rPr>
            </a:br>
            <a:r>
              <a:rPr kumimoji="0" lang="en-GB" sz="1800" b="0" i="0" u="none" strike="noStrike" kern="1200" cap="none" spc="0" normalizeH="0" baseline="0" noProof="0" dirty="0">
                <a:ln>
                  <a:noFill/>
                </a:ln>
                <a:solidFill>
                  <a:schemeClr val="tx1"/>
                </a:solidFill>
                <a:effectLst/>
                <a:uLnTx/>
                <a:uFillTx/>
                <a:latin typeface="Open Sans"/>
                <a:ea typeface="+mn-ea"/>
                <a:cs typeface="+mn-cs"/>
              </a:rPr>
              <a:t>no paraneoplastic syndrome</a:t>
            </a:r>
          </a:p>
          <a:p>
            <a:pPr marL="114300" indent="0">
              <a:buNone/>
            </a:pPr>
            <a:endParaRPr lang="en-GB" dirty="0"/>
          </a:p>
        </p:txBody>
      </p:sp>
      <p:pic>
        <p:nvPicPr>
          <p:cNvPr id="5" name="Picture 4">
            <a:extLst>
              <a:ext uri="{FF2B5EF4-FFF2-40B4-BE49-F238E27FC236}">
                <a16:creationId xmlns:a16="http://schemas.microsoft.com/office/drawing/2014/main" id="{F8E22CA3-55CE-4018-9B0B-4316C82BA970}"/>
              </a:ext>
            </a:extLst>
          </p:cNvPr>
          <p:cNvPicPr>
            <a:picLocks noChangeAspect="1"/>
          </p:cNvPicPr>
          <p:nvPr/>
        </p:nvPicPr>
        <p:blipFill>
          <a:blip r:embed="rId2"/>
          <a:stretch>
            <a:fillRect/>
          </a:stretch>
        </p:blipFill>
        <p:spPr>
          <a:xfrm>
            <a:off x="3518780" y="679009"/>
            <a:ext cx="5625220" cy="4218915"/>
          </a:xfrm>
          <a:prstGeom prst="rect">
            <a:avLst/>
          </a:prstGeom>
        </p:spPr>
      </p:pic>
    </p:spTree>
    <p:extLst>
      <p:ext uri="{BB962C8B-B14F-4D97-AF65-F5344CB8AC3E}">
        <p14:creationId xmlns:p14="http://schemas.microsoft.com/office/powerpoint/2010/main" val="367098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B69B-3C08-4597-9CA5-31F3C3EE64D4}"/>
              </a:ext>
            </a:extLst>
          </p:cNvPr>
          <p:cNvSpPr>
            <a:spLocks noGrp="1"/>
          </p:cNvSpPr>
          <p:nvPr>
            <p:ph type="title"/>
          </p:nvPr>
        </p:nvSpPr>
        <p:spPr/>
        <p:txBody>
          <a:bodyPr/>
          <a:lstStyle/>
          <a:p>
            <a:pPr algn="ctr"/>
            <a:r>
              <a:rPr lang="en-GB" dirty="0"/>
              <a:t>Squamous cell carcinoma </a:t>
            </a:r>
          </a:p>
        </p:txBody>
      </p:sp>
      <p:sp>
        <p:nvSpPr>
          <p:cNvPr id="3" name="Text Placeholder 2">
            <a:extLst>
              <a:ext uri="{FF2B5EF4-FFF2-40B4-BE49-F238E27FC236}">
                <a16:creationId xmlns:a16="http://schemas.microsoft.com/office/drawing/2014/main" id="{57127EFE-5BB8-48E6-B3D1-7B95E3FAB2B0}"/>
              </a:ext>
            </a:extLst>
          </p:cNvPr>
          <p:cNvSpPr>
            <a:spLocks noGrp="1"/>
          </p:cNvSpPr>
          <p:nvPr>
            <p:ph type="body" idx="1"/>
          </p:nvPr>
        </p:nvSpPr>
        <p:spPr/>
        <p:txBody>
          <a:bodyPr/>
          <a:lstStyle/>
          <a:p>
            <a:pPr marL="114300" indent="0">
              <a:buNone/>
            </a:pPr>
            <a:r>
              <a:rPr lang="en-GB" dirty="0"/>
              <a:t>Located : </a:t>
            </a:r>
            <a:r>
              <a:rPr lang="en-GB" dirty="0">
                <a:solidFill>
                  <a:srgbClr val="FF0000"/>
                </a:solidFill>
              </a:rPr>
              <a:t>C</a:t>
            </a:r>
            <a:r>
              <a:rPr lang="en-GB" dirty="0"/>
              <a:t>entrally </a:t>
            </a:r>
            <a:br>
              <a:rPr lang="en-GB" dirty="0"/>
            </a:br>
            <a:r>
              <a:rPr lang="en-GB" dirty="0"/>
              <a:t>characteristics : </a:t>
            </a:r>
            <a:br>
              <a:rPr lang="en-GB" dirty="0"/>
            </a:br>
            <a:r>
              <a:rPr lang="en-GB" dirty="0"/>
              <a:t>hilar mass arise from bronchus ( </a:t>
            </a:r>
            <a:r>
              <a:rPr lang="en-GB" dirty="0">
                <a:solidFill>
                  <a:srgbClr val="FF0000"/>
                </a:solidFill>
              </a:rPr>
              <a:t>C</a:t>
            </a:r>
            <a:r>
              <a:rPr lang="en-GB" dirty="0"/>
              <a:t>avitation, </a:t>
            </a:r>
            <a:r>
              <a:rPr lang="en-GB" dirty="0">
                <a:solidFill>
                  <a:srgbClr val="FF0000"/>
                </a:solidFill>
              </a:rPr>
              <a:t>C</a:t>
            </a:r>
            <a:r>
              <a:rPr lang="en-GB" dirty="0"/>
              <a:t>igarettes ,</a:t>
            </a:r>
            <a:r>
              <a:rPr lang="en-GB" dirty="0" err="1" smtClean="0">
                <a:solidFill>
                  <a:schemeClr val="tx1"/>
                </a:solidFill>
              </a:rPr>
              <a:t>hyper</a:t>
            </a:r>
            <a:r>
              <a:rPr lang="en-GB" dirty="0" err="1" smtClean="0">
                <a:solidFill>
                  <a:srgbClr val="C00000"/>
                </a:solidFill>
              </a:rPr>
              <a:t>C</a:t>
            </a:r>
            <a:r>
              <a:rPr lang="en-GB" dirty="0" err="1" smtClean="0">
                <a:solidFill>
                  <a:schemeClr val="tx1"/>
                </a:solidFill>
              </a:rPr>
              <a:t>al</a:t>
            </a:r>
            <a:r>
              <a:rPr lang="en-GB" dirty="0" err="1" smtClean="0">
                <a:solidFill>
                  <a:schemeClr val="tx1"/>
                </a:solidFill>
              </a:rPr>
              <a:t>c</a:t>
            </a:r>
            <a:r>
              <a:rPr lang="en-GB" dirty="0" err="1" smtClean="0">
                <a:solidFill>
                  <a:schemeClr val="tx1"/>
                </a:solidFill>
              </a:rPr>
              <a:t>emia</a:t>
            </a:r>
            <a:r>
              <a:rPr lang="en-GB" dirty="0" smtClean="0"/>
              <a:t> </a:t>
            </a:r>
            <a:r>
              <a:rPr lang="en-GB" dirty="0"/>
              <a:t>)</a:t>
            </a:r>
            <a:br>
              <a:rPr lang="en-GB" dirty="0"/>
            </a:br>
            <a:r>
              <a:rPr lang="en-GB" dirty="0"/>
              <a:t>keratin pearls intracellular bridge histologically </a:t>
            </a:r>
            <a:br>
              <a:rPr lang="en-GB" dirty="0"/>
            </a:br>
            <a:r>
              <a:rPr lang="en-GB" dirty="0"/>
              <a:t/>
            </a:r>
            <a:br>
              <a:rPr lang="en-GB" dirty="0"/>
            </a:br>
            <a:r>
              <a:rPr lang="en-GB" dirty="0"/>
              <a:t>male smoker</a:t>
            </a:r>
          </a:p>
        </p:txBody>
      </p:sp>
    </p:spTree>
    <p:extLst>
      <p:ext uri="{BB962C8B-B14F-4D97-AF65-F5344CB8AC3E}">
        <p14:creationId xmlns:p14="http://schemas.microsoft.com/office/powerpoint/2010/main" val="118703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D788-92E4-483F-B5F8-87350F577CA7}"/>
              </a:ext>
            </a:extLst>
          </p:cNvPr>
          <p:cNvSpPr>
            <a:spLocks noGrp="1"/>
          </p:cNvSpPr>
          <p:nvPr>
            <p:ph type="title"/>
          </p:nvPr>
        </p:nvSpPr>
        <p:spPr/>
        <p:txBody>
          <a:bodyPr/>
          <a:lstStyle/>
          <a:p>
            <a:r>
              <a:rPr lang="en-GB" dirty="0"/>
              <a:t>Squamous cell carcinoma</a:t>
            </a:r>
          </a:p>
        </p:txBody>
      </p:sp>
      <p:sp>
        <p:nvSpPr>
          <p:cNvPr id="3" name="Text Placeholder 2">
            <a:extLst>
              <a:ext uri="{FF2B5EF4-FFF2-40B4-BE49-F238E27FC236}">
                <a16:creationId xmlns:a16="http://schemas.microsoft.com/office/drawing/2014/main" id="{FB6B46F1-7000-4176-BEA2-E6F2781006EA}"/>
              </a:ext>
            </a:extLst>
          </p:cNvPr>
          <p:cNvSpPr>
            <a:spLocks noGrp="1"/>
          </p:cNvSpPr>
          <p:nvPr>
            <p:ph type="body" idx="1"/>
          </p:nvPr>
        </p:nvSpPr>
        <p:spPr/>
        <p:txBody>
          <a:bodyPr/>
          <a:lstStyle/>
          <a:p>
            <a:pPr marL="114300" indent="0">
              <a:buNone/>
            </a:pPr>
            <a:r>
              <a:rPr lang="en-GB" dirty="0"/>
              <a:t>-Hilar mass prominent on the sides of </a:t>
            </a:r>
            <a:br>
              <a:rPr lang="en-GB" dirty="0"/>
            </a:br>
            <a:r>
              <a:rPr lang="en-GB" dirty="0"/>
              <a:t>the heart</a:t>
            </a:r>
            <a:br>
              <a:rPr lang="en-GB" dirty="0"/>
            </a:br>
            <a:r>
              <a:rPr lang="en-GB" dirty="0"/>
              <a:t> </a:t>
            </a:r>
            <a:br>
              <a:rPr lang="en-GB" dirty="0"/>
            </a:br>
            <a:r>
              <a:rPr lang="en-GB" dirty="0"/>
              <a:t>- large well defined mass but cavitate </a:t>
            </a:r>
            <a:br>
              <a:rPr lang="en-GB" dirty="0"/>
            </a:br>
            <a:r>
              <a:rPr lang="en-GB" dirty="0"/>
              <a:t>on the right </a:t>
            </a:r>
            <a:r>
              <a:rPr lang="en-GB"/>
              <a:t>upper zone </a:t>
            </a:r>
            <a:endParaRPr lang="en-GB" dirty="0"/>
          </a:p>
        </p:txBody>
      </p:sp>
      <p:pic>
        <p:nvPicPr>
          <p:cNvPr id="5" name="Picture 4">
            <a:extLst>
              <a:ext uri="{FF2B5EF4-FFF2-40B4-BE49-F238E27FC236}">
                <a16:creationId xmlns:a16="http://schemas.microsoft.com/office/drawing/2014/main" id="{3F3E7B15-20D2-4090-865B-2852FA923194}"/>
              </a:ext>
            </a:extLst>
          </p:cNvPr>
          <p:cNvPicPr>
            <a:picLocks noChangeAspect="1"/>
          </p:cNvPicPr>
          <p:nvPr/>
        </p:nvPicPr>
        <p:blipFill>
          <a:blip r:embed="rId2"/>
          <a:stretch>
            <a:fillRect/>
          </a:stretch>
        </p:blipFill>
        <p:spPr>
          <a:xfrm>
            <a:off x="4572000" y="421364"/>
            <a:ext cx="4424598" cy="4277111"/>
          </a:xfrm>
          <a:prstGeom prst="rect">
            <a:avLst/>
          </a:prstGeom>
        </p:spPr>
      </p:pic>
    </p:spTree>
    <p:extLst>
      <p:ext uri="{BB962C8B-B14F-4D97-AF65-F5344CB8AC3E}">
        <p14:creationId xmlns:p14="http://schemas.microsoft.com/office/powerpoint/2010/main" val="27043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85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Normal chest xray</a:t>
            </a:r>
            <a:endParaRPr/>
          </a:p>
        </p:txBody>
      </p:sp>
      <p:pic>
        <p:nvPicPr>
          <p:cNvPr id="62" name="Google Shape;62;p14"/>
          <p:cNvPicPr preferRelativeResize="0"/>
          <p:nvPr/>
        </p:nvPicPr>
        <p:blipFill>
          <a:blip r:embed="rId3">
            <a:alphaModFix/>
          </a:blip>
          <a:stretch>
            <a:fillRect/>
          </a:stretch>
        </p:blipFill>
        <p:spPr>
          <a:xfrm>
            <a:off x="2324200" y="658675"/>
            <a:ext cx="4495602" cy="44848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Large cell lung carcinoma</a:t>
            </a:r>
            <a:endParaRPr lang="en-GB" dirty="0"/>
          </a:p>
        </p:txBody>
      </p:sp>
      <p:sp>
        <p:nvSpPr>
          <p:cNvPr id="3" name="Text Placeholder 2"/>
          <p:cNvSpPr>
            <a:spLocks noGrp="1"/>
          </p:cNvSpPr>
          <p:nvPr>
            <p:ph type="body" idx="1"/>
          </p:nvPr>
        </p:nvSpPr>
        <p:spPr/>
        <p:txBody>
          <a:bodyPr/>
          <a:lstStyle/>
          <a:p>
            <a:r>
              <a:rPr lang="en-GB" sz="1800" dirty="0" smtClean="0"/>
              <a:t>It accounts for 5-10% of all lung cancers.</a:t>
            </a:r>
          </a:p>
          <a:p>
            <a:endParaRPr lang="en-GB" sz="1800" dirty="0" smtClean="0"/>
          </a:p>
          <a:p>
            <a:r>
              <a:rPr lang="en-GB" sz="1800" dirty="0" smtClean="0"/>
              <a:t>Strongly associated with cigarette smoking.</a:t>
            </a:r>
          </a:p>
          <a:p>
            <a:endParaRPr lang="en-GB" sz="1800" dirty="0" smtClean="0"/>
          </a:p>
          <a:p>
            <a:r>
              <a:rPr lang="en-GB" sz="1800" dirty="0" smtClean="0"/>
              <a:t>The lesions occurs peripherally and grows rapidly.</a:t>
            </a:r>
          </a:p>
          <a:p>
            <a:endParaRPr lang="en-GB" sz="1800" dirty="0" smtClean="0"/>
          </a:p>
          <a:p>
            <a:r>
              <a:rPr lang="en-GB" sz="1800" dirty="0" smtClean="0"/>
              <a:t>Early metastases with poor outcome.</a:t>
            </a:r>
          </a:p>
          <a:p>
            <a:endParaRPr lang="en-GB" sz="1800" dirty="0" smtClean="0"/>
          </a:p>
          <a:p>
            <a:r>
              <a:rPr lang="en-GB" sz="1800" dirty="0" smtClean="0"/>
              <a:t>Cells lack any diagnostic features to suggest their diagnosis prior to biopsy.</a:t>
            </a:r>
            <a:endParaRPr lang="en-GB" sz="1800" dirty="0"/>
          </a:p>
        </p:txBody>
      </p:sp>
    </p:spTree>
    <p:extLst>
      <p:ext uri="{BB962C8B-B14F-4D97-AF65-F5344CB8AC3E}">
        <p14:creationId xmlns:p14="http://schemas.microsoft.com/office/powerpoint/2010/main" val="229580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Large cell lung carcinoma</a:t>
            </a:r>
            <a:endParaRPr lang="en-GB" dirty="0"/>
          </a:p>
        </p:txBody>
      </p:sp>
      <p:sp>
        <p:nvSpPr>
          <p:cNvPr id="3" name="Text Placeholder 2"/>
          <p:cNvSpPr>
            <a:spLocks noGrp="1"/>
          </p:cNvSpPr>
          <p:nvPr>
            <p:ph type="body" idx="1"/>
          </p:nvPr>
        </p:nvSpPr>
        <p:spPr>
          <a:xfrm>
            <a:off x="311700" y="1152475"/>
            <a:ext cx="3034173" cy="3416400"/>
          </a:xfrm>
        </p:spPr>
        <p:txBody>
          <a:bodyPr/>
          <a:lstStyle/>
          <a:p>
            <a:r>
              <a:rPr lang="en-GB" sz="1600" dirty="0" smtClean="0"/>
              <a:t>A 63 y.o male presented with non-productive cough and SOB.</a:t>
            </a:r>
          </a:p>
          <a:p>
            <a:endParaRPr lang="en-GB" sz="1600" dirty="0"/>
          </a:p>
          <a:p>
            <a:r>
              <a:rPr lang="en-GB" sz="1600" dirty="0" smtClean="0"/>
              <a:t>CXR shows a mass in the RUL.</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433" y="800100"/>
            <a:ext cx="4258568" cy="4343400"/>
          </a:xfrm>
          <a:prstGeom prst="rect">
            <a:avLst/>
          </a:prstGeom>
        </p:spPr>
      </p:pic>
    </p:spTree>
    <p:extLst>
      <p:ext uri="{BB962C8B-B14F-4D97-AF65-F5344CB8AC3E}">
        <p14:creationId xmlns:p14="http://schemas.microsoft.com/office/powerpoint/2010/main" val="84455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Benign lung lesions; Hamartomas</a:t>
            </a:r>
            <a:endParaRPr lang="en-GB" dirty="0"/>
          </a:p>
        </p:txBody>
      </p:sp>
      <p:sp>
        <p:nvSpPr>
          <p:cNvPr id="3" name="Text Placeholder 2"/>
          <p:cNvSpPr>
            <a:spLocks noGrp="1"/>
          </p:cNvSpPr>
          <p:nvPr>
            <p:ph type="body" idx="1"/>
          </p:nvPr>
        </p:nvSpPr>
        <p:spPr>
          <a:xfrm>
            <a:off x="311700" y="1152475"/>
            <a:ext cx="4636687" cy="3416400"/>
          </a:xfrm>
        </p:spPr>
        <p:txBody>
          <a:bodyPr/>
          <a:lstStyle/>
          <a:p>
            <a:r>
              <a:rPr lang="en-GB" sz="1600" dirty="0" smtClean="0"/>
              <a:t>Hamartomas are the most common type of benign lung tumors.</a:t>
            </a:r>
          </a:p>
          <a:p>
            <a:endParaRPr lang="en-GB" sz="1600" dirty="0" smtClean="0"/>
          </a:p>
          <a:p>
            <a:r>
              <a:rPr lang="en-GB" sz="1600" dirty="0" smtClean="0"/>
              <a:t>They occur primarily in adults, peripherally located.</a:t>
            </a:r>
          </a:p>
          <a:p>
            <a:endParaRPr lang="en-GB" sz="1600" dirty="0" smtClean="0"/>
          </a:p>
          <a:p>
            <a:r>
              <a:rPr lang="en-GB" sz="1600" dirty="0" smtClean="0"/>
              <a:t>Grossly, they have a firm marble like consistency.</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64" y="1152475"/>
            <a:ext cx="4416136" cy="3344766"/>
          </a:xfrm>
          <a:prstGeom prst="rect">
            <a:avLst/>
          </a:prstGeom>
        </p:spPr>
      </p:pic>
    </p:spTree>
    <p:extLst>
      <p:ext uri="{BB962C8B-B14F-4D97-AF65-F5344CB8AC3E}">
        <p14:creationId xmlns:p14="http://schemas.microsoft.com/office/powerpoint/2010/main" val="272019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Benign lung lesions; Hamartomas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16" y="1017725"/>
            <a:ext cx="7489767" cy="3828103"/>
          </a:xfrm>
          <a:prstGeom prst="rect">
            <a:avLst/>
          </a:prstGeom>
        </p:spPr>
      </p:pic>
    </p:spTree>
    <p:extLst>
      <p:ext uri="{BB962C8B-B14F-4D97-AF65-F5344CB8AC3E}">
        <p14:creationId xmlns:p14="http://schemas.microsoft.com/office/powerpoint/2010/main" val="951042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Lung metastases</a:t>
            </a:r>
            <a:endParaRPr lang="en-GB" dirty="0"/>
          </a:p>
        </p:txBody>
      </p:sp>
      <p:sp>
        <p:nvSpPr>
          <p:cNvPr id="3" name="Text Placeholder 2"/>
          <p:cNvSpPr>
            <a:spLocks noGrp="1"/>
          </p:cNvSpPr>
          <p:nvPr>
            <p:ph type="body" idx="1"/>
          </p:nvPr>
        </p:nvSpPr>
        <p:spPr/>
        <p:txBody>
          <a:bodyPr/>
          <a:lstStyle/>
          <a:p>
            <a:r>
              <a:rPr lang="en-GB" sz="1600" dirty="0"/>
              <a:t>Metastatic tumors in the lungs are malignancies (cancers) that developed at other sites and spread via the blood stream to the lungs. Common tumors that metastasize to the lungs include breast cancer, colon cancer, prostate cancer, sarcoma, bladder cancer, neuroblastoma, and Wilm's tumor. However, almost any cancer has the capacity to spread to the lungs.</a:t>
            </a:r>
            <a:endParaRPr lang="en-GB" sz="1600" dirty="0"/>
          </a:p>
        </p:txBody>
      </p:sp>
    </p:spTree>
    <p:extLst>
      <p:ext uri="{BB962C8B-B14F-4D97-AF65-F5344CB8AC3E}">
        <p14:creationId xmlns:p14="http://schemas.microsoft.com/office/powerpoint/2010/main" val="163241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Lung metastases</a:t>
            </a:r>
            <a:endParaRPr lang="en-GB" dirty="0"/>
          </a:p>
        </p:txBody>
      </p:sp>
      <p:sp>
        <p:nvSpPr>
          <p:cNvPr id="3" name="Text Placeholder 2"/>
          <p:cNvSpPr>
            <a:spLocks noGrp="1"/>
          </p:cNvSpPr>
          <p:nvPr>
            <p:ph type="body" idx="1"/>
          </p:nvPr>
        </p:nvSpPr>
        <p:spPr>
          <a:xfrm>
            <a:off x="311700" y="1152475"/>
            <a:ext cx="3231600" cy="3416400"/>
          </a:xfrm>
        </p:spPr>
        <p:txBody>
          <a:bodyPr/>
          <a:lstStyle/>
          <a:p>
            <a:r>
              <a:rPr lang="en-GB" sz="1600" dirty="0"/>
              <a:t>An example of multiple huge ‘cannonball’ lung metastases in a patient with colon cancer. </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118" y="756524"/>
            <a:ext cx="4249882" cy="4386975"/>
          </a:xfrm>
          <a:prstGeom prst="rect">
            <a:avLst/>
          </a:prstGeom>
        </p:spPr>
      </p:pic>
    </p:spTree>
    <p:extLst>
      <p:ext uri="{BB962C8B-B14F-4D97-AF65-F5344CB8AC3E}">
        <p14:creationId xmlns:p14="http://schemas.microsoft.com/office/powerpoint/2010/main" val="184714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8899" y="2088573"/>
            <a:ext cx="4468091" cy="923330"/>
          </a:xfrm>
          <a:prstGeom prst="rect">
            <a:avLst/>
          </a:prstGeom>
          <a:noFill/>
        </p:spPr>
        <p:txBody>
          <a:bodyPr wrap="square" rtlCol="0">
            <a:spAutoFit/>
          </a:bodyPr>
          <a:lstStyle/>
          <a:p>
            <a:r>
              <a:rPr lang="en-GB" sz="5400" dirty="0" smtClean="0">
                <a:solidFill>
                  <a:schemeClr val="tx1"/>
                </a:solidFill>
              </a:rPr>
              <a:t>THANK YOU</a:t>
            </a:r>
          </a:p>
        </p:txBody>
      </p:sp>
    </p:spTree>
    <p:extLst>
      <p:ext uri="{BB962C8B-B14F-4D97-AF65-F5344CB8AC3E}">
        <p14:creationId xmlns:p14="http://schemas.microsoft.com/office/powerpoint/2010/main" val="292853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radiological presentations of lung cancer</a:t>
            </a:r>
            <a:endParaRPr/>
          </a:p>
        </p:txBody>
      </p:sp>
      <p:pic>
        <p:nvPicPr>
          <p:cNvPr id="110" name="Google Shape;110;p22"/>
          <p:cNvPicPr preferRelativeResize="0"/>
          <p:nvPr/>
        </p:nvPicPr>
        <p:blipFill>
          <a:blip r:embed="rId3">
            <a:alphaModFix/>
          </a:blip>
          <a:stretch>
            <a:fillRect/>
          </a:stretch>
        </p:blipFill>
        <p:spPr>
          <a:xfrm>
            <a:off x="1776412" y="1017725"/>
            <a:ext cx="5591175" cy="3991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body" idx="1"/>
          </p:nvPr>
        </p:nvSpPr>
        <p:spPr>
          <a:xfrm>
            <a:off x="311700" y="362625"/>
            <a:ext cx="8520600" cy="42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(1) Unilateral hilar enlargement suggests a central tumour or hilar glandular</a:t>
            </a:r>
            <a:endParaRPr/>
          </a:p>
          <a:p>
            <a:pPr marL="0" lvl="0" indent="0" algn="l" rtl="0">
              <a:spcBef>
                <a:spcPts val="1600"/>
              </a:spcBef>
              <a:spcAft>
                <a:spcPts val="0"/>
              </a:spcAft>
              <a:buClr>
                <a:schemeClr val="dk1"/>
              </a:buClr>
              <a:buSzPts val="1100"/>
              <a:buFont typeface="Arial"/>
              <a:buNone/>
            </a:pPr>
            <a:r>
              <a:rPr lang="en"/>
              <a:t>involvement. However, a peripheral tumour in the apex of a lower lobe</a:t>
            </a:r>
            <a:endParaRPr/>
          </a:p>
          <a:p>
            <a:pPr marL="0" lvl="0" indent="0" algn="l" rtl="0">
              <a:spcBef>
                <a:spcPts val="1600"/>
              </a:spcBef>
              <a:spcAft>
                <a:spcPts val="0"/>
              </a:spcAft>
              <a:buClr>
                <a:schemeClr val="dk1"/>
              </a:buClr>
              <a:buSzPts val="1100"/>
              <a:buFont typeface="Arial"/>
              <a:buNone/>
            </a:pPr>
            <a:r>
              <a:rPr lang="en"/>
              <a:t>can look like an enlarged hilar shadow on the posteroanterior X-ray.</a:t>
            </a:r>
            <a:endParaRPr/>
          </a:p>
          <a:p>
            <a:pPr marL="0" lvl="0" indent="0" algn="l" rtl="0">
              <a:spcBef>
                <a:spcPts val="1600"/>
              </a:spcBef>
              <a:spcAft>
                <a:spcPts val="0"/>
              </a:spcAft>
              <a:buClr>
                <a:schemeClr val="dk1"/>
              </a:buClr>
              <a:buSzPts val="1100"/>
              <a:buFont typeface="Arial"/>
              <a:buNone/>
            </a:pPr>
            <a:r>
              <a:rPr lang="en"/>
              <a:t>(2) Peripheral pulmonary opacity is usually irregular but well</a:t>
            </a:r>
            <a:endParaRPr/>
          </a:p>
          <a:p>
            <a:pPr marL="0" lvl="0" indent="0" algn="l" rtl="0">
              <a:spcBef>
                <a:spcPts val="1600"/>
              </a:spcBef>
              <a:spcAft>
                <a:spcPts val="0"/>
              </a:spcAft>
              <a:buNone/>
            </a:pPr>
            <a:r>
              <a:rPr lang="en"/>
              <a:t>circumscribed, and may contain irregular cavitation. It can be very large.</a:t>
            </a:r>
            <a:endParaRPr/>
          </a:p>
          <a:p>
            <a:pPr marL="0" lvl="0" indent="0" algn="l" rtl="0">
              <a:spcBef>
                <a:spcPts val="1600"/>
              </a:spcBef>
              <a:spcAft>
                <a:spcPts val="0"/>
              </a:spcAft>
              <a:buNone/>
            </a:pPr>
            <a:r>
              <a:rPr lang="en"/>
              <a:t>(3) Lung, lobe or segmental collapse is usually caused by tumour occluding</a:t>
            </a:r>
            <a:endParaRPr/>
          </a:p>
          <a:p>
            <a:pPr marL="0" lvl="0" indent="0" algn="l" rtl="0">
              <a:spcBef>
                <a:spcPts val="1600"/>
              </a:spcBef>
              <a:spcAft>
                <a:spcPts val="0"/>
              </a:spcAft>
              <a:buNone/>
            </a:pPr>
            <a:r>
              <a:rPr lang="en"/>
              <a:t>a proximal bronchus. Collapse may also be due to compression of a</a:t>
            </a:r>
            <a:endParaRPr/>
          </a:p>
          <a:p>
            <a:pPr marL="0" lvl="0" indent="0" algn="l" rtl="0">
              <a:spcBef>
                <a:spcPts val="1600"/>
              </a:spcBef>
              <a:spcAft>
                <a:spcPts val="0"/>
              </a:spcAft>
              <a:buNone/>
            </a:pPr>
            <a:r>
              <a:rPr lang="en"/>
              <a:t>bronchus by enlarged lymph glands.</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16" name="Google Shape;116;p23"/>
          <p:cNvPicPr preferRelativeResize="0"/>
          <p:nvPr/>
        </p:nvPicPr>
        <p:blipFill>
          <a:blip r:embed="rId3">
            <a:alphaModFix/>
          </a:blip>
          <a:stretch>
            <a:fillRect/>
          </a:stretch>
        </p:blipFill>
        <p:spPr>
          <a:xfrm>
            <a:off x="7021892" y="0"/>
            <a:ext cx="2122100" cy="156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body" idx="1"/>
          </p:nvPr>
        </p:nvSpPr>
        <p:spPr>
          <a:xfrm>
            <a:off x="311700" y="185025"/>
            <a:ext cx="8520600" cy="43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(4) Pleural effusion usually indicates tumour invasion of the </a:t>
            </a:r>
            <a:endParaRPr sz="1600"/>
          </a:p>
          <a:p>
            <a:pPr marL="0" lvl="0" indent="0" algn="l" rtl="0">
              <a:spcBef>
                <a:spcPts val="1600"/>
              </a:spcBef>
              <a:spcAft>
                <a:spcPts val="0"/>
              </a:spcAft>
              <a:buClr>
                <a:schemeClr val="dk1"/>
              </a:buClr>
              <a:buSzPts val="1100"/>
              <a:buFont typeface="Arial"/>
              <a:buNone/>
            </a:pPr>
            <a:r>
              <a:rPr lang="en" sz="1600"/>
              <a:t>pleural space or, very rarely, infection in collapsed</a:t>
            </a:r>
            <a:endParaRPr sz="1600"/>
          </a:p>
          <a:p>
            <a:pPr marL="0" lvl="0" indent="0" algn="l" rtl="0">
              <a:spcBef>
                <a:spcPts val="1600"/>
              </a:spcBef>
              <a:spcAft>
                <a:spcPts val="0"/>
              </a:spcAft>
              <a:buNone/>
            </a:pPr>
            <a:r>
              <a:rPr lang="en" sz="1600"/>
              <a:t>lung tissue distal to a lung cancer.</a:t>
            </a:r>
            <a:endParaRPr sz="1600"/>
          </a:p>
          <a:p>
            <a:pPr marL="0" lvl="0" indent="0" algn="l" rtl="0">
              <a:spcBef>
                <a:spcPts val="1600"/>
              </a:spcBef>
              <a:spcAft>
                <a:spcPts val="0"/>
              </a:spcAft>
              <a:buNone/>
            </a:pPr>
            <a:r>
              <a:rPr lang="en" sz="1600"/>
              <a:t>(5) Paratracheal lymphadenopathy may cause widening of the upper mediastinum.</a:t>
            </a:r>
            <a:endParaRPr sz="1600"/>
          </a:p>
          <a:p>
            <a:pPr marL="0" lvl="0" indent="0" algn="l" rtl="0">
              <a:spcBef>
                <a:spcPts val="1600"/>
              </a:spcBef>
              <a:spcAft>
                <a:spcPts val="0"/>
              </a:spcAft>
              <a:buNone/>
            </a:pPr>
            <a:r>
              <a:rPr lang="en" sz="1600"/>
              <a:t>(6) A malignant pericardial effusion may cause enlargement of the cardiac shadow.</a:t>
            </a:r>
            <a:endParaRPr sz="1600"/>
          </a:p>
          <a:p>
            <a:pPr marL="0" lvl="0" indent="0" algn="l" rtl="0">
              <a:spcBef>
                <a:spcPts val="1600"/>
              </a:spcBef>
              <a:spcAft>
                <a:spcPts val="0"/>
              </a:spcAft>
              <a:buNone/>
            </a:pPr>
            <a:r>
              <a:rPr lang="en" sz="1600"/>
              <a:t>(7) A raised hemidiaphragm may be caused by phrenic nerve palsy. Screening will</a:t>
            </a:r>
            <a:endParaRPr sz="1600"/>
          </a:p>
          <a:p>
            <a:pPr marL="0" lvl="0" indent="0" algn="l" rtl="0">
              <a:spcBef>
                <a:spcPts val="1600"/>
              </a:spcBef>
              <a:spcAft>
                <a:spcPts val="0"/>
              </a:spcAft>
              <a:buNone/>
            </a:pPr>
            <a:r>
              <a:rPr lang="en" sz="1600"/>
              <a:t>show paradoxical upward movement when the patient sniffs.</a:t>
            </a:r>
            <a:endParaRPr sz="1600"/>
          </a:p>
          <a:p>
            <a:pPr marL="0" lvl="0" indent="0" algn="l" rtl="0">
              <a:spcBef>
                <a:spcPts val="1600"/>
              </a:spcBef>
              <a:spcAft>
                <a:spcPts val="0"/>
              </a:spcAft>
              <a:buNone/>
            </a:pPr>
            <a:r>
              <a:rPr lang="en" sz="1600"/>
              <a:t>(8) Osteolytic rib destruction indicates direct invasion of the chest wall or metastatic</a:t>
            </a:r>
            <a:endParaRPr sz="1600"/>
          </a:p>
          <a:p>
            <a:pPr marL="0" lvl="0" indent="0" algn="l" rtl="0">
              <a:spcBef>
                <a:spcPts val="1600"/>
              </a:spcBef>
              <a:spcAft>
                <a:spcPts val="0"/>
              </a:spcAft>
              <a:buNone/>
            </a:pPr>
            <a:r>
              <a:rPr lang="en" sz="1600"/>
              <a:t>spread.</a:t>
            </a:r>
            <a:endParaRPr sz="1600"/>
          </a:p>
          <a:p>
            <a:pPr marL="0" lvl="0" indent="0" algn="l" rtl="0">
              <a:spcBef>
                <a:spcPts val="1600"/>
              </a:spcBef>
              <a:spcAft>
                <a:spcPts val="0"/>
              </a:spcAft>
              <a:buNone/>
            </a:pPr>
            <a:endParaRPr sz="1600"/>
          </a:p>
          <a:p>
            <a:pPr marL="0" lvl="0" indent="0" algn="l" rtl="0">
              <a:spcBef>
                <a:spcPts val="1600"/>
              </a:spcBef>
              <a:spcAft>
                <a:spcPts val="0"/>
              </a:spcAft>
              <a:buClr>
                <a:schemeClr val="dk1"/>
              </a:buClr>
              <a:buSzPts val="1100"/>
              <a:buFont typeface="Arial"/>
              <a:buNone/>
            </a:pPr>
            <a:endParaRPr sz="1600"/>
          </a:p>
          <a:p>
            <a:pPr marL="0" lvl="0" indent="0" algn="l" rtl="0">
              <a:spcBef>
                <a:spcPts val="1600"/>
              </a:spcBef>
              <a:spcAft>
                <a:spcPts val="1600"/>
              </a:spcAft>
              <a:buNone/>
            </a:pPr>
            <a:endParaRPr sz="1600"/>
          </a:p>
        </p:txBody>
      </p:sp>
      <p:pic>
        <p:nvPicPr>
          <p:cNvPr id="122" name="Google Shape;122;p24"/>
          <p:cNvPicPr preferRelativeResize="0"/>
          <p:nvPr/>
        </p:nvPicPr>
        <p:blipFill>
          <a:blip r:embed="rId3">
            <a:alphaModFix/>
          </a:blip>
          <a:stretch>
            <a:fillRect/>
          </a:stretch>
        </p:blipFill>
        <p:spPr>
          <a:xfrm>
            <a:off x="7081092" y="0"/>
            <a:ext cx="2122100" cy="156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1638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2"/>
                </a:solidFill>
              </a:rPr>
              <a:t>Unilateral hilar enlargement</a:t>
            </a:r>
            <a:endParaRPr/>
          </a:p>
        </p:txBody>
      </p:sp>
      <p:pic>
        <p:nvPicPr>
          <p:cNvPr id="129" name="Google Shape;129;p25" descr="Chest X-rays - Mayo Clinic"/>
          <p:cNvPicPr preferRelativeResize="0"/>
          <p:nvPr/>
        </p:nvPicPr>
        <p:blipFill>
          <a:blip r:embed="rId3">
            <a:alphaModFix/>
          </a:blip>
          <a:stretch>
            <a:fillRect/>
          </a:stretch>
        </p:blipFill>
        <p:spPr>
          <a:xfrm>
            <a:off x="1562100" y="1152475"/>
            <a:ext cx="6019800"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5295900" y="1152475"/>
            <a:ext cx="3536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Peripheral pulmonary opacity</a:t>
            </a:r>
            <a:endParaRPr/>
          </a:p>
        </p:txBody>
      </p:sp>
      <p:pic>
        <p:nvPicPr>
          <p:cNvPr id="135" name="Google Shape;135;p26" descr="Lung cancer - Wikipedia"/>
          <p:cNvPicPr preferRelativeResize="0"/>
          <p:nvPr/>
        </p:nvPicPr>
        <p:blipFill>
          <a:blip r:embed="rId3">
            <a:alphaModFix/>
          </a:blip>
          <a:stretch>
            <a:fillRect/>
          </a:stretch>
        </p:blipFill>
        <p:spPr>
          <a:xfrm>
            <a:off x="0" y="0"/>
            <a:ext cx="52959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311700" y="1161925"/>
            <a:ext cx="8520600" cy="340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1" name="Google Shape;141;p27" descr="Left upper lobe collapse secondary to lung cancer | Radiology Case |  Radiopaedia.org"/>
          <p:cNvPicPr preferRelativeResize="0"/>
          <p:nvPr/>
        </p:nvPicPr>
        <p:blipFill>
          <a:blip r:embed="rId3">
            <a:alphaModFix/>
          </a:blip>
          <a:stretch>
            <a:fillRect/>
          </a:stretch>
        </p:blipFill>
        <p:spPr>
          <a:xfrm>
            <a:off x="0" y="0"/>
            <a:ext cx="4572001" cy="5143500"/>
          </a:xfrm>
          <a:prstGeom prst="rect">
            <a:avLst/>
          </a:prstGeom>
          <a:noFill/>
          <a:ln>
            <a:noFill/>
          </a:ln>
        </p:spPr>
      </p:pic>
      <p:pic>
        <p:nvPicPr>
          <p:cNvPr id="142" name="Google Shape;142;p27" descr="Lobar and Lung Collapse – Suspected Lung Malignancy – Undergraduate  Diagnostic Imaging Fundamentals"/>
          <p:cNvPicPr preferRelativeResize="0"/>
          <p:nvPr/>
        </p:nvPicPr>
        <p:blipFill>
          <a:blip r:embed="rId4">
            <a:alphaModFix/>
          </a:blip>
          <a:stretch>
            <a:fillRect/>
          </a:stretch>
        </p:blipFill>
        <p:spPr>
          <a:xfrm>
            <a:off x="4572000" y="0"/>
            <a:ext cx="46039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body" idx="1"/>
          </p:nvPr>
        </p:nvSpPr>
        <p:spPr>
          <a:xfrm>
            <a:off x="5810250" y="1152475"/>
            <a:ext cx="3021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600"/>
              <a:t>Pleural effusion</a:t>
            </a:r>
            <a:endParaRPr/>
          </a:p>
        </p:txBody>
      </p:sp>
      <p:pic>
        <p:nvPicPr>
          <p:cNvPr id="148" name="Google Shape;148;p28" descr="Malignant Pleural Effusion - Pulmonology Advisor"/>
          <p:cNvPicPr preferRelativeResize="0"/>
          <p:nvPr/>
        </p:nvPicPr>
        <p:blipFill>
          <a:blip r:embed="rId3">
            <a:alphaModFix/>
          </a:blip>
          <a:stretch>
            <a:fillRect/>
          </a:stretch>
        </p:blipFill>
        <p:spPr>
          <a:xfrm>
            <a:off x="0" y="0"/>
            <a:ext cx="5810250" cy="5143500"/>
          </a:xfrm>
          <a:prstGeom prst="rect">
            <a:avLst/>
          </a:prstGeom>
          <a:noFill/>
          <a:ln>
            <a:noFill/>
          </a:ln>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360</TotalTime>
  <Words>477</Words>
  <Application>Microsoft Office PowerPoint</Application>
  <PresentationFormat>On-screen Show (16:9)</PresentationFormat>
  <Paragraphs>68</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Century Gothic</vt:lpstr>
      <vt:lpstr>Open Sans</vt:lpstr>
      <vt:lpstr>Wingdings</vt:lpstr>
      <vt:lpstr>Wingdings 3</vt:lpstr>
      <vt:lpstr>Wisp</vt:lpstr>
      <vt:lpstr>Lung tumors RADIOLOGY</vt:lpstr>
      <vt:lpstr>Normal chest xray</vt:lpstr>
      <vt:lpstr>Common radiological presentations of lung cancer</vt:lpstr>
      <vt:lpstr>PowerPoint Presentation</vt:lpstr>
      <vt:lpstr>PowerPoint Presentation</vt:lpstr>
      <vt:lpstr>Unilateral hilar enlargement</vt:lpstr>
      <vt:lpstr>PowerPoint Presentation</vt:lpstr>
      <vt:lpstr>PowerPoint Presentation</vt:lpstr>
      <vt:lpstr>PowerPoint Presentation</vt:lpstr>
      <vt:lpstr>PowerPoint Presentation</vt:lpstr>
      <vt:lpstr>PowerPoint Presentation</vt:lpstr>
      <vt:lpstr>PowerPoint Presentation</vt:lpstr>
      <vt:lpstr>Lung tumors calssification</vt:lpstr>
      <vt:lpstr>Small cell carcinoma lung </vt:lpstr>
      <vt:lpstr>Small cell carcinoma</vt:lpstr>
      <vt:lpstr>Adenocarcinoma</vt:lpstr>
      <vt:lpstr>Adenocarcinoma</vt:lpstr>
      <vt:lpstr>Squamous cell carcinoma </vt:lpstr>
      <vt:lpstr>Squamous cell carcinoma</vt:lpstr>
      <vt:lpstr>Large cell lung carcinoma</vt:lpstr>
      <vt:lpstr>Large cell lung carcinoma</vt:lpstr>
      <vt:lpstr>Benign lung lesions; Hamartomas</vt:lpstr>
      <vt:lpstr>Benign lung lesions; Hamartomas</vt:lpstr>
      <vt:lpstr>Lung metastases</vt:lpstr>
      <vt:lpstr>Lung metastases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umayah</dc:creator>
  <cp:lastModifiedBy>Asem Jaber</cp:lastModifiedBy>
  <cp:revision>22</cp:revision>
  <dcterms:modified xsi:type="dcterms:W3CDTF">2020-12-14T18:23:09Z</dcterms:modified>
</cp:coreProperties>
</file>