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  <p:sldId id="271" r:id="rId6"/>
    <p:sldId id="272" r:id="rId7"/>
    <p:sldId id="257" r:id="rId8"/>
    <p:sldId id="258" r:id="rId9"/>
    <p:sldId id="273" r:id="rId10"/>
    <p:sldId id="274" r:id="rId11"/>
    <p:sldId id="275" r:id="rId12"/>
    <p:sldId id="259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F8F29-B51D-7767-3369-FDAEC3B07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549C3-143F-9B80-75C7-5E35228E04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16611-2E18-6CDA-9170-E3D5FE8EB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B141-2145-40A9-AD04-A822FE9FC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73E31-35F6-4114-5074-0A13B56B5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67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1C212-85A5-635D-7A90-7FACA4F2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C85F7D-3DE5-07B7-EB0D-57A0CFEA2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AFB95-FE4D-A3C7-87A4-3DFF551D1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DFD1F-9767-1AFE-2661-89FD84A8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6C996-C6EC-4B77-61E7-E4C909DF3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6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AFB40F-0493-30B2-B474-BE397598E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492BCF-477D-8B34-C3F0-FC4410507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656E0-170C-D1B8-30F2-E6847B6CA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DF8E9-C4A7-BE0E-2BD4-8096529FF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E28E7-ED7F-8849-A115-22EBB9A7C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192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648B-D756-852F-35EC-02C0D5C9A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251C08-F2F1-2A78-C6F6-64A432691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AA2BE-A100-3AA2-F8E6-1493FA97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F254D-CB34-EA14-23B9-EF9F3312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4CCA6-E26C-6785-E4EB-F3B100B82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83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1E350-F635-C7C1-F0FA-B562A6279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781A1-D0C6-1F3E-D8DA-1502BB63B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BAA8B-B7E5-C829-4B39-BBB45FFC1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5B387-8927-A73E-B019-485982F3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D0CD8F-596C-2DFE-0953-BC537933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08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8765B-CF17-E5B2-987E-76B8ACAC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DFD4A-37FF-07A5-A0A5-37D5113082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CFB2A-877B-D126-C44D-5AADD0C78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F8A3F-4FF4-3A49-954C-23117101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ECC61-5E8A-64D0-C3F8-C0390574C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A5167-BE3F-0C32-3C5E-773C1C330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39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64C2D-170F-62A5-85BA-504D58E58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B7164E-7457-688A-8A09-41CF5C126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0720B1-E3D6-0E04-41E7-8A671F73FF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478A87-8BB9-C312-43C0-E31C59672F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3D351-BFB9-D75B-771F-0A2312EF0D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78124-FAD1-6FAA-2AAE-A39BB7E97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266E37-C6DC-70F3-F10B-FA5C564C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624100-0794-4EA4-C96A-D5DCFF5F5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12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2AA34-7AF9-7417-21FF-AAB0A5956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DE06DB-DC10-32C1-B003-3BFC13BA9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88E617-0514-69FF-1030-BD558D084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48702-F354-4E76-8FAA-207F70D3D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6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BB2665-A2B8-ADF0-4E64-3208B8BE8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EBAFD5-CF0B-4EE8-00A0-0BA1C9BF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6BED0A-BFD1-8CE2-3A0E-6559BDE29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8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F7554-5D7B-BEA0-0A66-8EFA48294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6D848-3C45-7976-0E19-9B3562863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708F3A-9CC4-3D58-9ABF-8CF8B59F0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334CFB-B320-562A-0453-A2D9FC3D8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F6CB9-76D0-4EFB-F962-13EEFDF0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8EF12-9E33-F2EC-EEA1-E932C843D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3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CD6D-61F6-BF6B-07DD-B7CC2253A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18449D-4A22-AB02-AEC2-0C9AC022B7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01F4A2-AA29-31DD-3705-F1FAF0731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87D34-7D34-5941-7F29-129428A1F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A3C05-917A-EA82-FA87-8D4DD1970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85F1F8-4A2F-F8B3-1575-64E94FCB8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5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E7361-4AAF-2BC0-9C87-5F5E8890C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16565-FF00-DA0E-7A1E-0712867753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D0DBC-0F68-C7DC-8ED5-D16C4671A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0154D-AE38-4594-A429-B2CE93DA4674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2D0E0-365B-FC43-62AA-200BE9A467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2A509-BA32-55F8-0F50-6F3C910153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1F204-E1F4-4FA9-B65D-757EC9291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25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29724-80D4-4CAA-B4E0-B568FCABA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4220" y="2669458"/>
            <a:ext cx="9144000" cy="759542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/>
              <a:t>Physiology of Cardiac Muscle 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8F5653AF-F6A3-5AD9-FFDC-A2CB376E8B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36715790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1607C-DCC9-906F-43AB-78969E2ED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Pacemaker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35AE32-5B35-CBEB-A715-96E45C4AA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 node  “ Champion” Sinoatrial node </a:t>
            </a:r>
          </a:p>
          <a:p>
            <a:endParaRPr lang="en-US" dirty="0"/>
          </a:p>
          <a:p>
            <a:r>
              <a:rPr lang="en-US" dirty="0"/>
              <a:t>AV node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Bundle of his </a:t>
            </a:r>
          </a:p>
        </p:txBody>
      </p:sp>
    </p:spTree>
    <p:extLst>
      <p:ext uri="{BB962C8B-B14F-4D97-AF65-F5344CB8AC3E}">
        <p14:creationId xmlns:p14="http://schemas.microsoft.com/office/powerpoint/2010/main" val="1639902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130CA-A08A-98AA-28A5-40DE6632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Conduction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54223-5D21-1EA8-AC37-D723DE9E19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1%</a:t>
            </a:r>
          </a:p>
          <a:p>
            <a:r>
              <a:rPr lang="en-US" dirty="0"/>
              <a:t>Bachmann’s bundle</a:t>
            </a:r>
          </a:p>
          <a:p>
            <a:r>
              <a:rPr lang="en-US" dirty="0"/>
              <a:t>Atrial internodal conduction pathways</a:t>
            </a:r>
          </a:p>
          <a:p>
            <a:r>
              <a:rPr lang="en-US" dirty="0"/>
              <a:t>Bundle branches </a:t>
            </a:r>
          </a:p>
          <a:p>
            <a:r>
              <a:rPr lang="en-US" dirty="0"/>
              <a:t>Purkinje </a:t>
            </a:r>
          </a:p>
        </p:txBody>
      </p:sp>
    </p:spTree>
    <p:extLst>
      <p:ext uri="{BB962C8B-B14F-4D97-AF65-F5344CB8AC3E}">
        <p14:creationId xmlns:p14="http://schemas.microsoft.com/office/powerpoint/2010/main" val="1990665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A016B-2BA1-4CCE-8DA2-44ADD63DB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61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Electrophysiological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9536-16FB-45D7-AC4F-ACD8EC87F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2206"/>
            <a:ext cx="5575852" cy="543166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rgbClr val="FF0000"/>
                </a:solidFill>
              </a:rPr>
              <a:t>SA node </a:t>
            </a:r>
          </a:p>
          <a:p>
            <a:pPr marL="0" indent="0">
              <a:buNone/>
            </a:pPr>
            <a:r>
              <a:rPr lang="en-US" sz="9600" dirty="0"/>
              <a:t>Superficial under visceral epicardium </a:t>
            </a:r>
          </a:p>
          <a:p>
            <a:pPr marL="0" indent="0">
              <a:buNone/>
            </a:pPr>
            <a:r>
              <a:rPr lang="en-US" sz="9600" dirty="0"/>
              <a:t>Crescent shape structure ;Superior component of the right atrium just beneath the large vessel here called superior vena cava; </a:t>
            </a:r>
          </a:p>
          <a:p>
            <a:pPr marL="0" indent="0">
              <a:buNone/>
            </a:pPr>
            <a:r>
              <a:rPr lang="en-US" sz="9600" dirty="0"/>
              <a:t>Easily damaged by </a:t>
            </a:r>
          </a:p>
          <a:p>
            <a:pPr marL="0" indent="0">
              <a:buNone/>
            </a:pPr>
            <a:r>
              <a:rPr lang="en-US" sz="9600" dirty="0"/>
              <a:t>Atrial myocardial infarction </a:t>
            </a:r>
          </a:p>
          <a:p>
            <a:pPr marL="0" indent="0">
              <a:buNone/>
            </a:pPr>
            <a:r>
              <a:rPr lang="en-US" sz="9600" dirty="0"/>
              <a:t>Metastatic neoplasm </a:t>
            </a:r>
          </a:p>
          <a:p>
            <a:pPr marL="0" indent="0">
              <a:buNone/>
            </a:pPr>
            <a:r>
              <a:rPr lang="en-US" sz="9600" dirty="0"/>
              <a:t>Pericarditis </a:t>
            </a:r>
          </a:p>
          <a:p>
            <a:pPr marL="0" indent="0">
              <a:buNone/>
            </a:pPr>
            <a:r>
              <a:rPr lang="en-US" sz="9600" dirty="0"/>
              <a:t>Sets the pace at around 60 to about 80 beats per minute (normal heartbeat) on its own without any extrinsic innervation and this is called sinus rhythm</a:t>
            </a:r>
          </a:p>
          <a:p>
            <a:pPr marL="0" indent="0">
              <a:buNone/>
            </a:pPr>
            <a:r>
              <a:rPr lang="en-US" sz="9600" dirty="0"/>
              <a:t>Speed up: Sympathetic and angiotensin II</a:t>
            </a:r>
          </a:p>
          <a:p>
            <a:pPr marL="0" indent="0">
              <a:buNone/>
            </a:pPr>
            <a:r>
              <a:rPr lang="en-US" sz="9600" dirty="0"/>
              <a:t>Slow down : </a:t>
            </a:r>
            <a:r>
              <a:rPr lang="en-US" sz="9600" dirty="0" err="1"/>
              <a:t>vagus</a:t>
            </a:r>
            <a:r>
              <a:rPr lang="en-US" sz="9600" dirty="0"/>
              <a:t> </a:t>
            </a:r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endParaRPr lang="en-US" sz="55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6B2AEF-7E37-4DC9-8A4B-FEB58BC04B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6269" y="1464371"/>
            <a:ext cx="4757531" cy="437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15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6DF4A-6248-A841-3014-B0086CC9D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"/>
            <a:ext cx="12192000" cy="6858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7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7200" b="1" dirty="0">
                <a:solidFill>
                  <a:srgbClr val="FF0000"/>
                </a:solidFill>
              </a:rPr>
              <a:t>Bachman's bundle ( superfast conduction highway)  Saves the day </a:t>
            </a:r>
          </a:p>
          <a:p>
            <a:pPr marL="0" indent="0">
              <a:buNone/>
            </a:pPr>
            <a:r>
              <a:rPr lang="en-US" sz="8000" dirty="0"/>
              <a:t>The electrical potential conducted from the right atrium by SA node to the left atrium through Bachman's bundle </a:t>
            </a:r>
          </a:p>
          <a:p>
            <a:pPr marL="0" indent="0">
              <a:buNone/>
            </a:pPr>
            <a:r>
              <a:rPr lang="en-US" sz="8000" dirty="0"/>
              <a:t>Make sure the right and left atrium contract simultaneously</a:t>
            </a:r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sz="8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8000" b="1" dirty="0">
                <a:solidFill>
                  <a:srgbClr val="FF0000"/>
                </a:solidFill>
              </a:rPr>
              <a:t>Internodal pathway </a:t>
            </a:r>
          </a:p>
          <a:p>
            <a:pPr marL="0" indent="0">
              <a:buNone/>
            </a:pPr>
            <a:r>
              <a:rPr lang="en-US" sz="8000" dirty="0"/>
              <a:t>This will supply all the other parts of the right atrium but eventually all this internodal pathways converge on this second important structure to the AV node </a:t>
            </a:r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b="1" dirty="0">
                <a:solidFill>
                  <a:srgbClr val="FF0000"/>
                </a:solidFill>
              </a:rPr>
              <a:t>AV node </a:t>
            </a:r>
          </a:p>
          <a:p>
            <a:pPr marL="0" indent="0">
              <a:buNone/>
            </a:pPr>
            <a:r>
              <a:rPr lang="en-US" sz="8000" dirty="0"/>
              <a:t>Runs from the actual right atrium to the interventricular septum so it is acting  as a connection, the gateway between the atria and the ventricles because what happened is some potentials of Bachman's bundle can make their way over here to the AV node also</a:t>
            </a:r>
          </a:p>
          <a:p>
            <a:pPr marL="0" indent="0">
              <a:buNone/>
            </a:pPr>
            <a:r>
              <a:rPr lang="en-US" sz="8000" dirty="0"/>
              <a:t>So, all the action potentials that are coming from the SA node that are being spread out to the internodal pathway or the Bachman's bundle are converging to the AV node</a:t>
            </a:r>
          </a:p>
          <a:p>
            <a:pPr marL="0" indent="0">
              <a:buNone/>
            </a:pPr>
            <a:r>
              <a:rPr lang="en-US" sz="8000" dirty="0"/>
              <a:t>40-60b/m</a:t>
            </a:r>
          </a:p>
          <a:p>
            <a:pPr marL="0" indent="0">
              <a:buNone/>
            </a:pPr>
            <a:r>
              <a:rPr lang="en-US" sz="8000" dirty="0"/>
              <a:t>Can permanently takeover </a:t>
            </a:r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r>
              <a:rPr lang="en-US" sz="8000" dirty="0"/>
              <a:t> </a:t>
            </a:r>
          </a:p>
          <a:p>
            <a:pPr marL="0" indent="0">
              <a:buNone/>
            </a:pPr>
            <a:r>
              <a:rPr lang="en-US" sz="8000" dirty="0"/>
              <a:t>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5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2384B-2C82-7BB4-FEC3-E3CD27F09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206" y="648929"/>
            <a:ext cx="10955594" cy="54274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Bundel of his </a:t>
            </a:r>
          </a:p>
          <a:p>
            <a:pPr marL="0" indent="0">
              <a:buNone/>
            </a:pPr>
            <a:r>
              <a:rPr lang="en-US" sz="2800" dirty="0"/>
              <a:t>20-40b/m </a:t>
            </a:r>
          </a:p>
          <a:p>
            <a:pPr marL="0" indent="0">
              <a:buNone/>
            </a:pPr>
            <a:r>
              <a:rPr lang="en-US" sz="2800" dirty="0"/>
              <a:t>Starting dizzy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Bundles branches and distal </a:t>
            </a:r>
            <a:r>
              <a:rPr lang="en-US" sz="2800" b="1" dirty="0" err="1">
                <a:solidFill>
                  <a:srgbClr val="FF0000"/>
                </a:solidFill>
              </a:rPr>
              <a:t>purkinje</a:t>
            </a:r>
            <a:r>
              <a:rPr lang="en-US" sz="2800" b="1" dirty="0">
                <a:solidFill>
                  <a:srgbClr val="FF0000"/>
                </a:solidFill>
              </a:rPr>
              <a:t> fibers </a:t>
            </a:r>
          </a:p>
          <a:p>
            <a:pPr marL="0" indent="0">
              <a:buNone/>
            </a:pPr>
            <a:r>
              <a:rPr lang="en-US" sz="2800" dirty="0"/>
              <a:t>15-40b/m</a:t>
            </a:r>
          </a:p>
          <a:p>
            <a:pPr marL="0" indent="0">
              <a:buNone/>
            </a:pPr>
            <a:r>
              <a:rPr lang="en-US" sz="2800" dirty="0"/>
              <a:t>Pacemaker potential not enough to sustain life very long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Atrial myocardial cells ( 45-65b/m)</a:t>
            </a:r>
          </a:p>
          <a:p>
            <a:pPr marL="0" indent="0">
              <a:buNone/>
            </a:pPr>
            <a:r>
              <a:rPr lang="en-US" dirty="0"/>
              <a:t>Rebels' missy and driving crazy don’t permanently takeover the duties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1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A0BE-61E1-4760-8B4C-6CB4A90E6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7DBF6-80CB-441D-B445-6D2F4A3F7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252" y="154540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Intrinsic cardiac conduction system</a:t>
            </a:r>
          </a:p>
          <a:p>
            <a:r>
              <a:rPr lang="en-US" dirty="0"/>
              <a:t>Types of heart cells</a:t>
            </a:r>
          </a:p>
          <a:p>
            <a:r>
              <a:rPr lang="en-US" dirty="0"/>
              <a:t>Conduction or electrophysiology pathway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5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5F84B-9303-FA76-54B5-1E2B0E4E6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topography of the heart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8D1FB-10A1-9889-39EF-7281299CC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761" y="1690688"/>
            <a:ext cx="10515600" cy="47021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Holotopy</a:t>
            </a: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/>
              <a:t> intercostal    middle of mediastinum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Sceletopy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  right to lift </a:t>
            </a:r>
          </a:p>
          <a:p>
            <a:pPr marL="0" indent="0">
              <a:buNone/>
            </a:pPr>
            <a:r>
              <a:rPr lang="en-US" sz="1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Upper border </a:t>
            </a:r>
          </a:p>
          <a:p>
            <a:pPr marL="0" indent="0">
              <a:buNone/>
            </a:pPr>
            <a:r>
              <a:rPr lang="en-US" sz="1800" dirty="0"/>
              <a:t>3</a:t>
            </a:r>
            <a:r>
              <a:rPr lang="en-US" sz="1800" baseline="30000" dirty="0"/>
              <a:t>rd</a:t>
            </a:r>
            <a:r>
              <a:rPr lang="en-US" sz="1800" dirty="0"/>
              <a:t> rib horizontal </a:t>
            </a:r>
          </a:p>
          <a:p>
            <a:pPr marL="0" indent="0">
              <a:buNone/>
            </a:pPr>
            <a:r>
              <a:rPr lang="en-US" sz="1800" b="1" i="1" u="sng" dirty="0"/>
              <a:t>Right border </a:t>
            </a:r>
          </a:p>
          <a:p>
            <a:pPr marL="0" indent="0">
              <a:buNone/>
            </a:pPr>
            <a:r>
              <a:rPr lang="en-US" sz="1800" dirty="0"/>
              <a:t>1.5cm  3</a:t>
            </a:r>
            <a:r>
              <a:rPr lang="en-US" sz="1800" baseline="30000" dirty="0"/>
              <a:t>rd</a:t>
            </a:r>
            <a:r>
              <a:rPr lang="en-US" sz="1800" dirty="0"/>
              <a:t> to 5</a:t>
            </a:r>
            <a:r>
              <a:rPr lang="en-US" sz="1800" baseline="30000" dirty="0"/>
              <a:t>th</a:t>
            </a:r>
            <a:r>
              <a:rPr lang="en-US" sz="1800" dirty="0"/>
              <a:t> rib parasternal  </a:t>
            </a:r>
          </a:p>
          <a:p>
            <a:pPr marL="0" indent="0">
              <a:buNone/>
            </a:pPr>
            <a:r>
              <a:rPr lang="en-US" sz="1800" b="1" i="1" u="sng" dirty="0"/>
              <a:t>Lower border </a:t>
            </a:r>
          </a:p>
          <a:p>
            <a:pPr marL="0" indent="0">
              <a:buNone/>
            </a:pPr>
            <a:r>
              <a:rPr lang="en-US" sz="1800" dirty="0"/>
              <a:t>5</a:t>
            </a:r>
            <a:r>
              <a:rPr lang="en-US" sz="1800" baseline="30000" dirty="0"/>
              <a:t>th</a:t>
            </a:r>
            <a:r>
              <a:rPr lang="en-US" sz="1800" dirty="0"/>
              <a:t> rib cartilage to 5</a:t>
            </a:r>
            <a:r>
              <a:rPr lang="en-US" sz="1800" baseline="30000" dirty="0"/>
              <a:t>th</a:t>
            </a:r>
            <a:r>
              <a:rPr lang="en-US" sz="1800" dirty="0"/>
              <a:t> intercostal obliquely</a:t>
            </a:r>
          </a:p>
          <a:p>
            <a:pPr marL="0" indent="0">
              <a:buNone/>
            </a:pPr>
            <a:r>
              <a:rPr lang="en-US" sz="1800" b="1" i="1" u="sng" dirty="0"/>
              <a:t>Left border</a:t>
            </a:r>
          </a:p>
          <a:p>
            <a:pPr marL="0" indent="0">
              <a:buNone/>
            </a:pPr>
            <a:r>
              <a:rPr lang="en-US" sz="1800" dirty="0"/>
              <a:t>5</a:t>
            </a:r>
            <a:r>
              <a:rPr lang="en-US" sz="1800" baseline="30000" dirty="0"/>
              <a:t>th</a:t>
            </a:r>
            <a:r>
              <a:rPr lang="en-US" sz="1800" dirty="0"/>
              <a:t> intercostal Apex to 3</a:t>
            </a:r>
            <a:r>
              <a:rPr lang="en-US" sz="1800" baseline="30000" dirty="0"/>
              <a:t>rd</a:t>
            </a:r>
            <a:r>
              <a:rPr lang="en-US" sz="1800" dirty="0"/>
              <a:t> rib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718D67-5EC9-3B0E-E624-4E3DDFB29DE3}"/>
              </a:ext>
            </a:extLst>
          </p:cNvPr>
          <p:cNvSpPr txBox="1"/>
          <p:nvPr/>
        </p:nvSpPr>
        <p:spPr>
          <a:xfrm>
            <a:off x="5255342" y="1674674"/>
            <a:ext cx="609845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b="1" dirty="0" err="1">
                <a:solidFill>
                  <a:srgbClr val="FF0000"/>
                </a:solidFill>
              </a:rPr>
              <a:t>Syntopy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800" dirty="0"/>
              <a:t>Anteriorly  sternum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Inferiorly   diaphragm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Laterally pleural of the lung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Posteriorly esophagus and vasculature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Superiorly great blood vessels </a:t>
            </a:r>
          </a:p>
        </p:txBody>
      </p:sp>
    </p:spTree>
    <p:extLst>
      <p:ext uri="{BB962C8B-B14F-4D97-AF65-F5344CB8AC3E}">
        <p14:creationId xmlns:p14="http://schemas.microsoft.com/office/powerpoint/2010/main" val="311945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AF8E4-8FDD-313B-0CCA-DCCF0B2ED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48" y="394622"/>
            <a:ext cx="10515600" cy="1139210"/>
          </a:xfrm>
        </p:spPr>
        <p:txBody>
          <a:bodyPr/>
          <a:lstStyle/>
          <a:p>
            <a:r>
              <a:rPr lang="en-US" dirty="0"/>
              <a:t>Layers of the heart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D83B3-AD65-74ED-24AA-C025B2FEF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Endocardium       direct contact with blood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Myocardium </a:t>
            </a:r>
          </a:p>
          <a:p>
            <a:pPr marL="0" indent="0">
              <a:buNone/>
            </a:pPr>
            <a:r>
              <a:rPr lang="en-US" dirty="0"/>
              <a:t>Atrium         2layers</a:t>
            </a:r>
          </a:p>
          <a:p>
            <a:pPr marL="0" indent="0">
              <a:buNone/>
            </a:pPr>
            <a:r>
              <a:rPr lang="en-US" dirty="0"/>
              <a:t>Ventricles   3 layers </a:t>
            </a:r>
          </a:p>
          <a:p>
            <a:pPr marL="0" indent="0">
              <a:buNone/>
            </a:pPr>
            <a:r>
              <a:rPr lang="en-US" dirty="0"/>
              <a:t>Fibrous ring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Pericardium  serious and fibrous</a:t>
            </a:r>
          </a:p>
          <a:p>
            <a:pPr marL="0" indent="0">
              <a:buNone/>
            </a:pPr>
            <a:r>
              <a:rPr lang="en-US" dirty="0"/>
              <a:t>Serious : visceral and parietal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3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4C700-8626-7C6A-BCBE-893107A54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Limiting product is oxygen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C32F5-A595-2B42-FF94-A346ABAE6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6412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Timely manner function properly</a:t>
            </a:r>
          </a:p>
          <a:p>
            <a:pPr marL="0" indent="0">
              <a:buNone/>
            </a:pPr>
            <a:r>
              <a:rPr lang="en-US" dirty="0"/>
              <a:t>Coronary arteries </a:t>
            </a:r>
          </a:p>
          <a:p>
            <a:pPr marL="0" indent="0">
              <a:buNone/>
            </a:pPr>
            <a:r>
              <a:rPr lang="en-US" dirty="0"/>
              <a:t>Myoglobin</a:t>
            </a:r>
          </a:p>
          <a:p>
            <a:pPr marL="0" indent="0">
              <a:buNone/>
            </a:pPr>
            <a:r>
              <a:rPr lang="en-US" dirty="0"/>
              <a:t>Mitochondria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Fuel </a:t>
            </a:r>
          </a:p>
          <a:p>
            <a:pPr marL="0" indent="0">
              <a:buNone/>
            </a:pPr>
            <a:r>
              <a:rPr lang="en-US" dirty="0"/>
              <a:t>Glucose      pyruvate </a:t>
            </a:r>
          </a:p>
          <a:p>
            <a:pPr marL="0" indent="0">
              <a:buNone/>
            </a:pPr>
            <a:r>
              <a:rPr lang="en-US" dirty="0"/>
              <a:t>Fatty acids  beta oxidation</a:t>
            </a:r>
          </a:p>
          <a:p>
            <a:pPr marL="0" indent="0">
              <a:buNone/>
            </a:pPr>
            <a:r>
              <a:rPr lang="en-US" dirty="0"/>
              <a:t>Lactate       pyruvate  </a:t>
            </a:r>
          </a:p>
          <a:p>
            <a:pPr marL="0" indent="0">
              <a:buNone/>
            </a:pPr>
            <a:r>
              <a:rPr lang="en-US" dirty="0"/>
              <a:t>Amino acids  ketogenic and non-essential one </a:t>
            </a:r>
          </a:p>
          <a:p>
            <a:pPr marL="0" indent="0">
              <a:buNone/>
            </a:pPr>
            <a:r>
              <a:rPr lang="en-US" dirty="0"/>
              <a:t>Ketone bodies     fasting state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9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526F4-99D5-D014-5AD3-D18168B7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Myocardium clinical disorders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C2124-585A-DE27-D702-B575C5691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213" y="151590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Angina pectoris </a:t>
            </a:r>
          </a:p>
          <a:p>
            <a:pPr marL="0" indent="0">
              <a:buNone/>
            </a:pPr>
            <a:r>
              <a:rPr lang="en-US" dirty="0"/>
              <a:t>Due to strenuous activity</a:t>
            </a:r>
          </a:p>
          <a:p>
            <a:pPr marL="0" indent="0">
              <a:buNone/>
            </a:pPr>
            <a:r>
              <a:rPr lang="en-US" dirty="0"/>
              <a:t>Tissue becomes ischemia </a:t>
            </a:r>
          </a:p>
          <a:p>
            <a:pPr marL="0" indent="0">
              <a:buNone/>
            </a:pPr>
            <a:r>
              <a:rPr lang="en-US" dirty="0"/>
              <a:t>Pain subsides at rest </a:t>
            </a:r>
          </a:p>
          <a:p>
            <a:pPr marL="0" indent="0">
              <a:buNone/>
            </a:pPr>
            <a:r>
              <a:rPr lang="en-US" dirty="0"/>
              <a:t>Nitroglycerin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Myocardial infarction ( heart attack) </a:t>
            </a:r>
          </a:p>
          <a:p>
            <a:pPr marL="0" indent="0">
              <a:buNone/>
            </a:pPr>
            <a:r>
              <a:rPr lang="en-US" dirty="0"/>
              <a:t>Death of cardiac muscle replaced by scar tissue and could lead to death</a:t>
            </a:r>
          </a:p>
        </p:txBody>
      </p:sp>
    </p:spTree>
    <p:extLst>
      <p:ext uri="{BB962C8B-B14F-4D97-AF65-F5344CB8AC3E}">
        <p14:creationId xmlns:p14="http://schemas.microsoft.com/office/powerpoint/2010/main" val="45789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F0B5A-77EE-4468-B723-2CE3DC26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Intrinsic cardiac conduction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5CA9A-121E-4E34-8187-953C29D50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/>
              <a:t>Electrophysiology of the heart is so special it had the ability to intrinsically depolarize itself it doesn’t really depend upon the nervous system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heart exhibits was called automaticity ( the heart has its intrinsic ability on tis own to spontaneously depolarize itself and then trigger action potentials to send it out to all other parts of the heart)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867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F9C82-7786-4C85-8F2E-B7E9765AD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heart cells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2C8CD-D71C-44A8-AF16-C7B1D69C2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612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Two different types of myocardium</a:t>
            </a:r>
          </a:p>
          <a:p>
            <a:r>
              <a:rPr lang="en-US" dirty="0"/>
              <a:t>Nodal cells are non contractile cells these are the ones that generates automaticity set a rhythm or the base ( SA, AV, AV Bundle( His), Bundle branches (left and right), Purkinje fibers)</a:t>
            </a:r>
          </a:p>
          <a:p>
            <a:r>
              <a:rPr lang="en-US" dirty="0"/>
              <a:t>Contractile cells( actin and myosin, troponin and tropomyosin, sarcoplasmic reticulum) those ones that force and pushing the blood out of the heart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9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CBE49-1E86-DF16-8638-ADAB259FF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Heart cells : contractile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53E7E-7C44-44E9-4C20-35D3E64F4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018" y="147078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“Worker bees” of the hear</a:t>
            </a:r>
          </a:p>
          <a:p>
            <a:r>
              <a:rPr lang="en-US" dirty="0"/>
              <a:t>Don’t pace the heart </a:t>
            </a:r>
          </a:p>
          <a:p>
            <a:r>
              <a:rPr lang="en-US" dirty="0"/>
              <a:t>Very slow compared to nodal cells </a:t>
            </a:r>
          </a:p>
          <a:p>
            <a:r>
              <a:rPr lang="en-US" dirty="0"/>
              <a:t>Premature ventricle or atrium contraction (not serious) mis </a:t>
            </a:r>
            <a:r>
              <a:rPr lang="en-US" dirty="0" err="1"/>
              <a:t>chievous</a:t>
            </a:r>
            <a:endParaRPr lang="en-US" dirty="0"/>
          </a:p>
          <a:p>
            <a:r>
              <a:rPr lang="en-US" dirty="0"/>
              <a:t>Arrhythmia ( serious) Ectopic atrial tachycardia or ventricular tachycardia</a:t>
            </a:r>
          </a:p>
          <a:p>
            <a:r>
              <a:rPr lang="en-US" dirty="0"/>
              <a:t>Cell to cell spread not so fast  </a:t>
            </a:r>
          </a:p>
          <a:p>
            <a:r>
              <a:rPr lang="en-US" dirty="0"/>
              <a:t>The wave of depolarization “ knock out”  </a:t>
            </a:r>
          </a:p>
          <a:p>
            <a:pPr marL="0" indent="0">
              <a:buNone/>
            </a:pPr>
            <a:r>
              <a:rPr lang="en-US" dirty="0"/>
              <a:t>Overdrive suppression the crushing of the worker bee’s dream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19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690</Words>
  <Application>Microsoft Office PowerPoint</Application>
  <PresentationFormat>Widescreen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Physiology of Cardiac Muscle </vt:lpstr>
      <vt:lpstr>objectives</vt:lpstr>
      <vt:lpstr>Clinical topography of the heart</vt:lpstr>
      <vt:lpstr>Layers of the heart </vt:lpstr>
      <vt:lpstr>Limiting product is oxygen </vt:lpstr>
      <vt:lpstr>Myocardium clinical disorders </vt:lpstr>
      <vt:lpstr>Intrinsic cardiac conduction system </vt:lpstr>
      <vt:lpstr>Types of heart cells </vt:lpstr>
      <vt:lpstr>Heart cells : contractile cells</vt:lpstr>
      <vt:lpstr>Pacemaker cells </vt:lpstr>
      <vt:lpstr>Conduction system </vt:lpstr>
      <vt:lpstr>Electrophysiological system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Physiology of Cardiac Muscle </dc:title>
  <dc:creator>arwa rawashdeh</dc:creator>
  <cp:lastModifiedBy>arwa rawashdeh</cp:lastModifiedBy>
  <cp:revision>11</cp:revision>
  <dcterms:created xsi:type="dcterms:W3CDTF">2022-11-05T19:05:48Z</dcterms:created>
  <dcterms:modified xsi:type="dcterms:W3CDTF">2022-11-05T19:41:40Z</dcterms:modified>
</cp:coreProperties>
</file>