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4"/>
  </p:notesMasterIdLst>
  <p:sldIdLst>
    <p:sldId id="256" r:id="rId2"/>
    <p:sldId id="257" r:id="rId3"/>
    <p:sldId id="286" r:id="rId4"/>
    <p:sldId id="287" r:id="rId5"/>
    <p:sldId id="289" r:id="rId6"/>
    <p:sldId id="297" r:id="rId7"/>
    <p:sldId id="299" r:id="rId8"/>
    <p:sldId id="300" r:id="rId9"/>
    <p:sldId id="301" r:id="rId10"/>
    <p:sldId id="302" r:id="rId11"/>
    <p:sldId id="304" r:id="rId12"/>
    <p:sldId id="29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exend Deca"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87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7049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html:mk:@MSITStore:E:\GANONG%20-%20REVIEW%20OF%20MEDICAL%20PHYSIOLOGY%20-%2022nd%20Ed.%20(2005).chm::/Physiology/S%20VI.%20Circulation/Ch.30.%20Dynamics%20of%20Blood%20&amp;%20Lymph%20Flow/c30s3a.mht!http://www.accessmedicine.com/loadBinary.aspx?name=gano22&amp;filename=gano22_c030eq003.gi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Relationship Id="rId9" Type="http://schemas.openxmlformats.org/officeDocument/2006/relationships/image" Target="mhtml:mk:@MSITStore:E:\GANONG%20-%20REVIEW%20OF%20MEDICAL%20PHYSIOLOGY%20-%2022nd%20Ed.%20(2005).chm::/Physiology/S%20VI.%20Circulation/Ch.30.%20Dynamics%20of%20Blood%20&amp;%20Lymph%20Flow/c30s3a.mht!http://www.accessmedicine.com/images/special/etalower.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6- </a:t>
            </a:r>
            <a:r>
              <a:rPr lang="en-US" sz="3200" dirty="0" err="1" smtClean="0">
                <a:solidFill>
                  <a:schemeClr val="tx1">
                    <a:lumMod val="90000"/>
                    <a:lumOff val="10000"/>
                  </a:schemeClr>
                </a:solidFill>
              </a:rPr>
              <a:t>Heamodynamics</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51470"/>
            <a:ext cx="8777764" cy="2088232"/>
          </a:xfrm>
        </p:spPr>
        <p:txBody>
          <a:bodyPr/>
          <a:lstStyle/>
          <a:p>
            <a:pPr marL="101600" indent="0" algn="ctr" rtl="0">
              <a:lnSpc>
                <a:spcPct val="150000"/>
              </a:lnSpc>
              <a:spcBef>
                <a:spcPts val="1800"/>
              </a:spcBef>
              <a:spcAft>
                <a:spcPts val="1200"/>
              </a:spcAft>
              <a:buNone/>
            </a:pPr>
            <a:r>
              <a:rPr lang="en-US"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Critical Closing Pressure</a:t>
            </a:r>
            <a:endParaRPr lang="en-GB"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50000"/>
              </a:lnSpc>
              <a:spcAft>
                <a:spcPts val="6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 rigid tubes the relation between pressure and flow of homogeneous fluids is linear, but in thin-walled blood vessels in vivo it is not. When the pressure in a small blood vessel is reduced, a point is reached at which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no blood flows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even though the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pressure is not zero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vessels are surrounded by tissues that exert a small but definite pressure on the vessels, and when the intraluminal pressure falls below the tissue pressure, the vessels collapse.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pressure at which flow stop is called the </a:t>
            </a:r>
            <a:r>
              <a:rPr lang="en-US" sz="1800" b="1"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critical closing pressure.</a:t>
            </a:r>
            <a:endParaRPr lang="en-GB" sz="1400" dirty="0" smtClean="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6902"/>
          <a:stretch/>
        </p:blipFill>
        <p:spPr>
          <a:xfrm>
            <a:off x="2627784" y="3435797"/>
            <a:ext cx="4691407" cy="1707654"/>
          </a:xfrm>
          <a:prstGeom prst="rect">
            <a:avLst/>
          </a:prstGeom>
        </p:spPr>
      </p:pic>
    </p:spTree>
    <p:extLst>
      <p:ext uri="{BB962C8B-B14F-4D97-AF65-F5344CB8AC3E}">
        <p14:creationId xmlns:p14="http://schemas.microsoft.com/office/powerpoint/2010/main" val="405873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216" y="20525"/>
            <a:ext cx="5263871" cy="3155100"/>
          </a:xfrm>
        </p:spPr>
        <p:txBody>
          <a:bodyPr/>
          <a:lstStyle/>
          <a:p>
            <a:pPr marL="101600" indent="0" algn="ctr" rtl="0">
              <a:lnSpc>
                <a:spcPct val="150000"/>
              </a:lnSpc>
              <a:spcBef>
                <a:spcPts val="1800"/>
              </a:spcBef>
              <a:spcAft>
                <a:spcPts val="1200"/>
              </a:spcAft>
              <a:buNone/>
            </a:pP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Law of Laplace</a:t>
            </a:r>
            <a:endParaRPr lang="en-GB" sz="14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50000"/>
              </a:lnSpc>
              <a:spcAft>
                <a:spcPts val="6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relation between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distending pressure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and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tension</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is shown diagrammatically in fig It is perhaps surprising that structures as thin-walled and delicate as the capillaries are not more prone to rupture. The principal reason for their relative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in-vulnerability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is their small diameter. The protective effect of small size in this case is an example of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law of Laplace,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(tension in the wall of a cylinder (T) is equal to the product of the transmural pressure (P) and the radius (r) divided by the wall thickness (w).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P. r / w</a:t>
            </a:r>
            <a:endParaRPr lang="en-GB" sz="1400" b="1"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6" name="Picture 5">
            <a:extLst>
              <a:ext uri="{FF2B5EF4-FFF2-40B4-BE49-F238E27FC236}">
                <a16:creationId xmlns:a16="http://schemas.microsoft.com/office/drawing/2014/main" id="{492BA847-2AA1-4C88-A448-2F1B0F7CCB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7614"/>
            <a:ext cx="3315841" cy="3063945"/>
          </a:xfrm>
          <a:prstGeom prst="rect">
            <a:avLst/>
          </a:prstGeom>
          <a:noFill/>
          <a:ln>
            <a:noFill/>
          </a:ln>
        </p:spPr>
      </p:pic>
    </p:spTree>
    <p:extLst>
      <p:ext uri="{BB962C8B-B14F-4D97-AF65-F5344CB8AC3E}">
        <p14:creationId xmlns:p14="http://schemas.microsoft.com/office/powerpoint/2010/main" val="183882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79512" y="994200"/>
            <a:ext cx="4392488" cy="3155100"/>
          </a:xfrm>
          <a:prstGeom prst="rect">
            <a:avLst/>
          </a:prstGeom>
        </p:spPr>
        <p:txBody>
          <a:bodyPr spcFirstLastPara="1" wrap="square" lIns="0" tIns="0" rIns="0" bIns="0" anchor="t" anchorCtr="0">
            <a:noAutofit/>
          </a:bodyPr>
          <a:lstStyle/>
          <a:p>
            <a:pPr indent="0" algn="justLow" rtl="0">
              <a:spcBef>
                <a:spcPts val="600"/>
              </a:spcBef>
              <a:buNone/>
            </a:pPr>
            <a:endParaRPr lang="en-US"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itle 2">
            <a:extLst>
              <a:ext uri="{FF2B5EF4-FFF2-40B4-BE49-F238E27FC236}">
                <a16:creationId xmlns:a16="http://schemas.microsoft.com/office/drawing/2014/main" id="{381C46D0-09F9-469D-B6BD-3AB3A19E6A67}"/>
              </a:ext>
            </a:extLst>
          </p:cNvPr>
          <p:cNvSpPr>
            <a:spLocks noGrp="1"/>
          </p:cNvSpPr>
          <p:nvPr>
            <p:ph type="title"/>
          </p:nvPr>
        </p:nvSpPr>
        <p:spPr/>
        <p:txBody>
          <a:bodyPr/>
          <a:lstStyle/>
          <a:p>
            <a:endParaRPr lang="en-GB"/>
          </a:p>
        </p:txBody>
      </p:sp>
      <p:sp>
        <p:nvSpPr>
          <p:cNvPr id="4" name="Rectangle 2">
            <a:extLst>
              <a:ext uri="{FF2B5EF4-FFF2-40B4-BE49-F238E27FC236}">
                <a16:creationId xmlns:a16="http://schemas.microsoft.com/office/drawing/2014/main" id="{F434D3E1-3502-4250-BDED-BF9952CD73FB}"/>
              </a:ext>
            </a:extLst>
          </p:cNvPr>
          <p:cNvSpPr>
            <a:spLocks noChangeArrowheads="1"/>
          </p:cNvSpPr>
          <p:nvPr/>
        </p:nvSpPr>
        <p:spPr bwMode="auto">
          <a:xfrm>
            <a:off x="323528" y="-1008826"/>
            <a:ext cx="8705756"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b="1"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b="1"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Flow, Pressure, &amp; Resistance</a:t>
            </a:r>
            <a:endParaRPr kumimoji="0" lang="en-GB"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-Blood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flows from areas of high pressure to areas of low </a:t>
            </a: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pressure.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blood flow rate (F) is directly proportionate to the perfusion pressure or pressure gradient (=difference between the mean arterial B.P and the atrial pressure) while it is inversely proportionate to the peripheral resistance.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Therefore,              </a:t>
            </a:r>
            <a:endPar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 =pressure gradient/peripheral </a:t>
            </a:r>
            <a:r>
              <a:rPr kumimoji="0" lang="en-US" altLang="en-US" sz="1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resistance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smtClean="0">
                <a:solidFill>
                  <a:schemeClr val="tx1"/>
                </a:solidFill>
                <a:latin typeface="Times New Roman" panose="02020603050405020304" pitchFamily="18" charset="0"/>
                <a:cs typeface="Times New Roman" panose="02020603050405020304" pitchFamily="18" charset="0"/>
              </a:rPr>
              <a:t>                                                              F= ∆ P / R</a:t>
            </a: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-Resistance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cardiovascular system is sometimes expressed in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units,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which are obtained by dividing pressure in mm Hg by flow in mL/s.).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example, when the mean aortic pressure is 90 mm Hg and the left ventricular output is 90 mL/s, the total peripheral resistance 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5BE1A86F-6091-42BC-BC71-117A151DB35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48064" y="4351446"/>
            <a:ext cx="1752600" cy="552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2050" name="Picture 2">
            <a:extLst>
              <a:ext uri="{FF2B5EF4-FFF2-40B4-BE49-F238E27FC236}">
                <a16:creationId xmlns:a16="http://schemas.microsoft.com/office/drawing/2014/main" id="{AF5C2410-EAC3-473E-A514-FD9F341BFD6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87824" y="1794860"/>
            <a:ext cx="4032448" cy="77688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C39CF6B2-FD0F-4C89-AB8E-E77254C3C171}"/>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2421086" y="3747262"/>
            <a:ext cx="4671194"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C041269-A1B8-46C6-8745-5AB7626D3787}"/>
              </a:ext>
            </a:extLst>
          </p:cNvPr>
          <p:cNvSpPr>
            <a:spLocks noChangeArrowheads="1"/>
          </p:cNvSpPr>
          <p:nvPr/>
        </p:nvSpPr>
        <p:spPr bwMode="auto">
          <a:xfrm>
            <a:off x="222220" y="-81512"/>
            <a:ext cx="881427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Factors that affect peripheral </a:t>
            </a:r>
            <a:r>
              <a:rPr kumimoji="0" lang="en-US" altLang="en-US" sz="18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resistance (</a:t>
            </a:r>
            <a:r>
              <a:rPr kumimoji="0" lang="en-US" altLang="en-US" sz="18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Most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resistance to blood flow occurs in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arterioles</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 capillaries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 it is called peripheral.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Factors that affect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can be </a:t>
            </a: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obtained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from the following formula</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Poiseuille–Hagen Formula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1"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relation between the flow in a long narrow tube, the viscosity of the fluid, and the radius of the tube is expressed mathematically in 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Poiseuille–Hagen formula:</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chemeClr val="tx1"/>
                </a:solidFill>
                <a:latin typeface="Times New Roman" panose="02020603050405020304" pitchFamily="18" charset="0"/>
                <a:cs typeface="Times New Roman" panose="02020603050405020304" pitchFamily="18" charset="0"/>
              </a:rPr>
              <a:t>Where</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691836F-249D-4EC7-8309-CEBBA88D864D}"/>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 name="Rectangle 2">
            <a:extLst>
              <a:ext uri="{FF2B5EF4-FFF2-40B4-BE49-F238E27FC236}">
                <a16:creationId xmlns:a16="http://schemas.microsoft.com/office/drawing/2014/main" id="{A089A9DE-20AE-492D-A211-9A6625942660}"/>
              </a:ext>
            </a:extLst>
          </p:cNvPr>
          <p:cNvSpPr>
            <a:spLocks noChangeArrowheads="1"/>
          </p:cNvSpPr>
          <p:nvPr/>
        </p:nvSpPr>
        <p:spPr bwMode="auto">
          <a:xfrm>
            <a:off x="251520" y="491193"/>
            <a:ext cx="66287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Since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flow</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equal to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pressure difference</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divided by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resistance</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3D6CB407-7F08-467E-B1D2-35CD4480A33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65889" y="1203598"/>
            <a:ext cx="1639256" cy="647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FFBC626-8E5C-4D3A-A6AF-9B9A37AF5B53}"/>
              </a:ext>
            </a:extLst>
          </p:cNvPr>
          <p:cNvSpPr>
            <a:spLocks noChangeArrowheads="1"/>
          </p:cNvSpPr>
          <p:nvPr/>
        </p:nvSpPr>
        <p:spPr bwMode="auto">
          <a:xfrm>
            <a:off x="9316" y="2353692"/>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Main factors that affect (R):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justLow"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Diameter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(radius) of the blood vessel</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justLow"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Length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blood vessel.</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2" indent="0" algn="justLow"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Blood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viscosity </a:t>
            </a: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directly</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proportionate to 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length</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the vessel and blood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viscosity</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inversely</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proportionate to the </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fourth power of the radius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the vessel</a:t>
            </a:r>
            <a:r>
              <a:rPr kumimoji="0" lang="en-US" altLang="en-US" sz="1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 name="Rectangle 2">
            <a:extLst>
              <a:ext uri="{FF2B5EF4-FFF2-40B4-BE49-F238E27FC236}">
                <a16:creationId xmlns:a16="http://schemas.microsoft.com/office/drawing/2014/main" id="{DF6669FF-8F6B-462C-B596-1C9DD0699224}"/>
              </a:ext>
            </a:extLst>
          </p:cNvPr>
          <p:cNvSpPr>
            <a:spLocks noChangeArrowheads="1"/>
          </p:cNvSpPr>
          <p:nvPr/>
        </p:nvSpPr>
        <p:spPr bwMode="auto">
          <a:xfrm>
            <a:off x="57150" y="994771"/>
            <a:ext cx="8849772"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en-US" sz="1600"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Haematocrit</a:t>
            </a:r>
            <a:r>
              <a:rPr kumimoji="0" lang="en-US" altLang="en-US" sz="1600"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value (</a:t>
            </a:r>
            <a:r>
              <a:rPr kumimoji="0" lang="en-US" altLang="en-US" sz="1600" b="1" i="0" u="none" strike="noStrike" cap="none" normalizeH="0" baseline="0" dirty="0" err="1">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Ht</a:t>
            </a:r>
            <a:r>
              <a:rPr kumimoji="0" lang="en-US" altLang="en-US" sz="1600"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1600" b="0"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 percentage of the volume of blood occupied by red blood cells</a:t>
            </a:r>
            <a:endParaRPr kumimoji="0" lang="en-GB" altLang="en-US" sz="1600" b="0" i="0" u="none" strike="noStrike" cap="none" normalizeH="0" baseline="0" dirty="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In </a:t>
            </a:r>
            <a:r>
              <a:rPr kumimoji="0" lang="en-US" alt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severe polycythemia</a:t>
            </a: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the increase in resistance does increase the work of the heart. Conversely, in </a:t>
            </a:r>
            <a:r>
              <a:rPr kumimoji="0" lang="en-US" alt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anemia</a:t>
            </a: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peripheral resistance is decreased, in part because of the decline in viscosity. Of course, the decrease in hemoglobin decreases the O</a:t>
            </a:r>
            <a:r>
              <a:rPr kumimoji="0" lang="en-US" altLang="en-US" sz="1600" b="0" i="0" u="none" strike="noStrike" kern="0" cap="none" spc="0" normalizeH="0" baseline="-3000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2</a:t>
            </a:r>
            <a:r>
              <a:rPr kumimoji="0" lang="en-US" alt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-carrying ability of the blood, but the improved blood flow due to the decrease in viscosity partially compensates for this</a:t>
            </a:r>
            <a:r>
              <a:rPr kumimoji="0" lang="en-US" altLang="en-US" sz="1600" b="0" i="0" u="none" strike="noStrike" kern="0" cap="none" spc="0" normalizeH="0" baseline="0" noProof="0" dirty="0" smtClean="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p>
          <a:p>
            <a:pPr marL="101600" lvl="0">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2. Composition of the plasma</a:t>
            </a:r>
            <a:r>
              <a:rPr lang="en-US" sz="1600" b="1" dirty="0" smtClean="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a:t>
            </a:r>
            <a:r>
              <a:rPr lang="en-US" sz="1600" dirty="0" smtClean="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Plasma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has relative viscosity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1.8</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times as that of water, mainly due to presence of proteins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fibrinogen</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and some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globulins</a:t>
            </a:r>
            <a:r>
              <a:rPr lang="en-US" sz="1600" dirty="0" smtClean="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so</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viscosity is increased in marked elevation of plasma proteins (hyper-gamma-</a:t>
            </a:r>
            <a:r>
              <a:rPr lang="en-US" sz="1600" dirty="0" err="1">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globuinemia</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Muli"/>
            </a:endParaRPr>
          </a:p>
          <a:p>
            <a:pPr marL="101600" lvl="0" algn="just">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3. Blood temperature: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Viscosity increases by cooling and vice versa.</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Muli"/>
            </a:endParaRPr>
          </a:p>
          <a:p>
            <a:pPr marL="101600" lvl="0" algn="just">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4. </a:t>
            </a:r>
            <a:r>
              <a:rPr lang="en-US" sz="1600" b="1" dirty="0" err="1">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Diamter</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of blood vessel: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Viscosity is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low</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in vessels having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small</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diameters and vice versa.</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Muli"/>
            </a:endParaRPr>
          </a:p>
          <a:p>
            <a:pPr marL="101600" lvl="0" algn="just">
              <a:spcBef>
                <a:spcPts val="600"/>
              </a:spcBef>
              <a:spcAft>
                <a:spcPts val="1000"/>
              </a:spcAft>
              <a:buClr>
                <a:srgbClr val="A458FF"/>
              </a:buClr>
              <a:buSzPts val="2000"/>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5. Velocity of blood flow: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Viscosity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increases</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 at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low velocity flow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rates and vice versa</a:t>
            </a:r>
            <a:r>
              <a:rPr lang="en-US" sz="1600" dirty="0" smtClean="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Muli"/>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53EBA3-C1B6-4CE4-8783-25B4642203DB}"/>
              </a:ext>
            </a:extLst>
          </p:cNvPr>
          <p:cNvSpPr txBox="1"/>
          <p:nvPr/>
        </p:nvSpPr>
        <p:spPr>
          <a:xfrm>
            <a:off x="1907704" y="87042"/>
            <a:ext cx="4983410" cy="504625"/>
          </a:xfrm>
          <a:prstGeom prst="rect">
            <a:avLst/>
          </a:prstGeom>
          <a:noFill/>
        </p:spPr>
        <p:txBody>
          <a:bodyPr wrap="square" rtlCol="0">
            <a:spAutoFit/>
          </a:bodyPr>
          <a:lstStyle/>
          <a:p>
            <a:pPr algn="ctr" rtl="0">
              <a:lnSpc>
                <a:spcPct val="150000"/>
              </a:lnSpc>
              <a:spcAft>
                <a:spcPts val="1000"/>
              </a:spcAft>
            </a:pP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Factors that affect the blood viscosity</a:t>
            </a:r>
            <a:endParaRPr lang="en-GB" sz="20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215516" y="51470"/>
            <a:ext cx="8712968" cy="3155100"/>
          </a:xfrm>
          <a:prstGeom prst="rect">
            <a:avLst/>
          </a:prstGeom>
        </p:spPr>
        <p:txBody>
          <a:bodyPr spcFirstLastPara="1" wrap="square" lIns="0" tIns="0" rIns="0" bIns="0" anchor="t" anchorCtr="0">
            <a:noAutofit/>
          </a:bodyPr>
          <a:lstStyle/>
          <a:p>
            <a:pPr marL="101600" indent="0" algn="ctr" rtl="0">
              <a:lnSpc>
                <a:spcPct val="150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Velocity of blood flow</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 rtl="0">
              <a:lnSpc>
                <a:spcPct val="150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blood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velocity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any point in the circulatory system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inversely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proportionate to the total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cross-sectional area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at that point, and is calculated by dividing the blood flow rate (ml per second)/cross-sectional area (cm2</a:t>
            </a:r>
            <a:r>
              <a:rPr lang="en-US" sz="16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t>
            </a:r>
          </a:p>
          <a:p>
            <a:pPr marL="0" lvl="0" indent="0" algn="ctr">
              <a:lnSpc>
                <a:spcPct val="100000"/>
              </a:lnSpc>
              <a:spcBef>
                <a:spcPts val="0"/>
              </a:spcBef>
              <a:spcAft>
                <a:spcPts val="1000"/>
              </a:spcAft>
              <a:buClr>
                <a:srgbClr val="000000"/>
              </a:buClr>
              <a:buSzTx/>
              <a:buNone/>
              <a:defRPr/>
            </a:pPr>
            <a:r>
              <a:rPr lang="en-US" sz="1600" b="1" u="sng"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Arial"/>
              </a:rPr>
              <a:t>Types of blood flow:</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9525" lvl="0" indent="0">
              <a:lnSpc>
                <a:spcPct val="100000"/>
              </a:lnSpc>
              <a:spcBef>
                <a:spcPts val="0"/>
              </a:spcBef>
              <a:spcAft>
                <a:spcPts val="600"/>
              </a:spcAft>
              <a:buClr>
                <a:srgbClr val="000000"/>
              </a:buClr>
              <a:buSzTx/>
              <a:buNone/>
              <a:defRPr/>
            </a:pP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cs typeface="Arial" panose="020B0604020202020204" pitchFamily="34" charset="0"/>
                <a:sym typeface="Arial"/>
              </a:rPr>
              <a:t>1. Laminar blood flow:</a:t>
            </a:r>
            <a:endParaRPr lang="en-GB" sz="16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9525" lvl="0" indent="0" algn="just">
              <a:lnSpc>
                <a:spcPct val="150000"/>
              </a:lnSpc>
              <a:spcBef>
                <a:spcPts val="0"/>
              </a:spcBef>
              <a:spcAft>
                <a:spcPts val="600"/>
              </a:spcAft>
              <a:buClr>
                <a:srgbClr val="000000"/>
              </a:buClr>
              <a:buSzTx/>
              <a:buNone/>
              <a:defRPr/>
            </a:pPr>
            <a:r>
              <a:rPr lang="en-US" sz="1600" dirty="0">
                <a:solidFill>
                  <a:srgbClr val="0A2F9E"/>
                </a:solidFill>
                <a:latin typeface="Times New Roman" panose="02020603050405020304" pitchFamily="18" charset="0"/>
                <a:ea typeface="Times New Roman" panose="02020603050405020304" pitchFamily="18" charset="0"/>
                <a:cs typeface="Arial"/>
                <a:sym typeface="Arial"/>
              </a:rPr>
              <a:t>         This is the normal smooth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(streamline)</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flow of blood in straight blood vessels, </a:t>
            </a:r>
            <a:r>
              <a:rPr lang="en-US" sz="1600" dirty="0" smtClean="0">
                <a:solidFill>
                  <a:srgbClr val="0A2F9E"/>
                </a:solidFill>
                <a:latin typeface="Times New Roman" panose="02020603050405020304" pitchFamily="18" charset="0"/>
                <a:ea typeface="Times New Roman" panose="02020603050405020304" pitchFamily="18" charset="0"/>
                <a:cs typeface="Arial"/>
                <a:sym typeface="Arial"/>
              </a:rPr>
              <a:t>it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is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silent</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(producing no sounds) and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laminar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i.e. the blood flows in several layers of laminae . </a:t>
            </a:r>
          </a:p>
          <a:p>
            <a:pPr marL="9525" lvl="0" indent="0" algn="just">
              <a:lnSpc>
                <a:spcPct val="150000"/>
              </a:lnSpc>
              <a:spcBef>
                <a:spcPts val="0"/>
              </a:spcBef>
              <a:spcAft>
                <a:spcPts val="600"/>
              </a:spcAft>
              <a:buClr>
                <a:srgbClr val="000000"/>
              </a:buClr>
              <a:buSzTx/>
              <a:buNone/>
              <a:defRPr/>
            </a:pPr>
            <a:r>
              <a:rPr lang="en-US" sz="1600" dirty="0">
                <a:solidFill>
                  <a:srgbClr val="0A2F9E"/>
                </a:solidFill>
                <a:latin typeface="Times New Roman" panose="02020603050405020304" pitchFamily="18" charset="0"/>
                <a:ea typeface="Times New Roman" panose="02020603050405020304" pitchFamily="18" charset="0"/>
                <a:cs typeface="Arial"/>
                <a:sym typeface="Arial"/>
              </a:rPr>
              <a:t>The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outermost</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layer of blood in contact with vessel wall is almost completely static (not moving) while the other layers move by velocities that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increase</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gradually from </a:t>
            </a:r>
            <a:r>
              <a:rPr lang="en-US" sz="1600" b="1" dirty="0" smtClean="0">
                <a:solidFill>
                  <a:srgbClr val="0A2F9E"/>
                </a:solidFill>
                <a:latin typeface="Times New Roman" panose="02020603050405020304" pitchFamily="18" charset="0"/>
                <a:ea typeface="Times New Roman" panose="02020603050405020304" pitchFamily="18" charset="0"/>
                <a:cs typeface="Arial"/>
                <a:sym typeface="Arial"/>
              </a:rPr>
              <a:t>out-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inwards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till becoming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maximal</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 in the </a:t>
            </a:r>
            <a:r>
              <a:rPr lang="en-US" sz="1600" b="1" dirty="0">
                <a:solidFill>
                  <a:srgbClr val="0A2F9E"/>
                </a:solidFill>
                <a:latin typeface="Times New Roman" panose="02020603050405020304" pitchFamily="18" charset="0"/>
                <a:ea typeface="Times New Roman" panose="02020603050405020304" pitchFamily="18" charset="0"/>
                <a:cs typeface="Arial"/>
                <a:sym typeface="Arial"/>
              </a:rPr>
              <a:t>central layer </a:t>
            </a:r>
            <a:r>
              <a:rPr lang="en-US" sz="1600" dirty="0">
                <a:solidFill>
                  <a:srgbClr val="0A2F9E"/>
                </a:solidFill>
                <a:latin typeface="Times New Roman" panose="02020603050405020304" pitchFamily="18" charset="0"/>
                <a:ea typeface="Times New Roman" panose="02020603050405020304" pitchFamily="18" charset="0"/>
                <a:cs typeface="Arial"/>
                <a:sym typeface="Arial"/>
              </a:rPr>
              <a:t>of the stream. The mean velocity is the average of </a:t>
            </a:r>
            <a:r>
              <a:rPr lang="en-US" sz="1600" dirty="0">
                <a:solidFill>
                  <a:srgbClr val="0A2F9E"/>
                </a:solidFill>
                <a:latin typeface="Times New Roman" panose="02020603050405020304" pitchFamily="18" charset="0"/>
                <a:ea typeface="Times New Roman" panose="02020603050405020304" pitchFamily="18" charset="0"/>
                <a:cs typeface="Arial" panose="020B0604020202020204" pitchFamily="34" charset="0"/>
                <a:sym typeface="Arial"/>
              </a:rPr>
              <a:t>velocities in all blood layers, and beyond a certain critical velocity, turbulence occurs.</a:t>
            </a:r>
            <a:endParaRPr lang="en-GB" sz="1600" dirty="0">
              <a:solidFill>
                <a:srgbClr val="0A2F9E"/>
              </a:solidFill>
              <a:latin typeface="Calibri" panose="020F0502020204030204" pitchFamily="34" charset="0"/>
              <a:ea typeface="Calibri" panose="020F0502020204030204" pitchFamily="34" charset="0"/>
              <a:cs typeface="Arial" panose="020B0604020202020204" pitchFamily="34" charset="0"/>
              <a:sym typeface="Arial"/>
            </a:endParaRPr>
          </a:p>
          <a:p>
            <a:pPr marL="101600" indent="0" algn="just" rtl="0">
              <a:lnSpc>
                <a:spcPct val="150000"/>
              </a:lnSpc>
              <a:spcAft>
                <a:spcPts val="1000"/>
              </a:spcAft>
              <a:buNone/>
            </a:pP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spcBef>
                <a:spcPts val="600"/>
              </a:spcBef>
              <a:buNone/>
            </a:pPr>
            <a:endParaRPr lang="en-GB"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300" b="0" i="0" u="none" strike="noStrike" kern="0" cap="none" spc="0" normalizeH="0" baseline="0" noProof="0">
              <a:ln>
                <a:noFill/>
              </a:ln>
              <a:solidFill>
                <a:srgbClr val="FFFFFF"/>
              </a:solidFill>
              <a:effectLst/>
              <a:uLnTx/>
              <a:uFillTx/>
              <a:latin typeface="Lexend Deca"/>
              <a:cs typeface="Lexend Deca"/>
              <a:sym typeface="Lexend Deca"/>
            </a:endParaRPr>
          </a:p>
        </p:txBody>
      </p:sp>
      <p:sp>
        <p:nvSpPr>
          <p:cNvPr id="5" name="Rectangle 3">
            <a:extLst>
              <a:ext uri="{FF2B5EF4-FFF2-40B4-BE49-F238E27FC236}">
                <a16:creationId xmlns:a16="http://schemas.microsoft.com/office/drawing/2014/main"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400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8" name="Picture 7">
            <a:extLst>
              <a:ext uri="{FF2B5EF4-FFF2-40B4-BE49-F238E27FC236}">
                <a16:creationId xmlns:a16="http://schemas.microsoft.com/office/drawing/2014/main" id="{8D286883-BDDB-417C-8A7C-2589CD7313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71550"/>
            <a:ext cx="5904656" cy="3070835"/>
          </a:xfrm>
          <a:prstGeom prst="rect">
            <a:avLst/>
          </a:prstGeom>
          <a:noFill/>
          <a:ln>
            <a:noFill/>
          </a:ln>
        </p:spPr>
      </p:pic>
      <p:sp>
        <p:nvSpPr>
          <p:cNvPr id="7" name="TextBox 6">
            <a:extLst>
              <a:ext uri="{FF2B5EF4-FFF2-40B4-BE49-F238E27FC236}">
                <a16:creationId xmlns:a16="http://schemas.microsoft.com/office/drawing/2014/main" id="{527057B1-F5DB-4B17-B394-B421950416A4}"/>
              </a:ext>
            </a:extLst>
          </p:cNvPr>
          <p:cNvSpPr txBox="1"/>
          <p:nvPr/>
        </p:nvSpPr>
        <p:spPr>
          <a:xfrm>
            <a:off x="2627784" y="4083918"/>
            <a:ext cx="41044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A2F9E"/>
                </a:solidFill>
                <a:effectLst/>
                <a:uLnTx/>
                <a:uFillTx/>
                <a:latin typeface="Arial"/>
                <a:cs typeface="Arial"/>
                <a:sym typeface="Arial"/>
              </a:rPr>
              <a:t>Laminar Blood Flow</a:t>
            </a:r>
            <a:endParaRPr kumimoji="0" lang="en-GB" sz="2000" b="1" i="0" u="none" strike="noStrike" kern="0" cap="none" spc="0" normalizeH="0" baseline="0" noProof="0" dirty="0">
              <a:ln>
                <a:noFill/>
              </a:ln>
              <a:solidFill>
                <a:srgbClr val="0A2F9E"/>
              </a:solidFill>
              <a:effectLst/>
              <a:uLnTx/>
              <a:uFillTx/>
              <a:latin typeface="Arial"/>
              <a:cs typeface="Arial"/>
              <a:sym typeface="Arial"/>
            </a:endParaRPr>
          </a:p>
        </p:txBody>
      </p:sp>
    </p:spTree>
    <p:extLst>
      <p:ext uri="{BB962C8B-B14F-4D97-AF65-F5344CB8AC3E}">
        <p14:creationId xmlns:p14="http://schemas.microsoft.com/office/powerpoint/2010/main" val="138904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101600" indent="0" algn="just" rtl="0">
              <a:lnSpc>
                <a:spcPct val="150000"/>
              </a:lnSpc>
              <a:spcAft>
                <a:spcPts val="1000"/>
              </a:spcAft>
              <a:buNone/>
            </a:pPr>
            <a:endParaRPr lang="en-US" b="1"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101600" indent="0" algn="just" rtl="0">
              <a:lnSpc>
                <a:spcPct val="150000"/>
              </a:lnSpc>
              <a:spcAft>
                <a:spcPts val="1000"/>
              </a:spcAft>
              <a:buNone/>
            </a:pPr>
            <a:endPar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101600" indent="0" algn="just" rtl="0">
              <a:lnSpc>
                <a:spcPct val="150000"/>
              </a:lnSpc>
              <a:spcAft>
                <a:spcPts val="1000"/>
              </a:spcAft>
              <a:buNone/>
            </a:pPr>
            <a:r>
              <a:rPr lang="en-US" b="1"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2</a:t>
            </a:r>
            <a:r>
              <a:rPr lang="en-US"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Turbulent blood flow:</a:t>
            </a:r>
            <a:r>
              <a:rPr lang="en-US"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Low" eaLnBrk="0" fontAlgn="base" hangingPunct="0">
              <a:lnSpc>
                <a:spcPct val="100000"/>
              </a:lnSpc>
              <a:spcBef>
                <a:spcPct val="0"/>
              </a:spcBef>
              <a:spcAft>
                <a:spcPct val="0"/>
              </a:spcAft>
              <a:buClrTx/>
              <a:buSzTx/>
              <a:buNone/>
              <a:defRPr/>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This is disturbed blood flow in the form of eddies in various directions. It produces sounds (=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bruits or murmurs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which can be heard by the stethoscope. </a:t>
            </a:r>
            <a:endPar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0" lvl="0" indent="0" algn="justLow" eaLnBrk="0" fontAlgn="base" hangingPunct="0">
              <a:lnSpc>
                <a:spcPct val="100000"/>
              </a:lnSpc>
              <a:spcBef>
                <a:spcPct val="0"/>
              </a:spcBef>
              <a:spcAft>
                <a:spcPct val="0"/>
              </a:spcAft>
              <a:buClrTx/>
              <a:buSzTx/>
              <a:buNone/>
              <a:defRPr/>
            </a:pP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may lead to excessive shedding of the lining epithelium (thus predisposing to atherosclerosis) .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is specially occurs when the critical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velocity</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is exceeded, </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Sharp change in direction, compression. </a:t>
            </a:r>
          </a:p>
          <a:p>
            <a:pPr marL="0" lvl="0" indent="0" algn="justLow" eaLnBrk="0" fontAlgn="base" hangingPunct="0">
              <a:lnSpc>
                <a:spcPct val="100000"/>
              </a:lnSpc>
              <a:spcBef>
                <a:spcPct val="0"/>
              </a:spcBef>
              <a:spcAft>
                <a:spcPct val="0"/>
              </a:spcAft>
              <a:buClrTx/>
              <a:buSzTx/>
              <a:buNone/>
              <a:defRPr/>
            </a:pPr>
            <a:endParaRPr lang="en-US" altLang="en-US" sz="1800"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sym typeface="Arial"/>
            </a:endParaRPr>
          </a:p>
          <a:p>
            <a:pPr marL="0" lvl="0" indent="0" algn="justLow" eaLnBrk="0" fontAlgn="base" hangingPunct="0">
              <a:lnSpc>
                <a:spcPct val="100000"/>
              </a:lnSpc>
              <a:spcBef>
                <a:spcPct val="0"/>
              </a:spcBef>
              <a:spcAft>
                <a:spcPct val="0"/>
              </a:spcAft>
              <a:buClrTx/>
              <a:buSzTx/>
              <a:buNone/>
              <a:defRPr/>
            </a:pPr>
            <a:r>
              <a:rPr lang="en-US" altLang="en-US" sz="18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Constriction </a:t>
            </a:r>
            <a:r>
              <a:rPr lang="en-US" altLang="en-US" sz="18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of an artery increases the velocity of blood flow through the constriction, producing turbulence, and consequently sound, beyond the constriction .Examples are bruits heard over arteries constricted by atherosclerotic plaques and the sounds of </a:t>
            </a:r>
            <a:r>
              <a:rPr lang="en-US" altLang="en-US" sz="18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Korotkoff</a:t>
            </a:r>
            <a:r>
              <a:rPr lang="en-US" altLang="en-US" sz="18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Arial"/>
              </a:rPr>
              <a:t> heard when measuring blood pressure.</a:t>
            </a:r>
            <a:endParaRPr lang="en-US" altLang="en-US" sz="1800" dirty="0">
              <a:solidFill>
                <a:schemeClr val="tx1">
                  <a:lumMod val="90000"/>
                  <a:lumOff val="10000"/>
                </a:schemeClr>
              </a:solidFill>
              <a:latin typeface="Times New Roman" panose="02020603050405020304" pitchFamily="18" charset="0"/>
              <a:cs typeface="Times New Roman" panose="02020603050405020304" pitchFamily="18" charset="0"/>
              <a:sym typeface="Arial"/>
            </a:endParaRPr>
          </a:p>
          <a:p>
            <a:pPr marL="101600" indent="0" algn="just" rtl="0">
              <a:lnSpc>
                <a:spcPct val="150000"/>
              </a:lnSpc>
              <a:spcAft>
                <a:spcPts val="1000"/>
              </a:spcAft>
              <a:buNone/>
            </a:pPr>
            <a:endParaRPr lang="en-GB"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50000"/>
              </a:lnSpc>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smtClean="0">
                <a:ln>
                  <a:noFill/>
                </a:ln>
                <a:solidFill>
                  <a:srgbClr val="050060"/>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 sz="1800" b="0" i="0" u="none" strike="noStrike" kern="0" cap="none" spc="0" normalizeH="0" baseline="0" noProof="0">
              <a:ln>
                <a:noFill/>
              </a:ln>
              <a:solidFill>
                <a:srgbClr val="050060"/>
              </a:solidFill>
              <a:effectLst/>
              <a:uLnTx/>
              <a:uFillTx/>
              <a:latin typeface="Lexend Deca"/>
              <a:cs typeface="Lexend Deca"/>
              <a:sym typeface="Lexend Deca"/>
            </a:endParaRPr>
          </a:p>
        </p:txBody>
      </p:sp>
      <p:pic>
        <p:nvPicPr>
          <p:cNvPr id="4" name="Picture 3">
            <a:extLst>
              <a:ext uri="{FF2B5EF4-FFF2-40B4-BE49-F238E27FC236}">
                <a16:creationId xmlns:a16="http://schemas.microsoft.com/office/drawing/2014/main" id="{A3EB5DE3-D802-4DE6-98DE-CC09E4FE769F}"/>
              </a:ext>
            </a:extLst>
          </p:cNvPr>
          <p:cNvPicPr/>
          <p:nvPr/>
        </p:nvPicPr>
        <p:blipFill rotWithShape="1">
          <a:blip r:embed="rId2">
            <a:extLst>
              <a:ext uri="{28A0092B-C50C-407E-A947-70E740481C1C}">
                <a14:useLocalDpi xmlns:a14="http://schemas.microsoft.com/office/drawing/2010/main" val="0"/>
              </a:ext>
            </a:extLst>
          </a:blip>
          <a:srcRect l="988" r="2809" b="12039"/>
          <a:stretch/>
        </p:blipFill>
        <p:spPr bwMode="auto">
          <a:xfrm>
            <a:off x="2843808" y="223114"/>
            <a:ext cx="5472608" cy="1340524"/>
          </a:xfrm>
          <a:prstGeom prst="rect">
            <a:avLst/>
          </a:prstGeom>
          <a:noFill/>
          <a:ln>
            <a:noFill/>
          </a:ln>
        </p:spPr>
      </p:pic>
    </p:spTree>
    <p:extLst>
      <p:ext uri="{BB962C8B-B14F-4D97-AF65-F5344CB8AC3E}">
        <p14:creationId xmlns:p14="http://schemas.microsoft.com/office/powerpoint/2010/main" val="2856703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sp>
        <p:nvSpPr>
          <p:cNvPr id="2" name="Rectangle 2">
            <a:extLst>
              <a:ext uri="{FF2B5EF4-FFF2-40B4-BE49-F238E27FC236}">
                <a16:creationId xmlns:a16="http://schemas.microsoft.com/office/drawing/2014/main" id="{DF6669FF-8F6B-462C-B596-1C9DD0699224}"/>
              </a:ext>
            </a:extLst>
          </p:cNvPr>
          <p:cNvSpPr>
            <a:spLocks noChangeArrowheads="1"/>
          </p:cNvSpPr>
          <p:nvPr/>
        </p:nvSpPr>
        <p:spPr bwMode="auto">
          <a:xfrm>
            <a:off x="179512" y="776478"/>
            <a:ext cx="884977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525" marR="0" lvl="0" indent="0" algn="l"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The probability of </a:t>
            </a:r>
            <a:r>
              <a:rPr kumimoji="0" lang="en-US" sz="18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turbulence</a:t>
            </a:r>
            <a:r>
              <a:rPr kumimoji="0" lang="en-US" sz="18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 is also related to the diameter of the vessel and the viscosity of the blood. This probability can be expressed by the ratio of inertial to viscous forces as follows:</a:t>
            </a:r>
            <a:endParaRPr kumimoji="0" lang="en-US" altLang="en-US" sz="1800" b="0" i="0" u="none" strike="noStrike" kern="0" cap="none" spc="0" normalizeH="0" baseline="0" noProof="0" dirty="0">
              <a:ln>
                <a:noFill/>
              </a:ln>
              <a:solidFill>
                <a:srgbClr val="050060"/>
              </a:solidFill>
              <a:effectLst/>
              <a:uLnTx/>
              <a:uFillTx/>
              <a:latin typeface="Arial" panose="020B0604020202020204" pitchFamily="34" charset="0"/>
              <a:cs typeface="Arial"/>
              <a:sym typeface="Arial"/>
            </a:endParaRPr>
          </a:p>
        </p:txBody>
      </p:sp>
      <p:pic>
        <p:nvPicPr>
          <p:cNvPr id="4097" name="Picture 1">
            <a:extLst>
              <a:ext uri="{FF2B5EF4-FFF2-40B4-BE49-F238E27FC236}">
                <a16:creationId xmlns:a16="http://schemas.microsoft.com/office/drawing/2014/main"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53EBA3-C1B6-4CE4-8783-25B4642203DB}"/>
              </a:ext>
            </a:extLst>
          </p:cNvPr>
          <p:cNvSpPr txBox="1"/>
          <p:nvPr/>
        </p:nvSpPr>
        <p:spPr>
          <a:xfrm>
            <a:off x="1619672" y="245283"/>
            <a:ext cx="5760640" cy="446276"/>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kumimoji="0" lang="en-US" sz="20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Probability of turbulence (Reynolds number)</a:t>
            </a:r>
            <a:endParaRPr kumimoji="0" lang="en-GB" sz="14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p:txBody>
      </p:sp>
      <p:pic>
        <p:nvPicPr>
          <p:cNvPr id="10" name="Picture 9">
            <a:extLst>
              <a:ext uri="{FF2B5EF4-FFF2-40B4-BE49-F238E27FC236}">
                <a16:creationId xmlns:a16="http://schemas.microsoft.com/office/drawing/2014/main" id="{23C45729-ADC1-4748-BDD8-4F6363CF6518}"/>
              </a:ext>
            </a:extLst>
          </p:cNvPr>
          <p:cNvPicPr/>
          <p:nvPr/>
        </p:nvPicPr>
        <p:blipFill>
          <a:blip r:embed="rId5" r:link="rId7">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31840" y="1899107"/>
            <a:ext cx="2030139" cy="684659"/>
          </a:xfrm>
          <a:prstGeom prst="rect">
            <a:avLst/>
          </a:prstGeom>
          <a:noFill/>
          <a:ln>
            <a:noFill/>
          </a:ln>
        </p:spPr>
      </p:pic>
      <p:sp>
        <p:nvSpPr>
          <p:cNvPr id="17" name="Rectangle 16">
            <a:extLst>
              <a:ext uri="{FF2B5EF4-FFF2-40B4-BE49-F238E27FC236}">
                <a16:creationId xmlns:a16="http://schemas.microsoft.com/office/drawing/2014/main" id="{7BFD49A6-B53A-4FD1-8581-E8E4681225CC}"/>
              </a:ext>
            </a:extLst>
          </p:cNvPr>
          <p:cNvSpPr>
            <a:spLocks noChangeArrowheads="1"/>
          </p:cNvSpPr>
          <p:nvPr/>
        </p:nvSpPr>
        <p:spPr bwMode="auto">
          <a:xfrm>
            <a:off x="254282" y="3099078"/>
            <a:ext cx="842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where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Re</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Reynolds number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p</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density of the fluid;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D</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diameter vessel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V</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is the velocity of the flow;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is the viscosity of blood. The higher the value of Re, the greater the probability of turbulence. </a:t>
            </a:r>
            <a:endParaRPr kumimoji="0" lang="en-US" altLang="en-US" sz="1600" b="0" i="0" u="none" strike="noStrike" kern="0" cap="none" spc="0" normalizeH="0" baseline="0" noProof="0" dirty="0" smtClean="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endParaRPr>
          </a:p>
          <a:p>
            <a:pPr marL="0" marR="0" lvl="0" indent="0" algn="justLow"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When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D is in cm, V is in cm/s</a:t>
            </a:r>
            <a:r>
              <a:rPr kumimoji="0" lang="en-US" altLang="en-US" sz="1600" b="0" i="0" u="none" strike="noStrike" kern="0" cap="none" spc="0" normalizeH="0" baseline="3000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–1</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and is in poises; flow is usually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not turbulent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if Re is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less </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than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2000</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When Re is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more</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than </a:t>
            </a:r>
            <a:r>
              <a:rPr kumimoji="0" lang="en-US" altLang="en-US" sz="1600" b="1"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3000</a:t>
            </a:r>
            <a:r>
              <a:rPr kumimoji="0" lang="en-US" altLang="en-US" sz="1600" b="0" i="0" u="none" strike="noStrike" kern="0" cap="none" spc="0" normalizeH="0" baseline="0" noProof="0" dirty="0">
                <a:ln>
                  <a:noFill/>
                </a:ln>
                <a:solidFill>
                  <a:srgbClr val="050060"/>
                </a:solidFill>
                <a:effectLst/>
                <a:uLnTx/>
                <a:uFillTx/>
                <a:latin typeface="Calibri" panose="020F0502020204030204" pitchFamily="34" charset="0"/>
                <a:ea typeface="Times New Roman" panose="02020603050405020304" pitchFamily="18" charset="0"/>
                <a:cs typeface="Arial" panose="020B0604020202020204" pitchFamily="34" charset="0"/>
                <a:sym typeface="Arial"/>
              </a:rPr>
              <a:t>, turbulence is almost always present. </a:t>
            </a:r>
            <a:endParaRPr kumimoji="0" lang="en-US" altLang="en-US" sz="1600" b="0" i="0" u="none" strike="noStrike" kern="0" cap="none" spc="0" normalizeH="0" baseline="0" noProof="0" dirty="0">
              <a:ln>
                <a:noFill/>
              </a:ln>
              <a:solidFill>
                <a:srgbClr val="050060"/>
              </a:solidFill>
              <a:effectLst/>
              <a:uLnTx/>
              <a:uFillTx/>
              <a:latin typeface="Arial" panose="020B0604020202020204" pitchFamily="34" charset="0"/>
              <a:cs typeface="Arial"/>
              <a:sym typeface="Arial"/>
            </a:endParaRPr>
          </a:p>
        </p:txBody>
      </p:sp>
      <p:pic>
        <p:nvPicPr>
          <p:cNvPr id="32" name="Picture 31">
            <a:extLst>
              <a:ext uri="{FF2B5EF4-FFF2-40B4-BE49-F238E27FC236}">
                <a16:creationId xmlns:a16="http://schemas.microsoft.com/office/drawing/2014/main" id="{440AADF9-8B10-4F33-A0D0-1AACEF18F98B}"/>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195736" y="3435846"/>
            <a:ext cx="201166" cy="128229"/>
          </a:xfrm>
          <a:prstGeom prst="rect">
            <a:avLst/>
          </a:prstGeom>
          <a:noFill/>
          <a:ln>
            <a:noFill/>
          </a:ln>
        </p:spPr>
      </p:pic>
    </p:spTree>
    <p:extLst>
      <p:ext uri="{BB962C8B-B14F-4D97-AF65-F5344CB8AC3E}">
        <p14:creationId xmlns:p14="http://schemas.microsoft.com/office/powerpoint/2010/main" val="184589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1101</Words>
  <Application>Microsoft Office PowerPoint</Application>
  <PresentationFormat>On-screen Show (16:9)</PresentationFormat>
  <Paragraphs>82</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Muli</vt:lpstr>
      <vt:lpstr>Calibri</vt:lpstr>
      <vt:lpstr>Lexend Deca</vt:lpstr>
      <vt:lpstr>Times New Roman</vt:lpstr>
      <vt:lpstr>Arial</vt:lpstr>
      <vt:lpstr>Aliena template</vt:lpstr>
      <vt:lpstr>6- Heamodynamics  By Prof. Sherif W. Mansour  Physiology dpt., Mutah school of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doubleclick</cp:lastModifiedBy>
  <cp:revision>35</cp:revision>
  <dcterms:modified xsi:type="dcterms:W3CDTF">2020-11-12T08:55:08Z</dcterms:modified>
</cp:coreProperties>
</file>