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868" r:id="rId4"/>
  </p:sldMasterIdLst>
  <p:notesMasterIdLst>
    <p:notesMasterId r:id="rId20"/>
  </p:notesMasterIdLst>
  <p:sldIdLst>
    <p:sldId id="475" r:id="rId5"/>
    <p:sldId id="464" r:id="rId6"/>
    <p:sldId id="478" r:id="rId7"/>
    <p:sldId id="477" r:id="rId8"/>
    <p:sldId id="481" r:id="rId9"/>
    <p:sldId id="483" r:id="rId10"/>
    <p:sldId id="484" r:id="rId11"/>
    <p:sldId id="476" r:id="rId12"/>
    <p:sldId id="491" r:id="rId13"/>
    <p:sldId id="486" r:id="rId14"/>
    <p:sldId id="487" r:id="rId15"/>
    <p:sldId id="488" r:id="rId16"/>
    <p:sldId id="489" r:id="rId17"/>
    <p:sldId id="490" r:id="rId18"/>
    <p:sldId id="270" r:id="rId19"/>
  </p:sldIdLst>
  <p:sldSz cx="9144000" cy="5143500" type="screen16x9"/>
  <p:notesSz cx="6858000" cy="9144000"/>
  <p:embeddedFontLst>
    <p:embeddedFont>
      <p:font typeface="Garamond" panose="02020404030301010803" pitchFamily="18" charset="0"/>
      <p:regular r:id="rId21"/>
      <p:bold r:id="rId22"/>
      <p: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FE3CBF2-F920-4ABD-A0C9-DBEF4B05FF2B}">
  <a:tblStyle styleId="{DFE3CBF2-F920-4ABD-A0C9-DBEF4B05FF2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97" autoAdjust="0"/>
    <p:restoredTop sz="94671" autoAdjust="0"/>
  </p:normalViewPr>
  <p:slideViewPr>
    <p:cSldViewPr snapToGrid="0">
      <p:cViewPr varScale="1">
        <p:scale>
          <a:sx n="78" d="100"/>
          <a:sy n="78" d="100"/>
        </p:scale>
        <p:origin x="1004" y="5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430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20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1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3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044092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6965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8426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2700" y="0"/>
            <a:ext cx="9173370" cy="5142161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9299" y="1403349"/>
            <a:ext cx="5111752" cy="1136650"/>
          </a:xfrm>
        </p:spPr>
        <p:txBody>
          <a:bodyPr anchor="b">
            <a:noAutofit/>
          </a:bodyPr>
          <a:lstStyle>
            <a:lvl1pPr algn="ctr">
              <a:defRPr sz="405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9299" y="2743198"/>
            <a:ext cx="5111752" cy="990602"/>
          </a:xfrm>
        </p:spPr>
        <p:txBody>
          <a:bodyPr anchor="t">
            <a:normAutofit/>
          </a:bodyPr>
          <a:lstStyle>
            <a:lvl1pPr marL="0" indent="0" algn="ctr">
              <a:buNone/>
              <a:defRPr sz="1575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7425" y="3778247"/>
            <a:ext cx="673100" cy="209550"/>
          </a:xfrm>
        </p:spPr>
        <p:txBody>
          <a:bodyPr/>
          <a:lstStyle/>
          <a:p>
            <a:fld id="{F7AFFB9B-9FB8-469E-96F9-4D32314110B6}" type="datetimeFigureOut">
              <a:rPr lang="en-US" smtClean="0"/>
              <a:t>12/04/2023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9298" y="3778247"/>
            <a:ext cx="3910976" cy="209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7676" y="3778247"/>
            <a:ext cx="413375" cy="209550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299" y="2641598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194872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3611561"/>
            <a:ext cx="7207250" cy="425054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1070" y="781050"/>
            <a:ext cx="7579479" cy="2501902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51" y="4036615"/>
            <a:ext cx="7207250" cy="370284"/>
          </a:xfrm>
        </p:spPr>
        <p:txBody>
          <a:bodyPr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12/04/2023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2482150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1" y="736599"/>
            <a:ext cx="7194549" cy="2216151"/>
          </a:xfrm>
        </p:spPr>
        <p:txBody>
          <a:bodyPr anchor="ctr">
            <a:normAutofit/>
          </a:bodyPr>
          <a:lstStyle>
            <a:lvl1pPr algn="ctr">
              <a:defRPr sz="2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7901" y="3257550"/>
            <a:ext cx="7194549" cy="11493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12/04/2023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310514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5010053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736599"/>
            <a:ext cx="6972299" cy="1778001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109" y="2514600"/>
            <a:ext cx="6629402" cy="43815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5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257550"/>
            <a:ext cx="7207250" cy="11493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12/04/2023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4" name="TextBox 13"/>
          <p:cNvSpPr txBox="1"/>
          <p:nvPr/>
        </p:nvSpPr>
        <p:spPr>
          <a:xfrm>
            <a:off x="646510" y="65997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50200" y="2120903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047127" y="310514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9813820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2481436"/>
            <a:ext cx="7207251" cy="11016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3036"/>
            <a:ext cx="7207251" cy="6453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12/04/2023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07222730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736599"/>
            <a:ext cx="6972299" cy="1682751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971551" y="2729484"/>
            <a:ext cx="7207251" cy="66522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397250"/>
            <a:ext cx="7207251" cy="10096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12/04/2023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2" name="TextBox 11"/>
          <p:cNvSpPr txBox="1"/>
          <p:nvPr/>
        </p:nvSpPr>
        <p:spPr>
          <a:xfrm>
            <a:off x="646510" y="65997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50200" y="1949446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047127" y="257175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6013970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736599"/>
            <a:ext cx="7207250" cy="1682751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971551" y="2722626"/>
            <a:ext cx="7207251" cy="63093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3352800"/>
            <a:ext cx="7207253" cy="10541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12/04/2023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257175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5220504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smtClean="0"/>
              <a:t>12/04/2023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383551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9518" y="736599"/>
            <a:ext cx="1418171" cy="36703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49" y="736599"/>
            <a:ext cx="5574769" cy="3670301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smtClean="0"/>
              <a:t>12/04/2023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4" name="Straight Connector 13"/>
          <p:cNvCxnSpPr/>
          <p:nvPr/>
        </p:nvCxnSpPr>
        <p:spPr>
          <a:xfrm>
            <a:off x="6647918" y="742950"/>
            <a:ext cx="0" cy="36576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771516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1907659"/>
            <a:ext cx="5008200" cy="1045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685800" y="3082250"/>
            <a:ext cx="5008200" cy="6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-75" y="3420000"/>
            <a:ext cx="669600" cy="172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buNone/>
              <a:defRPr>
                <a:solidFill>
                  <a:srgbClr val="0DB7C4"/>
                </a:solidFill>
              </a:defRPr>
            </a:lvl1pPr>
            <a:lvl2pPr lvl="1" rtl="0">
              <a:buNone/>
              <a:defRPr>
                <a:solidFill>
                  <a:srgbClr val="0DB7C4"/>
                </a:solidFill>
              </a:defRPr>
            </a:lvl2pPr>
            <a:lvl3pPr lvl="2" rtl="0">
              <a:buNone/>
              <a:defRPr>
                <a:solidFill>
                  <a:srgbClr val="0DB7C4"/>
                </a:solidFill>
              </a:defRPr>
            </a:lvl3pPr>
            <a:lvl4pPr lvl="3" rtl="0">
              <a:buNone/>
              <a:defRPr>
                <a:solidFill>
                  <a:srgbClr val="0DB7C4"/>
                </a:solidFill>
              </a:defRPr>
            </a:lvl4pPr>
            <a:lvl5pPr lvl="4" rtl="0">
              <a:buNone/>
              <a:defRPr>
                <a:solidFill>
                  <a:srgbClr val="0DB7C4"/>
                </a:solidFill>
              </a:defRPr>
            </a:lvl5pPr>
            <a:lvl6pPr lvl="5" rtl="0">
              <a:buNone/>
              <a:defRPr>
                <a:solidFill>
                  <a:srgbClr val="0DB7C4"/>
                </a:solidFill>
              </a:defRPr>
            </a:lvl6pPr>
            <a:lvl7pPr lvl="6" rtl="0">
              <a:buNone/>
              <a:defRPr>
                <a:solidFill>
                  <a:srgbClr val="0DB7C4"/>
                </a:solidFill>
              </a:defRPr>
            </a:lvl7pPr>
            <a:lvl8pPr lvl="7" rtl="0">
              <a:buNone/>
              <a:defRPr>
                <a:solidFill>
                  <a:srgbClr val="0DB7C4"/>
                </a:solidFill>
              </a:defRPr>
            </a:lvl8pPr>
            <a:lvl9pPr lvl="8" rtl="0">
              <a:buNone/>
              <a:defRPr>
                <a:solidFill>
                  <a:srgbClr val="0DB7C4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4799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44425" y="5598"/>
            <a:ext cx="3552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44425" y="1538075"/>
            <a:ext cx="5169000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▹"/>
              <a:defRPr sz="24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▸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⬩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⬞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3867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smtClean="0"/>
              <a:t>12/04/2023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7521493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302" y="1314454"/>
            <a:ext cx="6119016" cy="1366886"/>
          </a:xfrm>
        </p:spPr>
        <p:txBody>
          <a:bodyPr anchor="b">
            <a:normAutofit/>
          </a:bodyPr>
          <a:lstStyle>
            <a:lvl1pPr algn="ctr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300" y="2884539"/>
            <a:ext cx="6119018" cy="71591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smtClean="0"/>
              <a:t>12/04/2023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6" name="Straight Connector 15"/>
          <p:cNvCxnSpPr/>
          <p:nvPr/>
        </p:nvCxnSpPr>
        <p:spPr>
          <a:xfrm>
            <a:off x="1509542" y="2782939"/>
            <a:ext cx="612253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731849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3836" y="1920240"/>
            <a:ext cx="3538728" cy="248259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008" y="1920240"/>
            <a:ext cx="3538728" cy="248259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smtClean="0"/>
              <a:t>12/04/2023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0773067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1993900"/>
            <a:ext cx="3538728" cy="432197"/>
          </a:xfrm>
        </p:spPr>
        <p:txBody>
          <a:bodyPr anchor="b">
            <a:noAutofit/>
          </a:bodyPr>
          <a:lstStyle>
            <a:lvl1pPr marL="0" indent="0">
              <a:spcBef>
                <a:spcPts val="504"/>
              </a:spcBef>
              <a:spcAft>
                <a:spcPts val="450"/>
              </a:spcAft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2432447"/>
            <a:ext cx="3538728" cy="1974454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5503" y="1993900"/>
            <a:ext cx="3538728" cy="432197"/>
          </a:xfrm>
        </p:spPr>
        <p:txBody>
          <a:bodyPr anchor="b">
            <a:noAutofit/>
          </a:bodyPr>
          <a:lstStyle>
            <a:lvl1pPr marL="0" indent="0">
              <a:spcBef>
                <a:spcPts val="504"/>
              </a:spcBef>
              <a:spcAft>
                <a:spcPts val="450"/>
              </a:spcAft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5503" y="2432447"/>
            <a:ext cx="3538728" cy="1974454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smtClean="0"/>
              <a:t>12/04/2023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8" name="Straight Connector 17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613863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smtClean="0"/>
              <a:t>12/04/2023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646083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smtClean="0"/>
              <a:t>12/04/2023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59172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59" y="1041401"/>
            <a:ext cx="2788841" cy="10287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1" y="736599"/>
            <a:ext cx="4102100" cy="3670301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0359" y="2273299"/>
            <a:ext cx="2788841" cy="1828803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smtClean="0"/>
              <a:t>12/04/2023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6" name="Straight Connector 15"/>
          <p:cNvCxnSpPr/>
          <p:nvPr/>
        </p:nvCxnSpPr>
        <p:spPr>
          <a:xfrm>
            <a:off x="1047127" y="2184400"/>
            <a:ext cx="26358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068050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49" y="1412874"/>
            <a:ext cx="4681362" cy="1028700"/>
          </a:xfrm>
        </p:spPr>
        <p:txBody>
          <a:bodyPr anchor="b">
            <a:normAutofit/>
          </a:bodyPr>
          <a:lstStyle>
            <a:lvl1pPr algn="ctr"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71124" y="781050"/>
            <a:ext cx="2297510" cy="35814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49" y="2441574"/>
            <a:ext cx="4681362" cy="1371600"/>
          </a:xfrm>
        </p:spPr>
        <p:txBody>
          <a:bodyPr anchor="t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smtClean="0"/>
              <a:t>12/04/2023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3189426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802" y="0"/>
            <a:ext cx="9172472" cy="5142161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2" y="736600"/>
            <a:ext cx="7200897" cy="9779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1917699"/>
            <a:ext cx="7200897" cy="24892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8126" y="4476750"/>
            <a:ext cx="1200150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35BB1C6-BF8F-4481-8AB2-603A1C8A906A}" type="datetimeFigureOut">
              <a:rPr lang="en-US" smtClean="0"/>
              <a:t>12/04/2023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551" y="4476750"/>
            <a:ext cx="5479425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5426" y="4476750"/>
            <a:ext cx="407023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2848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  <p:sldLayoutId id="2147483881" r:id="rId13"/>
    <p:sldLayoutId id="2147483882" r:id="rId14"/>
    <p:sldLayoutId id="2147483883" r:id="rId15"/>
    <p:sldLayoutId id="2147483884" r:id="rId16"/>
    <p:sldLayoutId id="2147483885" r:id="rId17"/>
    <p:sldLayoutId id="2147483886" r:id="rId18"/>
    <p:sldLayoutId id="2147483887" r:id="rId19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342900" rtl="0" eaLnBrk="1" latinLnBrk="0" hangingPunct="1">
        <a:spcBef>
          <a:spcPct val="0"/>
        </a:spcBef>
        <a:buNone/>
        <a:defRPr sz="33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5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3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2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ctrTitle"/>
          </p:nvPr>
        </p:nvSpPr>
        <p:spPr>
          <a:xfrm>
            <a:off x="460375" y="1022053"/>
            <a:ext cx="8016846" cy="138383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DISORDERS OF THE </a:t>
            </a:r>
            <a:r>
              <a:rPr lang="en-US" dirty="0" smtClean="0">
                <a:solidFill>
                  <a:srgbClr val="FF0000"/>
                </a:solidFill>
              </a:rPr>
              <a:t>THYMUS AND SPLEEN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0" name="Google Shape;100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sp>
        <p:nvSpPr>
          <p:cNvPr id="3" name="AutoShape 2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Related im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33131" y="2572216"/>
            <a:ext cx="58060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Dr. </a:t>
            </a:r>
            <a:r>
              <a:rPr kumimoji="0" lang="en-US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Bushra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AlTarawneh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MD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Anatomical pathology </a:t>
            </a:r>
            <a:b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Mutah University</a:t>
            </a:r>
            <a:b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School of Medicine-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Department of Microbiology &amp; Pathology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/>
            </a:r>
            <a:b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HLS lectures 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2023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9175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425" y="5597"/>
            <a:ext cx="6138882" cy="1220375"/>
          </a:xfrm>
        </p:spPr>
        <p:txBody>
          <a:bodyPr>
            <a:normAutofit/>
          </a:bodyPr>
          <a:lstStyle/>
          <a:p>
            <a:r>
              <a:rPr lang="en-US" b="1" dirty="0"/>
              <a:t>Disorders of the Spleen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425" y="1538075"/>
            <a:ext cx="8143788" cy="3387900"/>
          </a:xfrm>
        </p:spPr>
        <p:txBody>
          <a:bodyPr>
            <a:normAutofit/>
          </a:bodyPr>
          <a:lstStyle/>
          <a:p>
            <a:pPr marL="76200" indent="0">
              <a:buNone/>
            </a:pPr>
            <a:r>
              <a:rPr lang="en-US" dirty="0" smtClean="0"/>
              <a:t>SPLENOMEGALY</a:t>
            </a:r>
            <a:endParaRPr lang="en-US" dirty="0"/>
          </a:p>
          <a:p>
            <a:pPr marL="76200" indent="0">
              <a:buNone/>
            </a:pPr>
            <a:r>
              <a:rPr lang="en-US" dirty="0"/>
              <a:t>The spleen is frequently involved in a wide variety </a:t>
            </a:r>
            <a:r>
              <a:rPr lang="en-US" dirty="0" smtClean="0"/>
              <a:t>of systemic </a:t>
            </a:r>
            <a:r>
              <a:rPr lang="en-US" dirty="0"/>
              <a:t>diseases. In virtually all instances the </a:t>
            </a:r>
            <a:r>
              <a:rPr lang="en-US" dirty="0" smtClean="0"/>
              <a:t>spleen responds </a:t>
            </a:r>
            <a:r>
              <a:rPr lang="en-US" dirty="0"/>
              <a:t>by enlarging (splenomegaly), an alteration </a:t>
            </a:r>
            <a:r>
              <a:rPr lang="en-US" dirty="0" smtClean="0"/>
              <a:t>that produces </a:t>
            </a:r>
            <a:r>
              <a:rPr lang="en-US" dirty="0"/>
              <a:t>a set of stereotypical signs and symptoms. </a:t>
            </a:r>
            <a:endParaRPr lang="en-US" dirty="0" smtClean="0"/>
          </a:p>
          <a:p>
            <a:pPr marL="7620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28097370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725" y="829758"/>
            <a:ext cx="8204681" cy="1140000"/>
          </a:xfrm>
        </p:spPr>
        <p:txBody>
          <a:bodyPr>
            <a:normAutofit fontScale="90000"/>
          </a:bodyPr>
          <a:lstStyle/>
          <a:p>
            <a:pPr marL="76200" indent="0" algn="l"/>
            <a:r>
              <a:rPr lang="en-US" dirty="0"/>
              <a:t>Disorders may be grouped according to the degree</a:t>
            </a:r>
            <a:br>
              <a:rPr lang="en-US" dirty="0"/>
            </a:br>
            <a:r>
              <a:rPr lang="en-US" dirty="0"/>
              <a:t>of splenomegaly that they characteristically produce: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424" y="1538075"/>
            <a:ext cx="7811895" cy="3387900"/>
          </a:xfrm>
        </p:spPr>
        <p:txBody>
          <a:bodyPr>
            <a:normAutofit/>
          </a:bodyPr>
          <a:lstStyle/>
          <a:p>
            <a:pPr marL="76200" indent="0">
              <a:buNone/>
            </a:pPr>
            <a:r>
              <a:rPr lang="en-US" dirty="0" smtClean="0"/>
              <a:t>•</a:t>
            </a:r>
            <a:r>
              <a:rPr lang="en-US" b="1" u="sng" dirty="0" smtClean="0"/>
              <a:t>1- </a:t>
            </a:r>
            <a:r>
              <a:rPr lang="en-US" b="1" i="1" u="sng" dirty="0" smtClean="0"/>
              <a:t>Massive </a:t>
            </a:r>
            <a:r>
              <a:rPr lang="en-US" b="1" i="1" u="sng" dirty="0"/>
              <a:t>splenomegaly </a:t>
            </a:r>
            <a:r>
              <a:rPr lang="en-US" b="1" u="sng" dirty="0"/>
              <a:t>(weight &gt; 1000 g)</a:t>
            </a:r>
          </a:p>
          <a:p>
            <a:pPr marL="76200" indent="0">
              <a:buNone/>
            </a:pPr>
            <a:r>
              <a:rPr lang="en-US" dirty="0" smtClean="0"/>
              <a:t>1- Myeloproliferative </a:t>
            </a:r>
            <a:r>
              <a:rPr lang="en-US" dirty="0"/>
              <a:t>neoplasms (CML, primary </a:t>
            </a:r>
            <a:r>
              <a:rPr lang="en-US" dirty="0" err="1"/>
              <a:t>myelofibrosis</a:t>
            </a:r>
            <a:r>
              <a:rPr lang="en-US" dirty="0" smtClean="0"/>
              <a:t>);</a:t>
            </a:r>
          </a:p>
          <a:p>
            <a:pPr marL="76200" indent="0">
              <a:buNone/>
            </a:pPr>
            <a:r>
              <a:rPr lang="en-US" dirty="0" smtClean="0"/>
              <a:t>2- certain </a:t>
            </a:r>
            <a:r>
              <a:rPr lang="en-US" dirty="0"/>
              <a:t>indolent </a:t>
            </a:r>
            <a:r>
              <a:rPr lang="en-US" dirty="0" err="1"/>
              <a:t>leukemias</a:t>
            </a:r>
            <a:r>
              <a:rPr lang="en-US" dirty="0"/>
              <a:t> (CLL and </a:t>
            </a:r>
            <a:r>
              <a:rPr lang="en-US" dirty="0" smtClean="0"/>
              <a:t>hairy cell </a:t>
            </a:r>
            <a:r>
              <a:rPr lang="en-US" dirty="0"/>
              <a:t>leukemia); many lymphomas; </a:t>
            </a:r>
            <a:endParaRPr lang="en-US" dirty="0" smtClean="0"/>
          </a:p>
          <a:p>
            <a:pPr marL="76200" indent="0">
              <a:buNone/>
            </a:pPr>
            <a:r>
              <a:rPr lang="en-US" dirty="0" smtClean="0"/>
              <a:t>3- infectious diseases (</a:t>
            </a:r>
            <a:r>
              <a:rPr lang="en-US" dirty="0"/>
              <a:t>e.g., malaria</a:t>
            </a:r>
            <a:r>
              <a:rPr lang="en-US" dirty="0" smtClean="0"/>
              <a:t>);</a:t>
            </a:r>
          </a:p>
          <a:p>
            <a:pPr marL="76200" indent="0">
              <a:buNone/>
            </a:pPr>
            <a:r>
              <a:rPr lang="en-US" dirty="0" smtClean="0"/>
              <a:t>4- </a:t>
            </a:r>
            <a:r>
              <a:rPr lang="en-US" dirty="0" err="1"/>
              <a:t>Gaucher</a:t>
            </a:r>
            <a:r>
              <a:rPr lang="en-US" dirty="0"/>
              <a:t> </a:t>
            </a:r>
            <a:r>
              <a:rPr lang="en-US" dirty="0" smtClean="0"/>
              <a:t>disease.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40188643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249" y="652219"/>
            <a:ext cx="7603787" cy="3387900"/>
          </a:xfrm>
        </p:spPr>
        <p:txBody>
          <a:bodyPr>
            <a:normAutofit fontScale="70000" lnSpcReduction="20000"/>
          </a:bodyPr>
          <a:lstStyle/>
          <a:p>
            <a:pPr marL="76200" indent="0">
              <a:lnSpc>
                <a:spcPct val="130000"/>
              </a:lnSpc>
              <a:buNone/>
            </a:pPr>
            <a:r>
              <a:rPr lang="en-US" sz="4000" b="1" i="1" u="sng" dirty="0"/>
              <a:t>• Moderate splenomegaly (weight 500–1000 g)</a:t>
            </a:r>
          </a:p>
          <a:p>
            <a:pPr marL="76200" indent="0">
              <a:buNone/>
            </a:pPr>
            <a:r>
              <a:rPr lang="en-US" dirty="0" smtClean="0"/>
              <a:t>1-Chronic </a:t>
            </a:r>
            <a:r>
              <a:rPr lang="en-US" dirty="0"/>
              <a:t>congestive splenomegaly (portal </a:t>
            </a:r>
            <a:r>
              <a:rPr lang="en-US" dirty="0" smtClean="0"/>
              <a:t>hypertension or </a:t>
            </a:r>
            <a:r>
              <a:rPr lang="en-US" dirty="0"/>
              <a:t>splenic vein obstruction); </a:t>
            </a:r>
            <a:endParaRPr lang="en-US" dirty="0" smtClean="0"/>
          </a:p>
          <a:p>
            <a:pPr marL="76200" indent="0">
              <a:buNone/>
            </a:pPr>
            <a:r>
              <a:rPr lang="en-US" dirty="0" smtClean="0"/>
              <a:t>2-acute </a:t>
            </a:r>
            <a:r>
              <a:rPr lang="en-US" dirty="0" err="1"/>
              <a:t>leukemias</a:t>
            </a:r>
            <a:r>
              <a:rPr lang="en-US" dirty="0"/>
              <a:t>; </a:t>
            </a:r>
            <a:endParaRPr lang="en-US" dirty="0" smtClean="0"/>
          </a:p>
          <a:p>
            <a:pPr marL="76200" indent="0">
              <a:buNone/>
            </a:pPr>
            <a:r>
              <a:rPr lang="en-US" dirty="0" smtClean="0"/>
              <a:t>3-disorders with </a:t>
            </a:r>
            <a:r>
              <a:rPr lang="en-US" dirty="0"/>
              <a:t>extravascular hemolysis (hereditary spherocytosis</a:t>
            </a:r>
            <a:r>
              <a:rPr lang="en-US" dirty="0" smtClean="0"/>
              <a:t>, thalassemia </a:t>
            </a:r>
            <a:r>
              <a:rPr lang="en-US" dirty="0"/>
              <a:t>major, autoimmune </a:t>
            </a:r>
            <a:r>
              <a:rPr lang="en-US" dirty="0" smtClean="0"/>
              <a:t>hemolytic anemia</a:t>
            </a:r>
            <a:r>
              <a:rPr lang="en-US" dirty="0"/>
              <a:t>; </a:t>
            </a:r>
            <a:endParaRPr lang="en-US" dirty="0" smtClean="0"/>
          </a:p>
          <a:p>
            <a:pPr marL="76200" indent="0">
              <a:buNone/>
            </a:pPr>
            <a:r>
              <a:rPr lang="en-US" dirty="0" smtClean="0"/>
              <a:t>4- amyloidosis</a:t>
            </a:r>
            <a:r>
              <a:rPr lang="en-US" dirty="0"/>
              <a:t>; </a:t>
            </a:r>
            <a:endParaRPr lang="en-US" dirty="0" smtClean="0"/>
          </a:p>
          <a:p>
            <a:pPr marL="76200" indent="0">
              <a:buNone/>
            </a:pPr>
            <a:r>
              <a:rPr lang="en-US" dirty="0" smtClean="0"/>
              <a:t>5-Niemann-Pick </a:t>
            </a:r>
            <a:r>
              <a:rPr lang="en-US" dirty="0"/>
              <a:t>disease; </a:t>
            </a:r>
            <a:endParaRPr lang="en-US" dirty="0" smtClean="0"/>
          </a:p>
          <a:p>
            <a:pPr marL="76200" indent="0">
              <a:buNone/>
            </a:pPr>
            <a:r>
              <a:rPr lang="en-US" dirty="0" smtClean="0"/>
              <a:t>6- many infections</a:t>
            </a:r>
            <a:r>
              <a:rPr lang="en-US" dirty="0"/>
              <a:t>, including infective endocarditis, tuberculosis</a:t>
            </a:r>
            <a:r>
              <a:rPr lang="en-US" dirty="0" smtClean="0"/>
              <a:t>, and </a:t>
            </a:r>
            <a:r>
              <a:rPr lang="en-US" dirty="0"/>
              <a:t>typhoid; </a:t>
            </a:r>
            <a:endParaRPr lang="en-US" dirty="0" smtClean="0"/>
          </a:p>
          <a:p>
            <a:pPr marL="76200" indent="0">
              <a:buNone/>
            </a:pPr>
            <a:r>
              <a:rPr lang="en-US" dirty="0" smtClean="0"/>
              <a:t>7-sarcoidosis</a:t>
            </a:r>
            <a:r>
              <a:rPr lang="en-US" dirty="0"/>
              <a:t>; </a:t>
            </a:r>
            <a:endParaRPr lang="en-US" dirty="0" smtClean="0"/>
          </a:p>
          <a:p>
            <a:pPr marL="76200" indent="0">
              <a:buNone/>
            </a:pPr>
            <a:r>
              <a:rPr lang="en-US" dirty="0" smtClean="0"/>
              <a:t>8-metastatic carcinoma or </a:t>
            </a:r>
            <a:r>
              <a:rPr lang="en-US" dirty="0"/>
              <a:t>sarcoma</a:t>
            </a:r>
          </a:p>
          <a:p>
            <a:pPr marL="7620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3796238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425" y="770632"/>
            <a:ext cx="8039380" cy="3387900"/>
          </a:xfrm>
        </p:spPr>
        <p:txBody>
          <a:bodyPr>
            <a:normAutofit/>
          </a:bodyPr>
          <a:lstStyle/>
          <a:p>
            <a:pPr marL="76200" indent="0">
              <a:buNone/>
            </a:pPr>
            <a:r>
              <a:rPr lang="en-US" b="1" i="1" u="sng" dirty="0"/>
              <a:t>Mild splenomegaly </a:t>
            </a:r>
            <a:r>
              <a:rPr lang="en-US" b="1" u="sng" dirty="0"/>
              <a:t>(weight &lt; 500 g)</a:t>
            </a:r>
          </a:p>
          <a:p>
            <a:pPr marL="76200" indent="0">
              <a:buNone/>
            </a:pPr>
            <a:r>
              <a:rPr lang="en-US" dirty="0" smtClean="0"/>
              <a:t>1-Acute </a:t>
            </a:r>
            <a:r>
              <a:rPr lang="en-US" dirty="0" err="1"/>
              <a:t>splenitis</a:t>
            </a:r>
            <a:r>
              <a:rPr lang="en-US" dirty="0"/>
              <a:t>; </a:t>
            </a:r>
            <a:endParaRPr lang="en-US" dirty="0" smtClean="0"/>
          </a:p>
          <a:p>
            <a:pPr marL="76200" indent="0">
              <a:buNone/>
            </a:pPr>
            <a:r>
              <a:rPr lang="en-US" dirty="0" smtClean="0"/>
              <a:t>2-acute </a:t>
            </a:r>
            <a:r>
              <a:rPr lang="en-US" dirty="0"/>
              <a:t>splenic congestion; </a:t>
            </a:r>
            <a:endParaRPr lang="en-US" dirty="0" smtClean="0"/>
          </a:p>
          <a:p>
            <a:pPr marL="76200" indent="0">
              <a:buNone/>
            </a:pPr>
            <a:r>
              <a:rPr lang="en-US" dirty="0" smtClean="0"/>
              <a:t>3- infectious mononucleosis;</a:t>
            </a:r>
          </a:p>
          <a:p>
            <a:pPr marL="76200" indent="0">
              <a:buNone/>
            </a:pPr>
            <a:r>
              <a:rPr lang="en-US" dirty="0" smtClean="0"/>
              <a:t>3-  </a:t>
            </a:r>
            <a:r>
              <a:rPr lang="en-US" dirty="0"/>
              <a:t>miscellaneous disorders, </a:t>
            </a:r>
            <a:r>
              <a:rPr lang="en-US" dirty="0" smtClean="0"/>
              <a:t>including septicemia</a:t>
            </a:r>
            <a:r>
              <a:rPr lang="en-US" dirty="0"/>
              <a:t>, systemic lupus </a:t>
            </a:r>
            <a:r>
              <a:rPr lang="en-US" dirty="0" smtClean="0"/>
              <a:t>erythematosus.</a:t>
            </a:r>
            <a:endParaRPr lang="en-US" dirty="0"/>
          </a:p>
          <a:p>
            <a:pPr marL="76200" indent="0">
              <a:buNone/>
            </a:pP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48854734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004" y="852275"/>
            <a:ext cx="8062508" cy="3387900"/>
          </a:xfrm>
        </p:spPr>
        <p:txBody>
          <a:bodyPr>
            <a:normAutofit/>
          </a:bodyPr>
          <a:lstStyle/>
          <a:p>
            <a:r>
              <a:rPr lang="en-US" dirty="0"/>
              <a:t>A chronically enlarged spleen often removes </a:t>
            </a:r>
            <a:r>
              <a:rPr lang="en-US" dirty="0" smtClean="0"/>
              <a:t>excessive numbers </a:t>
            </a:r>
            <a:r>
              <a:rPr lang="en-US" dirty="0"/>
              <a:t>of one or more of the formed elements of blood</a:t>
            </a:r>
            <a:r>
              <a:rPr lang="en-US" dirty="0" smtClean="0"/>
              <a:t>, resulting </a:t>
            </a:r>
            <a:r>
              <a:rPr lang="en-US" dirty="0"/>
              <a:t>in anemia, leukopenia, or thrombocytopenia</a:t>
            </a:r>
            <a:r>
              <a:rPr lang="en-US" dirty="0" smtClean="0"/>
              <a:t>.  This is </a:t>
            </a:r>
            <a:r>
              <a:rPr lang="en-US" dirty="0"/>
              <a:t>referred to as </a:t>
            </a:r>
            <a:r>
              <a:rPr lang="en-US" i="1" dirty="0" err="1" smtClean="0"/>
              <a:t>hypersplenism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In addition</a:t>
            </a:r>
            <a:r>
              <a:rPr lang="en-US" dirty="0" smtClean="0"/>
              <a:t>, platelets </a:t>
            </a:r>
            <a:r>
              <a:rPr lang="en-US" dirty="0"/>
              <a:t>are particularly susceptible to sequestration in </a:t>
            </a:r>
            <a:r>
              <a:rPr lang="en-US" dirty="0" smtClean="0"/>
              <a:t>the interstices </a:t>
            </a:r>
            <a:r>
              <a:rPr lang="en-US" dirty="0"/>
              <a:t>of the red pulp; as a result, </a:t>
            </a:r>
            <a:r>
              <a:rPr lang="en-US" i="1" dirty="0"/>
              <a:t>thrombocytopenia </a:t>
            </a:r>
            <a:r>
              <a:rPr lang="en-US" dirty="0" smtClean="0"/>
              <a:t>is more </a:t>
            </a:r>
            <a:r>
              <a:rPr lang="en-US" dirty="0"/>
              <a:t>prevalent and severe in persons with </a:t>
            </a:r>
            <a:r>
              <a:rPr lang="en-US" dirty="0" smtClean="0"/>
              <a:t>splenomegaly than </a:t>
            </a:r>
            <a:r>
              <a:rPr lang="en-US" dirty="0"/>
              <a:t>is anemia or neutropenia.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53038635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263" name="Google Shape;263;p26"/>
          <p:cNvSpPr txBox="1">
            <a:spLocks noGrp="1"/>
          </p:cNvSpPr>
          <p:nvPr>
            <p:ph type="ctrTitle" idx="4294967295"/>
          </p:nvPr>
        </p:nvSpPr>
        <p:spPr>
          <a:xfrm>
            <a:off x="2182499" y="2761116"/>
            <a:ext cx="5786438" cy="116046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800" dirty="0" smtClean="0"/>
              <a:t>THANK YOU!</a:t>
            </a:r>
            <a:endParaRPr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75" y="862466"/>
            <a:ext cx="7613151" cy="921009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DISORDERS OF THE THYMUS</a:t>
            </a:r>
            <a:br>
              <a:rPr lang="en-US" sz="4000" dirty="0"/>
            </a:br>
            <a:endParaRPr lang="en-US" sz="4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669525" y="1596452"/>
            <a:ext cx="813053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 </a:t>
            </a:r>
            <a:r>
              <a:rPr lang="en-US" dirty="0"/>
              <a:t>is well known, the thymus has a crucial role in T cell </a:t>
            </a:r>
            <a:r>
              <a:rPr lang="en-US" dirty="0" smtClean="0"/>
              <a:t>differentiation.-------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lymphomas, particularly those of T </a:t>
            </a:r>
            <a:r>
              <a:rPr lang="en-US" dirty="0" smtClean="0"/>
              <a:t>cell lineage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focus here </a:t>
            </a:r>
            <a:r>
              <a:rPr lang="en-US" dirty="0" smtClean="0"/>
              <a:t>is on </a:t>
            </a:r>
            <a:r>
              <a:rPr lang="en-US" dirty="0"/>
              <a:t>the two most frequent (albeit still uncommon) disorders</a:t>
            </a:r>
          </a:p>
          <a:p>
            <a:r>
              <a:rPr lang="en-US" dirty="0"/>
              <a:t>of the thymus: </a:t>
            </a:r>
            <a:endParaRPr lang="en-US" dirty="0" smtClean="0"/>
          </a:p>
          <a:p>
            <a:r>
              <a:rPr lang="en-US" dirty="0" smtClean="0"/>
              <a:t>1- </a:t>
            </a:r>
            <a:r>
              <a:rPr lang="en-US" dirty="0" err="1" smtClean="0"/>
              <a:t>Thymic</a:t>
            </a:r>
            <a:r>
              <a:rPr lang="en-US" dirty="0" smtClean="0"/>
              <a:t> hyperplasia.</a:t>
            </a:r>
          </a:p>
          <a:p>
            <a:r>
              <a:rPr lang="en-US" dirty="0" smtClean="0"/>
              <a:t>2- </a:t>
            </a:r>
            <a:r>
              <a:rPr lang="en-US" dirty="0" err="1" smtClean="0"/>
              <a:t>Thymoma</a:t>
            </a:r>
            <a:r>
              <a:rPr lang="en-US" dirty="0"/>
              <a:t>.</a:t>
            </a: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098156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125" y="570000"/>
            <a:ext cx="3552600" cy="11400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Thymic</a:t>
            </a:r>
            <a:r>
              <a:rPr lang="en-US" dirty="0"/>
              <a:t> Hyperplasia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424" y="1538075"/>
            <a:ext cx="7875829" cy="3387900"/>
          </a:xfrm>
        </p:spPr>
        <p:txBody>
          <a:bodyPr>
            <a:normAutofit/>
          </a:bodyPr>
          <a:lstStyle/>
          <a:p>
            <a:r>
              <a:rPr lang="en-US" dirty="0" err="1" smtClean="0"/>
              <a:t>Thymic</a:t>
            </a:r>
            <a:r>
              <a:rPr lang="en-US" dirty="0" smtClean="0"/>
              <a:t> </a:t>
            </a:r>
            <a:r>
              <a:rPr lang="en-US" dirty="0"/>
              <a:t>enlargement often is associated with the </a:t>
            </a:r>
            <a:r>
              <a:rPr lang="en-US" dirty="0" smtClean="0"/>
              <a:t>presence of </a:t>
            </a:r>
            <a:r>
              <a:rPr lang="en-US" dirty="0"/>
              <a:t>lymphoid follicles, or germinal centers, within </a:t>
            </a:r>
            <a:r>
              <a:rPr lang="en-US" dirty="0" smtClean="0"/>
              <a:t>the medulla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These </a:t>
            </a:r>
            <a:r>
              <a:rPr lang="en-US" dirty="0"/>
              <a:t>germinal centers contain reactive B cells</a:t>
            </a:r>
            <a:r>
              <a:rPr lang="en-US" dirty="0" smtClean="0"/>
              <a:t>, which </a:t>
            </a:r>
            <a:r>
              <a:rPr lang="en-US" dirty="0"/>
              <a:t>are only present in small numbers in normal thymuses.</a:t>
            </a:r>
          </a:p>
          <a:p>
            <a:r>
              <a:rPr lang="en-US" dirty="0" err="1"/>
              <a:t>Thymic</a:t>
            </a:r>
            <a:r>
              <a:rPr lang="en-US" dirty="0"/>
              <a:t> follicular hyperplasia is found in </a:t>
            </a:r>
            <a:r>
              <a:rPr lang="en-US" dirty="0" smtClean="0"/>
              <a:t>most patients </a:t>
            </a:r>
            <a:r>
              <a:rPr lang="en-US" dirty="0"/>
              <a:t>with </a:t>
            </a:r>
            <a:r>
              <a:rPr lang="en-US" i="1" dirty="0"/>
              <a:t>myasthenia gravis </a:t>
            </a:r>
            <a:r>
              <a:rPr lang="en-US" dirty="0"/>
              <a:t>and sometimes also </a:t>
            </a:r>
            <a:r>
              <a:rPr lang="en-US" dirty="0" smtClean="0"/>
              <a:t>occurs in </a:t>
            </a:r>
            <a:r>
              <a:rPr lang="en-US" dirty="0"/>
              <a:t>other autoimmune diseases, such as </a:t>
            </a:r>
            <a:r>
              <a:rPr lang="en-US" dirty="0" smtClean="0"/>
              <a:t>SLE and </a:t>
            </a:r>
            <a:r>
              <a:rPr lang="en-US" dirty="0"/>
              <a:t>rheumatoid arthritis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50043478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Thymoma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6453" y="1140000"/>
            <a:ext cx="7920434" cy="338790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Thymomas</a:t>
            </a:r>
            <a:r>
              <a:rPr lang="en-US" dirty="0" smtClean="0"/>
              <a:t> </a:t>
            </a:r>
            <a:r>
              <a:rPr lang="en-US" dirty="0"/>
              <a:t>are tumors of </a:t>
            </a:r>
            <a:r>
              <a:rPr lang="en-US" dirty="0" err="1"/>
              <a:t>thymic</a:t>
            </a:r>
            <a:r>
              <a:rPr lang="en-US" dirty="0"/>
              <a:t> epithelial cells. </a:t>
            </a:r>
            <a:endParaRPr lang="en-US" dirty="0" smtClean="0"/>
          </a:p>
          <a:p>
            <a:r>
              <a:rPr lang="en-US" dirty="0" smtClean="0"/>
              <a:t>Several classification </a:t>
            </a:r>
            <a:r>
              <a:rPr lang="en-US" dirty="0"/>
              <a:t>systems for </a:t>
            </a:r>
            <a:r>
              <a:rPr lang="en-US" dirty="0" err="1"/>
              <a:t>thymoma</a:t>
            </a:r>
            <a:r>
              <a:rPr lang="en-US" dirty="0"/>
              <a:t> based on </a:t>
            </a:r>
            <a:r>
              <a:rPr lang="en-US" dirty="0" err="1"/>
              <a:t>cytologic</a:t>
            </a:r>
            <a:r>
              <a:rPr lang="en-US" dirty="0"/>
              <a:t> </a:t>
            </a:r>
            <a:r>
              <a:rPr lang="en-US" dirty="0" smtClean="0"/>
              <a:t>and biologic </a:t>
            </a:r>
            <a:r>
              <a:rPr lang="en-US" dirty="0"/>
              <a:t>criteria have been proposed. </a:t>
            </a:r>
            <a:endParaRPr lang="en-US" dirty="0" smtClean="0"/>
          </a:p>
          <a:p>
            <a:r>
              <a:rPr lang="en-US" dirty="0" smtClean="0"/>
              <a:t>One </a:t>
            </a:r>
            <a:r>
              <a:rPr lang="en-US" dirty="0"/>
              <a:t>simple and </a:t>
            </a:r>
            <a:r>
              <a:rPr lang="en-US" dirty="0" smtClean="0"/>
              <a:t>clinically useful </a:t>
            </a:r>
            <a:r>
              <a:rPr lang="en-US" dirty="0"/>
              <a:t>classification is as follows:</a:t>
            </a:r>
          </a:p>
          <a:p>
            <a:pPr marL="76200" indent="0">
              <a:buNone/>
            </a:pPr>
            <a:r>
              <a:rPr lang="en-US" dirty="0"/>
              <a:t>• Benign or encapsulated </a:t>
            </a:r>
            <a:r>
              <a:rPr lang="en-US" dirty="0" err="1"/>
              <a:t>thymoma</a:t>
            </a:r>
            <a:r>
              <a:rPr lang="en-US" dirty="0"/>
              <a:t>: </a:t>
            </a:r>
            <a:r>
              <a:rPr lang="en-US" dirty="0" err="1"/>
              <a:t>cytologically</a:t>
            </a:r>
            <a:r>
              <a:rPr lang="en-US" dirty="0"/>
              <a:t> </a:t>
            </a:r>
            <a:r>
              <a:rPr lang="en-US" dirty="0" smtClean="0"/>
              <a:t>and biologically </a:t>
            </a:r>
            <a:r>
              <a:rPr lang="en-US" dirty="0"/>
              <a:t>benign</a:t>
            </a:r>
          </a:p>
          <a:p>
            <a:pPr marL="76200" indent="0">
              <a:buNone/>
            </a:pPr>
            <a:r>
              <a:rPr lang="en-US" dirty="0"/>
              <a:t>• Malignant </a:t>
            </a:r>
            <a:r>
              <a:rPr lang="en-US" dirty="0" err="1"/>
              <a:t>thymoma</a:t>
            </a:r>
            <a:endParaRPr lang="en-US" dirty="0"/>
          </a:p>
          <a:p>
            <a:pPr marL="76200" indent="0">
              <a:buNone/>
            </a:pPr>
            <a:r>
              <a:rPr lang="en-US" dirty="0"/>
              <a:t>*</a:t>
            </a:r>
            <a:r>
              <a:rPr lang="en-US" dirty="0" smtClean="0"/>
              <a:t> </a:t>
            </a:r>
            <a:r>
              <a:rPr lang="en-US" i="1" dirty="0"/>
              <a:t>Type I</a:t>
            </a:r>
            <a:r>
              <a:rPr lang="en-US" dirty="0"/>
              <a:t>: </a:t>
            </a:r>
            <a:r>
              <a:rPr lang="en-US" dirty="0" err="1"/>
              <a:t>cytologically</a:t>
            </a:r>
            <a:r>
              <a:rPr lang="en-US" dirty="0"/>
              <a:t> benign but infiltrative and </a:t>
            </a:r>
            <a:r>
              <a:rPr lang="en-US" dirty="0" smtClean="0"/>
              <a:t>locally aggressive</a:t>
            </a:r>
            <a:endParaRPr lang="en-US" dirty="0"/>
          </a:p>
          <a:p>
            <a:pPr marL="76200" indent="0">
              <a:buNone/>
            </a:pPr>
            <a:r>
              <a:rPr lang="en-US" dirty="0" smtClean="0"/>
              <a:t>* </a:t>
            </a:r>
            <a:r>
              <a:rPr lang="en-US" i="1" dirty="0"/>
              <a:t>Type II </a:t>
            </a:r>
            <a:r>
              <a:rPr lang="en-US" dirty="0"/>
              <a:t>(</a:t>
            </a:r>
            <a:r>
              <a:rPr lang="en-US" dirty="0" err="1"/>
              <a:t>thymic</a:t>
            </a:r>
            <a:r>
              <a:rPr lang="en-US" dirty="0"/>
              <a:t> carcinoma): </a:t>
            </a:r>
            <a:r>
              <a:rPr lang="en-US" dirty="0" err="1"/>
              <a:t>cytologically</a:t>
            </a:r>
            <a:r>
              <a:rPr lang="en-US" dirty="0"/>
              <a:t> and </a:t>
            </a:r>
            <a:r>
              <a:rPr lang="en-US" dirty="0" smtClean="0"/>
              <a:t>biologically Malignant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3254995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MORPHOLOGY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425" y="1056382"/>
            <a:ext cx="7794053" cy="3387900"/>
          </a:xfrm>
        </p:spPr>
        <p:txBody>
          <a:bodyPr>
            <a:normAutofit fontScale="70000" lnSpcReduction="20000"/>
          </a:bodyPr>
          <a:lstStyle/>
          <a:p>
            <a:endParaRPr lang="en-US" dirty="0"/>
          </a:p>
          <a:p>
            <a:r>
              <a:rPr lang="en-US" dirty="0"/>
              <a:t>Macroscopically, </a:t>
            </a:r>
            <a:r>
              <a:rPr lang="en-US" dirty="0" err="1"/>
              <a:t>thymomas</a:t>
            </a:r>
            <a:r>
              <a:rPr lang="en-US" dirty="0"/>
              <a:t> are lobulated, firm, gray-white </a:t>
            </a:r>
            <a:r>
              <a:rPr lang="en-US" dirty="0" smtClean="0"/>
              <a:t>masses up </a:t>
            </a:r>
            <a:r>
              <a:rPr lang="en-US" dirty="0"/>
              <a:t>to 15 to 20 cm in dimension. Most appear encapsulated</a:t>
            </a:r>
            <a:r>
              <a:rPr lang="en-US" dirty="0" smtClean="0"/>
              <a:t>, but </a:t>
            </a:r>
            <a:r>
              <a:rPr lang="en-US" dirty="0"/>
              <a:t>20% to 25% penetrate the capsule and infiltrate </a:t>
            </a:r>
            <a:r>
              <a:rPr lang="en-US" dirty="0" err="1" smtClean="0"/>
              <a:t>perithymic</a:t>
            </a:r>
            <a:r>
              <a:rPr lang="en-US" dirty="0" smtClean="0"/>
              <a:t> tissues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Microscopically</a:t>
            </a:r>
            <a:r>
              <a:rPr lang="en-US" dirty="0"/>
              <a:t>, virtually all </a:t>
            </a:r>
            <a:r>
              <a:rPr lang="en-US" dirty="0" err="1"/>
              <a:t>thymomas</a:t>
            </a:r>
            <a:r>
              <a:rPr lang="en-US" dirty="0"/>
              <a:t> are composed </a:t>
            </a:r>
            <a:r>
              <a:rPr lang="en-US" dirty="0" smtClean="0"/>
              <a:t>of a </a:t>
            </a:r>
            <a:r>
              <a:rPr lang="en-US" dirty="0"/>
              <a:t>mixture of epithelial tumor cells and </a:t>
            </a:r>
            <a:r>
              <a:rPr lang="en-US" dirty="0" err="1"/>
              <a:t>nonneoplastic</a:t>
            </a:r>
            <a:r>
              <a:rPr lang="en-US" dirty="0"/>
              <a:t> </a:t>
            </a:r>
            <a:r>
              <a:rPr lang="en-US" dirty="0" err="1" smtClean="0"/>
              <a:t>thymocytes</a:t>
            </a:r>
            <a:r>
              <a:rPr lang="en-US" dirty="0" smtClean="0"/>
              <a:t> (</a:t>
            </a:r>
            <a:r>
              <a:rPr lang="en-US" dirty="0"/>
              <a:t>immature T cells). </a:t>
            </a:r>
            <a:endParaRPr lang="en-US" dirty="0" smtClean="0"/>
          </a:p>
          <a:p>
            <a:pPr marL="76200" indent="0">
              <a:buNone/>
            </a:pPr>
            <a:endParaRPr lang="en-US" dirty="0"/>
          </a:p>
          <a:p>
            <a:r>
              <a:rPr lang="en-US" dirty="0" smtClean="0"/>
              <a:t>In </a:t>
            </a:r>
            <a:r>
              <a:rPr lang="en-US" dirty="0"/>
              <a:t>benign </a:t>
            </a:r>
            <a:r>
              <a:rPr lang="en-US" dirty="0" err="1"/>
              <a:t>thymomas</a:t>
            </a:r>
            <a:r>
              <a:rPr lang="en-US" dirty="0"/>
              <a:t>, the epithelial cells </a:t>
            </a:r>
            <a:r>
              <a:rPr lang="en-US" dirty="0" smtClean="0"/>
              <a:t>are spindled </a:t>
            </a:r>
            <a:r>
              <a:rPr lang="en-US" dirty="0"/>
              <a:t>or elongated and resemble those that normally </a:t>
            </a:r>
            <a:r>
              <a:rPr lang="en-US" dirty="0" smtClean="0"/>
              <a:t>populate the </a:t>
            </a:r>
            <a:r>
              <a:rPr lang="en-US" dirty="0"/>
              <a:t>medulla. As a result, these are sometimes referred to </a:t>
            </a:r>
            <a:r>
              <a:rPr lang="en-US" dirty="0" smtClean="0"/>
              <a:t>as medullary </a:t>
            </a:r>
            <a:r>
              <a:rPr lang="en-US" dirty="0" err="1"/>
              <a:t>thymomas</a:t>
            </a:r>
            <a:r>
              <a:rPr lang="en-US" dirty="0"/>
              <a:t>. In other tumors, there is an </a:t>
            </a:r>
            <a:r>
              <a:rPr lang="en-US" dirty="0" smtClean="0"/>
              <a:t>admixture of </a:t>
            </a:r>
            <a:r>
              <a:rPr lang="en-US" dirty="0"/>
              <a:t>the plumper, rounder, cortical-type epithelial cells; this </a:t>
            </a:r>
            <a:r>
              <a:rPr lang="en-US" dirty="0" smtClean="0"/>
              <a:t>pattern is </a:t>
            </a:r>
            <a:r>
              <a:rPr lang="en-US" dirty="0"/>
              <a:t>sometimes referred to as a mixed </a:t>
            </a:r>
            <a:r>
              <a:rPr lang="en-US" dirty="0" err="1"/>
              <a:t>thymoma</a:t>
            </a:r>
            <a:r>
              <a:rPr lang="en-US" dirty="0"/>
              <a:t>. The </a:t>
            </a:r>
            <a:r>
              <a:rPr lang="en-US" dirty="0" smtClean="0"/>
              <a:t>medullary and </a:t>
            </a:r>
            <a:r>
              <a:rPr lang="en-US" dirty="0"/>
              <a:t>mixed patterns account for 60% to 70% of all </a:t>
            </a:r>
            <a:r>
              <a:rPr lang="en-US" dirty="0" err="1"/>
              <a:t>thymomas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25072179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MORPHOLOGY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525" y="1140000"/>
            <a:ext cx="7794053" cy="3387900"/>
          </a:xfrm>
        </p:spPr>
        <p:txBody>
          <a:bodyPr>
            <a:normAutofit fontScale="70000" lnSpcReduction="20000"/>
          </a:bodyPr>
          <a:lstStyle/>
          <a:p>
            <a:pPr marL="76200" indent="0">
              <a:buNone/>
            </a:pPr>
            <a:r>
              <a:rPr lang="en-US" sz="2300" b="1" dirty="0" smtClean="0"/>
              <a:t>Malignant </a:t>
            </a:r>
            <a:r>
              <a:rPr lang="en-US" sz="2300" b="1" dirty="0" err="1" smtClean="0"/>
              <a:t>thymoma</a:t>
            </a:r>
            <a:r>
              <a:rPr lang="en-US" sz="2300" b="1" dirty="0" smtClean="0"/>
              <a:t> type I</a:t>
            </a:r>
            <a:r>
              <a:rPr lang="en-US" dirty="0" smtClean="0"/>
              <a:t> is </a:t>
            </a:r>
            <a:r>
              <a:rPr lang="en-US" dirty="0" err="1"/>
              <a:t>cytologically</a:t>
            </a:r>
            <a:r>
              <a:rPr lang="en-US" dirty="0"/>
              <a:t> bland </a:t>
            </a:r>
            <a:r>
              <a:rPr lang="en-US" dirty="0" smtClean="0"/>
              <a:t>but locally </a:t>
            </a:r>
            <a:r>
              <a:rPr lang="en-US" dirty="0"/>
              <a:t>invasive; it accounts for 20% to 25% of all </a:t>
            </a:r>
            <a:r>
              <a:rPr lang="en-US" dirty="0" err="1"/>
              <a:t>thymomas</a:t>
            </a:r>
            <a:r>
              <a:rPr lang="en-US" dirty="0" smtClean="0"/>
              <a:t>. These </a:t>
            </a:r>
            <a:r>
              <a:rPr lang="en-US" dirty="0"/>
              <a:t>tumors also </a:t>
            </a:r>
            <a:r>
              <a:rPr lang="en-US" dirty="0" smtClean="0"/>
              <a:t>occasionally </a:t>
            </a:r>
            <a:r>
              <a:rPr lang="en-US" dirty="0"/>
              <a:t>(and unpredictably) metastasize.</a:t>
            </a:r>
          </a:p>
          <a:p>
            <a:pPr>
              <a:buFontTx/>
              <a:buChar char="-"/>
            </a:pPr>
            <a:r>
              <a:rPr lang="en-US" dirty="0" smtClean="0"/>
              <a:t>They </a:t>
            </a:r>
            <a:r>
              <a:rPr lang="en-US" dirty="0"/>
              <a:t>are composed of varying proportions of epithelial cells </a:t>
            </a:r>
            <a:r>
              <a:rPr lang="en-US" dirty="0" smtClean="0"/>
              <a:t>and reactive </a:t>
            </a:r>
            <a:r>
              <a:rPr lang="en-US" dirty="0" err="1"/>
              <a:t>thymocytes</a:t>
            </a:r>
            <a:r>
              <a:rPr lang="en-US" dirty="0"/>
              <a:t>. The epithelial cells usually have abundant cytoplasm and rounded vesicular nuclei, an appearance </a:t>
            </a:r>
            <a:r>
              <a:rPr lang="en-US" dirty="0" smtClean="0"/>
              <a:t>similar to </a:t>
            </a:r>
            <a:r>
              <a:rPr lang="en-US" dirty="0"/>
              <a:t>normal </a:t>
            </a:r>
            <a:r>
              <a:rPr lang="en-US" dirty="0" err="1"/>
              <a:t>thymic</a:t>
            </a:r>
            <a:r>
              <a:rPr lang="en-US" dirty="0"/>
              <a:t> cortical epithelial cells; spindled epithelial </a:t>
            </a:r>
            <a:r>
              <a:rPr lang="en-US" dirty="0" smtClean="0"/>
              <a:t>cells are </a:t>
            </a:r>
            <a:r>
              <a:rPr lang="en-US" dirty="0"/>
              <a:t>sometimes present as well. The epithelial cells often </a:t>
            </a:r>
            <a:r>
              <a:rPr lang="en-US" dirty="0" smtClean="0"/>
              <a:t>palisade around </a:t>
            </a:r>
            <a:r>
              <a:rPr lang="en-US" dirty="0"/>
              <a:t>blood vessels. ls. The critical distinguishing feature is </a:t>
            </a:r>
            <a:r>
              <a:rPr lang="en-US" dirty="0" smtClean="0"/>
              <a:t>the penetration </a:t>
            </a:r>
            <a:r>
              <a:rPr lang="en-US" dirty="0"/>
              <a:t>of the capsule with the invasion of </a:t>
            </a:r>
            <a:r>
              <a:rPr lang="en-US" dirty="0" smtClean="0"/>
              <a:t>surrounding structures</a:t>
            </a:r>
            <a:r>
              <a:rPr lang="en-US" b="1" dirty="0" smtClean="0"/>
              <a:t>.</a:t>
            </a:r>
          </a:p>
          <a:p>
            <a:pPr>
              <a:buFontTx/>
              <a:buChar char="-"/>
            </a:pPr>
            <a:endParaRPr lang="en-US" dirty="0"/>
          </a:p>
          <a:p>
            <a:r>
              <a:rPr lang="en-US" b="1" dirty="0"/>
              <a:t>Malignant </a:t>
            </a:r>
            <a:r>
              <a:rPr lang="en-US" b="1" dirty="0" err="1"/>
              <a:t>thymoma</a:t>
            </a:r>
            <a:r>
              <a:rPr lang="en-US" b="1" dirty="0"/>
              <a:t> type II </a:t>
            </a:r>
            <a:r>
              <a:rPr lang="en-US" dirty="0"/>
              <a:t>is perhaps better thought </a:t>
            </a:r>
            <a:r>
              <a:rPr lang="en-US" dirty="0" smtClean="0"/>
              <a:t>of as </a:t>
            </a:r>
            <a:r>
              <a:rPr lang="en-US" dirty="0"/>
              <a:t>a form of </a:t>
            </a:r>
            <a:r>
              <a:rPr lang="en-US" dirty="0" err="1"/>
              <a:t>thymic</a:t>
            </a:r>
            <a:r>
              <a:rPr lang="en-US" dirty="0"/>
              <a:t> carcinoma</a:t>
            </a:r>
            <a:r>
              <a:rPr lang="en-US" b="1" dirty="0"/>
              <a:t>. </a:t>
            </a:r>
            <a:r>
              <a:rPr lang="en-US" dirty="0"/>
              <a:t>These tumors account for </a:t>
            </a:r>
            <a:r>
              <a:rPr lang="en-US" dirty="0" smtClean="0"/>
              <a:t>about 5</a:t>
            </a:r>
            <a:r>
              <a:rPr lang="en-US" dirty="0"/>
              <a:t>% of </a:t>
            </a:r>
            <a:r>
              <a:rPr lang="en-US" dirty="0" err="1"/>
              <a:t>thymomas</a:t>
            </a:r>
            <a:r>
              <a:rPr lang="en-US" dirty="0"/>
              <a:t>. Macroscopically, they usually are fleshy, </a:t>
            </a:r>
            <a:r>
              <a:rPr lang="en-US" dirty="0" smtClean="0"/>
              <a:t>obviously invasive </a:t>
            </a:r>
            <a:r>
              <a:rPr lang="en-US" dirty="0"/>
              <a:t>masses that often metastasize to such sites as </a:t>
            </a:r>
            <a:r>
              <a:rPr lang="en-US" dirty="0" smtClean="0"/>
              <a:t>the lungs</a:t>
            </a:r>
            <a:r>
              <a:rPr lang="en-US" dirty="0"/>
              <a:t>. Microscopically, most </a:t>
            </a:r>
            <a:r>
              <a:rPr lang="en-US" dirty="0" smtClean="0"/>
              <a:t>resemble </a:t>
            </a:r>
            <a:r>
              <a:rPr lang="en-US" dirty="0"/>
              <a:t>squamous cell carcinoma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25033589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8139" y="315840"/>
            <a:ext cx="3552600" cy="1140000"/>
          </a:xfrm>
        </p:spPr>
        <p:txBody>
          <a:bodyPr>
            <a:normAutofit fontScale="90000"/>
          </a:bodyPr>
          <a:lstStyle/>
          <a:p>
            <a:r>
              <a:rPr lang="en-US" dirty="0"/>
              <a:t>Clinical Features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425" y="795454"/>
            <a:ext cx="7976846" cy="4130521"/>
          </a:xfrm>
        </p:spPr>
        <p:txBody>
          <a:bodyPr>
            <a:normAutofit fontScale="92500" lnSpcReduction="20000"/>
          </a:bodyPr>
          <a:lstStyle/>
          <a:p>
            <a:pPr marL="76200" indent="0">
              <a:buNone/>
            </a:pPr>
            <a:r>
              <a:rPr lang="en-US" dirty="0"/>
              <a:t> </a:t>
            </a:r>
            <a:r>
              <a:rPr lang="en-US" dirty="0" err="1" smtClean="0"/>
              <a:t>Thymomas</a:t>
            </a:r>
            <a:r>
              <a:rPr lang="en-US" dirty="0" smtClean="0"/>
              <a:t> </a:t>
            </a:r>
            <a:r>
              <a:rPr lang="en-US" dirty="0"/>
              <a:t>are rare</a:t>
            </a:r>
            <a:r>
              <a:rPr lang="en-US" dirty="0" smtClean="0"/>
              <a:t>.</a:t>
            </a:r>
          </a:p>
          <a:p>
            <a:pPr marL="76200" indent="0">
              <a:buNone/>
            </a:pPr>
            <a:r>
              <a:rPr lang="en-US" dirty="0"/>
              <a:t>-</a:t>
            </a:r>
            <a:r>
              <a:rPr lang="en-US" dirty="0" smtClean="0"/>
              <a:t> </a:t>
            </a:r>
            <a:r>
              <a:rPr lang="en-US" dirty="0"/>
              <a:t>They may arise at any age, but </a:t>
            </a:r>
            <a:r>
              <a:rPr lang="en-US" dirty="0" smtClean="0"/>
              <a:t>most occur </a:t>
            </a:r>
            <a:r>
              <a:rPr lang="en-US" dirty="0"/>
              <a:t>in middle-aged adults. </a:t>
            </a:r>
            <a:r>
              <a:rPr lang="en-US" dirty="0" smtClean="0"/>
              <a:t>-- In </a:t>
            </a:r>
            <a:r>
              <a:rPr lang="en-US" dirty="0"/>
              <a:t>a large series about 30</a:t>
            </a:r>
            <a:r>
              <a:rPr lang="en-US" dirty="0" smtClean="0"/>
              <a:t>% were </a:t>
            </a:r>
            <a:r>
              <a:rPr lang="en-US" dirty="0"/>
              <a:t>asymptomatic; 30% to 40% produced local </a:t>
            </a:r>
            <a:r>
              <a:rPr lang="en-US" dirty="0" smtClean="0"/>
              <a:t>manifestations such </a:t>
            </a:r>
            <a:r>
              <a:rPr lang="en-US" dirty="0"/>
              <a:t>as cough, dyspnea, and superior vena cava </a:t>
            </a:r>
            <a:r>
              <a:rPr lang="en-US" dirty="0" smtClean="0"/>
              <a:t>syndrome.</a:t>
            </a:r>
          </a:p>
          <a:p>
            <a:pPr>
              <a:buFontTx/>
              <a:buChar char="-"/>
            </a:pPr>
            <a:r>
              <a:rPr lang="en-US" dirty="0" smtClean="0"/>
              <a:t>The </a:t>
            </a:r>
            <a:r>
              <a:rPr lang="en-US" dirty="0"/>
              <a:t>remainder were associated with a </a:t>
            </a:r>
            <a:r>
              <a:rPr lang="en-US" dirty="0" smtClean="0"/>
              <a:t>systemic disease, </a:t>
            </a:r>
            <a:endParaRPr lang="en-US" dirty="0" smtClean="0"/>
          </a:p>
          <a:p>
            <a:pPr marL="76200" indent="0">
              <a:buNone/>
            </a:pPr>
            <a:r>
              <a:rPr lang="en-US" dirty="0" smtClean="0"/>
              <a:t>INCLUDING</a:t>
            </a:r>
            <a:r>
              <a:rPr lang="en-US" dirty="0" smtClean="0"/>
              <a:t>:</a:t>
            </a:r>
          </a:p>
          <a:p>
            <a:pPr marL="76200" indent="0">
              <a:buNone/>
            </a:pPr>
            <a:r>
              <a:rPr lang="en-US" dirty="0"/>
              <a:t>*</a:t>
            </a:r>
            <a:r>
              <a:rPr lang="en-US" dirty="0" smtClean="0"/>
              <a:t> Most </a:t>
            </a:r>
            <a:r>
              <a:rPr lang="en-US" dirty="0"/>
              <a:t>commonly myasthenia </a:t>
            </a:r>
            <a:r>
              <a:rPr lang="en-US" dirty="0" smtClean="0"/>
              <a:t>gravis.</a:t>
            </a:r>
            <a:endParaRPr lang="en-US" dirty="0"/>
          </a:p>
          <a:p>
            <a:pPr marL="76200" indent="0">
              <a:buNone/>
            </a:pPr>
            <a:r>
              <a:rPr lang="en-US" dirty="0" smtClean="0"/>
              <a:t>* </a:t>
            </a:r>
            <a:r>
              <a:rPr lang="en-US" dirty="0" err="1" smtClean="0"/>
              <a:t>Thymomas</a:t>
            </a:r>
            <a:r>
              <a:rPr lang="en-US" dirty="0" smtClean="0"/>
              <a:t> </a:t>
            </a:r>
            <a:r>
              <a:rPr lang="en-US" dirty="0"/>
              <a:t>may be associated with several </a:t>
            </a:r>
            <a:r>
              <a:rPr lang="en-US" dirty="0" smtClean="0"/>
              <a:t>other </a:t>
            </a:r>
            <a:r>
              <a:rPr lang="en-US" dirty="0" err="1" smtClean="0"/>
              <a:t>pareneoplastic</a:t>
            </a:r>
            <a:r>
              <a:rPr lang="en-US" dirty="0" smtClean="0"/>
              <a:t> </a:t>
            </a:r>
            <a:r>
              <a:rPr lang="en-US" dirty="0"/>
              <a:t>syndromes. These include in rough </a:t>
            </a:r>
            <a:r>
              <a:rPr lang="en-US" dirty="0" smtClean="0"/>
              <a:t>order of </a:t>
            </a:r>
            <a:r>
              <a:rPr lang="en-US" dirty="0"/>
              <a:t>frequency , pure red cell aplasia, </a:t>
            </a:r>
            <a:r>
              <a:rPr lang="en-US" dirty="0" err="1"/>
              <a:t>hypogammaglobulinemia</a:t>
            </a:r>
            <a:r>
              <a:rPr lang="en-US" dirty="0" smtClean="0"/>
              <a:t>, and </a:t>
            </a:r>
            <a:r>
              <a:rPr lang="en-US" dirty="0"/>
              <a:t>multi organ autoimmunity. The latter </a:t>
            </a:r>
            <a:r>
              <a:rPr lang="en-US" dirty="0" smtClean="0"/>
              <a:t>bears resemblance </a:t>
            </a:r>
            <a:r>
              <a:rPr lang="en-US" dirty="0"/>
              <a:t>with graft versus host disease.]</a:t>
            </a:r>
          </a:p>
          <a:p>
            <a:pPr marL="7620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44063403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425" y="5597"/>
            <a:ext cx="6138882" cy="122037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Disorders of the Spleen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sp>
        <p:nvSpPr>
          <p:cNvPr id="3" name="Rectangle 2"/>
          <p:cNvSpPr/>
          <p:nvPr/>
        </p:nvSpPr>
        <p:spPr>
          <a:xfrm>
            <a:off x="844425" y="1597377"/>
            <a:ext cx="601357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Congenital </a:t>
            </a:r>
            <a:r>
              <a:rPr lang="en-US" dirty="0" smtClean="0"/>
              <a:t>anomalies</a:t>
            </a:r>
          </a:p>
          <a:p>
            <a:r>
              <a:rPr lang="en-US" dirty="0" smtClean="0"/>
              <a:t>Cysts</a:t>
            </a:r>
          </a:p>
          <a:p>
            <a:r>
              <a:rPr lang="en-US" dirty="0" smtClean="0"/>
              <a:t>Inflammation</a:t>
            </a:r>
          </a:p>
          <a:p>
            <a:r>
              <a:rPr lang="en-US" dirty="0" err="1" smtClean="0"/>
              <a:t>Hypersplenism</a:t>
            </a:r>
            <a:endParaRPr lang="en-US" dirty="0"/>
          </a:p>
          <a:p>
            <a:r>
              <a:rPr lang="en-US" dirty="0"/>
              <a:t>Thrombocytopenic </a:t>
            </a:r>
            <a:r>
              <a:rPr lang="en-US" dirty="0" smtClean="0"/>
              <a:t>purpuras</a:t>
            </a:r>
          </a:p>
          <a:p>
            <a:r>
              <a:rPr lang="en-US" dirty="0" smtClean="0"/>
              <a:t>Hemolytic anemia</a:t>
            </a:r>
          </a:p>
          <a:p>
            <a:r>
              <a:rPr lang="en-US" dirty="0" smtClean="0"/>
              <a:t>Other </a:t>
            </a:r>
            <a:r>
              <a:rPr lang="en-US" dirty="0"/>
              <a:t>non-neoplastic </a:t>
            </a:r>
            <a:r>
              <a:rPr lang="en-US" dirty="0" smtClean="0"/>
              <a:t>disorders</a:t>
            </a:r>
          </a:p>
          <a:p>
            <a:r>
              <a:rPr lang="en-US" dirty="0" err="1" smtClean="0"/>
              <a:t>Hematolymphoid</a:t>
            </a:r>
            <a:r>
              <a:rPr lang="en-US" dirty="0" smtClean="0"/>
              <a:t> </a:t>
            </a:r>
            <a:r>
              <a:rPr lang="en-US" dirty="0"/>
              <a:t>tumors and </a:t>
            </a:r>
            <a:r>
              <a:rPr lang="en-US" dirty="0" err="1"/>
              <a:t>tumorlike</a:t>
            </a:r>
            <a:r>
              <a:rPr lang="en-US" dirty="0"/>
              <a:t> conditions, </a:t>
            </a:r>
            <a:r>
              <a:rPr lang="en-US" dirty="0" smtClean="0"/>
              <a:t>( Non-Hodgkin lymphoma, Hodgkin </a:t>
            </a:r>
            <a:r>
              <a:rPr lang="en-US" dirty="0"/>
              <a:t>lymphoma, </a:t>
            </a:r>
            <a:r>
              <a:rPr lang="en-US" dirty="0" err="1" smtClean="0"/>
              <a:t>Leukemias</a:t>
            </a:r>
            <a:r>
              <a:rPr lang="en-US" dirty="0"/>
              <a:t>, </a:t>
            </a:r>
            <a:r>
              <a:rPr lang="en-US" dirty="0" smtClean="0"/>
              <a:t>Myeloproliferative </a:t>
            </a:r>
            <a:r>
              <a:rPr lang="en-US" dirty="0"/>
              <a:t>neoplasms, </a:t>
            </a:r>
            <a:r>
              <a:rPr lang="en-US" dirty="0" err="1" smtClean="0"/>
              <a:t>Mastocytosis</a:t>
            </a:r>
            <a:r>
              <a:rPr lang="en-US" dirty="0"/>
              <a:t>, </a:t>
            </a:r>
            <a:r>
              <a:rPr lang="en-US" dirty="0" smtClean="0"/>
              <a:t>Other </a:t>
            </a:r>
            <a:r>
              <a:rPr lang="en-US" dirty="0" err="1"/>
              <a:t>hematolymphoid</a:t>
            </a:r>
            <a:r>
              <a:rPr lang="en-US" dirty="0"/>
              <a:t> </a:t>
            </a:r>
            <a:r>
              <a:rPr lang="en-US" dirty="0" smtClean="0"/>
              <a:t>conditions</a:t>
            </a:r>
            <a:r>
              <a:rPr lang="en-US" dirty="0"/>
              <a:t>)</a:t>
            </a:r>
          </a:p>
          <a:p>
            <a:r>
              <a:rPr lang="en-US" dirty="0"/>
              <a:t>Vascular </a:t>
            </a:r>
            <a:r>
              <a:rPr lang="en-US" dirty="0" smtClean="0"/>
              <a:t>tumors</a:t>
            </a:r>
            <a:r>
              <a:rPr lang="en-US" dirty="0"/>
              <a:t>.</a:t>
            </a:r>
          </a:p>
          <a:p>
            <a:r>
              <a:rPr lang="en-US" dirty="0" smtClean="0"/>
              <a:t>Metastatic tumors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46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Blunt trauma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425" y="1538075"/>
            <a:ext cx="7703582" cy="300943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Blunt trauma to the abdomen and surgical intervention within the </a:t>
            </a:r>
          </a:p>
          <a:p>
            <a:pPr marL="76200" indent="0">
              <a:buNone/>
            </a:pPr>
            <a:r>
              <a:rPr lang="en-US" dirty="0"/>
              <a:t>abdominal cavity are the two most common factors responsible for </a:t>
            </a:r>
          </a:p>
          <a:p>
            <a:pPr marL="76200" indent="0">
              <a:buNone/>
            </a:pPr>
            <a:r>
              <a:rPr lang="en-US" dirty="0"/>
              <a:t>rupture of the normal spleen</a:t>
            </a:r>
            <a:r>
              <a:rPr lang="en-US" dirty="0" smtClean="0"/>
              <a:t>.</a:t>
            </a:r>
          </a:p>
          <a:p>
            <a:pPr marL="76200" indent="0">
              <a:buNone/>
            </a:pP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In most instances, </a:t>
            </a:r>
            <a:r>
              <a:rPr lang="en-US" dirty="0" err="1"/>
              <a:t>hemoperitoneum</a:t>
            </a:r>
            <a:r>
              <a:rPr lang="en-US" dirty="0"/>
              <a:t> </a:t>
            </a:r>
            <a:r>
              <a:rPr lang="en-US" dirty="0" smtClean="0"/>
              <a:t>is </a:t>
            </a:r>
            <a:r>
              <a:rPr lang="en-US" dirty="0"/>
              <a:t>an immediate consequence, leading to an emergency splenectomy. 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In about 15% of the cases, the rupture is “delayed” anywhere from </a:t>
            </a:r>
          </a:p>
          <a:p>
            <a:pPr marL="76200" indent="0">
              <a:buNone/>
            </a:pPr>
            <a:r>
              <a:rPr lang="en-US" dirty="0"/>
              <a:t>48 hours to several months.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2898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B8A6304EBC11C4CB0CFE0F3798C5213" ma:contentTypeVersion="5" ma:contentTypeDescription="Create a new document." ma:contentTypeScope="" ma:versionID="40e86cd8c5769d91d59557312f24b477">
  <xsd:schema xmlns:xsd="http://www.w3.org/2001/XMLSchema" xmlns:xs="http://www.w3.org/2001/XMLSchema" xmlns:p="http://schemas.microsoft.com/office/2006/metadata/properties" xmlns:ns2="833bdabc-4c20-4266-84f3-9e3e536f14b8" targetNamespace="http://schemas.microsoft.com/office/2006/metadata/properties" ma:root="true" ma:fieldsID="7010a86a8e53576099cc655e608f8329" ns2:_="">
    <xsd:import namespace="833bdabc-4c20-4266-84f3-9e3e536f14b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3bdabc-4c20-4266-84f3-9e3e536f14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E6E4DA5-8A84-4A7F-8084-BD2E2A1D0547}">
  <ds:schemaRefs>
    <ds:schemaRef ds:uri="http://www.w3.org/XML/1998/namespace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schemas.microsoft.com/office/infopath/2007/PartnerControls"/>
    <ds:schemaRef ds:uri="fea59dd6-f072-4555-9d80-4fd2553d3ca9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C1EEE97B-7326-44B1-9334-E0BBCAE8B1CC}"/>
</file>

<file path=customXml/itemProps3.xml><?xml version="1.0" encoding="utf-8"?>
<ds:datastoreItem xmlns:ds="http://schemas.openxmlformats.org/officeDocument/2006/customXml" ds:itemID="{571E4D85-AE9C-4EA4-98DB-7E5A2E95DB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3923</TotalTime>
  <Words>898</Words>
  <Application>Microsoft Office PowerPoint</Application>
  <PresentationFormat>On-screen Show (16:9)</PresentationFormat>
  <Paragraphs>103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Wingdings</vt:lpstr>
      <vt:lpstr>Garamond</vt:lpstr>
      <vt:lpstr>Arial</vt:lpstr>
      <vt:lpstr>Organic</vt:lpstr>
      <vt:lpstr>DISORDERS OF THE THYMUS AND SPLEEN</vt:lpstr>
      <vt:lpstr>DISORDERS OF THE THYMUS </vt:lpstr>
      <vt:lpstr>Thymic Hyperplasia </vt:lpstr>
      <vt:lpstr>Thymoma</vt:lpstr>
      <vt:lpstr>MORPHOLOGY</vt:lpstr>
      <vt:lpstr>MORPHOLOGY</vt:lpstr>
      <vt:lpstr>Clinical Features </vt:lpstr>
      <vt:lpstr>Disorders of the Spleen </vt:lpstr>
      <vt:lpstr>Blunt trauma </vt:lpstr>
      <vt:lpstr>Disorders of the Spleen </vt:lpstr>
      <vt:lpstr>Disorders may be grouped according to the degree of splenomegaly that they characteristically produce: </vt:lpstr>
      <vt:lpstr>PowerPoint Presentation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Hematopoietic and Lymphoid System</dc:title>
  <dc:creator>mohammed hayel</dc:creator>
  <cp:lastModifiedBy>Admin</cp:lastModifiedBy>
  <cp:revision>266</cp:revision>
  <dcterms:modified xsi:type="dcterms:W3CDTF">2023-04-12T19:09:28Z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0x0101005B8A6304EBC11C4CB0CFE0F3798C5213</vt:lpwstr>
  </property>
</Properties>
</file>