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3"/>
  </p:sldMasterIdLst>
  <p:notesMasterIdLst>
    <p:notesMasterId r:id="rId39"/>
  </p:notesMasterIdLst>
  <p:handoutMasterIdLst>
    <p:handoutMasterId r:id="rId40"/>
  </p:handoutMasterIdLst>
  <p:sldIdLst>
    <p:sldId id="256" r:id="rId4"/>
    <p:sldId id="257" r:id="rId5"/>
    <p:sldId id="288" r:id="rId6"/>
    <p:sldId id="258" r:id="rId7"/>
    <p:sldId id="289" r:id="rId8"/>
    <p:sldId id="259" r:id="rId9"/>
    <p:sldId id="286" r:id="rId10"/>
    <p:sldId id="293" r:id="rId11"/>
    <p:sldId id="260" r:id="rId12"/>
    <p:sldId id="261" r:id="rId13"/>
    <p:sldId id="262" r:id="rId14"/>
    <p:sldId id="263" r:id="rId15"/>
    <p:sldId id="287" r:id="rId16"/>
    <p:sldId id="264" r:id="rId17"/>
    <p:sldId id="265" r:id="rId18"/>
    <p:sldId id="266" r:id="rId19"/>
    <p:sldId id="268" r:id="rId20"/>
    <p:sldId id="269" r:id="rId21"/>
    <p:sldId id="294" r:id="rId22"/>
    <p:sldId id="270" r:id="rId23"/>
    <p:sldId id="271" r:id="rId24"/>
    <p:sldId id="272" r:id="rId25"/>
    <p:sldId id="274" r:id="rId26"/>
    <p:sldId id="292" r:id="rId27"/>
    <p:sldId id="275" r:id="rId28"/>
    <p:sldId id="277" r:id="rId29"/>
    <p:sldId id="290" r:id="rId30"/>
    <p:sldId id="278" r:id="rId31"/>
    <p:sldId id="279" r:id="rId32"/>
    <p:sldId id="280" r:id="rId33"/>
    <p:sldId id="281" r:id="rId34"/>
    <p:sldId id="283" r:id="rId35"/>
    <p:sldId id="295" r:id="rId36"/>
    <p:sldId id="296" r:id="rId37"/>
    <p:sldId id="297" r:id="rId38"/>
  </p:sldIdLst>
  <p:sldSz cx="9144000" cy="6858000" type="screen4x3"/>
  <p:notesSz cx="6797675" cy="99282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8080"/>
    <a:srgbClr val="66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28" autoAdjust="0"/>
  </p:normalViewPr>
  <p:slideViewPr>
    <p:cSldViewPr>
      <p:cViewPr varScale="1">
        <p:scale>
          <a:sx n="81" d="100"/>
          <a:sy n="81" d="100"/>
        </p:scale>
        <p:origin x="-105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 /><Relationship Id="rId13" Type="http://schemas.openxmlformats.org/officeDocument/2006/relationships/slide" Target="slides/slide10.xml" /><Relationship Id="rId18" Type="http://schemas.openxmlformats.org/officeDocument/2006/relationships/slide" Target="slides/slide15.xml" /><Relationship Id="rId26" Type="http://schemas.openxmlformats.org/officeDocument/2006/relationships/slide" Target="slides/slide23.xml" /><Relationship Id="rId39" Type="http://schemas.openxmlformats.org/officeDocument/2006/relationships/notesMaster" Target="notesMasters/notesMaster1.xml" /><Relationship Id="rId3" Type="http://schemas.openxmlformats.org/officeDocument/2006/relationships/slideMaster" Target="slideMasters/slideMaster1.xml" /><Relationship Id="rId21" Type="http://schemas.openxmlformats.org/officeDocument/2006/relationships/slide" Target="slides/slide18.xml" /><Relationship Id="rId34" Type="http://schemas.openxmlformats.org/officeDocument/2006/relationships/slide" Target="slides/slide31.xml" /><Relationship Id="rId42" Type="http://schemas.openxmlformats.org/officeDocument/2006/relationships/viewProps" Target="viewProps.xml" /><Relationship Id="rId7" Type="http://schemas.openxmlformats.org/officeDocument/2006/relationships/slide" Target="slides/slide4.xml" /><Relationship Id="rId12" Type="http://schemas.openxmlformats.org/officeDocument/2006/relationships/slide" Target="slides/slide9.xml" /><Relationship Id="rId17" Type="http://schemas.openxmlformats.org/officeDocument/2006/relationships/slide" Target="slides/slide14.xml" /><Relationship Id="rId25" Type="http://schemas.openxmlformats.org/officeDocument/2006/relationships/slide" Target="slides/slide22.xml" /><Relationship Id="rId33" Type="http://schemas.openxmlformats.org/officeDocument/2006/relationships/slide" Target="slides/slide30.xml" /><Relationship Id="rId38" Type="http://schemas.openxmlformats.org/officeDocument/2006/relationships/slide" Target="slides/slide35.xml" /><Relationship Id="rId2" Type="http://schemas.openxmlformats.org/officeDocument/2006/relationships/customXml" Target="../customXml/item2.xml" /><Relationship Id="rId16" Type="http://schemas.openxmlformats.org/officeDocument/2006/relationships/slide" Target="slides/slide13.xml" /><Relationship Id="rId20" Type="http://schemas.openxmlformats.org/officeDocument/2006/relationships/slide" Target="slides/slide17.xml" /><Relationship Id="rId29" Type="http://schemas.openxmlformats.org/officeDocument/2006/relationships/slide" Target="slides/slide26.xml" /><Relationship Id="rId41" Type="http://schemas.openxmlformats.org/officeDocument/2006/relationships/presProps" Target="presProps.xml" /><Relationship Id="rId1" Type="http://schemas.openxmlformats.org/officeDocument/2006/relationships/customXml" Target="../customXml/item1.xml" /><Relationship Id="rId6" Type="http://schemas.openxmlformats.org/officeDocument/2006/relationships/slide" Target="slides/slide3.xml" /><Relationship Id="rId11" Type="http://schemas.openxmlformats.org/officeDocument/2006/relationships/slide" Target="slides/slide8.xml" /><Relationship Id="rId24" Type="http://schemas.openxmlformats.org/officeDocument/2006/relationships/slide" Target="slides/slide21.xml" /><Relationship Id="rId32" Type="http://schemas.openxmlformats.org/officeDocument/2006/relationships/slide" Target="slides/slide29.xml" /><Relationship Id="rId37" Type="http://schemas.openxmlformats.org/officeDocument/2006/relationships/slide" Target="slides/slide34.xml" /><Relationship Id="rId40" Type="http://schemas.openxmlformats.org/officeDocument/2006/relationships/handoutMaster" Target="handoutMasters/handoutMaster1.xml" /><Relationship Id="rId5" Type="http://schemas.openxmlformats.org/officeDocument/2006/relationships/slide" Target="slides/slide2.xml" /><Relationship Id="rId15" Type="http://schemas.openxmlformats.org/officeDocument/2006/relationships/slide" Target="slides/slide12.xml" /><Relationship Id="rId23" Type="http://schemas.openxmlformats.org/officeDocument/2006/relationships/slide" Target="slides/slide20.xml" /><Relationship Id="rId28" Type="http://schemas.openxmlformats.org/officeDocument/2006/relationships/slide" Target="slides/slide25.xml" /><Relationship Id="rId36" Type="http://schemas.openxmlformats.org/officeDocument/2006/relationships/slide" Target="slides/slide33.xml" /><Relationship Id="rId10" Type="http://schemas.openxmlformats.org/officeDocument/2006/relationships/slide" Target="slides/slide7.xml" /><Relationship Id="rId19" Type="http://schemas.openxmlformats.org/officeDocument/2006/relationships/slide" Target="slides/slide16.xml" /><Relationship Id="rId31" Type="http://schemas.openxmlformats.org/officeDocument/2006/relationships/slide" Target="slides/slide28.xml" /><Relationship Id="rId44" Type="http://schemas.openxmlformats.org/officeDocument/2006/relationships/tableStyles" Target="tableStyles.xml" /><Relationship Id="rId4" Type="http://schemas.openxmlformats.org/officeDocument/2006/relationships/slide" Target="slides/slide1.xml" /><Relationship Id="rId9" Type="http://schemas.openxmlformats.org/officeDocument/2006/relationships/slide" Target="slides/slide6.xml" /><Relationship Id="rId14" Type="http://schemas.openxmlformats.org/officeDocument/2006/relationships/slide" Target="slides/slide11.xml" /><Relationship Id="rId22" Type="http://schemas.openxmlformats.org/officeDocument/2006/relationships/slide" Target="slides/slide19.xml" /><Relationship Id="rId27" Type="http://schemas.openxmlformats.org/officeDocument/2006/relationships/slide" Target="slides/slide24.xml" /><Relationship Id="rId30" Type="http://schemas.openxmlformats.org/officeDocument/2006/relationships/slide" Target="slides/slide27.xml" /><Relationship Id="rId35" Type="http://schemas.openxmlformats.org/officeDocument/2006/relationships/slide" Target="slides/slide32.xml" /><Relationship Id="rId43" Type="http://schemas.openxmlformats.org/officeDocument/2006/relationships/theme" Target="theme/theme1.xml" 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8C61A3F2-9FE7-479B-B42F-B22EDAD5051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4350ABB3-0C8D-41DC-83F8-C0F8C5FFC8B1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15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6" name="Rectangle 4">
            <a:extLst>
              <a:ext uri="{FF2B5EF4-FFF2-40B4-BE49-F238E27FC236}">
                <a16:creationId xmlns:a16="http://schemas.microsoft.com/office/drawing/2014/main" id="{1ABA036C-C26A-4D31-8364-74BB89E4F9FC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7" name="Rectangle 5">
            <a:extLst>
              <a:ext uri="{FF2B5EF4-FFF2-40B4-BE49-F238E27FC236}">
                <a16:creationId xmlns:a16="http://schemas.microsoft.com/office/drawing/2014/main" id="{D6A57124-94BB-4FEC-B943-C0CDBAD04915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1588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anose="020B0604020202020204" pitchFamily="34" charset="0"/>
              </a:defRPr>
            </a:lvl1pPr>
          </a:lstStyle>
          <a:p>
            <a:fld id="{2EF0F41A-8962-40A5-9BFA-44AD27A76A6B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F3530262-FF35-40C2-A9F5-21538515130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049876ED-9617-4E87-93CC-CFB16BD80ED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15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6" name="Rectangle 4">
            <a:extLst>
              <a:ext uri="{FF2B5EF4-FFF2-40B4-BE49-F238E27FC236}">
                <a16:creationId xmlns:a16="http://schemas.microsoft.com/office/drawing/2014/main" id="{B0D27747-D869-4DCE-BEA0-37CE7FE40635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65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3" name="Rectangle 5">
            <a:extLst>
              <a:ext uri="{FF2B5EF4-FFF2-40B4-BE49-F238E27FC236}">
                <a16:creationId xmlns:a16="http://schemas.microsoft.com/office/drawing/2014/main" id="{27E9E8FB-76BE-414A-8AB2-672D339F8F9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6463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7894" name="Rectangle 6">
            <a:extLst>
              <a:ext uri="{FF2B5EF4-FFF2-40B4-BE49-F238E27FC236}">
                <a16:creationId xmlns:a16="http://schemas.microsoft.com/office/drawing/2014/main" id="{BBE67FB2-1FE4-4571-86F2-BBAC5EA09FED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5" name="Rectangle 7">
            <a:extLst>
              <a:ext uri="{FF2B5EF4-FFF2-40B4-BE49-F238E27FC236}">
                <a16:creationId xmlns:a16="http://schemas.microsoft.com/office/drawing/2014/main" id="{4E803176-83FE-40D5-A2F5-E7ECED103AC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588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anose="020B0604020202020204" pitchFamily="34" charset="0"/>
              </a:defRPr>
            </a:lvl1pPr>
          </a:lstStyle>
          <a:p>
            <a:fld id="{4B8DCBA3-D528-43C6-AB2D-0AB6285377E0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>
            <a:extLst>
              <a:ext uri="{FF2B5EF4-FFF2-40B4-BE49-F238E27FC236}">
                <a16:creationId xmlns:a16="http://schemas.microsoft.com/office/drawing/2014/main" id="{CE16309E-E86D-44B6-BB27-F15A8E32EA1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39939" name="Notes Placeholder 2">
            <a:extLst>
              <a:ext uri="{FF2B5EF4-FFF2-40B4-BE49-F238E27FC236}">
                <a16:creationId xmlns:a16="http://schemas.microsoft.com/office/drawing/2014/main" id="{BACD6D7A-B298-4AFA-9996-7113E3EA74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ar-JO" altLang="ar-JO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940" name="Slide Number Placeholder 3">
            <a:extLst>
              <a:ext uri="{FF2B5EF4-FFF2-40B4-BE49-F238E27FC236}">
                <a16:creationId xmlns:a16="http://schemas.microsoft.com/office/drawing/2014/main" id="{B8BEFC72-9DC2-456D-848F-725C24C2414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C2542F6-1699-4236-9504-6D22CC57ABD1}" type="slidenum">
              <a:rPr lang="ar-SA" altLang="ar-JO">
                <a:latin typeface="Arial" panose="020B0604020202020204" pitchFamily="34" charset="0"/>
              </a:rPr>
              <a:pPr eaLnBrk="1" hangingPunct="1"/>
              <a:t>28</a:t>
            </a:fld>
            <a:endParaRPr lang="en-US" altLang="ar-JO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>
            <a:extLst>
              <a:ext uri="{FF2B5EF4-FFF2-40B4-BE49-F238E27FC236}">
                <a16:creationId xmlns:a16="http://schemas.microsoft.com/office/drawing/2014/main" id="{8D0911B3-775B-4F6E-93E2-000FDB82CE7E}"/>
              </a:ext>
            </a:extLst>
          </p:cNvPr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w 1588"/>
              <a:gd name="T1" fmla="*/ 0 h 1912"/>
              <a:gd name="T2" fmla="*/ 0 w 1588"/>
              <a:gd name="T3" fmla="*/ 2147483647 h 1912"/>
              <a:gd name="T4" fmla="*/ 0 w 1588"/>
              <a:gd name="T5" fmla="*/ 2147483647 h 1912"/>
              <a:gd name="T6" fmla="*/ 0 w 1588"/>
              <a:gd name="T7" fmla="*/ 2147483647 h 1912"/>
              <a:gd name="T8" fmla="*/ 0 w 1588"/>
              <a:gd name="T9" fmla="*/ 2147483647 h 1912"/>
              <a:gd name="T10" fmla="*/ 0 w 1588"/>
              <a:gd name="T11" fmla="*/ 2147483647 h 1912"/>
              <a:gd name="T12" fmla="*/ 0 w 1588"/>
              <a:gd name="T13" fmla="*/ 0 h 1912"/>
              <a:gd name="T14" fmla="*/ 0 w 1588"/>
              <a:gd name="T15" fmla="*/ 0 h 191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588" h="1912">
                <a:moveTo>
                  <a:pt x="0" y="0"/>
                </a:move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3BCB8CF-5E04-45F2-9F6A-F2630202EF7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071667F-3565-4C28-8F29-039A45DDDE4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249DCCB-FCFF-4EB5-98BF-C14EF2E78D69}" type="slidenum">
              <a:rPr lang="ar-SA" altLang="en-US"/>
              <a:pPr/>
              <a:t>‹#›</a:t>
            </a:fld>
            <a:endParaRPr lang="en-US" alt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D4B957A4-A734-44F4-910B-3A1BFB7EF707}"/>
              </a:ext>
            </a:extLst>
          </p:cNvPr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748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1481310-6DD6-4423-A824-411B84336D9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E756303-C857-41B9-BE59-FC995CA22A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6B398B8-0485-41CC-ACEB-C3D9327B862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4DE99D-5059-4070-B3F7-31C63AEDFC68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8132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C1E0EEF-9713-41DE-BC62-2864E92D357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C117568-57CB-4815-A7F1-7B09C577120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404ED28-FD9E-4639-9574-F7F0B2A8C6E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A45A7F-CA1D-43CB-8B32-6F4D005BD5F0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94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3843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905000"/>
            <a:ext cx="8229600" cy="4114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60108F0-E6B8-45E9-8505-C5D16CBB982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0012A28-010C-4D4E-879A-E2DCCD6A945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013B54F-667E-4EA5-A5C4-C9EF9E2BC4E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B94291-B66F-4F2E-A19C-2C531D61662B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9309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784CA22-F3FF-4689-A257-466D320747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CFBEBFA-A8AB-4058-9B09-70F861DDA00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6E346AB-F848-4E2F-8A47-E7072D7A724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03F5F82-9A73-4AE4-AF22-29A9EAECB19C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9659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57B6292-BD90-4A13-8873-D1DE946529B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5573C69-5160-4FC8-8E14-561F689A8B4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A0ECDB7-821A-4284-9B1B-BB41FBAA798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1E904C-4755-4A10-B212-B8A4B63DC325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2678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D0E6BBA-F469-4634-B63A-1F484ECDEB6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4D3737A-0946-415C-9175-93ACB3A8A75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3F1BBEB-5F7C-4E97-BF70-A6449FCAC6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BCCACFB-2FA8-4D5D-934F-B2E66D1234D8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4181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A299C0F-7BDC-42A9-A779-6C8C3C4487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97686150-01F9-4434-9525-D4B79E14FD8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C6AFF20D-97A6-4628-8184-F87DFC4907D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17D81C-8B29-4925-AD20-DCAA64F19656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23968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C94846D9-6ABA-4642-8A04-EA502242551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2357EF2-DAB8-4CF4-A224-50FE7BA621F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C4AE45A-DBD5-49E6-B28B-AB0FB1AD4C7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A2B05B-826D-4B78-B5D7-FB1AB297E857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0971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B90AC9CA-A749-4277-BB85-C6450EF9B18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A74FD6CF-C39D-403E-BA21-7DE78E44965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918AE90-68F3-4DF6-B538-222BF3753A8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0340A3-3805-499B-8869-2625D40BF168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123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2246731-B875-440A-866E-0718B5BAFB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2A90CF6-121E-4F8E-93B3-417909077ED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C2C7C1A-1019-45C8-8446-EF45314463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4B342B-D6C1-4442-AA0D-A31CB223130B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8320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91AD9CB-4C42-452F-B4B0-9F686BAD1EF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87D99C0-94F9-4797-94BD-762A2F8313C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3D871A8-C8CF-482A-9600-23BE4F5D035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4CD5C8-582D-41CB-AC93-EBA1904D516D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66556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theme" Target="../theme/theme1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image" Target="../media/image1.jpeg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5300C51F-99E3-4F07-B2DB-4C208B11BD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24389395-270D-4E3F-A817-7F33029FEC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202172ED-AFFB-4096-88D7-88BA384B384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BA21F433-5349-4247-8DEA-C81EDDAF959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2CEE21E2-3887-4491-A474-498E3B2611E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fld id="{A1934DE8-2CE6-4567-994C-7DEA4B74F6A3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17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  <p:sldLayoutId id="2147483816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ahoma" panose="020B0604030504040204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ahoma" panose="020B0604030504040204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2.xml" 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2.xml" 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>
            <a:extLst>
              <a:ext uri="{FF2B5EF4-FFF2-40B4-BE49-F238E27FC236}">
                <a16:creationId xmlns:a16="http://schemas.microsoft.com/office/drawing/2014/main" id="{A64A4F5E-4818-47AC-B12D-50D2BD70AAD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3D90269-E0BD-4C9B-904E-6638FCFCC3B6}" type="slidenum">
              <a:rPr lang="ar-SA" altLang="en-US">
                <a:latin typeface="Arial" panose="020B0604020202020204" pitchFamily="34" charset="0"/>
              </a:rPr>
              <a:pPr eaLnBrk="1" hangingPunct="1"/>
              <a:t>1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050" name="Rectangle 2">
            <a:extLst>
              <a:ext uri="{FF2B5EF4-FFF2-40B4-BE49-F238E27FC236}">
                <a16:creationId xmlns:a16="http://schemas.microsoft.com/office/drawing/2014/main" id="{619586B6-8D65-4651-9649-324FBF83C3D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4213" y="1844675"/>
            <a:ext cx="7772400" cy="1431925"/>
          </a:xfrm>
        </p:spPr>
        <p:txBody>
          <a:bodyPr/>
          <a:lstStyle/>
          <a:p>
            <a:pPr eaLnBrk="1" hangingPunct="1">
              <a:defRPr/>
            </a:pPr>
            <a:r>
              <a:rPr lang="en-US" sz="5400" b="1" u="sng" dirty="0">
                <a:solidFill>
                  <a:schemeClr val="hlink"/>
                </a:solidFill>
              </a:rPr>
              <a:t>Drug Therapy of Angina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1978FEDA-E04D-490D-AEDA-9380E0C7312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755650" y="3789363"/>
            <a:ext cx="7345363" cy="2303462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800" u="sng" dirty="0"/>
              <a:t>Associate Professor in Clinical Pharmacology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u="sng" dirty="0"/>
              <a:t>Faculty of Medicine, </a:t>
            </a:r>
            <a:r>
              <a:rPr lang="en-US" sz="2800" u="sng" dirty="0" err="1"/>
              <a:t>Mutah</a:t>
            </a:r>
            <a:r>
              <a:rPr lang="en-US" sz="2800" u="sng" dirty="0"/>
              <a:t> University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A6F2CC61-249A-4B98-A2D7-4CBAEA2AC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59C8446-6CB1-4888-94BA-375694CE94F8}" type="slidenum">
              <a:rPr lang="ar-SA" altLang="en-US">
                <a:latin typeface="Arial" panose="020B0604020202020204" pitchFamily="34" charset="0"/>
              </a:rPr>
              <a:pPr eaLnBrk="1" hangingPunct="1"/>
              <a:t>10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9218" name="Rectangle 2">
            <a:extLst>
              <a:ext uri="{FF2B5EF4-FFF2-40B4-BE49-F238E27FC236}">
                <a16:creationId xmlns:a16="http://schemas.microsoft.com/office/drawing/2014/main" id="{EEBC960E-781D-4818-80A2-7168B2A409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u="sng"/>
              <a:t>2. Drug therapy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AE1D15FA-F9D0-4586-96AD-0F9AFB56E3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95288" y="1484313"/>
            <a:ext cx="8229600" cy="4114800"/>
          </a:xfrm>
        </p:spPr>
        <p:txBody>
          <a:bodyPr/>
          <a:lstStyle/>
          <a:p>
            <a:pPr marL="609600" indent="-609600" eaLnBrk="1" hangingPunct="1">
              <a:buFontTx/>
              <a:buNone/>
              <a:defRPr/>
            </a:pPr>
            <a:endParaRPr lang="en-US" b="1" dirty="0"/>
          </a:p>
          <a:p>
            <a:pPr marL="609600" indent="-609600" eaLnBrk="1" hangingPunct="1">
              <a:defRPr/>
            </a:pPr>
            <a:r>
              <a:rPr lang="en-US" b="1" dirty="0">
                <a:solidFill>
                  <a:schemeClr val="hlink"/>
                </a:solidFill>
              </a:rPr>
              <a:t>Organic</a:t>
            </a:r>
            <a:r>
              <a:rPr lang="en-US" dirty="0">
                <a:solidFill>
                  <a:schemeClr val="hlink"/>
                </a:solidFill>
              </a:rPr>
              <a:t> </a:t>
            </a:r>
            <a:r>
              <a:rPr lang="en-US" b="1" dirty="0">
                <a:solidFill>
                  <a:schemeClr val="hlink"/>
                </a:solidFill>
              </a:rPr>
              <a:t>nitrates</a:t>
            </a:r>
          </a:p>
          <a:p>
            <a:pPr marL="609600" indent="-609600" eaLnBrk="1" hangingPunct="1">
              <a:defRPr/>
            </a:pPr>
            <a:r>
              <a:rPr lang="en-US" b="1" dirty="0">
                <a:solidFill>
                  <a:schemeClr val="hlink"/>
                </a:solidFill>
              </a:rPr>
              <a:t>Beta</a:t>
            </a:r>
            <a:r>
              <a:rPr lang="en-US" dirty="0">
                <a:solidFill>
                  <a:schemeClr val="hlink"/>
                </a:solidFill>
              </a:rPr>
              <a:t>-</a:t>
            </a:r>
            <a:r>
              <a:rPr lang="en-US" b="1" dirty="0">
                <a:solidFill>
                  <a:schemeClr val="hlink"/>
                </a:solidFill>
              </a:rPr>
              <a:t>blockers</a:t>
            </a:r>
          </a:p>
          <a:p>
            <a:pPr marL="609600" indent="-609600" eaLnBrk="1" hangingPunct="1">
              <a:defRPr/>
            </a:pPr>
            <a:r>
              <a:rPr lang="en-US" b="1" dirty="0">
                <a:solidFill>
                  <a:schemeClr val="hlink"/>
                </a:solidFill>
              </a:rPr>
              <a:t>Calcium channel blockers (CCBs)</a:t>
            </a:r>
            <a:r>
              <a:rPr lang="en-US" dirty="0">
                <a:solidFill>
                  <a:schemeClr val="hlink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3160602-8355-47D9-B2A9-A708F5A9C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3EA9943-ABF8-4489-93F9-7F5701F6CEEB}" type="slidenum">
              <a:rPr lang="ar-SA" altLang="en-US">
                <a:latin typeface="Arial" panose="020B0604020202020204" pitchFamily="34" charset="0"/>
              </a:rPr>
              <a:pPr eaLnBrk="1" hangingPunct="1"/>
              <a:t>11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0242" name="Rectangle 2">
            <a:extLst>
              <a:ext uri="{FF2B5EF4-FFF2-40B4-BE49-F238E27FC236}">
                <a16:creationId xmlns:a16="http://schemas.microsoft.com/office/drawing/2014/main" id="{94198F70-A2FC-46CD-B07C-687AA52B69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u="sng"/>
              <a:t>3. Other measures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49AAD9D6-6F73-48B6-94F7-B51AE2D387F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1484313"/>
            <a:ext cx="8424862" cy="4114800"/>
          </a:xfrm>
        </p:spPr>
        <p:txBody>
          <a:bodyPr/>
          <a:lstStyle/>
          <a:p>
            <a:pPr marL="609600" indent="-609600" eaLnBrk="1" hangingPunct="1">
              <a:buFontTx/>
              <a:buNone/>
              <a:defRPr/>
            </a:pPr>
            <a:endParaRPr lang="en-US" b="1" dirty="0"/>
          </a:p>
          <a:p>
            <a:pPr marL="609600" indent="-609600" eaLnBrk="1" hangingPunct="1">
              <a:defRPr/>
            </a:pPr>
            <a:r>
              <a:rPr lang="en-US" b="1" dirty="0">
                <a:solidFill>
                  <a:schemeClr val="hlink"/>
                </a:solidFill>
              </a:rPr>
              <a:t>PCA</a:t>
            </a:r>
            <a:r>
              <a:rPr lang="en-US" dirty="0">
                <a:solidFill>
                  <a:schemeClr val="hlink"/>
                </a:solidFill>
              </a:rPr>
              <a:t> </a:t>
            </a:r>
            <a:r>
              <a:rPr lang="en-US" dirty="0"/>
              <a:t>(Percutaneous coronary angioplasty)</a:t>
            </a:r>
            <a:endParaRPr lang="en-US" b="1" dirty="0"/>
          </a:p>
          <a:p>
            <a:pPr marL="609600" indent="-609600" eaLnBrk="1" hangingPunct="1">
              <a:defRPr/>
            </a:pPr>
            <a:r>
              <a:rPr lang="en-US" b="1" dirty="0">
                <a:solidFill>
                  <a:schemeClr val="hlink"/>
                </a:solidFill>
              </a:rPr>
              <a:t>Grafting</a:t>
            </a:r>
            <a:r>
              <a:rPr lang="en-US" dirty="0"/>
              <a:t> (</a:t>
            </a:r>
            <a:r>
              <a:rPr lang="en-US" dirty="0" err="1"/>
              <a:t>Aorto</a:t>
            </a:r>
            <a:r>
              <a:rPr lang="en-US" dirty="0"/>
              <a:t>-coronary bypass grafting)</a:t>
            </a:r>
            <a:endParaRPr lang="en-US" b="1" dirty="0"/>
          </a:p>
          <a:p>
            <a:pPr marL="609600" indent="-609600" eaLnBrk="1" hangingPunct="1">
              <a:defRPr/>
            </a:pPr>
            <a:r>
              <a:rPr lang="en-US" b="1" u="sng" dirty="0">
                <a:solidFill>
                  <a:srgbClr val="FFC000"/>
                </a:solidFill>
              </a:rPr>
              <a:t>Aspirin</a:t>
            </a:r>
            <a:r>
              <a:rPr lang="en-US" u="sng" dirty="0"/>
              <a:t> </a:t>
            </a:r>
            <a:r>
              <a:rPr lang="en-US" b="1" u="sng" dirty="0"/>
              <a:t>75 mg daily indefinitely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23BB723-01F2-40BB-A8EC-2249F4CCFE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76DD6CF-1F0E-4383-AD28-D4324A6C2622}" type="slidenum">
              <a:rPr lang="ar-SA" altLang="en-US">
                <a:latin typeface="Arial" panose="020B0604020202020204" pitchFamily="34" charset="0"/>
              </a:rPr>
              <a:pPr eaLnBrk="1" hangingPunct="1"/>
              <a:t>12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1266" name="Rectangle 2">
            <a:extLst>
              <a:ext uri="{FF2B5EF4-FFF2-40B4-BE49-F238E27FC236}">
                <a16:creationId xmlns:a16="http://schemas.microsoft.com/office/drawing/2014/main" id="{3C56E9A8-B88D-48EC-9AC7-0AAEBFBCA6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E3991B24-2825-4714-9E1C-F9C98813A9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95288" y="1196975"/>
            <a:ext cx="8229600" cy="4618038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/>
              <a:t>Angina can be relieved by:</a:t>
            </a:r>
          </a:p>
          <a:p>
            <a:pPr eaLnBrk="1" hangingPunct="1">
              <a:buFontTx/>
              <a:buNone/>
              <a:defRPr/>
            </a:pPr>
            <a:r>
              <a:rPr lang="en-US" dirty="0"/>
              <a:t>  - </a:t>
            </a:r>
            <a:r>
              <a:rPr lang="en-US" b="1" dirty="0">
                <a:solidFill>
                  <a:schemeClr val="hlink"/>
                </a:solidFill>
              </a:rPr>
              <a:t>Decreasing oxygen demand</a:t>
            </a:r>
            <a:r>
              <a:rPr lang="en-US" dirty="0"/>
              <a:t> or by </a:t>
            </a:r>
          </a:p>
          <a:p>
            <a:pPr eaLnBrk="1" hangingPunct="1">
              <a:buFontTx/>
              <a:buNone/>
              <a:defRPr/>
            </a:pPr>
            <a:r>
              <a:rPr lang="en-US" b="1" dirty="0"/>
              <a:t>  - </a:t>
            </a:r>
            <a:r>
              <a:rPr lang="en-US" b="1" dirty="0">
                <a:solidFill>
                  <a:schemeClr val="hlink"/>
                </a:solidFill>
              </a:rPr>
              <a:t>increasing coronary blood flow</a:t>
            </a:r>
          </a:p>
          <a:p>
            <a:pPr eaLnBrk="1" hangingPunct="1">
              <a:buFontTx/>
              <a:buNone/>
              <a:defRPr/>
            </a:pPr>
            <a:endParaRPr lang="en-US" b="1" dirty="0">
              <a:solidFill>
                <a:schemeClr val="hlink"/>
              </a:solidFill>
            </a:endParaRPr>
          </a:p>
          <a:p>
            <a:pPr eaLnBrk="1" hangingPunct="1">
              <a:defRPr/>
            </a:pPr>
            <a:r>
              <a:rPr lang="en-US" b="1" dirty="0">
                <a:solidFill>
                  <a:srgbClr val="FFC000"/>
                </a:solidFill>
              </a:rPr>
              <a:t>Oxygen demand </a:t>
            </a:r>
            <a:r>
              <a:rPr lang="en-US" b="1" dirty="0"/>
              <a:t>can be reduced</a:t>
            </a:r>
            <a:r>
              <a:rPr lang="en-US" dirty="0"/>
              <a:t> by </a:t>
            </a:r>
            <a:r>
              <a:rPr lang="en-US" b="1" dirty="0"/>
              <a:t>decreasing</a:t>
            </a:r>
            <a:r>
              <a:rPr lang="en-US" dirty="0"/>
              <a:t> </a:t>
            </a:r>
            <a:r>
              <a:rPr lang="en-US" b="1" dirty="0"/>
              <a:t>cardiac</a:t>
            </a:r>
            <a:r>
              <a:rPr lang="en-US" dirty="0"/>
              <a:t> </a:t>
            </a:r>
            <a:r>
              <a:rPr lang="en-US" b="1" dirty="0"/>
              <a:t>work</a:t>
            </a:r>
            <a:r>
              <a:rPr lang="en-US" dirty="0"/>
              <a:t> </a:t>
            </a:r>
          </a:p>
          <a:p>
            <a:pPr eaLnBrk="1" hangingPunct="1">
              <a:defRPr/>
            </a:pPr>
            <a:r>
              <a:rPr lang="en-US" b="1" dirty="0">
                <a:solidFill>
                  <a:srgbClr val="FFC000"/>
                </a:solidFill>
              </a:rPr>
              <a:t>Coronary blood flow</a:t>
            </a:r>
            <a:r>
              <a:rPr lang="en-US" dirty="0"/>
              <a:t> may be increased by </a:t>
            </a:r>
            <a:r>
              <a:rPr lang="en-US" b="1" dirty="0" err="1"/>
              <a:t>vasodilation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DD514C3F-230C-42AB-A3E6-FC1ECA7BD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FBC5824-F586-4789-A8CC-6E5772CCE1BF}" type="slidenum">
              <a:rPr lang="ar-SA" altLang="en-US">
                <a:latin typeface="Arial" panose="020B0604020202020204" pitchFamily="34" charset="0"/>
              </a:rPr>
              <a:pPr eaLnBrk="1" hangingPunct="1"/>
              <a:t>13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6866" name="Rectangle 2">
            <a:extLst>
              <a:ext uri="{FF2B5EF4-FFF2-40B4-BE49-F238E27FC236}">
                <a16:creationId xmlns:a16="http://schemas.microsoft.com/office/drawing/2014/main" id="{4FD57960-C646-4069-BEF9-7B2107B836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BD1A160B-418E-4483-9262-7D2E4DF2BB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The available useful drugs in angina, </a:t>
            </a:r>
            <a:r>
              <a:rPr lang="en-US" b="1" dirty="0">
                <a:solidFill>
                  <a:schemeClr val="hlink"/>
                </a:solidFill>
              </a:rPr>
              <a:t>nitrates, beta-blockers &amp; CCBs</a:t>
            </a:r>
            <a:r>
              <a:rPr lang="en-US" dirty="0"/>
              <a:t> </a:t>
            </a:r>
            <a:r>
              <a:rPr lang="en-US" b="1" u="sng" dirty="0"/>
              <a:t>decrease myocardial oxygen demand</a:t>
            </a:r>
          </a:p>
          <a:p>
            <a:pPr eaLnBrk="1" hangingPunct="1">
              <a:defRPr/>
            </a:pPr>
            <a:endParaRPr lang="en-US" b="1" u="sng" dirty="0"/>
          </a:p>
          <a:p>
            <a:pPr eaLnBrk="1" hangingPunct="1">
              <a:defRPr/>
            </a:pPr>
            <a:r>
              <a:rPr lang="en-US" b="1" u="sng" dirty="0">
                <a:solidFill>
                  <a:schemeClr val="hlink"/>
                </a:solidFill>
              </a:rPr>
              <a:t>In variant angina</a:t>
            </a:r>
            <a:r>
              <a:rPr lang="en-US" dirty="0"/>
              <a:t>, </a:t>
            </a:r>
            <a:r>
              <a:rPr lang="en-US" b="1" dirty="0">
                <a:solidFill>
                  <a:schemeClr val="hlink"/>
                </a:solidFill>
              </a:rPr>
              <a:t>nitrates &amp; CCBs</a:t>
            </a:r>
            <a:r>
              <a:rPr lang="en-US" dirty="0"/>
              <a:t> may also </a:t>
            </a:r>
            <a:r>
              <a:rPr lang="en-US" b="1" dirty="0"/>
              <a:t>increase oxygen supply </a:t>
            </a:r>
            <a:r>
              <a:rPr lang="en-US" dirty="0"/>
              <a:t>by reversing coronary artery spasm </a:t>
            </a:r>
          </a:p>
          <a:p>
            <a:pPr eaLnBrk="1" hangingPunct="1"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B6422C6-0081-44EA-990F-88BD30D94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CFC32F3-E1DC-4C96-98C8-E2FE44778552}" type="slidenum">
              <a:rPr lang="ar-SA" altLang="en-US">
                <a:latin typeface="Arial" panose="020B0604020202020204" pitchFamily="34" charset="0"/>
              </a:rPr>
              <a:pPr eaLnBrk="1" hangingPunct="1"/>
              <a:t>14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2290" name="Rectangle 2">
            <a:extLst>
              <a:ext uri="{FF2B5EF4-FFF2-40B4-BE49-F238E27FC236}">
                <a16:creationId xmlns:a16="http://schemas.microsoft.com/office/drawing/2014/main" id="{772A0D5A-F330-45F0-A98A-50C5467B97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US" b="1" u="sng" dirty="0"/>
              <a:t>Organic nitrates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B676D39C-F345-4FA1-A3AD-BB306E68D4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23850" y="1628775"/>
            <a:ext cx="8229600" cy="496887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/>
              <a:t>They cause rapid reduction in myocardial oxygen demands, followed by rapid relief of symptoms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/>
              <a:t>These include: </a:t>
            </a:r>
            <a:endParaRPr lang="it-IT" b="1" dirty="0"/>
          </a:p>
          <a:p>
            <a:pPr eaLnBrk="1" hangingPunct="1">
              <a:lnSpc>
                <a:spcPct val="90000"/>
              </a:lnSpc>
              <a:defRPr/>
            </a:pPr>
            <a:r>
              <a:rPr lang="it-IT" b="1" dirty="0">
                <a:solidFill>
                  <a:schemeClr val="hlink"/>
                </a:solidFill>
              </a:rPr>
              <a:t>Glyceryl trinitrate</a:t>
            </a:r>
            <a:r>
              <a:rPr lang="it-IT" b="1" dirty="0"/>
              <a:t> </a:t>
            </a:r>
            <a:r>
              <a:rPr lang="it-IT" dirty="0"/>
              <a:t>(GTN, nitroglycerin; </a:t>
            </a:r>
            <a:r>
              <a:rPr lang="it-IT" b="1" dirty="0"/>
              <a:t>Angesid</a:t>
            </a:r>
            <a:r>
              <a:rPr lang="it-IT" dirty="0"/>
              <a:t>) </a:t>
            </a:r>
            <a:r>
              <a:rPr lang="it-IT" b="1" dirty="0">
                <a:solidFill>
                  <a:srgbClr val="FFC000"/>
                </a:solidFill>
              </a:rPr>
              <a:t>(t</a:t>
            </a:r>
            <a:r>
              <a:rPr lang="it-IT" b="1" baseline="-25000" dirty="0">
                <a:solidFill>
                  <a:srgbClr val="FFC000"/>
                </a:solidFill>
              </a:rPr>
              <a:t>1/2</a:t>
            </a:r>
            <a:r>
              <a:rPr lang="it-IT" b="1" dirty="0">
                <a:solidFill>
                  <a:srgbClr val="FFC000"/>
                </a:solidFill>
              </a:rPr>
              <a:t> 3 min)</a:t>
            </a:r>
            <a:endParaRPr lang="en-US" b="1" baseline="-25000" dirty="0">
              <a:solidFill>
                <a:srgbClr val="FFC000"/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err="1">
                <a:solidFill>
                  <a:schemeClr val="hlink"/>
                </a:solidFill>
              </a:rPr>
              <a:t>Isosorbide</a:t>
            </a:r>
            <a:r>
              <a:rPr lang="en-US" b="1" dirty="0">
                <a:solidFill>
                  <a:schemeClr val="hlink"/>
                </a:solidFill>
              </a:rPr>
              <a:t> </a:t>
            </a:r>
            <a:r>
              <a:rPr lang="en-US" b="1" dirty="0" err="1">
                <a:solidFill>
                  <a:schemeClr val="hlink"/>
                </a:solidFill>
              </a:rPr>
              <a:t>dinitrate</a:t>
            </a:r>
            <a:r>
              <a:rPr lang="en-US" b="1" dirty="0"/>
              <a:t> (</a:t>
            </a:r>
            <a:r>
              <a:rPr lang="en-US" b="1" dirty="0" err="1"/>
              <a:t>Isoket</a:t>
            </a:r>
            <a:r>
              <a:rPr lang="en-US" b="1" dirty="0"/>
              <a:t>)</a:t>
            </a:r>
            <a:r>
              <a:rPr lang="it-IT" b="1" dirty="0"/>
              <a:t> </a:t>
            </a:r>
            <a:r>
              <a:rPr lang="it-IT" b="1" dirty="0">
                <a:solidFill>
                  <a:srgbClr val="FFC000"/>
                </a:solidFill>
              </a:rPr>
              <a:t>(t</a:t>
            </a:r>
            <a:r>
              <a:rPr lang="it-IT" b="1" baseline="-25000" dirty="0">
                <a:solidFill>
                  <a:srgbClr val="FFC000"/>
                </a:solidFill>
              </a:rPr>
              <a:t>1/2</a:t>
            </a:r>
            <a:r>
              <a:rPr lang="it-IT" b="1" dirty="0">
                <a:solidFill>
                  <a:srgbClr val="FFC000"/>
                </a:solidFill>
              </a:rPr>
              <a:t> 20 min)</a:t>
            </a:r>
            <a:endParaRPr lang="en-US" dirty="0">
              <a:solidFill>
                <a:srgbClr val="FFC000"/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err="1">
                <a:solidFill>
                  <a:schemeClr val="hlink"/>
                </a:solidFill>
              </a:rPr>
              <a:t>Isosorbide</a:t>
            </a:r>
            <a:r>
              <a:rPr lang="en-US" b="1" dirty="0">
                <a:solidFill>
                  <a:schemeClr val="hlink"/>
                </a:solidFill>
              </a:rPr>
              <a:t> </a:t>
            </a:r>
            <a:r>
              <a:rPr lang="en-US" b="1" dirty="0" err="1">
                <a:solidFill>
                  <a:schemeClr val="hlink"/>
                </a:solidFill>
              </a:rPr>
              <a:t>mononit</a:t>
            </a:r>
            <a:r>
              <a:rPr lang="it-IT" b="1" dirty="0">
                <a:solidFill>
                  <a:schemeClr val="hlink"/>
                </a:solidFill>
              </a:rPr>
              <a:t>rate</a:t>
            </a:r>
            <a:r>
              <a:rPr lang="it-IT" b="1" dirty="0"/>
              <a:t> (Isotard) </a:t>
            </a:r>
            <a:r>
              <a:rPr lang="it-IT" b="1" dirty="0">
                <a:solidFill>
                  <a:srgbClr val="FFC000"/>
                </a:solidFill>
              </a:rPr>
              <a:t>(t</a:t>
            </a:r>
            <a:r>
              <a:rPr lang="it-IT" b="1" baseline="-25000" dirty="0">
                <a:solidFill>
                  <a:srgbClr val="FFC000"/>
                </a:solidFill>
              </a:rPr>
              <a:t>1/2</a:t>
            </a:r>
            <a:r>
              <a:rPr lang="it-IT" b="1" dirty="0">
                <a:solidFill>
                  <a:srgbClr val="FFC000"/>
                </a:solidFill>
              </a:rPr>
              <a:t> 4 hr)</a:t>
            </a:r>
            <a:endParaRPr lang="en-US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0E86C8F-0A78-49DA-A3D8-E1D23C658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D796C68-0B62-4330-BEA7-B05AF3B09487}" type="slidenum">
              <a:rPr lang="ar-SA" altLang="en-US">
                <a:latin typeface="Arial" panose="020B0604020202020204" pitchFamily="34" charset="0"/>
              </a:rPr>
              <a:pPr eaLnBrk="1" hangingPunct="1"/>
              <a:t>15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3314" name="Rectangle 2">
            <a:extLst>
              <a:ext uri="{FF2B5EF4-FFF2-40B4-BE49-F238E27FC236}">
                <a16:creationId xmlns:a16="http://schemas.microsoft.com/office/drawing/2014/main" id="{EC018BDA-17F0-440A-9178-E0110275FD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b="1" u="sng"/>
              <a:t>Pharmacodynamics</a:t>
            </a:r>
            <a:r>
              <a:rPr lang="en-US" sz="4000" u="sng"/>
              <a:t> </a:t>
            </a:r>
            <a:r>
              <a:rPr lang="en-US" sz="4000" b="1" u="sng"/>
              <a:t>of Organic Nitrates</a:t>
            </a:r>
            <a:r>
              <a:rPr lang="en-US" sz="4000"/>
              <a:t> 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6B35F3D1-E2A8-4429-9868-2FC0E11F48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dirty="0"/>
              <a:t>Organic nitrates</a:t>
            </a:r>
            <a:r>
              <a:rPr lang="en-US" dirty="0"/>
              <a:t> </a:t>
            </a:r>
            <a:r>
              <a:rPr lang="en-US" b="1" dirty="0"/>
              <a:t>relieve</a:t>
            </a:r>
            <a:r>
              <a:rPr lang="en-US" dirty="0"/>
              <a:t> </a:t>
            </a:r>
            <a:r>
              <a:rPr lang="en-US" b="1" dirty="0" err="1"/>
              <a:t>anginal</a:t>
            </a:r>
            <a:r>
              <a:rPr lang="en-US" b="1" dirty="0"/>
              <a:t> chest</a:t>
            </a:r>
            <a:r>
              <a:rPr lang="en-US" dirty="0"/>
              <a:t> pain by </a:t>
            </a:r>
            <a:r>
              <a:rPr lang="en-US" b="1" u="sng" dirty="0">
                <a:solidFill>
                  <a:schemeClr val="hlink"/>
                </a:solidFill>
              </a:rPr>
              <a:t>reducing cardiac work</a:t>
            </a:r>
            <a:r>
              <a:rPr lang="en-US" b="1" dirty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3C19DDF-2883-44A5-BA75-E6EFA585FE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5844966-D75E-4C4C-B5B5-1905A2CE6A2C}" type="slidenum">
              <a:rPr lang="ar-SA" altLang="en-US">
                <a:latin typeface="Arial" panose="020B0604020202020204" pitchFamily="34" charset="0"/>
              </a:rPr>
              <a:pPr eaLnBrk="1" hangingPunct="1"/>
              <a:t>16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4338" name="Rectangle 2">
            <a:extLst>
              <a:ext uri="{FF2B5EF4-FFF2-40B4-BE49-F238E27FC236}">
                <a16:creationId xmlns:a16="http://schemas.microsoft.com/office/drawing/2014/main" id="{7E549720-C092-4E82-8099-DAFDA3471E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0825" y="476250"/>
            <a:ext cx="8893175" cy="1384300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b="1" u="sng" dirty="0"/>
              <a:t>They reduce cardiac work by following mechanisms:</a:t>
            </a:r>
            <a:br>
              <a:rPr lang="en-US" sz="3600" b="1" u="sng" dirty="0"/>
            </a:br>
            <a:endParaRPr lang="en-US" sz="3600" b="1" u="sng" dirty="0"/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31CBA3F7-BDD1-4DC9-A411-39DEE030A5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229600" cy="4548188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b="1" dirty="0" err="1">
                <a:solidFill>
                  <a:schemeClr val="hlink"/>
                </a:solidFill>
              </a:rPr>
              <a:t>Venodilatation</a:t>
            </a:r>
            <a:r>
              <a:rPr lang="en-US" sz="2800" b="1" dirty="0"/>
              <a:t> </a:t>
            </a:r>
            <a:r>
              <a:rPr lang="en-US" sz="2800" dirty="0"/>
              <a:t>resulting in: </a:t>
            </a:r>
          </a:p>
          <a:p>
            <a:pPr lvl="1" eaLnBrk="1" hangingPunct="1">
              <a:defRPr/>
            </a:pPr>
            <a:r>
              <a:rPr lang="en-US" sz="2400" b="1" dirty="0"/>
              <a:t>Venous</a:t>
            </a:r>
            <a:r>
              <a:rPr lang="en-US" sz="2400" dirty="0"/>
              <a:t> </a:t>
            </a:r>
            <a:r>
              <a:rPr lang="en-US" sz="2400" b="1" dirty="0"/>
              <a:t>pooling</a:t>
            </a:r>
            <a:r>
              <a:rPr lang="en-US" sz="2400" dirty="0"/>
              <a:t> &amp; </a:t>
            </a:r>
            <a:r>
              <a:rPr lang="en-US" sz="2400" b="1" dirty="0"/>
              <a:t>decrease end-diastolic volume</a:t>
            </a:r>
            <a:r>
              <a:rPr lang="en-US" sz="2400" dirty="0"/>
              <a:t> &amp; pressure </a:t>
            </a:r>
            <a:r>
              <a:rPr lang="en-US" sz="2400" dirty="0">
                <a:solidFill>
                  <a:srgbClr val="FFC000"/>
                </a:solidFill>
              </a:rPr>
              <a:t>(</a:t>
            </a:r>
            <a:r>
              <a:rPr lang="en-US" sz="2400" b="1" dirty="0">
                <a:solidFill>
                  <a:srgbClr val="FFC000"/>
                </a:solidFill>
              </a:rPr>
              <a:t>preload</a:t>
            </a:r>
            <a:r>
              <a:rPr lang="en-US" sz="2400" dirty="0">
                <a:solidFill>
                  <a:srgbClr val="FFC000"/>
                </a:solidFill>
              </a:rPr>
              <a:t>)</a:t>
            </a:r>
          </a:p>
          <a:p>
            <a:pPr lvl="1" eaLnBrk="1" hangingPunct="1">
              <a:defRPr/>
            </a:pPr>
            <a:r>
              <a:rPr lang="en-US" sz="2400" dirty="0"/>
              <a:t>Leading to </a:t>
            </a:r>
            <a:r>
              <a:rPr lang="en-US" sz="2400" b="1" dirty="0"/>
              <a:t>decrease in cardiac output</a:t>
            </a:r>
            <a:r>
              <a:rPr lang="en-US" sz="2400" dirty="0"/>
              <a:t> resulting in</a:t>
            </a:r>
            <a:endParaRPr lang="en-US" sz="2400" b="1" dirty="0"/>
          </a:p>
          <a:p>
            <a:pPr lvl="1" eaLnBrk="1" hangingPunct="1">
              <a:defRPr/>
            </a:pPr>
            <a:r>
              <a:rPr lang="en-US" sz="2400" b="1" dirty="0"/>
              <a:t>Decrease</a:t>
            </a:r>
            <a:r>
              <a:rPr lang="en-US" sz="2400" dirty="0"/>
              <a:t> </a:t>
            </a:r>
            <a:r>
              <a:rPr lang="en-US" sz="2400" b="1" dirty="0"/>
              <a:t>O2</a:t>
            </a:r>
            <a:r>
              <a:rPr lang="en-US" sz="2400" dirty="0"/>
              <a:t> </a:t>
            </a:r>
            <a:r>
              <a:rPr lang="en-US" sz="2400" b="1" dirty="0"/>
              <a:t>demand</a:t>
            </a:r>
          </a:p>
          <a:p>
            <a:pPr eaLnBrk="1" hangingPunct="1">
              <a:defRPr/>
            </a:pPr>
            <a:r>
              <a:rPr lang="en-US" sz="2800" b="1" dirty="0">
                <a:solidFill>
                  <a:schemeClr val="hlink"/>
                </a:solidFill>
              </a:rPr>
              <a:t>Arteriolar dilatation</a:t>
            </a:r>
            <a:r>
              <a:rPr lang="en-US" sz="2800" dirty="0"/>
              <a:t> resulting in</a:t>
            </a:r>
            <a:r>
              <a:rPr lang="en-US" sz="2800" b="1" dirty="0"/>
              <a:t>:</a:t>
            </a:r>
            <a:endParaRPr lang="en-US" sz="2800" dirty="0"/>
          </a:p>
          <a:p>
            <a:pPr lvl="1" eaLnBrk="1" hangingPunct="1">
              <a:defRPr/>
            </a:pPr>
            <a:r>
              <a:rPr lang="en-US" sz="2400" dirty="0"/>
              <a:t>Decrease </a:t>
            </a:r>
            <a:r>
              <a:rPr lang="en-US" sz="2400" b="1" dirty="0" err="1">
                <a:solidFill>
                  <a:srgbClr val="FFC000"/>
                </a:solidFill>
              </a:rPr>
              <a:t>afterload</a:t>
            </a:r>
            <a:r>
              <a:rPr lang="en-US" sz="2400" b="1" dirty="0"/>
              <a:t> </a:t>
            </a:r>
            <a:r>
              <a:rPr lang="en-US" sz="2400" dirty="0"/>
              <a:t>(Peripheral vascular resistance) &amp; </a:t>
            </a:r>
            <a:r>
              <a:rPr lang="en-US" sz="2400" b="1" dirty="0"/>
              <a:t>decrease ABP </a:t>
            </a:r>
          </a:p>
          <a:p>
            <a:pPr lvl="1" eaLnBrk="1" hangingPunct="1">
              <a:defRPr/>
            </a:pPr>
            <a:r>
              <a:rPr lang="en-US" sz="2400" b="1" dirty="0"/>
              <a:t>Decreasing O2 demand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EA9F185-9EA0-4731-8E1E-FC9E46289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7DA28F7-41E9-4E1C-B6F8-F973701A9083}" type="slidenum">
              <a:rPr lang="ar-SA" altLang="en-US">
                <a:latin typeface="Arial" panose="020B0604020202020204" pitchFamily="34" charset="0"/>
              </a:rPr>
              <a:pPr eaLnBrk="1" hangingPunct="1"/>
              <a:t>17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6386" name="Rectangle 2">
            <a:extLst>
              <a:ext uri="{FF2B5EF4-FFF2-40B4-BE49-F238E27FC236}">
                <a16:creationId xmlns:a16="http://schemas.microsoft.com/office/drawing/2014/main" id="{C374ABAC-C7DD-4F57-A91A-066ABC8BC3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4F7767DE-1151-4AA9-B9B4-2E4100DA16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362950" cy="4967287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b="1" dirty="0"/>
              <a:t>Organic</a:t>
            </a:r>
            <a:r>
              <a:rPr lang="en-US" sz="2800" dirty="0"/>
              <a:t> </a:t>
            </a:r>
            <a:r>
              <a:rPr lang="en-US" sz="2800" b="1" dirty="0"/>
              <a:t>nitrates</a:t>
            </a:r>
            <a:r>
              <a:rPr lang="en-US" sz="2800" dirty="0"/>
              <a:t> have </a:t>
            </a:r>
            <a:r>
              <a:rPr lang="en-US" sz="2800" b="1" u="sng" dirty="0"/>
              <a:t>vasodilator action</a:t>
            </a:r>
            <a:r>
              <a:rPr lang="en-US" sz="2800" dirty="0"/>
              <a:t> due to their ability to </a:t>
            </a:r>
            <a:r>
              <a:rPr lang="en-US" sz="2800" b="1" u="sng" dirty="0">
                <a:solidFill>
                  <a:schemeClr val="hlink"/>
                </a:solidFill>
              </a:rPr>
              <a:t>release nitric oxide (NO) in vascular smooth muscles</a:t>
            </a:r>
          </a:p>
          <a:p>
            <a:pPr eaLnBrk="1" hangingPunct="1">
              <a:defRPr/>
            </a:pPr>
            <a:r>
              <a:rPr lang="en-US" sz="2800" dirty="0"/>
              <a:t>This </a:t>
            </a:r>
            <a:r>
              <a:rPr lang="en-US" sz="2800" b="1" dirty="0"/>
              <a:t>endothelial derived relaxing factor (EDRF)</a:t>
            </a:r>
            <a:r>
              <a:rPr lang="en-US" sz="2800" dirty="0"/>
              <a:t> </a:t>
            </a:r>
            <a:r>
              <a:rPr lang="en-US" sz="2800" b="1" dirty="0">
                <a:solidFill>
                  <a:schemeClr val="hlink"/>
                </a:solidFill>
              </a:rPr>
              <a:t>activates</a:t>
            </a:r>
            <a:r>
              <a:rPr lang="en-US" sz="2800" dirty="0">
                <a:solidFill>
                  <a:schemeClr val="hlink"/>
                </a:solidFill>
              </a:rPr>
              <a:t> </a:t>
            </a:r>
            <a:r>
              <a:rPr lang="en-US" sz="2800" b="1" dirty="0" err="1">
                <a:solidFill>
                  <a:schemeClr val="hlink"/>
                </a:solidFill>
              </a:rPr>
              <a:t>guanylate</a:t>
            </a:r>
            <a:r>
              <a:rPr lang="en-US" sz="2800" b="1" dirty="0">
                <a:solidFill>
                  <a:schemeClr val="hlink"/>
                </a:solidFill>
              </a:rPr>
              <a:t> </a:t>
            </a:r>
            <a:r>
              <a:rPr lang="en-US" sz="2800" b="1" dirty="0" err="1">
                <a:solidFill>
                  <a:schemeClr val="hlink"/>
                </a:solidFill>
              </a:rPr>
              <a:t>cyclase</a:t>
            </a:r>
            <a:r>
              <a:rPr lang="en-US" sz="2800" b="1" dirty="0"/>
              <a:t> &amp; </a:t>
            </a:r>
            <a:r>
              <a:rPr lang="en-US" sz="2800" b="1" dirty="0">
                <a:solidFill>
                  <a:schemeClr val="hlink"/>
                </a:solidFill>
              </a:rPr>
              <a:t>increases </a:t>
            </a:r>
            <a:r>
              <a:rPr lang="en-US" sz="2800" b="1" dirty="0" err="1">
                <a:solidFill>
                  <a:schemeClr val="hlink"/>
                </a:solidFill>
              </a:rPr>
              <a:t>cGMP</a:t>
            </a:r>
            <a:r>
              <a:rPr lang="en-US" sz="2800" dirty="0"/>
              <a:t> resulting </a:t>
            </a:r>
            <a:r>
              <a:rPr lang="en-US" sz="2800" b="1" dirty="0"/>
              <a:t>in </a:t>
            </a:r>
            <a:r>
              <a:rPr lang="en-US" sz="2800" b="1" u="sng" dirty="0"/>
              <a:t>vascular smooth muscle relaxation</a:t>
            </a:r>
          </a:p>
          <a:p>
            <a:pPr eaLnBrk="1" hangingPunct="1">
              <a:defRPr/>
            </a:pPr>
            <a:r>
              <a:rPr lang="en-US" sz="2800" b="1" dirty="0">
                <a:solidFill>
                  <a:schemeClr val="hlink"/>
                </a:solidFill>
              </a:rPr>
              <a:t>A reflex</a:t>
            </a:r>
            <a:r>
              <a:rPr lang="en-US" sz="2800" dirty="0">
                <a:solidFill>
                  <a:schemeClr val="hlink"/>
                </a:solidFill>
              </a:rPr>
              <a:t> </a:t>
            </a:r>
            <a:r>
              <a:rPr lang="en-US" sz="2800" b="1" dirty="0">
                <a:solidFill>
                  <a:schemeClr val="hlink"/>
                </a:solidFill>
              </a:rPr>
              <a:t>sympathetic</a:t>
            </a:r>
            <a:r>
              <a:rPr lang="en-US" sz="2800" dirty="0"/>
              <a:t> stimulation occurs that will </a:t>
            </a:r>
            <a:r>
              <a:rPr lang="en-US" sz="2800" b="1" dirty="0">
                <a:solidFill>
                  <a:schemeClr val="hlink"/>
                </a:solidFill>
              </a:rPr>
              <a:t>increase heart rate &amp; contractility</a:t>
            </a:r>
            <a:r>
              <a:rPr lang="en-US" sz="2800" dirty="0"/>
              <a:t>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F101304-BCC2-46C2-A7B6-1A123C1E35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DACA406-8826-48D8-86BD-1C098C2C1D6D}" type="slidenum">
              <a:rPr lang="ar-SA" altLang="en-US">
                <a:latin typeface="Arial" panose="020B0604020202020204" pitchFamily="34" charset="0"/>
              </a:rPr>
              <a:pPr eaLnBrk="1" hangingPunct="1"/>
              <a:t>18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7410" name="Rectangle 2">
            <a:extLst>
              <a:ext uri="{FF2B5EF4-FFF2-40B4-BE49-F238E27FC236}">
                <a16:creationId xmlns:a16="http://schemas.microsoft.com/office/drawing/2014/main" id="{FEA4E48F-23FC-4323-A86C-83F72EEF15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A010B569-87A5-451E-AFC2-4D5467A2C8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dirty="0">
                <a:solidFill>
                  <a:schemeClr val="hlink"/>
                </a:solidFill>
              </a:rPr>
              <a:t>Organic nitrates</a:t>
            </a:r>
            <a:r>
              <a:rPr lang="en-US" dirty="0">
                <a:solidFill>
                  <a:schemeClr val="hlink"/>
                </a:solidFill>
              </a:rPr>
              <a:t> </a:t>
            </a:r>
            <a:r>
              <a:rPr lang="en-US" b="1" dirty="0">
                <a:solidFill>
                  <a:schemeClr val="hlink"/>
                </a:solidFill>
              </a:rPr>
              <a:t>relax</a:t>
            </a:r>
            <a:r>
              <a:rPr lang="en-US" dirty="0">
                <a:solidFill>
                  <a:schemeClr val="hlink"/>
                </a:solidFill>
              </a:rPr>
              <a:t> </a:t>
            </a:r>
            <a:r>
              <a:rPr lang="en-US" b="1" dirty="0">
                <a:solidFill>
                  <a:schemeClr val="hlink"/>
                </a:solidFill>
              </a:rPr>
              <a:t>all types of</a:t>
            </a:r>
            <a:r>
              <a:rPr lang="en-US" dirty="0">
                <a:solidFill>
                  <a:schemeClr val="hlink"/>
                </a:solidFill>
              </a:rPr>
              <a:t> </a:t>
            </a:r>
            <a:r>
              <a:rPr lang="en-US" b="1" dirty="0">
                <a:solidFill>
                  <a:schemeClr val="hlink"/>
                </a:solidFill>
              </a:rPr>
              <a:t>smooth muscles</a:t>
            </a:r>
            <a:r>
              <a:rPr lang="en-US" dirty="0">
                <a:solidFill>
                  <a:schemeClr val="hlink"/>
                </a:solidFill>
              </a:rPr>
              <a:t>, </a:t>
            </a:r>
            <a:r>
              <a:rPr lang="en-US" b="1" dirty="0">
                <a:solidFill>
                  <a:schemeClr val="hlink"/>
                </a:solidFill>
              </a:rPr>
              <a:t>vascular &amp; non-vascular</a:t>
            </a:r>
            <a:r>
              <a:rPr lang="en-US" dirty="0"/>
              <a:t> </a:t>
            </a:r>
          </a:p>
          <a:p>
            <a:pPr eaLnBrk="1" hangingPunct="1">
              <a:defRPr/>
            </a:pPr>
            <a:r>
              <a:rPr lang="en-US" dirty="0"/>
              <a:t>including bronchial, GIT &amp; GUT muscles. They also inhibit platelet aggregation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137A0D-8E45-44A0-A1C9-D3CF3E65C3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19DE83-C363-4DD9-B9D5-CF8B8FF865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1511B05-CAB2-47F9-896E-5479E7F699B1}" type="slidenum">
              <a:rPr lang="ar-SA" altLang="en-US">
                <a:latin typeface="Arial" panose="020B0604020202020204" pitchFamily="34" charset="0"/>
              </a:rPr>
              <a:pPr eaLnBrk="1" hangingPunct="1"/>
              <a:t>19</a:t>
            </a:fld>
            <a:endParaRPr lang="en-US" altLang="en-US">
              <a:latin typeface="Arial" panose="020B0604020202020204" pitchFamily="34" charset="0"/>
            </a:endParaRPr>
          </a:p>
        </p:txBody>
      </p:sp>
      <p:pic>
        <p:nvPicPr>
          <p:cNvPr id="21508" name="Picture 2" descr="C:\Users\LG\Pictures\medicine lectures\nitroglycerine-vessels.jpg">
            <a:extLst>
              <a:ext uri="{FF2B5EF4-FFF2-40B4-BE49-F238E27FC236}">
                <a16:creationId xmlns:a16="http://schemas.microsoft.com/office/drawing/2014/main" id="{751001E4-F00A-46EE-BF9B-C24C0CF0675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835150" y="1484313"/>
            <a:ext cx="5570538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EF48E5-C6D6-470F-814D-A58F2B3D0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035E3A3-0F4E-4E7D-9DA6-49ACF645B17B}" type="slidenum">
              <a:rPr lang="ar-SA" altLang="en-US">
                <a:latin typeface="Arial" panose="020B0604020202020204" pitchFamily="34" charset="0"/>
              </a:rPr>
              <a:pPr eaLnBrk="1" hangingPunct="1"/>
              <a:t>2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5122" name="Rectangle 2">
            <a:extLst>
              <a:ext uri="{FF2B5EF4-FFF2-40B4-BE49-F238E27FC236}">
                <a16:creationId xmlns:a16="http://schemas.microsoft.com/office/drawing/2014/main" id="{852662CF-2380-4CC1-B110-8060EBE064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23850" y="-171450"/>
            <a:ext cx="8229600" cy="13843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b="1" u="sng" dirty="0"/>
              <a:t>Angina Pectoris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055B37A0-6C9C-4B71-99CA-EC1BA2C47F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0825" y="1341438"/>
            <a:ext cx="5184775" cy="41148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/>
              <a:t>Angina</a:t>
            </a:r>
            <a:r>
              <a:rPr lang="en-US" dirty="0"/>
              <a:t> is </a:t>
            </a:r>
            <a:r>
              <a:rPr lang="en-US" b="1" u="sng" dirty="0">
                <a:solidFill>
                  <a:schemeClr val="hlink"/>
                </a:solidFill>
              </a:rPr>
              <a:t>a specific type of pain in chest</a:t>
            </a:r>
            <a:r>
              <a:rPr lang="en-US" dirty="0"/>
              <a:t> caused by </a:t>
            </a:r>
            <a:r>
              <a:rPr lang="en-US" b="1" dirty="0"/>
              <a:t>inadequate blood flow through blood vessels</a:t>
            </a:r>
            <a:r>
              <a:rPr lang="en-US" dirty="0"/>
              <a:t> </a:t>
            </a:r>
            <a:r>
              <a:rPr lang="en-US" b="1" dirty="0">
                <a:solidFill>
                  <a:schemeClr val="hlink"/>
                </a:solidFill>
              </a:rPr>
              <a:t>(</a:t>
            </a:r>
            <a:r>
              <a:rPr lang="en-US" b="1" u="sng" dirty="0">
                <a:solidFill>
                  <a:schemeClr val="hlink"/>
                </a:solidFill>
              </a:rPr>
              <a:t>coronary vessels</a:t>
            </a:r>
            <a:r>
              <a:rPr lang="en-US" b="1" dirty="0">
                <a:solidFill>
                  <a:schemeClr val="hlink"/>
                </a:solidFill>
              </a:rPr>
              <a:t>)</a:t>
            </a:r>
            <a:r>
              <a:rPr lang="en-US" dirty="0"/>
              <a:t> of </a:t>
            </a:r>
            <a:r>
              <a:rPr lang="en-US" b="1" dirty="0"/>
              <a:t>heart muscle</a:t>
            </a:r>
            <a:r>
              <a:rPr lang="en-US" dirty="0"/>
              <a:t> </a:t>
            </a:r>
            <a:r>
              <a:rPr lang="en-US" b="1" dirty="0">
                <a:solidFill>
                  <a:schemeClr val="hlink"/>
                </a:solidFill>
              </a:rPr>
              <a:t>(</a:t>
            </a:r>
            <a:r>
              <a:rPr lang="en-US" b="1" u="sng" dirty="0">
                <a:solidFill>
                  <a:schemeClr val="hlink"/>
                </a:solidFill>
              </a:rPr>
              <a:t>myocardium</a:t>
            </a:r>
            <a:r>
              <a:rPr lang="en-US" b="1" dirty="0">
                <a:solidFill>
                  <a:schemeClr val="hlink"/>
                </a:solidFill>
              </a:rPr>
              <a:t>)</a:t>
            </a:r>
          </a:p>
        </p:txBody>
      </p:sp>
      <p:pic>
        <p:nvPicPr>
          <p:cNvPr id="4101" name="Picture 4" descr="angina">
            <a:extLst>
              <a:ext uri="{FF2B5EF4-FFF2-40B4-BE49-F238E27FC236}">
                <a16:creationId xmlns:a16="http://schemas.microsoft.com/office/drawing/2014/main" id="{25EA8E35-48FE-4BF7-8C2A-CCC1E56640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625" y="3789363"/>
            <a:ext cx="3455988" cy="2763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5" descr="heart coronar arteries">
            <a:extLst>
              <a:ext uri="{FF2B5EF4-FFF2-40B4-BE49-F238E27FC236}">
                <a16:creationId xmlns:a16="http://schemas.microsoft.com/office/drawing/2014/main" id="{B9FDF968-789C-425D-A14A-15C59D2D5D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625" y="981075"/>
            <a:ext cx="3378200" cy="270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C1D31843-F3A1-4E35-AAD5-45683305C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DA75FD8-2146-42CF-B8F9-D244118B6DD4}" type="slidenum">
              <a:rPr lang="ar-SA" altLang="en-US">
                <a:latin typeface="Arial" panose="020B0604020202020204" pitchFamily="34" charset="0"/>
              </a:rPr>
              <a:pPr eaLnBrk="1" hangingPunct="1"/>
              <a:t>20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6BC3FA1F-44D3-4CB9-9A8E-0B6DBEDD409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u="sng"/>
              <a:t>Routes of administration</a:t>
            </a:r>
            <a:r>
              <a:rPr lang="en-US"/>
              <a:t> 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5EEDA40D-BFCB-4749-97E3-0E794A8A17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GTN is usually given </a:t>
            </a:r>
            <a:r>
              <a:rPr lang="en-US" b="1" u="sng" dirty="0">
                <a:solidFill>
                  <a:schemeClr val="hlink"/>
                </a:solidFill>
              </a:rPr>
              <a:t>sublingual</a:t>
            </a:r>
            <a:r>
              <a:rPr lang="en-US" dirty="0"/>
              <a:t> </a:t>
            </a:r>
            <a:r>
              <a:rPr lang="en-US" b="1" dirty="0"/>
              <a:t>to </a:t>
            </a:r>
            <a:r>
              <a:rPr lang="en-US" b="1" u="sng" dirty="0">
                <a:solidFill>
                  <a:schemeClr val="hlink"/>
                </a:solidFill>
              </a:rPr>
              <a:t>relieve acute attacks</a:t>
            </a:r>
            <a:r>
              <a:rPr lang="en-US" b="1" dirty="0"/>
              <a:t> &amp; </a:t>
            </a:r>
            <a:r>
              <a:rPr lang="en-US" b="1" dirty="0">
                <a:solidFill>
                  <a:schemeClr val="hlink"/>
                </a:solidFill>
              </a:rPr>
              <a:t>for </a:t>
            </a:r>
            <a:r>
              <a:rPr lang="en-US" b="1" u="sng" dirty="0">
                <a:solidFill>
                  <a:schemeClr val="hlink"/>
                </a:solidFill>
              </a:rPr>
              <a:t>prophylaxis against possible attacks</a:t>
            </a:r>
          </a:p>
          <a:p>
            <a:pPr eaLnBrk="1" hangingPunct="1">
              <a:defRPr/>
            </a:pPr>
            <a:r>
              <a:rPr lang="en-US" dirty="0"/>
              <a:t>Nitrates are </a:t>
            </a:r>
            <a:r>
              <a:rPr lang="en-US" b="1" u="sng" dirty="0">
                <a:solidFill>
                  <a:schemeClr val="hlink"/>
                </a:solidFill>
              </a:rPr>
              <a:t>highly lipid-soluble</a:t>
            </a:r>
            <a:r>
              <a:rPr lang="en-US" dirty="0"/>
              <a:t> with high 1st pass hepatic metabolism</a:t>
            </a:r>
          </a:p>
          <a:p>
            <a:pPr eaLnBrk="1" hangingPunct="1">
              <a:defRPr/>
            </a:pPr>
            <a:r>
              <a:rPr lang="en-US" b="1" dirty="0"/>
              <a:t>When given </a:t>
            </a:r>
            <a:r>
              <a:rPr lang="en-US" b="1" dirty="0">
                <a:solidFill>
                  <a:schemeClr val="hlink"/>
                </a:solidFill>
              </a:rPr>
              <a:t>sublingually</a:t>
            </a:r>
            <a:r>
              <a:rPr lang="en-US" dirty="0"/>
              <a:t>, produce rapidly its useful effects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838D422-B306-43C7-8301-FA0F0C383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DB44934-26CA-4247-9899-B89194A53D4F}" type="slidenum">
              <a:rPr lang="ar-SA" altLang="en-US">
                <a:latin typeface="Arial" panose="020B0604020202020204" pitchFamily="34" charset="0"/>
              </a:rPr>
              <a:pPr eaLnBrk="1" hangingPunct="1"/>
              <a:t>21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9458" name="Rectangle 2">
            <a:extLst>
              <a:ext uri="{FF2B5EF4-FFF2-40B4-BE49-F238E27FC236}">
                <a16:creationId xmlns:a16="http://schemas.microsoft.com/office/drawing/2014/main" id="{6472D5C9-518B-4BEE-8B4B-F438BD61E0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229B32BD-6948-455B-A485-1D46C2E93B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/>
              <a:t>GTN can also be given </a:t>
            </a:r>
            <a:r>
              <a:rPr lang="en-US" sz="2800" b="1" u="sng">
                <a:solidFill>
                  <a:schemeClr val="hlink"/>
                </a:solidFill>
              </a:rPr>
              <a:t>transdermally</a:t>
            </a:r>
            <a:r>
              <a:rPr lang="en-US" sz="2800"/>
              <a:t> as an </a:t>
            </a:r>
            <a:r>
              <a:rPr lang="en-US" sz="2800" b="1" u="sng">
                <a:solidFill>
                  <a:schemeClr val="hlink"/>
                </a:solidFill>
              </a:rPr>
              <a:t>ointment</a:t>
            </a:r>
            <a:r>
              <a:rPr lang="en-US" sz="2800" u="sng">
                <a:solidFill>
                  <a:schemeClr val="hlink"/>
                </a:solidFill>
              </a:rPr>
              <a:t> or </a:t>
            </a:r>
            <a:r>
              <a:rPr lang="en-US" sz="2800" b="1" u="sng">
                <a:solidFill>
                  <a:schemeClr val="hlink"/>
                </a:solidFill>
              </a:rPr>
              <a:t>skin patch</a:t>
            </a:r>
            <a:r>
              <a:rPr lang="en-US" sz="2800"/>
              <a:t> to provide long</a:t>
            </a:r>
            <a:r>
              <a:rPr lang="en-US" sz="2800" b="1"/>
              <a:t> </a:t>
            </a:r>
            <a:r>
              <a:rPr lang="en-US" sz="2800"/>
              <a:t>term</a:t>
            </a:r>
            <a:r>
              <a:rPr lang="en-US" sz="2800" b="1"/>
              <a:t> </a:t>
            </a:r>
            <a:r>
              <a:rPr lang="en-US" sz="2800" b="1">
                <a:solidFill>
                  <a:schemeClr val="hlink"/>
                </a:solidFill>
              </a:rPr>
              <a:t>prophylaxis</a:t>
            </a:r>
            <a:r>
              <a:rPr lang="en-US" sz="2800" b="1"/>
              <a:t> against anginal attacks</a:t>
            </a:r>
          </a:p>
          <a:p>
            <a:pPr eaLnBrk="1" hangingPunct="1">
              <a:defRPr/>
            </a:pPr>
            <a:r>
              <a:rPr lang="en-US" sz="2800"/>
              <a:t>They are </a:t>
            </a:r>
            <a:r>
              <a:rPr lang="en-US" sz="2800" b="1">
                <a:solidFill>
                  <a:schemeClr val="hlink"/>
                </a:solidFill>
              </a:rPr>
              <a:t>applied on skin during day</a:t>
            </a:r>
            <a:r>
              <a:rPr lang="en-US" sz="2800">
                <a:solidFill>
                  <a:schemeClr val="hlink"/>
                </a:solidFill>
              </a:rPr>
              <a:t> &amp; </a:t>
            </a:r>
            <a:r>
              <a:rPr lang="en-US" sz="2800" b="1">
                <a:solidFill>
                  <a:schemeClr val="hlink"/>
                </a:solidFill>
              </a:rPr>
              <a:t>avoided during night</a:t>
            </a:r>
            <a:r>
              <a:rPr lang="en-US" sz="2800"/>
              <a:t>. </a:t>
            </a:r>
            <a:r>
              <a:rPr lang="en-US" sz="2800" b="1"/>
              <a:t>The </a:t>
            </a:r>
            <a:r>
              <a:rPr lang="en-US" sz="2800" b="1" u="sng"/>
              <a:t>application-free periods</a:t>
            </a:r>
            <a:r>
              <a:rPr lang="en-US" sz="2800" b="1"/>
              <a:t> during the night are recommended</a:t>
            </a:r>
            <a:r>
              <a:rPr lang="en-US" sz="2800"/>
              <a:t> </a:t>
            </a:r>
            <a:r>
              <a:rPr lang="en-US" sz="2800" b="1" u="sng">
                <a:solidFill>
                  <a:schemeClr val="hlink"/>
                </a:solidFill>
              </a:rPr>
              <a:t>to avoid tolerance to the drug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DE95265-780C-4A1A-B486-50EAA7454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6A1780A-ECDE-4E4D-B5C5-63B0BBE26D8B}" type="slidenum">
              <a:rPr lang="ar-SA" altLang="en-US">
                <a:latin typeface="Arial" panose="020B0604020202020204" pitchFamily="34" charset="0"/>
              </a:rPr>
              <a:pPr eaLnBrk="1" hangingPunct="1"/>
              <a:t>22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0482" name="Rectangle 2">
            <a:extLst>
              <a:ext uri="{FF2B5EF4-FFF2-40B4-BE49-F238E27FC236}">
                <a16:creationId xmlns:a16="http://schemas.microsoft.com/office/drawing/2014/main" id="{1E1BB1D9-260C-42FB-B94B-45D41E753E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5F316F55-1F35-48DD-ADDE-904F889265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>
                <a:solidFill>
                  <a:schemeClr val="hlink"/>
                </a:solidFill>
              </a:rPr>
              <a:t>Isosorbide</a:t>
            </a:r>
            <a:r>
              <a:rPr lang="en-US">
                <a:solidFill>
                  <a:schemeClr val="hlink"/>
                </a:solidFill>
              </a:rPr>
              <a:t> </a:t>
            </a:r>
            <a:r>
              <a:rPr lang="en-US" b="1">
                <a:solidFill>
                  <a:schemeClr val="hlink"/>
                </a:solidFill>
              </a:rPr>
              <a:t>dinitrate</a:t>
            </a:r>
            <a:r>
              <a:rPr lang="en-US" b="1"/>
              <a:t> </a:t>
            </a:r>
            <a:r>
              <a:rPr lang="en-US"/>
              <a:t>can be used </a:t>
            </a:r>
            <a:r>
              <a:rPr lang="en-US" b="1" u="sng"/>
              <a:t>orally</a:t>
            </a:r>
            <a:r>
              <a:rPr lang="en-US" u="sng"/>
              <a:t> &amp; </a:t>
            </a:r>
            <a:r>
              <a:rPr lang="en-US" b="1" u="sng"/>
              <a:t>sublingually</a:t>
            </a:r>
            <a:r>
              <a:rPr lang="en-US" u="sng"/>
              <a:t> </a:t>
            </a:r>
          </a:p>
          <a:p>
            <a:pPr eaLnBrk="1" hangingPunct="1">
              <a:defRPr/>
            </a:pPr>
            <a:r>
              <a:rPr lang="en-US" b="1">
                <a:solidFill>
                  <a:schemeClr val="hlink"/>
                </a:solidFill>
              </a:rPr>
              <a:t>Isosorbide mononitrate</a:t>
            </a:r>
            <a:r>
              <a:rPr lang="en-US"/>
              <a:t> is given </a:t>
            </a:r>
            <a:r>
              <a:rPr lang="en-US" b="1" u="sng"/>
              <a:t>orally</a:t>
            </a:r>
            <a:r>
              <a:rPr lang="en-US" b="1"/>
              <a:t> </a:t>
            </a:r>
            <a:r>
              <a:rPr lang="en-US"/>
              <a:t>as it has high bioavalability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75061FD-CD20-49DA-AFEA-62E631150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28884F4-656D-471D-B207-D3C5399C392C}" type="slidenum">
              <a:rPr lang="ar-SA" altLang="en-US">
                <a:latin typeface="Arial" panose="020B0604020202020204" pitchFamily="34" charset="0"/>
              </a:rPr>
              <a:pPr eaLnBrk="1" hangingPunct="1"/>
              <a:t>23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2530" name="Rectangle 2">
            <a:extLst>
              <a:ext uri="{FF2B5EF4-FFF2-40B4-BE49-F238E27FC236}">
                <a16:creationId xmlns:a16="http://schemas.microsoft.com/office/drawing/2014/main" id="{8D369D0D-7E04-49BB-8569-9FAC10D4A9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u="sng"/>
              <a:t>Duration of action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0021B1B3-76F7-4AF1-81EE-8957873035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dirty="0">
                <a:solidFill>
                  <a:schemeClr val="hlink"/>
                </a:solidFill>
              </a:rPr>
              <a:t>Sublingual GTN		</a:t>
            </a:r>
            <a:r>
              <a:rPr lang="en-US" b="1" dirty="0"/>
              <a:t>               </a:t>
            </a:r>
            <a:r>
              <a:rPr lang="en-US" b="1" u="sng" dirty="0"/>
              <a:t>30 min</a:t>
            </a:r>
          </a:p>
          <a:p>
            <a:pPr eaLnBrk="1" hangingPunct="1">
              <a:defRPr/>
            </a:pPr>
            <a:r>
              <a:rPr lang="en-US" b="1" dirty="0" err="1">
                <a:solidFill>
                  <a:schemeClr val="hlink"/>
                </a:solidFill>
              </a:rPr>
              <a:t>Transdermal</a:t>
            </a:r>
            <a:r>
              <a:rPr lang="en-US" b="1" dirty="0">
                <a:solidFill>
                  <a:schemeClr val="hlink"/>
                </a:solidFill>
              </a:rPr>
              <a:t> GTN</a:t>
            </a:r>
            <a:r>
              <a:rPr lang="en-US" b="1" dirty="0"/>
              <a:t> 		        </a:t>
            </a:r>
            <a:r>
              <a:rPr lang="en-US" b="1" u="sng" dirty="0"/>
              <a:t>10 hrs</a:t>
            </a:r>
          </a:p>
          <a:p>
            <a:pPr eaLnBrk="1" hangingPunct="1">
              <a:defRPr/>
            </a:pPr>
            <a:r>
              <a:rPr lang="en-US" b="1" dirty="0">
                <a:solidFill>
                  <a:schemeClr val="hlink"/>
                </a:solidFill>
              </a:rPr>
              <a:t>Sublingual </a:t>
            </a:r>
            <a:r>
              <a:rPr lang="en-US" b="1" dirty="0" err="1">
                <a:solidFill>
                  <a:schemeClr val="hlink"/>
                </a:solidFill>
              </a:rPr>
              <a:t>isosorbide</a:t>
            </a:r>
            <a:r>
              <a:rPr lang="en-US" b="1" dirty="0"/>
              <a:t>		</a:t>
            </a:r>
            <a:r>
              <a:rPr lang="en-US" b="1" u="sng" dirty="0"/>
              <a:t>60 min</a:t>
            </a:r>
          </a:p>
          <a:p>
            <a:pPr eaLnBrk="1" hangingPunct="1">
              <a:defRPr/>
            </a:pPr>
            <a:r>
              <a:rPr lang="en-US" b="1" dirty="0">
                <a:solidFill>
                  <a:schemeClr val="hlink"/>
                </a:solidFill>
              </a:rPr>
              <a:t>Oral </a:t>
            </a:r>
            <a:r>
              <a:rPr lang="en-US" b="1" dirty="0" err="1">
                <a:solidFill>
                  <a:schemeClr val="hlink"/>
                </a:solidFill>
              </a:rPr>
              <a:t>isosorbide</a:t>
            </a:r>
            <a:r>
              <a:rPr lang="en-US" b="1" dirty="0">
                <a:solidFill>
                  <a:schemeClr val="hlink"/>
                </a:solidFill>
              </a:rPr>
              <a:t>		</a:t>
            </a:r>
            <a:r>
              <a:rPr lang="en-US" b="1" dirty="0"/>
              <a:t>                </a:t>
            </a:r>
            <a:r>
              <a:rPr lang="en-US" b="1" u="sng" dirty="0"/>
              <a:t>6 hrs</a:t>
            </a:r>
          </a:p>
          <a:p>
            <a:pPr eaLnBrk="1" hangingPunct="1">
              <a:defRPr/>
            </a:pPr>
            <a:endParaRPr lang="en-US" b="1" dirty="0"/>
          </a:p>
          <a:p>
            <a:pPr eaLnBrk="1" hangingPunct="1">
              <a:defRPr/>
            </a:pPr>
            <a:r>
              <a:rPr lang="en-US" b="1" dirty="0"/>
              <a:t>Tolerance</a:t>
            </a:r>
            <a:r>
              <a:rPr lang="en-US" dirty="0"/>
              <a:t> &amp; cross tolerance may occur 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4823DB0-C3B5-47B3-83D8-06492D2B3A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DE36672-C4F6-4BF6-8F7E-5E808A52A8CE}" type="slidenum">
              <a:rPr lang="ar-SA" altLang="en-US">
                <a:latin typeface="Arial" panose="020B0604020202020204" pitchFamily="34" charset="0"/>
              </a:rPr>
              <a:pPr eaLnBrk="1" hangingPunct="1"/>
              <a:t>24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43010" name="Rectangle 2">
            <a:extLst>
              <a:ext uri="{FF2B5EF4-FFF2-40B4-BE49-F238E27FC236}">
                <a16:creationId xmlns:a16="http://schemas.microsoft.com/office/drawing/2014/main" id="{4CCFD7B9-569F-498B-9797-C61950FAFD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u="sng"/>
              <a:t>Adverse effects of nitrates</a:t>
            </a:r>
            <a:r>
              <a:rPr lang="en-US"/>
              <a:t> </a:t>
            </a:r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C9CA8640-4020-415D-9053-01BF998F5BE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dirty="0">
                <a:solidFill>
                  <a:schemeClr val="hlink"/>
                </a:solidFill>
              </a:rPr>
              <a:t>Headache</a:t>
            </a:r>
          </a:p>
          <a:p>
            <a:pPr eaLnBrk="1" hangingPunct="1">
              <a:defRPr/>
            </a:pPr>
            <a:r>
              <a:rPr lang="en-US" b="1" dirty="0">
                <a:solidFill>
                  <a:schemeClr val="hlink"/>
                </a:solidFill>
              </a:rPr>
              <a:t>Postural hypotension</a:t>
            </a:r>
          </a:p>
          <a:p>
            <a:pPr eaLnBrk="1" hangingPunct="1">
              <a:defRPr/>
            </a:pPr>
            <a:r>
              <a:rPr lang="en-US" b="1" dirty="0">
                <a:solidFill>
                  <a:schemeClr val="hlink"/>
                </a:solidFill>
              </a:rPr>
              <a:t>Tachycardia</a:t>
            </a:r>
          </a:p>
          <a:p>
            <a:pPr eaLnBrk="1" hangingPunct="1">
              <a:defRPr/>
            </a:pPr>
            <a:r>
              <a:rPr lang="en-US" b="1" dirty="0">
                <a:solidFill>
                  <a:schemeClr val="hlink"/>
                </a:solidFill>
              </a:rPr>
              <a:t>Flushing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3D634E7F-472B-4958-BFAE-185EFC3B0B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FC47BAD-BC92-4EC5-A9D7-EFCE2B836E78}" type="slidenum">
              <a:rPr lang="ar-SA" altLang="en-US">
                <a:latin typeface="Arial" panose="020B0604020202020204" pitchFamily="34" charset="0"/>
              </a:rPr>
              <a:pPr eaLnBrk="1" hangingPunct="1"/>
              <a:t>25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id="{A8697DC1-728A-489E-B25C-C93F9D05924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3843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b="1" u="sng" dirty="0"/>
              <a:t>Beta-blockers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1A55659A-3D36-48DF-96C7-3C5E182001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28775"/>
            <a:ext cx="8229600" cy="46799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err="1">
                <a:solidFill>
                  <a:schemeClr val="hlink"/>
                </a:solidFill>
              </a:rPr>
              <a:t>Atenolol</a:t>
            </a:r>
            <a:r>
              <a:rPr lang="en-US" b="1" dirty="0">
                <a:solidFill>
                  <a:schemeClr val="hlink"/>
                </a:solidFill>
              </a:rPr>
              <a:t> (</a:t>
            </a:r>
            <a:r>
              <a:rPr lang="en-US" b="1" dirty="0" err="1">
                <a:solidFill>
                  <a:schemeClr val="hlink"/>
                </a:solidFill>
              </a:rPr>
              <a:t>Tenormin</a:t>
            </a:r>
            <a:r>
              <a:rPr lang="en-US" b="1" dirty="0">
                <a:solidFill>
                  <a:schemeClr val="hlink"/>
                </a:solidFill>
              </a:rPr>
              <a:t>, </a:t>
            </a:r>
            <a:r>
              <a:rPr lang="en-US" b="1" dirty="0" err="1">
                <a:solidFill>
                  <a:schemeClr val="hlink"/>
                </a:solidFill>
              </a:rPr>
              <a:t>Hypoten</a:t>
            </a:r>
            <a:r>
              <a:rPr lang="en-US" b="1" dirty="0">
                <a:solidFill>
                  <a:schemeClr val="hlink"/>
                </a:solidFill>
              </a:rPr>
              <a:t>), </a:t>
            </a:r>
            <a:r>
              <a:rPr lang="en-US" b="1" dirty="0" err="1">
                <a:solidFill>
                  <a:schemeClr val="hlink"/>
                </a:solidFill>
              </a:rPr>
              <a:t>metoprolol</a:t>
            </a:r>
            <a:endParaRPr lang="en-US" b="1" dirty="0">
              <a:solidFill>
                <a:schemeClr val="hlink"/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/>
              <a:t>These agents have </a:t>
            </a:r>
            <a:r>
              <a:rPr lang="en-US" b="1" dirty="0" err="1"/>
              <a:t>cardioprotective</a:t>
            </a:r>
            <a:r>
              <a:rPr lang="en-US" b="1" dirty="0"/>
              <a:t> effects through their:</a:t>
            </a:r>
          </a:p>
          <a:p>
            <a:pPr lvl="1" eaLnBrk="1" hangingPunct="1">
              <a:lnSpc>
                <a:spcPct val="90000"/>
              </a:lnSpc>
              <a:buFont typeface="Courier New" panose="02070309020205020404" pitchFamily="49" charset="0"/>
              <a:buChar char="o"/>
              <a:defRPr/>
            </a:pPr>
            <a:r>
              <a:rPr lang="en-US" b="1" dirty="0">
                <a:solidFill>
                  <a:srgbClr val="FFFF00"/>
                </a:solidFill>
              </a:rPr>
              <a:t>Negative </a:t>
            </a:r>
            <a:r>
              <a:rPr lang="en-US" b="1" dirty="0" err="1">
                <a:solidFill>
                  <a:srgbClr val="FFFF00"/>
                </a:solidFill>
              </a:rPr>
              <a:t>inotropic</a:t>
            </a:r>
            <a:r>
              <a:rPr lang="en-US" b="1" dirty="0">
                <a:solidFill>
                  <a:srgbClr val="FFFF00"/>
                </a:solidFill>
              </a:rPr>
              <a:t> effect</a:t>
            </a:r>
          </a:p>
          <a:p>
            <a:pPr lvl="1" eaLnBrk="1" hangingPunct="1">
              <a:lnSpc>
                <a:spcPct val="90000"/>
              </a:lnSpc>
              <a:buFont typeface="Courier New" panose="02070309020205020404" pitchFamily="49" charset="0"/>
              <a:buChar char="o"/>
              <a:defRPr/>
            </a:pPr>
            <a:r>
              <a:rPr lang="en-US" b="1" dirty="0">
                <a:solidFill>
                  <a:srgbClr val="FFFF00"/>
                </a:solidFill>
              </a:rPr>
              <a:t>Negative </a:t>
            </a:r>
            <a:r>
              <a:rPr lang="en-US" b="1" dirty="0" err="1">
                <a:solidFill>
                  <a:srgbClr val="FFFF00"/>
                </a:solidFill>
              </a:rPr>
              <a:t>chronotropic</a:t>
            </a:r>
            <a:r>
              <a:rPr lang="en-US" b="1" dirty="0">
                <a:solidFill>
                  <a:srgbClr val="FFFF00"/>
                </a:solidFill>
              </a:rPr>
              <a:t> effect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/>
              <a:t>Decrease ABP </a:t>
            </a:r>
            <a:endParaRPr lang="en-US" dirty="0"/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/>
              <a:t>They will lead to</a:t>
            </a:r>
            <a:r>
              <a:rPr lang="en-US" b="1" dirty="0"/>
              <a:t> </a:t>
            </a:r>
            <a:r>
              <a:rPr lang="en-US" b="1" u="sng" dirty="0">
                <a:solidFill>
                  <a:srgbClr val="FFFF00"/>
                </a:solidFill>
              </a:rPr>
              <a:t>decrease O2 demand </a:t>
            </a:r>
            <a:r>
              <a:rPr lang="en-US" b="1" u="sng" dirty="0"/>
              <a:t>at rest &amp; during exercise</a:t>
            </a:r>
            <a:r>
              <a:rPr lang="en-US" dirty="0"/>
              <a:t> 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306256B-6529-4E9C-81C3-DCBCD9FBD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3F34545-FBCB-4F9F-A30E-040C4D7DCCC6}" type="slidenum">
              <a:rPr lang="ar-SA" altLang="en-US">
                <a:latin typeface="Arial" panose="020B0604020202020204" pitchFamily="34" charset="0"/>
              </a:rPr>
              <a:pPr eaLnBrk="1" hangingPunct="1"/>
              <a:t>26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5602" name="Rectangle 2">
            <a:extLst>
              <a:ext uri="{FF2B5EF4-FFF2-40B4-BE49-F238E27FC236}">
                <a16:creationId xmlns:a16="http://schemas.microsoft.com/office/drawing/2014/main" id="{7156FAB0-077E-4B39-B7E9-E4238C6B2E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29600" cy="13843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b="1" u="sng"/>
              <a:t>Beta-blockers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CE86E14F-D6EE-479F-8E42-AB43480FF4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291513" cy="4824412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/>
              <a:t>Beta-blockers</a:t>
            </a:r>
            <a:r>
              <a:rPr lang="en-US" dirty="0"/>
              <a:t> should be given </a:t>
            </a:r>
            <a:r>
              <a:rPr lang="en-US" b="1" u="sng" dirty="0"/>
              <a:t>daily</a:t>
            </a:r>
            <a:r>
              <a:rPr lang="en-US" u="sng" dirty="0"/>
              <a:t> for </a:t>
            </a:r>
            <a:r>
              <a:rPr lang="en-US" b="1" dirty="0">
                <a:solidFill>
                  <a:schemeClr val="hlink"/>
                </a:solidFill>
              </a:rPr>
              <a:t>prophylaxis against </a:t>
            </a:r>
            <a:r>
              <a:rPr lang="en-US" b="1" dirty="0" err="1">
                <a:solidFill>
                  <a:schemeClr val="hlink"/>
                </a:solidFill>
              </a:rPr>
              <a:t>anginal</a:t>
            </a:r>
            <a:r>
              <a:rPr lang="en-US" b="1" dirty="0">
                <a:solidFill>
                  <a:schemeClr val="hlink"/>
                </a:solidFill>
              </a:rPr>
              <a:t> attacks</a:t>
            </a:r>
          </a:p>
          <a:p>
            <a:pPr eaLnBrk="1" hangingPunct="1">
              <a:defRPr/>
            </a:pPr>
            <a:r>
              <a:rPr lang="en-US" b="1" u="sng" dirty="0">
                <a:solidFill>
                  <a:schemeClr val="hlink"/>
                </a:solidFill>
              </a:rPr>
              <a:t>Sudden withdrawal of therapy should be avoided</a:t>
            </a:r>
            <a:r>
              <a:rPr lang="en-US" dirty="0"/>
              <a:t> because of risk of </a:t>
            </a:r>
            <a:r>
              <a:rPr lang="en-US" b="1" dirty="0"/>
              <a:t>precipitation of </a:t>
            </a:r>
            <a:r>
              <a:rPr lang="en-US" b="1" u="sng" dirty="0">
                <a:solidFill>
                  <a:srgbClr val="FFFF00"/>
                </a:solidFill>
              </a:rPr>
              <a:t>severe chest pains</a:t>
            </a:r>
            <a:r>
              <a:rPr lang="en-US" b="1" dirty="0">
                <a:solidFill>
                  <a:srgbClr val="FFFF00"/>
                </a:solidFill>
              </a:rPr>
              <a:t> or even </a:t>
            </a:r>
            <a:r>
              <a:rPr lang="en-US" b="1" u="sng" dirty="0">
                <a:solidFill>
                  <a:srgbClr val="FFFF00"/>
                </a:solidFill>
              </a:rPr>
              <a:t>myocardial infarction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/>
              <a:t>due to </a:t>
            </a:r>
            <a:r>
              <a:rPr lang="en-US" b="1" u="sng" dirty="0">
                <a:solidFill>
                  <a:schemeClr val="hlink"/>
                </a:solidFill>
              </a:rPr>
              <a:t>upregulation of receptors</a:t>
            </a:r>
            <a:r>
              <a:rPr lang="en-US" dirty="0"/>
              <a:t> (increase number of receptors following continuous inhibition by the antagonist) 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1DD23B9-98AF-44C7-B717-DC301DFC0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80841AB-7FB9-4F6B-ABDD-61F8F80D3780}" type="slidenum">
              <a:rPr lang="ar-SA" altLang="en-US">
                <a:latin typeface="Arial" panose="020B0604020202020204" pitchFamily="34" charset="0"/>
              </a:rPr>
              <a:pPr eaLnBrk="1" hangingPunct="1"/>
              <a:t>27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40962" name="Rectangle 2">
            <a:extLst>
              <a:ext uri="{FF2B5EF4-FFF2-40B4-BE49-F238E27FC236}">
                <a16:creationId xmlns:a16="http://schemas.microsoft.com/office/drawing/2014/main" id="{BF99CEA4-8A31-4A61-8C00-E3744A15439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23850" y="260350"/>
            <a:ext cx="8964613" cy="13843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u="sng" dirty="0"/>
              <a:t>Beta-blockers are contraindicated:</a:t>
            </a:r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587D3440-F788-4733-AC53-8E3474C60C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686800" cy="41148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>
                <a:solidFill>
                  <a:srgbClr val="FFC000"/>
                </a:solidFill>
              </a:rPr>
              <a:t>Asthma</a:t>
            </a:r>
          </a:p>
          <a:p>
            <a:pPr eaLnBrk="1" hangingPunct="1">
              <a:defRPr/>
            </a:pPr>
            <a:r>
              <a:rPr lang="en-US" b="1" dirty="0">
                <a:solidFill>
                  <a:srgbClr val="FFC000"/>
                </a:solidFill>
              </a:rPr>
              <a:t>Diabetes</a:t>
            </a:r>
          </a:p>
          <a:p>
            <a:pPr eaLnBrk="1" hangingPunct="1">
              <a:defRPr/>
            </a:pPr>
            <a:r>
              <a:rPr lang="en-US" b="1" dirty="0">
                <a:solidFill>
                  <a:srgbClr val="FFC000"/>
                </a:solidFill>
              </a:rPr>
              <a:t>Severe bradycardia</a:t>
            </a:r>
          </a:p>
          <a:p>
            <a:pPr eaLnBrk="1" hangingPunct="1">
              <a:defRPr/>
            </a:pPr>
            <a:r>
              <a:rPr lang="en-US" b="1" dirty="0">
                <a:solidFill>
                  <a:srgbClr val="FFC000"/>
                </a:solidFill>
              </a:rPr>
              <a:t>Peripheral vascular disease </a:t>
            </a:r>
          </a:p>
          <a:p>
            <a:pPr eaLnBrk="1" hangingPunct="1">
              <a:defRPr/>
            </a:pPr>
            <a:r>
              <a:rPr lang="en-US" b="1" dirty="0">
                <a:solidFill>
                  <a:srgbClr val="FFC000"/>
                </a:solidFill>
              </a:rPr>
              <a:t>Chronic obstructive pulmonary disease (COPD)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E5644207-0488-49A0-9B9D-EACB505A6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34D0E7B-5033-4EF6-B728-6304DBF7D744}" type="slidenum">
              <a:rPr lang="ar-SA" altLang="en-US">
                <a:latin typeface="Arial" panose="020B0604020202020204" pitchFamily="34" charset="0"/>
              </a:rPr>
              <a:pPr eaLnBrk="1" hangingPunct="1"/>
              <a:t>28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6626" name="Rectangle 2">
            <a:extLst>
              <a:ext uri="{FF2B5EF4-FFF2-40B4-BE49-F238E27FC236}">
                <a16:creationId xmlns:a16="http://schemas.microsoft.com/office/drawing/2014/main" id="{C16502FD-2F04-44DB-A7AA-53E3E9313F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u="sng"/>
              <a:t>Calcium channel blockers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97ABDAA9-FC47-433A-A4E4-F43DFDC555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686800" cy="41148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err="1">
                <a:solidFill>
                  <a:schemeClr val="hlink"/>
                </a:solidFill>
              </a:rPr>
              <a:t>Verapamil</a:t>
            </a:r>
            <a:r>
              <a:rPr lang="en-US" b="1" dirty="0">
                <a:solidFill>
                  <a:schemeClr val="hlink"/>
                </a:solidFill>
              </a:rPr>
              <a:t> </a:t>
            </a:r>
            <a:r>
              <a:rPr lang="en-US" b="1" dirty="0"/>
              <a:t>(mainly affects myocardium)</a:t>
            </a:r>
          </a:p>
          <a:p>
            <a:pPr eaLnBrk="1" hangingPunct="1">
              <a:defRPr/>
            </a:pPr>
            <a:r>
              <a:rPr lang="en-US" b="1" dirty="0" err="1">
                <a:solidFill>
                  <a:schemeClr val="hlink"/>
                </a:solidFill>
              </a:rPr>
              <a:t>Nifedipine</a:t>
            </a:r>
            <a:r>
              <a:rPr lang="en-US" b="1" dirty="0"/>
              <a:t> (mainly affects vascular smooth muscle)</a:t>
            </a:r>
          </a:p>
          <a:p>
            <a:pPr eaLnBrk="1" hangingPunct="1">
              <a:defRPr/>
            </a:pPr>
            <a:r>
              <a:rPr lang="en-US" b="1" dirty="0" err="1">
                <a:solidFill>
                  <a:schemeClr val="hlink"/>
                </a:solidFill>
              </a:rPr>
              <a:t>Diltiazem</a:t>
            </a:r>
            <a:r>
              <a:rPr lang="en-US" b="1" dirty="0">
                <a:solidFill>
                  <a:schemeClr val="hlink"/>
                </a:solidFill>
              </a:rPr>
              <a:t> </a:t>
            </a:r>
            <a:r>
              <a:rPr lang="en-US" b="1" dirty="0"/>
              <a:t>(intermediate in its action)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3529C39-244C-4C8A-BC2A-C5C0E174D0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703DE1A-629F-4BC2-9DD2-FE775CE3CE01}" type="slidenum">
              <a:rPr lang="ar-SA" altLang="en-US">
                <a:latin typeface="Arial" panose="020B0604020202020204" pitchFamily="34" charset="0"/>
              </a:rPr>
              <a:pPr eaLnBrk="1" hangingPunct="1"/>
              <a:t>29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7650" name="Rectangle 2">
            <a:extLst>
              <a:ext uri="{FF2B5EF4-FFF2-40B4-BE49-F238E27FC236}">
                <a16:creationId xmlns:a16="http://schemas.microsoft.com/office/drawing/2014/main" id="{35E1C319-D35F-49F3-8162-EFCDC9BF09F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u="sng"/>
              <a:t>Calcium channel blockers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968E7581-07D2-4B2E-B84F-BE609CD2B9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28775"/>
            <a:ext cx="8229600" cy="4608513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/>
              <a:t>These vasodilator drugs</a:t>
            </a:r>
            <a:r>
              <a:rPr lang="en-US" sz="2800" dirty="0"/>
              <a:t> </a:t>
            </a:r>
            <a:r>
              <a:rPr lang="en-US" sz="2800" b="1" dirty="0">
                <a:solidFill>
                  <a:schemeClr val="hlink"/>
                </a:solidFill>
              </a:rPr>
              <a:t>prevent influx of calcium through slow Ca channels</a:t>
            </a:r>
            <a:r>
              <a:rPr lang="en-US" sz="2800" dirty="0"/>
              <a:t> during </a:t>
            </a:r>
            <a:r>
              <a:rPr lang="en-US" sz="2800" b="1" dirty="0"/>
              <a:t>phase</a:t>
            </a:r>
            <a:r>
              <a:rPr lang="en-US" sz="2800" dirty="0"/>
              <a:t> </a:t>
            </a:r>
            <a:r>
              <a:rPr lang="en-US" sz="2800" b="1" dirty="0"/>
              <a:t>2</a:t>
            </a:r>
            <a:r>
              <a:rPr lang="en-US" sz="2800" dirty="0"/>
              <a:t> of action potential:</a:t>
            </a:r>
          </a:p>
          <a:p>
            <a:pPr lvl="1" eaLnBrk="1" hangingPunct="1">
              <a:lnSpc>
                <a:spcPct val="90000"/>
              </a:lnSpc>
              <a:buFont typeface="Courier New" panose="02070309020205020404" pitchFamily="49" charset="0"/>
              <a:buChar char="o"/>
              <a:defRPr/>
            </a:pPr>
            <a:r>
              <a:rPr lang="en-US" b="1" dirty="0"/>
              <a:t>This will reduce intracellular calcium</a:t>
            </a:r>
          </a:p>
          <a:p>
            <a:pPr lvl="1" eaLnBrk="1" hangingPunct="1">
              <a:lnSpc>
                <a:spcPct val="90000"/>
              </a:lnSpc>
              <a:buFont typeface="Courier New" panose="02070309020205020404" pitchFamily="49" charset="0"/>
              <a:buChar char="o"/>
              <a:defRPr/>
            </a:pPr>
            <a:r>
              <a:rPr lang="en-US" b="1" dirty="0"/>
              <a:t>Leading to </a:t>
            </a:r>
            <a:r>
              <a:rPr lang="en-US" b="1" u="sng" dirty="0">
                <a:solidFill>
                  <a:schemeClr val="hlink"/>
                </a:solidFill>
              </a:rPr>
              <a:t>vasodilatation</a:t>
            </a:r>
            <a:r>
              <a:rPr lang="en-US" b="1" dirty="0">
                <a:solidFill>
                  <a:schemeClr val="hlink"/>
                </a:solidFill>
              </a:rPr>
              <a:t> &amp; </a:t>
            </a:r>
            <a:r>
              <a:rPr lang="en-US" b="1" u="sng" dirty="0">
                <a:solidFill>
                  <a:schemeClr val="hlink"/>
                </a:solidFill>
              </a:rPr>
              <a:t>direct –</a:t>
            </a:r>
            <a:r>
              <a:rPr lang="en-US" b="1" u="sng" dirty="0" err="1">
                <a:solidFill>
                  <a:schemeClr val="hlink"/>
                </a:solidFill>
              </a:rPr>
              <a:t>ve</a:t>
            </a:r>
            <a:r>
              <a:rPr lang="en-US" b="1" u="sng" dirty="0">
                <a:solidFill>
                  <a:schemeClr val="hlink"/>
                </a:solidFill>
              </a:rPr>
              <a:t> </a:t>
            </a:r>
            <a:r>
              <a:rPr lang="en-US" b="1" u="sng" dirty="0" err="1">
                <a:solidFill>
                  <a:schemeClr val="hlink"/>
                </a:solidFill>
              </a:rPr>
              <a:t>inotropic</a:t>
            </a:r>
            <a:r>
              <a:rPr lang="en-US" b="1" dirty="0">
                <a:solidFill>
                  <a:schemeClr val="hlink"/>
                </a:solidFill>
              </a:rPr>
              <a:t> &amp; </a:t>
            </a:r>
            <a:r>
              <a:rPr lang="en-US" b="1" u="sng" dirty="0" err="1">
                <a:solidFill>
                  <a:schemeClr val="hlink"/>
                </a:solidFill>
              </a:rPr>
              <a:t>chronotropic</a:t>
            </a:r>
            <a:r>
              <a:rPr lang="en-US" b="1" u="sng" dirty="0">
                <a:solidFill>
                  <a:schemeClr val="hlink"/>
                </a:solidFill>
              </a:rPr>
              <a:t> effects</a:t>
            </a:r>
          </a:p>
          <a:p>
            <a:pPr lvl="1" eaLnBrk="1" hangingPunct="1">
              <a:lnSpc>
                <a:spcPct val="90000"/>
              </a:lnSpc>
              <a:buFont typeface="Courier New" panose="02070309020205020404" pitchFamily="49" charset="0"/>
              <a:buChar char="o"/>
              <a:defRPr/>
            </a:pPr>
            <a:r>
              <a:rPr lang="en-US" b="1" u="sng" dirty="0"/>
              <a:t>These effects will </a:t>
            </a:r>
            <a:r>
              <a:rPr lang="en-US" b="1" u="sng" dirty="0">
                <a:solidFill>
                  <a:schemeClr val="hlink"/>
                </a:solidFill>
              </a:rPr>
              <a:t>reduce O2 demand &amp; </a:t>
            </a:r>
            <a:r>
              <a:rPr lang="en-US" b="1" u="sng" dirty="0" err="1">
                <a:solidFill>
                  <a:schemeClr val="hlink"/>
                </a:solidFill>
              </a:rPr>
              <a:t>afterload</a:t>
            </a:r>
            <a:endParaRPr lang="en-US" b="1" u="sng" dirty="0">
              <a:solidFill>
                <a:schemeClr val="hlink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AD5E7417-6D45-4D13-B81E-7E1B006F8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8EA7F90-E2AD-437E-8878-C9CF250232F8}" type="slidenum">
              <a:rPr lang="ar-SA" altLang="en-US">
                <a:latin typeface="Arial" panose="020B0604020202020204" pitchFamily="34" charset="0"/>
              </a:rPr>
              <a:pPr eaLnBrk="1" hangingPunct="1"/>
              <a:t>3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8914" name="Rectangle 2">
            <a:extLst>
              <a:ext uri="{FF2B5EF4-FFF2-40B4-BE49-F238E27FC236}">
                <a16:creationId xmlns:a16="http://schemas.microsoft.com/office/drawing/2014/main" id="{01E7CB1D-9585-40A2-A189-35BA711257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3843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b="1" u="sng" dirty="0"/>
              <a:t>Angina pectoris</a:t>
            </a:r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2B2B9357-77D6-4874-A0D4-3951273AEAB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1773238"/>
            <a:ext cx="4391025" cy="41148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Angina pectoris is characterized by </a:t>
            </a:r>
            <a:r>
              <a:rPr lang="en-US" b="1" u="sng" dirty="0" err="1">
                <a:solidFill>
                  <a:schemeClr val="hlink"/>
                </a:solidFill>
              </a:rPr>
              <a:t>retrosternal</a:t>
            </a:r>
            <a:r>
              <a:rPr lang="en-US" b="1" u="sng" dirty="0">
                <a:solidFill>
                  <a:schemeClr val="hlink"/>
                </a:solidFill>
              </a:rPr>
              <a:t> chest</a:t>
            </a:r>
            <a:r>
              <a:rPr lang="en-US" u="sng" dirty="0">
                <a:solidFill>
                  <a:schemeClr val="hlink"/>
                </a:solidFill>
              </a:rPr>
              <a:t> </a:t>
            </a:r>
            <a:r>
              <a:rPr lang="en-US" b="1" u="sng" dirty="0">
                <a:solidFill>
                  <a:schemeClr val="hlink"/>
                </a:solidFill>
              </a:rPr>
              <a:t>pain</a:t>
            </a:r>
            <a:r>
              <a:rPr lang="en-US" dirty="0"/>
              <a:t> precipitated by </a:t>
            </a:r>
            <a:r>
              <a:rPr lang="en-US" b="1" u="sng" dirty="0">
                <a:solidFill>
                  <a:schemeClr val="hlink"/>
                </a:solidFill>
              </a:rPr>
              <a:t>stress</a:t>
            </a:r>
            <a:r>
              <a:rPr lang="en-US" dirty="0"/>
              <a:t> </a:t>
            </a:r>
            <a:r>
              <a:rPr lang="en-US" b="1" dirty="0"/>
              <a:t>(physical or emotional) </a:t>
            </a:r>
            <a:r>
              <a:rPr lang="en-US" dirty="0"/>
              <a:t>&amp; </a:t>
            </a:r>
            <a:r>
              <a:rPr lang="en-US" b="1" u="sng" dirty="0">
                <a:solidFill>
                  <a:schemeClr val="hlink"/>
                </a:solidFill>
              </a:rPr>
              <a:t>relieved</a:t>
            </a:r>
            <a:r>
              <a:rPr lang="en-US" u="sng" dirty="0">
                <a:solidFill>
                  <a:schemeClr val="hlink"/>
                </a:solidFill>
              </a:rPr>
              <a:t> by </a:t>
            </a:r>
            <a:r>
              <a:rPr lang="en-US" b="1" u="sng" dirty="0">
                <a:solidFill>
                  <a:schemeClr val="hlink"/>
                </a:solidFill>
              </a:rPr>
              <a:t>rest</a:t>
            </a:r>
            <a:r>
              <a:rPr lang="en-US" dirty="0"/>
              <a:t> or </a:t>
            </a:r>
            <a:r>
              <a:rPr lang="en-US" b="1" u="sng" dirty="0">
                <a:solidFill>
                  <a:schemeClr val="hlink"/>
                </a:solidFill>
              </a:rPr>
              <a:t>sublingual</a:t>
            </a:r>
            <a:r>
              <a:rPr lang="en-US" u="sng" dirty="0">
                <a:solidFill>
                  <a:schemeClr val="hlink"/>
                </a:solidFill>
              </a:rPr>
              <a:t> </a:t>
            </a:r>
            <a:r>
              <a:rPr lang="en-US" b="1" u="sng" dirty="0">
                <a:solidFill>
                  <a:schemeClr val="hlink"/>
                </a:solidFill>
              </a:rPr>
              <a:t>nitrate</a:t>
            </a:r>
            <a:r>
              <a:rPr lang="en-US" dirty="0"/>
              <a:t> </a:t>
            </a:r>
          </a:p>
          <a:p>
            <a:pPr eaLnBrk="1" hangingPunct="1">
              <a:defRPr/>
            </a:pPr>
            <a:endParaRPr lang="en-US" dirty="0"/>
          </a:p>
        </p:txBody>
      </p:sp>
      <p:pic>
        <p:nvPicPr>
          <p:cNvPr id="5125" name="Picture 5" descr="angina 2">
            <a:extLst>
              <a:ext uri="{FF2B5EF4-FFF2-40B4-BE49-F238E27FC236}">
                <a16:creationId xmlns:a16="http://schemas.microsoft.com/office/drawing/2014/main" id="{0B67A93D-2803-4FF2-8772-EDEC8F52DC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725" y="1931988"/>
            <a:ext cx="3527425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6E4F444-A73B-4CDF-8EA4-E51853E8E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9BECD26-6C11-49F4-BF0F-B523BDA08F5D}" type="slidenum">
              <a:rPr lang="ar-SA" altLang="en-US">
                <a:latin typeface="Arial" panose="020B0604020202020204" pitchFamily="34" charset="0"/>
              </a:rPr>
              <a:pPr eaLnBrk="1" hangingPunct="1"/>
              <a:t>30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8674" name="Rectangle 2">
            <a:extLst>
              <a:ext uri="{FF2B5EF4-FFF2-40B4-BE49-F238E27FC236}">
                <a16:creationId xmlns:a16="http://schemas.microsoft.com/office/drawing/2014/main" id="{8E1AB939-A69E-4C9B-834F-64D58AB3BF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u="sng"/>
              <a:t>Calcium channel blockers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7210E5FF-0631-4B09-83BD-72C62FFA60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Calcium channel blockers are useful in </a:t>
            </a:r>
            <a:r>
              <a:rPr lang="en-US" b="1" u="sng">
                <a:solidFill>
                  <a:schemeClr val="hlink"/>
                </a:solidFill>
              </a:rPr>
              <a:t>prophylaxis of classic angina pectoris</a:t>
            </a:r>
            <a:r>
              <a:rPr lang="en-US">
                <a:solidFill>
                  <a:schemeClr val="hlink"/>
                </a:solidFill>
              </a:rPr>
              <a:t> &amp; </a:t>
            </a:r>
            <a:r>
              <a:rPr lang="en-US" b="1" u="sng">
                <a:solidFill>
                  <a:schemeClr val="hlink"/>
                </a:solidFill>
              </a:rPr>
              <a:t>treatment of acute variant angina attacks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C32E182-ABA6-42DE-81CA-D08EB401B3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D8D3CD1-B21C-4F0D-9A25-30DD3D54F93C}" type="slidenum">
              <a:rPr lang="ar-SA" altLang="en-US">
                <a:latin typeface="Arial" panose="020B0604020202020204" pitchFamily="34" charset="0"/>
              </a:rPr>
              <a:pPr eaLnBrk="1" hangingPunct="1"/>
              <a:t>31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9698" name="Rectangle 2">
            <a:extLst>
              <a:ext uri="{FF2B5EF4-FFF2-40B4-BE49-F238E27FC236}">
                <a16:creationId xmlns:a16="http://schemas.microsoft.com/office/drawing/2014/main" id="{B6D15C92-2D2D-4586-879E-0FCF1B3FDAB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b="1" u="sng" dirty="0"/>
              <a:t>Indications of Ca channel blockers in angina</a:t>
            </a:r>
            <a:r>
              <a:rPr lang="en-US" sz="3600" dirty="0"/>
              <a:t> 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71A50703-5C00-44D3-BBE9-33BC3396EC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435975" cy="4114800"/>
          </a:xfrm>
        </p:spPr>
        <p:txBody>
          <a:bodyPr/>
          <a:lstStyle/>
          <a:p>
            <a:pPr eaLnBrk="1" hangingPunct="1">
              <a:defRPr/>
            </a:pPr>
            <a:r>
              <a:rPr lang="en-US" b="1">
                <a:solidFill>
                  <a:schemeClr val="hlink"/>
                </a:solidFill>
              </a:rPr>
              <a:t>Alternative</a:t>
            </a:r>
            <a:r>
              <a:rPr lang="en-US">
                <a:solidFill>
                  <a:schemeClr val="hlink"/>
                </a:solidFill>
              </a:rPr>
              <a:t> to </a:t>
            </a:r>
            <a:r>
              <a:rPr lang="en-US" b="1">
                <a:solidFill>
                  <a:schemeClr val="hlink"/>
                </a:solidFill>
              </a:rPr>
              <a:t>beta-blockers</a:t>
            </a:r>
            <a:r>
              <a:rPr lang="en-US"/>
              <a:t> in presence of </a:t>
            </a:r>
            <a:r>
              <a:rPr lang="en-US" b="1"/>
              <a:t>contraindications</a:t>
            </a:r>
            <a:r>
              <a:rPr lang="en-US"/>
              <a:t> to them </a:t>
            </a:r>
            <a:endParaRPr lang="en-US" b="1"/>
          </a:p>
          <a:p>
            <a:pPr eaLnBrk="1" hangingPunct="1">
              <a:defRPr/>
            </a:pPr>
            <a:r>
              <a:rPr lang="en-US" b="1">
                <a:solidFill>
                  <a:schemeClr val="hlink"/>
                </a:solidFill>
              </a:rPr>
              <a:t>With beta-blockers</a:t>
            </a:r>
            <a:r>
              <a:rPr lang="en-US"/>
              <a:t> </a:t>
            </a:r>
            <a:r>
              <a:rPr lang="en-US" b="1"/>
              <a:t>in resistant angina using nifedipine</a:t>
            </a:r>
          </a:p>
          <a:p>
            <a:pPr eaLnBrk="1" hangingPunct="1">
              <a:defRPr/>
            </a:pPr>
            <a:r>
              <a:rPr lang="en-US" b="1">
                <a:solidFill>
                  <a:schemeClr val="hlink"/>
                </a:solidFill>
              </a:rPr>
              <a:t>Prinzmetal's angina</a:t>
            </a:r>
            <a:r>
              <a:rPr lang="en-US" b="1"/>
              <a:t> due to acute coronary spasm</a:t>
            </a:r>
            <a:r>
              <a:rPr lang="en-US"/>
              <a:t> 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E2E3E46-D5B1-4214-8A1A-92BDDA0882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70CCE28-4A27-4FDE-A0B8-1FF1D11C4885}" type="slidenum">
              <a:rPr lang="ar-SA" altLang="en-US">
                <a:latin typeface="Arial" panose="020B0604020202020204" pitchFamily="34" charset="0"/>
              </a:rPr>
              <a:pPr eaLnBrk="1" hangingPunct="1"/>
              <a:t>32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1746" name="Rectangle 2">
            <a:extLst>
              <a:ext uri="{FF2B5EF4-FFF2-40B4-BE49-F238E27FC236}">
                <a16:creationId xmlns:a16="http://schemas.microsoft.com/office/drawing/2014/main" id="{ED020FEE-59FE-462D-8B6C-826F24A2C7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US" b="1" u="sng"/>
              <a:t>General Remarks</a:t>
            </a:r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EAB0E92D-5995-4392-9CAD-7F6BFBED0B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u="sng">
                <a:solidFill>
                  <a:schemeClr val="hlink"/>
                </a:solidFill>
              </a:rPr>
              <a:t>Classic effort angina</a:t>
            </a:r>
            <a:r>
              <a:rPr lang="en-US"/>
              <a:t> is associated with </a:t>
            </a:r>
            <a:r>
              <a:rPr lang="en-US" b="1"/>
              <a:t>ST segment depression &amp; T-wave inversion </a:t>
            </a:r>
            <a:endParaRPr lang="en-US" b="1" u="sng"/>
          </a:p>
          <a:p>
            <a:pPr eaLnBrk="1" hangingPunct="1">
              <a:defRPr/>
            </a:pPr>
            <a:r>
              <a:rPr lang="en-US" b="1" u="sng">
                <a:solidFill>
                  <a:schemeClr val="hlink"/>
                </a:solidFill>
              </a:rPr>
              <a:t>Prinzmetal's angina</a:t>
            </a:r>
            <a:r>
              <a:rPr lang="en-US"/>
              <a:t> manifests as severe chest pain associated with transient reversible </a:t>
            </a:r>
            <a:r>
              <a:rPr lang="en-US" b="1"/>
              <a:t>ST segment elevation 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550E1C-7DCF-486A-958A-F01D1AFEFF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3" y="115888"/>
            <a:ext cx="8229600" cy="1384300"/>
          </a:xfrm>
        </p:spPr>
        <p:txBody>
          <a:bodyPr/>
          <a:lstStyle/>
          <a:p>
            <a:pPr algn="ctr">
              <a:defRPr/>
            </a:pPr>
            <a:r>
              <a:rPr lang="en-US" dirty="0"/>
              <a:t>Myocardial Infarction</a:t>
            </a:r>
            <a:endParaRPr lang="ar-J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188878-B213-4A3B-A3D8-8A9D626098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13" y="1341438"/>
            <a:ext cx="8229600" cy="4824412"/>
          </a:xfrm>
        </p:spPr>
        <p:txBody>
          <a:bodyPr/>
          <a:lstStyle/>
          <a:p>
            <a:pPr>
              <a:defRPr/>
            </a:pPr>
            <a:r>
              <a:rPr lang="en-US" b="1" dirty="0">
                <a:solidFill>
                  <a:srgbClr val="FFC000"/>
                </a:solidFill>
              </a:rPr>
              <a:t>Initial management:</a:t>
            </a:r>
          </a:p>
          <a:p>
            <a:pPr lvl="1">
              <a:buFont typeface="Courier New" panose="02070309020205020404" pitchFamily="49" charset="0"/>
              <a:buChar char="o"/>
              <a:defRPr/>
            </a:pPr>
            <a:r>
              <a:rPr lang="en-US" dirty="0"/>
              <a:t>Oxygen</a:t>
            </a:r>
          </a:p>
          <a:p>
            <a:pPr lvl="1">
              <a:buFont typeface="Courier New" panose="02070309020205020404" pitchFamily="49" charset="0"/>
              <a:buChar char="o"/>
              <a:defRPr/>
            </a:pPr>
            <a:r>
              <a:rPr lang="en-US" dirty="0"/>
              <a:t>Morphine or </a:t>
            </a:r>
            <a:r>
              <a:rPr lang="en-US" dirty="0" err="1"/>
              <a:t>diamorphine</a:t>
            </a:r>
            <a:r>
              <a:rPr lang="en-US" dirty="0"/>
              <a:t>  (slow </a:t>
            </a:r>
            <a:r>
              <a:rPr lang="en-US" dirty="0" err="1"/>
              <a:t>i.v</a:t>
            </a:r>
            <a:r>
              <a:rPr lang="en-US" dirty="0"/>
              <a:t>)</a:t>
            </a:r>
          </a:p>
          <a:p>
            <a:pPr lvl="1">
              <a:buFont typeface="Courier New" panose="02070309020205020404" pitchFamily="49" charset="0"/>
              <a:buChar char="o"/>
              <a:defRPr/>
            </a:pPr>
            <a:r>
              <a:rPr lang="en-US" dirty="0"/>
              <a:t>Metoclopramide </a:t>
            </a:r>
          </a:p>
          <a:p>
            <a:pPr lvl="1">
              <a:buFont typeface="Courier New" panose="02070309020205020404" pitchFamily="49" charset="0"/>
              <a:buChar char="o"/>
              <a:defRPr/>
            </a:pPr>
            <a:r>
              <a:rPr lang="en-US" dirty="0"/>
              <a:t>Aspirin 300mg</a:t>
            </a:r>
          </a:p>
          <a:p>
            <a:pPr lvl="1">
              <a:buFont typeface="Courier New" panose="02070309020205020404" pitchFamily="49" charset="0"/>
              <a:buChar char="o"/>
              <a:defRPr/>
            </a:pPr>
            <a:r>
              <a:rPr lang="en-US" dirty="0" err="1"/>
              <a:t>Clopidogrel</a:t>
            </a:r>
            <a:r>
              <a:rPr lang="en-US" dirty="0"/>
              <a:t> (</a:t>
            </a:r>
            <a:r>
              <a:rPr lang="en-US" dirty="0" err="1"/>
              <a:t>Plavix</a:t>
            </a:r>
            <a:r>
              <a:rPr lang="en-US" dirty="0"/>
              <a:t>)</a:t>
            </a:r>
          </a:p>
          <a:p>
            <a:pPr lvl="1">
              <a:buFont typeface="Courier New" panose="02070309020205020404" pitchFamily="49" charset="0"/>
              <a:buChar char="o"/>
              <a:defRPr/>
            </a:pPr>
            <a:r>
              <a:rPr lang="en-US" dirty="0"/>
              <a:t>Percutaneous coronary angioplasty</a:t>
            </a:r>
          </a:p>
          <a:p>
            <a:pPr lvl="1">
              <a:buFont typeface="Courier New" panose="02070309020205020404" pitchFamily="49" charset="0"/>
              <a:buChar char="o"/>
              <a:defRPr/>
            </a:pPr>
            <a:r>
              <a:rPr lang="en-US" dirty="0"/>
              <a:t>Thrombolytic drugs: Streptokinase, or </a:t>
            </a:r>
            <a:r>
              <a:rPr lang="en-US" dirty="0" err="1"/>
              <a:t>alteplase</a:t>
            </a:r>
            <a:endParaRPr lang="en-US" dirty="0"/>
          </a:p>
          <a:p>
            <a:pPr lvl="1">
              <a:buFont typeface="Courier New" panose="02070309020205020404" pitchFamily="49" charset="0"/>
              <a:buChar char="o"/>
              <a:defRPr/>
            </a:pPr>
            <a:endParaRPr lang="en-US" dirty="0"/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ar-JO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C5E24E-EE9E-4BA0-B939-7EE689CE7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22919D0-A3A9-4F97-A779-64A5E6E76FAC}" type="slidenum">
              <a:rPr lang="ar-SA" altLang="en-US">
                <a:latin typeface="Arial" panose="020B0604020202020204" pitchFamily="34" charset="0"/>
              </a:rPr>
              <a:pPr eaLnBrk="1" hangingPunct="1"/>
              <a:t>33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6B11DA-977E-428E-83B3-8498A7B78E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ar-J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89B2EA-E5C2-4E8F-ADBE-1B86B4ADB8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Heparin </a:t>
            </a:r>
          </a:p>
          <a:p>
            <a:pPr>
              <a:defRPr/>
            </a:pPr>
            <a:r>
              <a:rPr lang="en-US" dirty="0"/>
              <a:t>Nitrate</a:t>
            </a:r>
          </a:p>
          <a:p>
            <a:pPr>
              <a:defRPr/>
            </a:pPr>
            <a:r>
              <a:rPr lang="en-US" dirty="0"/>
              <a:t>Beta-blockers</a:t>
            </a:r>
          </a:p>
          <a:p>
            <a:pPr>
              <a:defRPr/>
            </a:pPr>
            <a:r>
              <a:rPr lang="en-US" dirty="0"/>
              <a:t>ACE inhibitors or angiotensin-II receptors antagonists</a:t>
            </a:r>
            <a:endParaRPr lang="ar-JO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2091EB-CB71-4106-A734-DF7C73A21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85C376C-84C5-4988-B36E-70CC8BBDAC4E}" type="slidenum">
              <a:rPr lang="ar-SA" altLang="en-US">
                <a:latin typeface="Arial" panose="020B0604020202020204" pitchFamily="34" charset="0"/>
              </a:rPr>
              <a:pPr eaLnBrk="1" hangingPunct="1"/>
              <a:t>34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3BFA24-97E3-4AEA-94F4-6010826BB9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ar-J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535FA5-3C9F-48BA-B6B2-F482990BAF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825" y="1196975"/>
            <a:ext cx="8893175" cy="4968875"/>
          </a:xfrm>
        </p:spPr>
        <p:txBody>
          <a:bodyPr/>
          <a:lstStyle/>
          <a:p>
            <a:pPr>
              <a:defRPr/>
            </a:pPr>
            <a:r>
              <a:rPr lang="en-US" b="1" dirty="0">
                <a:solidFill>
                  <a:srgbClr val="FFC000"/>
                </a:solidFill>
              </a:rPr>
              <a:t>Long-term management:</a:t>
            </a:r>
          </a:p>
          <a:p>
            <a:pPr lvl="1">
              <a:buFont typeface="Courier New" panose="02070309020205020404" pitchFamily="49" charset="0"/>
              <a:buChar char="o"/>
              <a:defRPr/>
            </a:pPr>
            <a:r>
              <a:rPr lang="en-US" dirty="0"/>
              <a:t>Aspirin 75mg daily</a:t>
            </a:r>
          </a:p>
          <a:p>
            <a:pPr lvl="1">
              <a:buFont typeface="Courier New" panose="02070309020205020404" pitchFamily="49" charset="0"/>
              <a:buChar char="o"/>
              <a:defRPr/>
            </a:pPr>
            <a:r>
              <a:rPr lang="en-US" dirty="0" err="1"/>
              <a:t>Clopidogrel</a:t>
            </a:r>
            <a:endParaRPr lang="en-US" dirty="0"/>
          </a:p>
          <a:p>
            <a:pPr lvl="1">
              <a:buFont typeface="Courier New" panose="02070309020205020404" pitchFamily="49" charset="0"/>
              <a:buChar char="o"/>
              <a:defRPr/>
            </a:pPr>
            <a:r>
              <a:rPr lang="en-US" dirty="0"/>
              <a:t>Aspirin plus warfarin (cannot tolerate </a:t>
            </a:r>
            <a:r>
              <a:rPr lang="en-US" dirty="0" err="1"/>
              <a:t>clopidogrel</a:t>
            </a:r>
            <a:r>
              <a:rPr lang="en-US" dirty="0"/>
              <a:t>)</a:t>
            </a:r>
          </a:p>
          <a:p>
            <a:pPr lvl="1">
              <a:buFont typeface="Courier New" panose="02070309020205020404" pitchFamily="49" charset="0"/>
              <a:buChar char="o"/>
              <a:defRPr/>
            </a:pPr>
            <a:r>
              <a:rPr lang="en-US" dirty="0"/>
              <a:t>Beta blockers (</a:t>
            </a:r>
            <a:r>
              <a:rPr lang="en-US" dirty="0" err="1"/>
              <a:t>acebutol</a:t>
            </a:r>
            <a:r>
              <a:rPr lang="en-US" dirty="0"/>
              <a:t>, </a:t>
            </a:r>
            <a:r>
              <a:rPr lang="en-US" dirty="0" err="1"/>
              <a:t>metoprolol</a:t>
            </a:r>
            <a:r>
              <a:rPr lang="en-US" dirty="0"/>
              <a:t>, propranolol)</a:t>
            </a:r>
          </a:p>
          <a:p>
            <a:pPr lvl="1">
              <a:buFont typeface="Courier New" panose="02070309020205020404" pitchFamily="49" charset="0"/>
              <a:buChar char="o"/>
              <a:defRPr/>
            </a:pPr>
            <a:r>
              <a:rPr lang="en-US" dirty="0" err="1"/>
              <a:t>Diltiazem</a:t>
            </a:r>
            <a:r>
              <a:rPr lang="en-US" dirty="0"/>
              <a:t> or verapamil (cannot use B-blockers)</a:t>
            </a:r>
          </a:p>
          <a:p>
            <a:pPr lvl="1">
              <a:buFont typeface="Courier New" panose="02070309020205020404" pitchFamily="49" charset="0"/>
              <a:buChar char="o"/>
              <a:defRPr/>
            </a:pPr>
            <a:r>
              <a:rPr lang="en-US" dirty="0"/>
              <a:t>ACE inhibitors or angiotensin II receptor antagonist</a:t>
            </a:r>
          </a:p>
          <a:p>
            <a:pPr lvl="1">
              <a:buFont typeface="Courier New" panose="02070309020205020404" pitchFamily="49" charset="0"/>
              <a:buChar char="o"/>
              <a:defRPr/>
            </a:pPr>
            <a:r>
              <a:rPr lang="en-US" dirty="0"/>
              <a:t>Statins</a:t>
            </a:r>
          </a:p>
          <a:p>
            <a:pPr>
              <a:defRPr/>
            </a:pPr>
            <a:endParaRPr lang="ar-JO" b="1" dirty="0">
              <a:solidFill>
                <a:srgbClr val="FFFF00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42064D-E4E9-40CA-8A2B-48703C769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F2E7ACD-E8D7-41F2-ABF2-60C5E50025B7}" type="slidenum">
              <a:rPr lang="ar-SA" altLang="en-US">
                <a:latin typeface="Arial" panose="020B0604020202020204" pitchFamily="34" charset="0"/>
              </a:rPr>
              <a:pPr eaLnBrk="1" hangingPunct="1"/>
              <a:t>35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3B50D323-9AB3-4824-9E68-0444B435C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6EC1033-14BF-4036-831B-7FB0D54118BA}" type="slidenum">
              <a:rPr lang="ar-SA" altLang="en-US">
                <a:latin typeface="Arial" panose="020B0604020202020204" pitchFamily="34" charset="0"/>
              </a:rPr>
              <a:pPr eaLnBrk="1" hangingPunct="1"/>
              <a:t>4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6146" name="Rectangle 2">
            <a:extLst>
              <a:ext uri="{FF2B5EF4-FFF2-40B4-BE49-F238E27FC236}">
                <a16:creationId xmlns:a16="http://schemas.microsoft.com/office/drawing/2014/main" id="{27935215-F709-4276-B93D-FB16E0004F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686800" cy="13843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u="sng"/>
              <a:t>Pathophysiology of angina pectoris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18D76257-3AEE-4FEC-A593-A0EBD0E715A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291513" cy="4403725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Angina occurs due to </a:t>
            </a:r>
            <a:r>
              <a:rPr lang="en-US" b="1" u="sng">
                <a:solidFill>
                  <a:schemeClr val="hlink"/>
                </a:solidFill>
              </a:rPr>
              <a:t>imbalance between myocardial oxygen demand</a:t>
            </a:r>
            <a:r>
              <a:rPr lang="en-US">
                <a:solidFill>
                  <a:schemeClr val="hlink"/>
                </a:solidFill>
              </a:rPr>
              <a:t> &amp; </a:t>
            </a:r>
            <a:r>
              <a:rPr lang="en-US" b="1" u="sng">
                <a:solidFill>
                  <a:schemeClr val="hlink"/>
                </a:solidFill>
              </a:rPr>
              <a:t>myocardial oxygen</a:t>
            </a:r>
            <a:r>
              <a:rPr lang="en-US" u="sng">
                <a:solidFill>
                  <a:schemeClr val="hlink"/>
                </a:solidFill>
              </a:rPr>
              <a:t> </a:t>
            </a:r>
            <a:r>
              <a:rPr lang="en-US" b="1" u="sng">
                <a:solidFill>
                  <a:schemeClr val="hlink"/>
                </a:solidFill>
              </a:rPr>
              <a:t>supply</a:t>
            </a:r>
            <a:r>
              <a:rPr lang="en-US">
                <a:solidFill>
                  <a:schemeClr val="hlink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23DF8C9-62A9-49E6-92C5-C447382F58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E1DFFC8-BB12-4731-B3F4-BA3F3C264A52}" type="slidenum">
              <a:rPr lang="ar-SA" altLang="en-US">
                <a:latin typeface="Arial" panose="020B0604020202020204" pitchFamily="34" charset="0"/>
              </a:rPr>
              <a:pPr eaLnBrk="1" hangingPunct="1"/>
              <a:t>5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9938" name="Rectangle 2">
            <a:extLst>
              <a:ext uri="{FF2B5EF4-FFF2-40B4-BE49-F238E27FC236}">
                <a16:creationId xmlns:a16="http://schemas.microsoft.com/office/drawing/2014/main" id="{5C12B624-9B3B-4A1A-A54A-37F126B0D3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9388" y="292100"/>
            <a:ext cx="8964612" cy="13843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u="sng" dirty="0" err="1"/>
              <a:t>Pathophysiology</a:t>
            </a:r>
            <a:r>
              <a:rPr lang="en-US" sz="3600" b="1" u="sng" dirty="0"/>
              <a:t> of angina pectoris</a:t>
            </a:r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0552AB72-EDF1-4EEF-8807-396DB91E85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23850" y="1905000"/>
            <a:ext cx="8820150" cy="4114800"/>
          </a:xfrm>
        </p:spPr>
        <p:txBody>
          <a:bodyPr/>
          <a:lstStyle/>
          <a:p>
            <a:pPr eaLnBrk="1" hangingPunct="1">
              <a:defRPr/>
            </a:pPr>
            <a:r>
              <a:rPr lang="en-US" b="1" u="sng" dirty="0">
                <a:solidFill>
                  <a:srgbClr val="FFC000"/>
                </a:solidFill>
              </a:rPr>
              <a:t>Myocardial oxygen demand depends on:</a:t>
            </a:r>
          </a:p>
          <a:p>
            <a:pPr eaLnBrk="1" hangingPunct="1">
              <a:defRPr/>
            </a:pPr>
            <a:r>
              <a:rPr lang="en-US" b="1" u="sng" dirty="0">
                <a:solidFill>
                  <a:schemeClr val="hlink"/>
                </a:solidFill>
              </a:rPr>
              <a:t>Preload</a:t>
            </a:r>
            <a:r>
              <a:rPr lang="en-US" dirty="0"/>
              <a:t> (volume &amp; pressure of ventricles at end diastole; related to venous return)</a:t>
            </a:r>
          </a:p>
          <a:p>
            <a:pPr eaLnBrk="1" hangingPunct="1">
              <a:defRPr/>
            </a:pPr>
            <a:r>
              <a:rPr lang="en-US" b="1" u="sng" dirty="0" err="1">
                <a:solidFill>
                  <a:schemeClr val="hlink"/>
                </a:solidFill>
              </a:rPr>
              <a:t>Afterload</a:t>
            </a:r>
            <a:r>
              <a:rPr lang="en-US" dirty="0"/>
              <a:t> (pressure at ventricles at end systole; related to vascular resistance)</a:t>
            </a:r>
          </a:p>
          <a:p>
            <a:pPr eaLnBrk="1" hangingPunct="1">
              <a:defRPr/>
            </a:pPr>
            <a:r>
              <a:rPr lang="en-US" b="1" u="sng" dirty="0">
                <a:solidFill>
                  <a:schemeClr val="hlink"/>
                </a:solidFill>
              </a:rPr>
              <a:t>Myocardial contractility</a:t>
            </a:r>
          </a:p>
          <a:p>
            <a:pPr eaLnBrk="1" hangingPunct="1">
              <a:defRPr/>
            </a:pPr>
            <a:r>
              <a:rPr lang="en-US" b="1" u="sng" dirty="0">
                <a:solidFill>
                  <a:schemeClr val="hlink"/>
                </a:solidFill>
              </a:rPr>
              <a:t>Heart rate</a:t>
            </a:r>
          </a:p>
          <a:p>
            <a:pPr eaLnBrk="1" hangingPunct="1">
              <a:defRPr/>
            </a:pPr>
            <a:endParaRPr lang="en-US" u="sng" dirty="0">
              <a:solidFill>
                <a:schemeClr val="hlink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C7439EE0-1767-4D5C-8F0D-CC78E55C2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CC13DC1-7ADA-409F-91C1-A08D86C135B8}" type="slidenum">
              <a:rPr lang="ar-SA" altLang="en-US">
                <a:latin typeface="Arial" panose="020B0604020202020204" pitchFamily="34" charset="0"/>
              </a:rPr>
              <a:pPr eaLnBrk="1" hangingPunct="1"/>
              <a:t>6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7170" name="Rectangle 2">
            <a:extLst>
              <a:ext uri="{FF2B5EF4-FFF2-40B4-BE49-F238E27FC236}">
                <a16:creationId xmlns:a16="http://schemas.microsoft.com/office/drawing/2014/main" id="{4E9C5D4C-0FB5-4989-85F0-3469782841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362950" cy="13843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u="sng" dirty="0"/>
              <a:t>Pathophysiology of angina pectoris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B2EBA75B-42A9-4B0E-8411-DF38DF292E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95288" y="1555750"/>
            <a:ext cx="8291512" cy="53022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Myocardial oxygen </a:t>
            </a:r>
            <a:r>
              <a:rPr lang="en-US" b="1" dirty="0"/>
              <a:t>supply</a:t>
            </a:r>
            <a:r>
              <a:rPr lang="en-US" dirty="0"/>
              <a:t> is determined by </a:t>
            </a:r>
            <a:r>
              <a:rPr lang="en-US" b="1" dirty="0">
                <a:solidFill>
                  <a:srgbClr val="FFC000"/>
                </a:solidFill>
              </a:rPr>
              <a:t>blood flow in coronary circulation</a:t>
            </a:r>
          </a:p>
          <a:p>
            <a:pPr eaLnBrk="1" hangingPunct="1">
              <a:defRPr/>
            </a:pPr>
            <a:r>
              <a:rPr lang="en-US" b="1" dirty="0"/>
              <a:t>The most frequent cause of angina</a:t>
            </a:r>
            <a:r>
              <a:rPr lang="en-US" dirty="0"/>
              <a:t> is </a:t>
            </a:r>
            <a:r>
              <a:rPr lang="en-US" b="1" dirty="0">
                <a:solidFill>
                  <a:srgbClr val="FFFF00"/>
                </a:solidFill>
              </a:rPr>
              <a:t>atherosclerosis of a large coronary artery </a:t>
            </a:r>
            <a:r>
              <a:rPr lang="en-US" b="1" u="sng" dirty="0">
                <a:solidFill>
                  <a:srgbClr val="FFFF00"/>
                </a:solidFill>
              </a:rPr>
              <a:t>(classic angina) </a:t>
            </a:r>
          </a:p>
          <a:p>
            <a:pPr eaLnBrk="1" hangingPunct="1">
              <a:defRPr/>
            </a:pPr>
            <a:r>
              <a:rPr lang="en-US" b="1" dirty="0">
                <a:solidFill>
                  <a:schemeClr val="hlink"/>
                </a:solidFill>
              </a:rPr>
              <a:t>Transient spasm of a coronary artery</a:t>
            </a:r>
            <a:r>
              <a:rPr lang="en-US" dirty="0"/>
              <a:t> can also produce </a:t>
            </a:r>
            <a:r>
              <a:rPr lang="en-US" dirty="0">
                <a:solidFill>
                  <a:srgbClr val="FFFF00"/>
                </a:solidFill>
              </a:rPr>
              <a:t>ischemia </a:t>
            </a:r>
            <a:r>
              <a:rPr lang="en-US" b="1" u="sng" dirty="0">
                <a:solidFill>
                  <a:srgbClr val="FFFF00"/>
                </a:solidFill>
              </a:rPr>
              <a:t>(variant angina)</a:t>
            </a:r>
          </a:p>
          <a:p>
            <a:pPr eaLnBrk="1" hangingPunct="1">
              <a:buFontTx/>
              <a:buNone/>
              <a:defRPr/>
            </a:pPr>
            <a:r>
              <a:rPr lang="en-US" dirty="0"/>
              <a:t> </a:t>
            </a:r>
            <a:endParaRPr lang="en-US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820CD71-799D-4F4C-8735-29CE501A46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7C70DE0-B5F2-4F7E-85D7-2813C0AD0520}" type="slidenum">
              <a:rPr lang="ar-SA" altLang="en-US">
                <a:latin typeface="Arial" panose="020B0604020202020204" pitchFamily="34" charset="0"/>
              </a:rPr>
              <a:pPr eaLnBrk="1" hangingPunct="1"/>
              <a:t>7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5842" name="Rectangle 2">
            <a:extLst>
              <a:ext uri="{FF2B5EF4-FFF2-40B4-BE49-F238E27FC236}">
                <a16:creationId xmlns:a16="http://schemas.microsoft.com/office/drawing/2014/main" id="{56673581-F024-4A9E-BBFC-42E973D4EB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7F484504-3332-461D-98E8-7740EAC7CD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1268413"/>
            <a:ext cx="8424862" cy="4824412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b="1" u="sng" dirty="0">
                <a:solidFill>
                  <a:schemeClr val="hlink"/>
                </a:solidFill>
              </a:rPr>
              <a:t>Stress</a:t>
            </a:r>
            <a:r>
              <a:rPr lang="en-US" sz="2800" dirty="0"/>
              <a:t>, whether physical or emotional, </a:t>
            </a:r>
            <a:r>
              <a:rPr lang="en-US" sz="2800" b="1" u="sng" dirty="0">
                <a:solidFill>
                  <a:schemeClr val="hlink"/>
                </a:solidFill>
              </a:rPr>
              <a:t>increases</a:t>
            </a:r>
            <a:r>
              <a:rPr lang="en-US" sz="2800" u="sng" dirty="0">
                <a:solidFill>
                  <a:schemeClr val="hlink"/>
                </a:solidFill>
              </a:rPr>
              <a:t> </a:t>
            </a:r>
            <a:r>
              <a:rPr lang="en-US" sz="2800" b="1" u="sng" dirty="0">
                <a:solidFill>
                  <a:schemeClr val="hlink"/>
                </a:solidFill>
              </a:rPr>
              <a:t>sympathetic</a:t>
            </a:r>
            <a:r>
              <a:rPr lang="en-US" sz="2800" u="sng" dirty="0">
                <a:solidFill>
                  <a:schemeClr val="hlink"/>
                </a:solidFill>
              </a:rPr>
              <a:t> </a:t>
            </a:r>
            <a:r>
              <a:rPr lang="en-US" sz="2800" b="1" u="sng" dirty="0">
                <a:solidFill>
                  <a:schemeClr val="hlink"/>
                </a:solidFill>
              </a:rPr>
              <a:t>tone</a:t>
            </a:r>
            <a:r>
              <a:rPr lang="en-US" sz="2800" dirty="0"/>
              <a:t> resulting in </a:t>
            </a:r>
            <a:r>
              <a:rPr lang="en-US" sz="2800" b="1" u="sng" dirty="0">
                <a:solidFill>
                  <a:schemeClr val="hlink"/>
                </a:solidFill>
              </a:rPr>
              <a:t>increase in oxygen demand</a:t>
            </a:r>
            <a:r>
              <a:rPr lang="en-US" sz="2800" dirty="0"/>
              <a:t> without proportional concomitant increase in coronary blood flow due to atherosclerosis. This imbalance will result in </a:t>
            </a:r>
            <a:r>
              <a:rPr lang="en-US" sz="2800" b="1" u="sng" dirty="0" err="1">
                <a:solidFill>
                  <a:schemeClr val="hlink"/>
                </a:solidFill>
              </a:rPr>
              <a:t>ischaemia</a:t>
            </a:r>
            <a:r>
              <a:rPr lang="en-US" sz="2800" b="1" u="sng" dirty="0">
                <a:solidFill>
                  <a:schemeClr val="hlink"/>
                </a:solidFill>
              </a:rPr>
              <a:t> &amp; </a:t>
            </a:r>
            <a:r>
              <a:rPr lang="en-US" sz="2800" b="1" u="sng" dirty="0" err="1">
                <a:solidFill>
                  <a:schemeClr val="hlink"/>
                </a:solidFill>
              </a:rPr>
              <a:t>anginal</a:t>
            </a:r>
            <a:r>
              <a:rPr lang="en-US" sz="2800" b="1" u="sng" dirty="0">
                <a:solidFill>
                  <a:schemeClr val="hlink"/>
                </a:solidFill>
              </a:rPr>
              <a:t> attacks</a:t>
            </a:r>
            <a:r>
              <a:rPr lang="en-US" sz="2800" u="sng" dirty="0">
                <a:solidFill>
                  <a:schemeClr val="hlink"/>
                </a:solidFill>
              </a:rPr>
              <a:t> </a:t>
            </a:r>
            <a:r>
              <a:rPr lang="en-US" sz="2800" b="1" u="sng" dirty="0">
                <a:solidFill>
                  <a:schemeClr val="hlink"/>
                </a:solidFill>
              </a:rPr>
              <a:t>on effort</a:t>
            </a:r>
          </a:p>
          <a:p>
            <a:pPr eaLnBrk="1" hangingPunct="1">
              <a:defRPr/>
            </a:pPr>
            <a:r>
              <a:rPr lang="en-US" sz="2800" b="1" dirty="0"/>
              <a:t>In variant angina</a:t>
            </a:r>
            <a:r>
              <a:rPr lang="en-US" sz="2800" dirty="0"/>
              <a:t>, oxygen supply to heart decreases as a result of </a:t>
            </a:r>
            <a:r>
              <a:rPr lang="en-US" sz="2800" b="1" dirty="0"/>
              <a:t>spasm in coronary vessels</a:t>
            </a:r>
            <a:r>
              <a:rPr lang="en-US" sz="2800" dirty="0"/>
              <a:t> </a:t>
            </a:r>
            <a:r>
              <a:rPr lang="en-US" sz="2800" b="1" u="sng" dirty="0">
                <a:solidFill>
                  <a:schemeClr val="hlink"/>
                </a:solidFill>
              </a:rPr>
              <a:t>(</a:t>
            </a:r>
            <a:r>
              <a:rPr lang="en-US" sz="2800" b="1" u="sng" dirty="0" err="1">
                <a:solidFill>
                  <a:schemeClr val="hlink"/>
                </a:solidFill>
              </a:rPr>
              <a:t>Prinzmetal's</a:t>
            </a:r>
            <a:r>
              <a:rPr lang="en-US" sz="2800" b="1" u="sng" dirty="0">
                <a:solidFill>
                  <a:schemeClr val="hlink"/>
                </a:solidFill>
              </a:rPr>
              <a:t> angina) </a:t>
            </a:r>
          </a:p>
          <a:p>
            <a:pPr eaLnBrk="1" hangingPunct="1">
              <a:defRPr/>
            </a:pPr>
            <a:endParaRPr lang="en-US" sz="2800" u="sng" dirty="0">
              <a:solidFill>
                <a:schemeClr val="hlink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5">
            <a:extLst>
              <a:ext uri="{FF2B5EF4-FFF2-40B4-BE49-F238E27FC236}">
                <a16:creationId xmlns:a16="http://schemas.microsoft.com/office/drawing/2014/main" id="{1021A430-8E8E-4D59-895C-21860E180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526217E-001D-42D6-ADCD-CEDC1E253A19}" type="slidenum">
              <a:rPr lang="ar-SA" altLang="en-US">
                <a:latin typeface="Arial" panose="020B0604020202020204" pitchFamily="34" charset="0"/>
              </a:rPr>
              <a:pPr eaLnBrk="1" hangingPunct="1"/>
              <a:t>8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46103" name="Rectangle 23">
            <a:extLst>
              <a:ext uri="{FF2B5EF4-FFF2-40B4-BE49-F238E27FC236}">
                <a16:creationId xmlns:a16="http://schemas.microsoft.com/office/drawing/2014/main" id="{1083A3C1-8F49-438D-9E4D-9EED9413AB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3843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b="1">
                <a:solidFill>
                  <a:schemeClr val="hlink"/>
                </a:solidFill>
              </a:rPr>
              <a:t>Types of Angina</a:t>
            </a:r>
          </a:p>
        </p:txBody>
      </p:sp>
      <p:graphicFrame>
        <p:nvGraphicFramePr>
          <p:cNvPr id="46111" name="Group 31">
            <a:extLst>
              <a:ext uri="{FF2B5EF4-FFF2-40B4-BE49-F238E27FC236}">
                <a16:creationId xmlns:a16="http://schemas.microsoft.com/office/drawing/2014/main" id="{454456DE-5D23-43F7-96E9-A338708A2AC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3338" y="1628775"/>
          <a:ext cx="8785225" cy="4200525"/>
        </p:xfrm>
        <a:graphic>
          <a:graphicData uri="http://schemas.openxmlformats.org/drawingml/2006/table">
            <a:tbl>
              <a:tblPr/>
              <a:tblGrid>
                <a:gridCol w="33131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622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09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7172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Stable angina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Unstable angina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Prinzmetal’s angina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570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Precipitated by stress (emotional, exercise) 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At rest</a:t>
                      </a:r>
                      <a:r>
                        <a:rPr kumimoji="0" lang="ar-JO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(or with less effort)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At rest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Due to coronary artery spasm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17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Pain is relieved by rest or nitroglycerin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Is not relieved by rest or nitroglycerin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Relieved by nitroglycerin, CCBs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9AD879F-482A-4B3A-AE37-722F91E07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3EB06A1-27C6-436C-A6CB-4DF1A0A2B694}" type="slidenum">
              <a:rPr lang="ar-SA" altLang="en-US">
                <a:latin typeface="Arial" panose="020B0604020202020204" pitchFamily="34" charset="0"/>
              </a:rPr>
              <a:pPr eaLnBrk="1" hangingPunct="1"/>
              <a:t>9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8194" name="Rectangle 2">
            <a:extLst>
              <a:ext uri="{FF2B5EF4-FFF2-40B4-BE49-F238E27FC236}">
                <a16:creationId xmlns:a16="http://schemas.microsoft.com/office/drawing/2014/main" id="{C6746080-9BD3-47BB-A46A-05A6471B0F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u="sng"/>
              <a:t>Lines of Treatment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A30A878B-9496-4686-9A2B-90EA7E9C04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1412875"/>
            <a:ext cx="82296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US" b="1" dirty="0"/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b="1" u="sng" dirty="0"/>
              <a:t>1. General measures</a:t>
            </a:r>
            <a:r>
              <a:rPr lang="en-US" u="sng" dirty="0"/>
              <a:t> </a:t>
            </a:r>
            <a:endParaRPr lang="en-US" b="1" u="sng" dirty="0"/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>
                <a:solidFill>
                  <a:schemeClr val="hlink"/>
                </a:solidFill>
              </a:rPr>
              <a:t>Risk</a:t>
            </a:r>
            <a:r>
              <a:rPr lang="en-US" dirty="0">
                <a:solidFill>
                  <a:schemeClr val="hlink"/>
                </a:solidFill>
              </a:rPr>
              <a:t> </a:t>
            </a:r>
            <a:r>
              <a:rPr lang="en-US" b="1" dirty="0">
                <a:solidFill>
                  <a:schemeClr val="hlink"/>
                </a:solidFill>
              </a:rPr>
              <a:t>factors</a:t>
            </a:r>
            <a:r>
              <a:rPr lang="en-US" dirty="0"/>
              <a:t> control as diabetes, obesity, hypertension, </a:t>
            </a:r>
            <a:r>
              <a:rPr lang="en-US" dirty="0" err="1"/>
              <a:t>hyperlipidaemia</a:t>
            </a:r>
            <a:r>
              <a:rPr lang="en-US" dirty="0"/>
              <a:t>, smoking</a:t>
            </a:r>
            <a:endParaRPr lang="en-US" b="1" dirty="0"/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>
                <a:solidFill>
                  <a:schemeClr val="hlink"/>
                </a:solidFill>
              </a:rPr>
              <a:t>Associated</a:t>
            </a:r>
            <a:r>
              <a:rPr lang="en-US" dirty="0">
                <a:solidFill>
                  <a:schemeClr val="hlink"/>
                </a:solidFill>
              </a:rPr>
              <a:t> </a:t>
            </a:r>
            <a:r>
              <a:rPr lang="en-US" b="1" dirty="0">
                <a:solidFill>
                  <a:schemeClr val="hlink"/>
                </a:solidFill>
              </a:rPr>
              <a:t>conditions</a:t>
            </a:r>
            <a:r>
              <a:rPr lang="en-US" dirty="0"/>
              <a:t> as </a:t>
            </a:r>
            <a:r>
              <a:rPr lang="en-US" dirty="0" err="1"/>
              <a:t>anaemia</a:t>
            </a:r>
            <a:r>
              <a:rPr lang="en-US" dirty="0"/>
              <a:t>, </a:t>
            </a:r>
            <a:r>
              <a:rPr lang="en-US" dirty="0" err="1"/>
              <a:t>valvular</a:t>
            </a:r>
            <a:r>
              <a:rPr lang="en-US" dirty="0"/>
              <a:t> heart disease should be corrected </a:t>
            </a:r>
            <a:endParaRPr lang="en-US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 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A90B7EE4A072340A8AF29CDF2D63DB9" ma:contentTypeVersion="6" ma:contentTypeDescription="Create a new document." ma:contentTypeScope="" ma:versionID="18230f2cc4bb415a867c86fd73a30e06">
  <xsd:schema xmlns:xsd="http://www.w3.org/2001/XMLSchema" xmlns:xs="http://www.w3.org/2001/XMLSchema" xmlns:p="http://schemas.microsoft.com/office/2006/metadata/properties" xmlns:ns2="95f9922e-945e-4224-a2c5-ede192cd6fb5" xmlns:ns3="b6e0f6ec-0c28-4cdd-aeb5-b1aa62eb159e" targetNamespace="http://schemas.microsoft.com/office/2006/metadata/properties" ma:root="true" ma:fieldsID="ebe51b386a4d3729e6625942bae11acc" ns2:_="" ns3:_="">
    <xsd:import namespace="95f9922e-945e-4224-a2c5-ede192cd6fb5"/>
    <xsd:import namespace="b6e0f6ec-0c28-4cdd-aeb5-b1aa62eb159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f9922e-945e-4224-a2c5-ede192cd6fb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e0f6ec-0c28-4cdd-aeb5-b1aa62eb159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1AF02EC-A67E-4143-85D6-F77225069D82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95f9922e-945e-4224-a2c5-ede192cd6fb5"/>
    <ds:schemaRef ds:uri="b6e0f6ec-0c28-4cdd-aeb5-b1aa62eb159e"/>
  </ds:schemaRefs>
</ds:datastoreItem>
</file>

<file path=customXml/itemProps2.xml><?xml version="1.0" encoding="utf-8"?>
<ds:datastoreItem xmlns:ds="http://schemas.openxmlformats.org/officeDocument/2006/customXml" ds:itemID="{8B743680-BF61-4F44-833C-F54F46D6E58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2199</TotalTime>
  <Words>1100</Words>
  <Application>Microsoft Office PowerPoint</Application>
  <PresentationFormat>On-screen Show (4:3)</PresentationFormat>
  <Paragraphs>191</Paragraphs>
  <Slides>35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Ocean</vt:lpstr>
      <vt:lpstr>Drug Therapy of Angina</vt:lpstr>
      <vt:lpstr>Angina Pectoris</vt:lpstr>
      <vt:lpstr>Angina pectoris</vt:lpstr>
      <vt:lpstr>Pathophysiology of angina pectoris</vt:lpstr>
      <vt:lpstr>Pathophysiology of angina pectoris</vt:lpstr>
      <vt:lpstr>Pathophysiology of angina pectoris</vt:lpstr>
      <vt:lpstr>PowerPoint Presentation</vt:lpstr>
      <vt:lpstr>Types of Angina</vt:lpstr>
      <vt:lpstr>Lines of Treatment</vt:lpstr>
      <vt:lpstr>2. Drug therapy</vt:lpstr>
      <vt:lpstr>3. Other measures</vt:lpstr>
      <vt:lpstr>PowerPoint Presentation</vt:lpstr>
      <vt:lpstr>PowerPoint Presentation</vt:lpstr>
      <vt:lpstr>Organic nitrates</vt:lpstr>
      <vt:lpstr>Pharmacodynamics of Organic Nitrates </vt:lpstr>
      <vt:lpstr>They reduce cardiac work by following mechanisms: </vt:lpstr>
      <vt:lpstr>PowerPoint Presentation</vt:lpstr>
      <vt:lpstr>PowerPoint Presentation</vt:lpstr>
      <vt:lpstr>PowerPoint Presentation</vt:lpstr>
      <vt:lpstr>Routes of administration </vt:lpstr>
      <vt:lpstr>PowerPoint Presentation</vt:lpstr>
      <vt:lpstr>PowerPoint Presentation</vt:lpstr>
      <vt:lpstr>Duration of action</vt:lpstr>
      <vt:lpstr>Adverse effects of nitrates </vt:lpstr>
      <vt:lpstr>Beta-blockers</vt:lpstr>
      <vt:lpstr>Beta-blockers</vt:lpstr>
      <vt:lpstr>Beta-blockers are contraindicated:</vt:lpstr>
      <vt:lpstr>Calcium channel blockers</vt:lpstr>
      <vt:lpstr>Calcium channel blockers</vt:lpstr>
      <vt:lpstr>Calcium channel blockers</vt:lpstr>
      <vt:lpstr>Indications of Ca channel blockers in angina </vt:lpstr>
      <vt:lpstr>General Remarks</vt:lpstr>
      <vt:lpstr>Myocardial Infarction</vt:lpstr>
      <vt:lpstr>PowerPoint Presentation</vt:lpstr>
      <vt:lpstr>PowerPoint Presentation</vt:lpstr>
    </vt:vector>
  </TitlesOfParts>
  <Company>mutah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Drug Therapy of Angina</dc:title>
  <dc:creator>mohammed alsbou</dc:creator>
  <cp:lastModifiedBy>Sanabil Hassanat</cp:lastModifiedBy>
  <cp:revision>296</cp:revision>
  <dcterms:created xsi:type="dcterms:W3CDTF">2009-10-07T08:18:48Z</dcterms:created>
  <dcterms:modified xsi:type="dcterms:W3CDTF">2021-11-16T05:23:44Z</dcterms:modified>
</cp:coreProperties>
</file>