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40" r:id="rId6"/>
    <p:sldId id="344" r:id="rId7"/>
    <p:sldId id="348" r:id="rId8"/>
    <p:sldId id="352" r:id="rId9"/>
    <p:sldId id="354" r:id="rId10"/>
    <p:sldId id="358" r:id="rId11"/>
    <p:sldId id="361" r:id="rId12"/>
    <p:sldId id="363" r:id="rId13"/>
    <p:sldId id="364" r:id="rId14"/>
    <p:sldId id="365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62" r:id="rId24"/>
    <p:sldId id="274" r:id="rId25"/>
    <p:sldId id="289" r:id="rId26"/>
    <p:sldId id="292" r:id="rId27"/>
    <p:sldId id="293" r:id="rId28"/>
    <p:sldId id="294" r:id="rId29"/>
    <p:sldId id="375" r:id="rId30"/>
    <p:sldId id="296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4364" autoAdjust="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F41D13C-1C8A-4EB9-A266-76B57693D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6F5F9D-2F76-4A15-B2A6-1EDFD94848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064A3-9458-4A47-8994-849F8D8F4CBF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C085CDC8-C427-4D9B-A9CA-434A98562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A0FF498-33BD-4542-929D-52C021E87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126FD-85E2-49CD-8ADA-607B822813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F89777-F284-4786-AFD4-5672537FD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9DD3A03-4711-45C2-9835-42402EB9E40C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49217-0FE1-43BA-84E8-0779B19FAB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="" xmlns:a16="http://schemas.microsoft.com/office/drawing/2014/main" id="{6603D18E-BDA6-4B51-B7FD-729427C0A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="" xmlns:a16="http://schemas.microsoft.com/office/drawing/2014/main" id="{23ABA391-3582-4209-B505-99FAF5C4C4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8132" name="Slide Number Placeholder 3">
            <a:extLst>
              <a:ext uri="{FF2B5EF4-FFF2-40B4-BE49-F238E27FC236}">
                <a16:creationId xmlns="" xmlns:a16="http://schemas.microsoft.com/office/drawing/2014/main" id="{8E6EC4D4-445C-48F9-B763-008F07C0B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F26C7-F966-4D6C-BDE2-E1DB8236D297}" type="slidenum">
              <a:rPr lang="en-US" altLang="ar-JO"/>
              <a:pPr>
                <a:spcBef>
                  <a:spcPct val="0"/>
                </a:spcBef>
              </a:pPr>
              <a:t>12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="" xmlns:a16="http://schemas.microsoft.com/office/drawing/2014/main" id="{F6ED570B-8822-4EAF-A455-9F68DD571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="" xmlns:a16="http://schemas.microsoft.com/office/drawing/2014/main" id="{16F0E222-D79B-4FA0-8525-07A3B2191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51204" name="Slide Number Placeholder 3">
            <a:extLst>
              <a:ext uri="{FF2B5EF4-FFF2-40B4-BE49-F238E27FC236}">
                <a16:creationId xmlns="" xmlns:a16="http://schemas.microsoft.com/office/drawing/2014/main" id="{6CD260CE-89A8-46F1-B980-CF40A754E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0D5023-42CC-4603-B5DC-E4351203CA3D}" type="slidenum">
              <a:rPr lang="en-US" altLang="ar-JO"/>
              <a:pPr>
                <a:spcBef>
                  <a:spcPct val="0"/>
                </a:spcBef>
              </a:pPr>
              <a:t>14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="" xmlns:a16="http://schemas.microsoft.com/office/drawing/2014/main" id="{694AA61E-039F-4741-B282-C938FCC77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="" xmlns:a16="http://schemas.microsoft.com/office/drawing/2014/main" id="{78BD8119-0C00-4AC4-8AD2-324E22DDB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 eaLnBrk="1" hangingPunct="1">
              <a:lnSpc>
                <a:spcPct val="80000"/>
              </a:lnSpc>
              <a:spcBef>
                <a:spcPct val="0"/>
              </a:spcBef>
            </a:pPr>
            <a:endParaRPr lang="ar-JO" altLang="ar-JO" sz="180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="" xmlns:a16="http://schemas.microsoft.com/office/drawing/2014/main" id="{FDA411D6-089B-47F6-8563-D4F40164E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87527-4B55-4648-87F4-F9EF2973A1CF}" type="slidenum">
              <a:rPr lang="en-US" altLang="ar-JO"/>
              <a:pPr>
                <a:spcBef>
                  <a:spcPct val="0"/>
                </a:spcBef>
              </a:pPr>
              <a:t>16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="" xmlns:a16="http://schemas.microsoft.com/office/drawing/2014/main" id="{9A7DEB00-A214-4A52-B06E-B2C046DE38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="" xmlns:a16="http://schemas.microsoft.com/office/drawing/2014/main" id="{0F7D95EE-E1A0-4771-A505-0847578913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61444" name="Slide Number Placeholder 3">
            <a:extLst>
              <a:ext uri="{FF2B5EF4-FFF2-40B4-BE49-F238E27FC236}">
                <a16:creationId xmlns="" xmlns:a16="http://schemas.microsoft.com/office/drawing/2014/main" id="{DB205D6F-B479-4481-AB5F-6E4C33ECA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5A0F2-D17B-4C3C-9247-A63E1AFC03D6}" type="slidenum">
              <a:rPr lang="en-US" altLang="ar-JO"/>
              <a:pPr>
                <a:spcBef>
                  <a:spcPct val="0"/>
                </a:spcBef>
              </a:pPr>
              <a:t>18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49217-0FE1-43BA-84E8-0779B19FAB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="" xmlns:a16="http://schemas.microsoft.com/office/drawing/2014/main" id="{478CEB13-CE25-481F-BABC-8169FA388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="" xmlns:a16="http://schemas.microsoft.com/office/drawing/2014/main" id="{903F6705-FB7E-46BB-9406-9EEE41716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2292" name="Slide Number Placeholder 3">
            <a:extLst>
              <a:ext uri="{FF2B5EF4-FFF2-40B4-BE49-F238E27FC236}">
                <a16:creationId xmlns="" xmlns:a16="http://schemas.microsoft.com/office/drawing/2014/main" id="{1D92655D-B7FB-42B0-862C-BAE000C35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8F220-86B1-4D79-8575-5585386A880D}" type="slidenum">
              <a:rPr lang="en-US" altLang="ar-JO"/>
              <a:pPr>
                <a:spcBef>
                  <a:spcPct val="0"/>
                </a:spcBef>
              </a:pPr>
              <a:t>21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="" xmlns:a16="http://schemas.microsoft.com/office/drawing/2014/main" id="{B607E749-D6E6-4984-B7D8-70BBBA48E9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="" xmlns:a16="http://schemas.microsoft.com/office/drawing/2014/main" id="{404AD007-A9AC-4031-96AE-0CE6824AE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16388" name="Slide Number Placeholder 3">
            <a:extLst>
              <a:ext uri="{FF2B5EF4-FFF2-40B4-BE49-F238E27FC236}">
                <a16:creationId xmlns="" xmlns:a16="http://schemas.microsoft.com/office/drawing/2014/main" id="{7AA27601-ADEB-4389-873C-1674C5B06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F9F260-EF9E-483A-A56B-2E65B1E9506A}" type="slidenum">
              <a:rPr lang="en-US" altLang="ar-JO"/>
              <a:pPr>
                <a:spcBef>
                  <a:spcPct val="0"/>
                </a:spcBef>
              </a:pPr>
              <a:t>22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3A7469BE-A8C0-4459-AE25-EAC2BAA741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CFB1C5F6-0C75-4946-8CB6-5B7E94D14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8EBA9F91-E2E9-4F31-A73F-088A6A89B7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F8E68F-B685-48E4-A7CF-C832F48159D0}" type="slidenum">
              <a:rPr lang="en-US" altLang="ar-JO"/>
              <a:pPr>
                <a:spcBef>
                  <a:spcPct val="0"/>
                </a:spcBef>
              </a:pPr>
              <a:t>23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="" xmlns:a16="http://schemas.microsoft.com/office/drawing/2014/main" id="{A72BFA15-0BED-4F35-8B70-5988EF979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="" xmlns:a16="http://schemas.microsoft.com/office/drawing/2014/main" id="{64A97D73-4F9F-4E6D-B88E-B7C6C27F5A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ar-JO"/>
          </a:p>
        </p:txBody>
      </p:sp>
      <p:sp>
        <p:nvSpPr>
          <p:cNvPr id="24580" name="Slide Number Placeholder 3">
            <a:extLst>
              <a:ext uri="{FF2B5EF4-FFF2-40B4-BE49-F238E27FC236}">
                <a16:creationId xmlns="" xmlns:a16="http://schemas.microsoft.com/office/drawing/2014/main" id="{7CC402DB-6334-41E8-A462-F6296C123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06FB9-64B7-4CCB-8640-5F727DECF833}" type="slidenum">
              <a:rPr lang="en-US" altLang="ar-JO"/>
              <a:pPr>
                <a:spcBef>
                  <a:spcPct val="0"/>
                </a:spcBef>
              </a:pPr>
              <a:t>24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E3B44026-3DED-483A-90B8-46E2E35F7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F0EDF8B3-60DE-4B2A-81BD-BCAC24783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DC689D19-9C34-43B8-BAE1-2CD90A5D3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18217-96CB-4CD3-8D8A-0539B7DB9707}" type="slidenum">
              <a:rPr lang="en-US" altLang="ar-JO"/>
              <a:pPr>
                <a:spcBef>
                  <a:spcPct val="0"/>
                </a:spcBef>
              </a:pPr>
              <a:t>25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52817-2AB3-45EE-A2E7-85A6508D84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49217-0FE1-43BA-84E8-0779B19FAB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="" xmlns:a16="http://schemas.microsoft.com/office/drawing/2014/main" id="{F8BA23A4-DF7C-41F7-BDA3-7E86EB055A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="" xmlns:a16="http://schemas.microsoft.com/office/drawing/2014/main" id="{D1713834-9FDA-4862-8FD7-74D03EF469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29700" name="Slide Number Placeholder 3">
            <a:extLst>
              <a:ext uri="{FF2B5EF4-FFF2-40B4-BE49-F238E27FC236}">
                <a16:creationId xmlns="" xmlns:a16="http://schemas.microsoft.com/office/drawing/2014/main" id="{703A2BBF-7248-40F3-BEA3-895B963A3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4E2CEF-C32E-4C0B-B1A1-F377BB50BAE3}" type="slidenum">
              <a:rPr lang="en-US" altLang="ar-JO"/>
              <a:pPr>
                <a:spcBef>
                  <a:spcPct val="0"/>
                </a:spcBef>
              </a:pPr>
              <a:t>27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A0D07D82-DFBD-48C9-B3B8-0BB2D46943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65702C44-7DA9-4E99-A315-1E221D3BB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50C52194-FCD1-4E35-9955-9DD3ED57F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74AD3A-5C2E-4E28-9292-B7B46719E1E0}" type="slidenum">
              <a:rPr lang="en-US" altLang="ar-JO"/>
              <a:pPr>
                <a:spcBef>
                  <a:spcPct val="0"/>
                </a:spcBef>
              </a:pPr>
              <a:t>28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="" xmlns:a16="http://schemas.microsoft.com/office/drawing/2014/main" id="{4BC7CE28-8A42-41C8-9FA1-60BBE346B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="" xmlns:a16="http://schemas.microsoft.com/office/drawing/2014/main" id="{40341982-3C51-4064-8EF4-6C2C2C283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5844" name="Slide Number Placeholder 3">
            <a:extLst>
              <a:ext uri="{FF2B5EF4-FFF2-40B4-BE49-F238E27FC236}">
                <a16:creationId xmlns="" xmlns:a16="http://schemas.microsoft.com/office/drawing/2014/main" id="{FE6DCE9F-A898-4891-B81F-CC711CBD7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85260D-7829-4B54-A956-3B85A8A0CB18}" type="slidenum">
              <a:rPr lang="en-US" altLang="ar-JO"/>
              <a:pPr>
                <a:spcBef>
                  <a:spcPct val="0"/>
                </a:spcBef>
              </a:pPr>
              <a:t>29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="" xmlns:a16="http://schemas.microsoft.com/office/drawing/2014/main" id="{BCAB1222-CD9B-4367-8B90-ADE0A38EB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="" xmlns:a16="http://schemas.microsoft.com/office/drawing/2014/main" id="{BF390264-8FB9-45D6-AE98-54E4ABE8C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38916" name="Slide Number Placeholder 3">
            <a:extLst>
              <a:ext uri="{FF2B5EF4-FFF2-40B4-BE49-F238E27FC236}">
                <a16:creationId xmlns="" xmlns:a16="http://schemas.microsoft.com/office/drawing/2014/main" id="{6D5724A9-A765-4A4C-AD1D-2373F4663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2566D4-C463-41F7-AD27-D03EDD826C3C}" type="slidenum">
              <a:rPr lang="en-US" altLang="ar-JO"/>
              <a:pPr>
                <a:spcBef>
                  <a:spcPct val="0"/>
                </a:spcBef>
              </a:pPr>
              <a:t>31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5C83-EB01-4B61-925E-B1A6707032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667F-1157-4C2E-B2E9-52511C35DD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3DDDC-5146-48A3-B556-F03E8BC6F2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AB0EE-29EB-467A-AC65-B17D834182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780C1-6C9F-4FA8-8770-AE514ED8A7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="" xmlns:a16="http://schemas.microsoft.com/office/drawing/2014/main" id="{562C3FA1-3F91-4260-B7D4-E20F19235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="" xmlns:a16="http://schemas.microsoft.com/office/drawing/2014/main" id="{8E0763E9-C9F8-4E63-91F5-1F3324390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1988" name="Slide Number Placeholder 3">
            <a:extLst>
              <a:ext uri="{FF2B5EF4-FFF2-40B4-BE49-F238E27FC236}">
                <a16:creationId xmlns="" xmlns:a16="http://schemas.microsoft.com/office/drawing/2014/main" id="{BCFE4505-BFC9-4566-B29A-C571B72D8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FB09C0-15AA-45F3-924F-C85E8BA3A446}" type="slidenum">
              <a:rPr lang="en-US" altLang="ar-JO"/>
              <a:pPr>
                <a:spcBef>
                  <a:spcPct val="0"/>
                </a:spcBef>
              </a:pPr>
              <a:t>10</a:t>
            </a:fld>
            <a:endParaRPr lang="en-US" alt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="" xmlns:a16="http://schemas.microsoft.com/office/drawing/2014/main" id="{938F798A-416D-4F48-AB3E-FD83F565D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="" xmlns:a16="http://schemas.microsoft.com/office/drawing/2014/main" id="{17F55765-785C-48FC-B637-290FCF3BF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JO"/>
          </a:p>
        </p:txBody>
      </p:sp>
      <p:sp>
        <p:nvSpPr>
          <p:cNvPr id="44036" name="Slide Number Placeholder 3">
            <a:extLst>
              <a:ext uri="{FF2B5EF4-FFF2-40B4-BE49-F238E27FC236}">
                <a16:creationId xmlns="" xmlns:a16="http://schemas.microsoft.com/office/drawing/2014/main" id="{3A323013-DA34-4729-802D-5E0ED183D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268E6-7EFB-4AE6-8B8B-7077F13D78F0}" type="slidenum">
              <a:rPr lang="en-US" altLang="ar-JO"/>
              <a:pPr>
                <a:spcBef>
                  <a:spcPct val="0"/>
                </a:spcBef>
              </a:pPr>
              <a:t>11</a:t>
            </a:fld>
            <a:endParaRPr lang="en-US" alt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F83353-5B01-406F-82D5-BDC51556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23A5-4B3F-493D-89DA-6725A70BFEE9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B1B3B-CB84-47F3-9BB4-E472A3B9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9D0541-6BE2-4CE1-B7AF-10EA8710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E8462-A1A7-48AA-AF7D-8C7205CA2B6A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40069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8C9F39-AE89-4D57-BC54-187AC101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DBB3-4237-4B73-AB27-665607AEE0D4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AC8B22-5533-423D-8444-7187A0DF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C2E797-FE8D-42DD-966A-890F2166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8105B-4350-4DB3-941D-CE8CA96C067F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28766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E057DF-B140-4659-BBE8-995B9721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5E5E-DA84-4867-9BDC-A5453C3C36B8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AB820D-B5E4-4EB6-A2C8-07827CAF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55FFB8-B602-4422-8903-54CF4898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FB300-02B9-4D5F-827D-E4D41ADA70C7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89534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F8CDFB-34B5-4B64-80EE-0868639E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AD63-53B8-4993-9FE5-A645323FBBDF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4C529D-76E0-4A8E-AE0B-629D6606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5C8114-3BA8-46F4-AD01-1300C8E5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DE7C-C6FF-406B-B496-2A84C4C7A68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3501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B58412-81D1-4E6F-A49C-6D1DAB04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51B-1390-4F75-8411-0ECFB44E4D2B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A9D65-B774-4D45-A65E-9AC0D5B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5D4AE5-B636-4B09-978C-CBF1A4C1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29123-FBB0-4E4C-A1C5-611ED65BFC9B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33182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ED157B4-98F6-441B-81E7-134EC0AA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BBA0-5957-41D8-BB2A-24262E783AB2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02F835C-D2CC-4C9C-8E17-83137633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4F493B9-25AD-44EF-96B7-8F6A1391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5352-649B-4A2D-8086-4E643C38A1A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221398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CE1530C-CBE7-499E-8CA9-B2559228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B793-2B01-4DAB-8675-39243C4792C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AC131F5-0BF8-4B71-9217-613AE9E7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44E5147-4492-4147-8DB2-F3C00112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94CF-F3E1-477C-99C7-B730736D9D5B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3993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699327F-D3F0-493E-BBB7-2BA80CAE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F5AD-61A9-45B7-911F-5A680675DA72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30A8D37-546D-409E-9491-3078B001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EBDFBB8-9729-42C6-8039-B6ADAB34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1E3EE-3A12-427D-BF51-BB89B1FE6B05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228824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1F49F47-AC37-488A-A1F6-C5028DD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43FE-7B6D-43FE-BAF9-852DD58FA3F0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CA6158F-3AE5-4DE0-8163-41F11CBA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AD2E48E-68A1-492A-95A2-772D62BF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86BA-8023-47AC-88FD-71599B6FE099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32596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1F6D7C5-3297-4373-B85F-71898202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A27A-4FC8-48F4-A180-54A2BEFE026A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CF1D7FD-B6FD-40CF-B278-D1D8E08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4F870B9-CC97-4BEF-A56E-8D830251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0DC9-7C9E-43C0-A6CF-2C42F05EF378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237611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414F99A-3D22-4A3B-81FA-DFA09C32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282C-3CC7-434D-BA7C-F85586EBEFA0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B87FFCC-A9CE-4A3C-9C5A-1C5672D4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DD06636-06F4-49FE-888A-DE7826E0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9BA31-8D03-4913-9483-1E3447D84280}" type="slidenum">
              <a:rPr lang="en-US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="" xmlns:p14="http://schemas.microsoft.com/office/powerpoint/2010/main" val="142968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8A8B719-636A-443A-A2E7-B7000E6419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506A59A0-E6F2-425F-A61A-A8524260A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6CCCA4-5598-4D92-900E-8BEC32860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854F8-05CD-4984-B923-0C44BFF6974A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05E40-9BF2-44AC-83C6-BD8DFE4DD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102965-2598-4DE4-BE5A-16E53A02D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E7BD18-23B3-403F-B6C9-CB4826551D31}" type="slidenum">
              <a:rPr lang="en-US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276A65-811C-4D4B-8C8A-C1EB915EDAE3}"/>
              </a:ext>
            </a:extLst>
          </p:cNvPr>
          <p:cNvSpPr txBox="1"/>
          <p:nvPr/>
        </p:nvSpPr>
        <p:spPr>
          <a:xfrm>
            <a:off x="457200" y="2743200"/>
            <a:ext cx="7799387" cy="22463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Dr.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Mohammad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Odaibat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Department of Microbiology and immunology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Faculty of Medicine,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Mutah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University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2B7AF1-5C53-4320-96C3-C28225040E0F}"/>
              </a:ext>
            </a:extLst>
          </p:cNvPr>
          <p:cNvSpPr txBox="1"/>
          <p:nvPr/>
        </p:nvSpPr>
        <p:spPr>
          <a:xfrm>
            <a:off x="3581400" y="5105400"/>
            <a:ext cx="1981200" cy="954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Lecture 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5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entury Schoolbook" pitchFamily="18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05C76E-7FC0-4D8D-96F3-01E78BCD6F79}"/>
              </a:ext>
            </a:extLst>
          </p:cNvPr>
          <p:cNvSpPr/>
          <p:nvPr/>
        </p:nvSpPr>
        <p:spPr>
          <a:xfrm>
            <a:off x="1773107" y="720725"/>
            <a:ext cx="5246949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Gastrointestinal Tract Module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Bacterial 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infections</a:t>
            </a:r>
            <a:endParaRPr lang="ar-JO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charset="0"/>
              </a:rPr>
              <a:t>2023-2022</a:t>
            </a:r>
            <a:endParaRPr lang="en-GB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C00000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77" name="Slide Number Placeholder 6">
            <a:extLst>
              <a:ext uri="{FF2B5EF4-FFF2-40B4-BE49-F238E27FC236}">
                <a16:creationId xmlns="" xmlns:a16="http://schemas.microsoft.com/office/drawing/2014/main" id="{79179B41-EE6E-418F-8793-BD4BE08C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E245B-F280-41FD-B7E5-B266E60FE87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D553DBED-F079-45A5-A94B-D034763F3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84931E29-0F18-4CD1-AC59-C8B23028A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324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800" b="1" dirty="0" smtClean="0">
                <a:solidFill>
                  <a:srgbClr val="FF0000"/>
                </a:solidFill>
              </a:rPr>
              <a:t>Sources </a:t>
            </a:r>
            <a:r>
              <a:rPr lang="en-US" altLang="ar-JO" sz="2800" b="1" dirty="0">
                <a:solidFill>
                  <a:srgbClr val="FF0000"/>
                </a:solidFill>
              </a:rPr>
              <a:t>of infection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 err="1"/>
              <a:t>Fecally</a:t>
            </a:r>
            <a:r>
              <a:rPr lang="en-US" altLang="ar-JO" sz="2400" dirty="0"/>
              <a:t> contaminated water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/>
              <a:t>Any food contaminated by a food handler with poor hygiene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/>
              <a:t>Raw </a:t>
            </a:r>
            <a:r>
              <a:rPr lang="en-US" altLang="ar-JO" sz="2400" dirty="0" smtClean="0"/>
              <a:t>vegetables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 smtClean="0"/>
              <a:t>S</a:t>
            </a:r>
            <a:r>
              <a:rPr lang="en-US" altLang="ar-JO" sz="2400" i="1" dirty="0" smtClean="0"/>
              <a:t>. </a:t>
            </a:r>
            <a:r>
              <a:rPr lang="en-US" altLang="ar-JO" sz="2400" i="1" dirty="0" err="1" smtClean="0"/>
              <a:t>dysenteriae</a:t>
            </a:r>
            <a:r>
              <a:rPr lang="en-US" altLang="ar-JO" sz="2400" i="1" dirty="0" smtClean="0"/>
              <a:t> </a:t>
            </a:r>
            <a:r>
              <a:rPr lang="en-US" altLang="ar-JO" sz="2400" dirty="0" smtClean="0"/>
              <a:t>(Group A, the most pathogenic)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ar-JO" sz="2400" dirty="0"/>
          </a:p>
          <a:p>
            <a:pPr algn="just" eaLnBrk="1" hangingPunct="1">
              <a:lnSpc>
                <a:spcPct val="90000"/>
              </a:lnSpc>
            </a:pPr>
            <a:endParaRPr lang="en-US" altLang="ar-JO" sz="2400" dirty="0"/>
          </a:p>
        </p:txBody>
      </p:sp>
      <p:sp>
        <p:nvSpPr>
          <p:cNvPr id="40964" name="Slide Number Placeholder 4">
            <a:extLst>
              <a:ext uri="{FF2B5EF4-FFF2-40B4-BE49-F238E27FC236}">
                <a16:creationId xmlns="" xmlns:a16="http://schemas.microsoft.com/office/drawing/2014/main" id="{6ECB736F-30DD-47F3-8B9D-181315E8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A5252-A2E1-49A4-954E-759819F534B7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E282283-EB31-4830-B3A1-78DD515A3A24}"/>
              </a:ext>
            </a:extLst>
          </p:cNvPr>
          <p:cNvSpPr/>
          <p:nvPr/>
        </p:nvSpPr>
        <p:spPr>
          <a:xfrm>
            <a:off x="228600" y="381000"/>
            <a:ext cx="358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pathogenesis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6F8070-3B8E-4A42-B9D4-24489A8CC8F4}"/>
              </a:ext>
            </a:extLst>
          </p:cNvPr>
          <p:cNvSpPr txBox="1"/>
          <p:nvPr/>
        </p:nvSpPr>
        <p:spPr>
          <a:xfrm>
            <a:off x="228600" y="1181100"/>
            <a:ext cx="3276600" cy="323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+mj-lt"/>
                <a:cs typeface="+mn-cs"/>
              </a:rPr>
              <a:t>Destruction  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+mn-cs"/>
              </a:rPr>
              <a:t>of  endothelial cells causing hemorrhage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+mj-lt"/>
                <a:cs typeface="+mn-cs"/>
              </a:rPr>
              <a:t>  Bacteria enter blood are quickly killed by phagocytes</a:t>
            </a:r>
          </a:p>
          <a:p>
            <a:pPr eaLnBrk="1" hangingPunct="1">
              <a:spcBef>
                <a:spcPct val="30000"/>
              </a:spcBef>
              <a:defRPr/>
            </a:pPr>
            <a:endParaRPr lang="en-US" sz="28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43012" name="Slide Number Placeholder 4">
            <a:extLst>
              <a:ext uri="{FF2B5EF4-FFF2-40B4-BE49-F238E27FC236}">
                <a16:creationId xmlns="" xmlns:a16="http://schemas.microsoft.com/office/drawing/2014/main" id="{6F526C2A-7056-4509-A5DA-DC53C805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5635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D1C40-0FDE-4F84-982A-112E00E369DC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pic>
        <p:nvPicPr>
          <p:cNvPr id="58370" name="Picture 2">
            <a:extLst>
              <a:ext uri="{FF2B5EF4-FFF2-40B4-BE49-F238E27FC236}">
                <a16:creationId xmlns="" xmlns:a16="http://schemas.microsoft.com/office/drawing/2014/main" id="{5438EB4D-B021-4F6C-9DC3-65B26E8C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3095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="" xmlns:a16="http://schemas.microsoft.com/office/drawing/2014/main" id="{97B33580-0DE9-43D8-A5AF-2C67EAA2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3800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="" xmlns:a16="http://schemas.microsoft.com/office/drawing/2014/main" id="{7B398213-AFB6-4688-8AA9-8825C814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286000"/>
            <a:ext cx="3895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="" xmlns:a16="http://schemas.microsoft.com/office/drawing/2014/main" id="{68C690A1-FD15-454F-86F6-726D88A4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3249114"/>
            <a:ext cx="4714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>
            <a:extLst>
              <a:ext uri="{FF2B5EF4-FFF2-40B4-BE49-F238E27FC236}">
                <a16:creationId xmlns="" xmlns:a16="http://schemas.microsoft.com/office/drawing/2014/main" id="{5694D70D-FA2F-4C9C-90AB-BA68BC6F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91025"/>
            <a:ext cx="3171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="" xmlns:a16="http://schemas.microsoft.com/office/drawing/2014/main" id="{E88486B6-30FC-4D1C-8232-33D0EA66B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Clinically</a:t>
            </a:r>
            <a:endParaRPr lang="en-US" altLang="ar-JO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 dirty="0"/>
              <a:t>The infective dose is between 10-200 organisms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 dirty="0"/>
              <a:t>Incubation of 1-7 days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 dirty="0"/>
              <a:t>Followed by fever, cramping, abdominal pain, and watery diarrhea for 1-3 </a:t>
            </a:r>
            <a:r>
              <a:rPr lang="en-US" altLang="ar-JO" sz="2400" dirty="0" smtClean="0"/>
              <a:t>days</a:t>
            </a:r>
            <a:endParaRPr lang="en-US" altLang="ar-JO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altLang="ar-JO" sz="2400" dirty="0"/>
              <a:t>This may be followed by scant stools with blood, mucous, pus, and </a:t>
            </a:r>
            <a:r>
              <a:rPr lang="en-US" altLang="ar-JO" sz="2400" dirty="0" err="1" smtClean="0"/>
              <a:t>tenesmus</a:t>
            </a:r>
            <a:endParaRPr lang="en-US" altLang="ar-JO" sz="2400" dirty="0"/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ar-JO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Diagnosis</a:t>
            </a:r>
            <a:endParaRPr lang="en-US" altLang="ar-JO" sz="24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ar-JO" sz="2400" dirty="0"/>
              <a:t>Dehydration with fast heart rate and low blood pressure </a:t>
            </a:r>
          </a:p>
          <a:p>
            <a:pPr algn="just" eaLnBrk="1" hangingPunct="1"/>
            <a:r>
              <a:rPr lang="en-US" altLang="ar-JO" sz="2400" dirty="0"/>
              <a:t>Abdominal tenderness </a:t>
            </a:r>
          </a:p>
          <a:p>
            <a:pPr algn="just" eaLnBrk="1" hangingPunct="1"/>
            <a:r>
              <a:rPr lang="en-US" altLang="ar-JO" sz="2400" dirty="0"/>
              <a:t>Elevated white blood cell count </a:t>
            </a:r>
          </a:p>
          <a:p>
            <a:pPr algn="just" eaLnBrk="1" hangingPunct="1"/>
            <a:r>
              <a:rPr lang="en-US" altLang="ar-JO" sz="2400" dirty="0"/>
              <a:t>Stool culture</a:t>
            </a:r>
          </a:p>
          <a:p>
            <a:pPr algn="just" eaLnBrk="1" hangingPunct="1"/>
            <a:r>
              <a:rPr lang="en-US" altLang="ar-JO" sz="2400" dirty="0"/>
              <a:t>White  and red blood cells in </a:t>
            </a:r>
            <a:r>
              <a:rPr lang="en-US" altLang="ar-JO" sz="2400" dirty="0" smtClean="0"/>
              <a:t>stool</a:t>
            </a:r>
            <a:endParaRPr lang="en-US" altLang="ar-JO" sz="2400" dirty="0"/>
          </a:p>
        </p:txBody>
      </p:sp>
      <p:sp>
        <p:nvSpPr>
          <p:cNvPr id="47107" name="Slide Number Placeholder 4">
            <a:extLst>
              <a:ext uri="{FF2B5EF4-FFF2-40B4-BE49-F238E27FC236}">
                <a16:creationId xmlns="" xmlns:a16="http://schemas.microsoft.com/office/drawing/2014/main" id="{5382EC5C-2C91-4985-AF1E-4990824A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DE82B-F898-45B9-B512-6A6B7660CE91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6EBAF008-0DE0-478A-B4D9-F3EDB84B2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9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>
            <a:extLst>
              <a:ext uri="{FF2B5EF4-FFF2-40B4-BE49-F238E27FC236}">
                <a16:creationId xmlns="" xmlns:a16="http://schemas.microsoft.com/office/drawing/2014/main" id="{32475F1D-07B4-4ED4-A863-CF15CA2D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ar-JO" sz="2800" b="1" dirty="0">
                <a:solidFill>
                  <a:srgbClr val="FF0000"/>
                </a:solidFill>
              </a:rPr>
              <a:t>Treatment</a:t>
            </a:r>
          </a:p>
          <a:p>
            <a:pPr algn="just" eaLnBrk="1" hangingPunct="1"/>
            <a:r>
              <a:rPr lang="en-US" altLang="ar-JO" sz="2400" dirty="0" smtClean="0"/>
              <a:t>Self </a:t>
            </a:r>
            <a:r>
              <a:rPr lang="en-US" altLang="ar-JO" sz="2400" dirty="0"/>
              <a:t>limiting  </a:t>
            </a:r>
          </a:p>
          <a:p>
            <a:pPr algn="just" eaLnBrk="1" hangingPunct="1"/>
            <a:r>
              <a:rPr lang="en-US" altLang="ar-JO" sz="2400" dirty="0"/>
              <a:t>Rehydration </a:t>
            </a:r>
          </a:p>
          <a:p>
            <a:pPr algn="just" eaLnBrk="1" hangingPunct="1"/>
            <a:r>
              <a:rPr lang="en-US" altLang="ar-JO" sz="2400" dirty="0"/>
              <a:t>Antibiotics are usually avoided in mild cases</a:t>
            </a:r>
          </a:p>
          <a:p>
            <a:pPr algn="just" eaLnBrk="1" hangingPunct="1"/>
            <a:r>
              <a:rPr lang="en-US" altLang="ar-JO" sz="2400" dirty="0"/>
              <a:t>Medical treatment should only be used in </a:t>
            </a:r>
            <a:r>
              <a:rPr lang="en-US" altLang="ar-JO" sz="2400" b="1" u="sng" dirty="0">
                <a:solidFill>
                  <a:srgbClr val="FF0000"/>
                </a:solidFill>
              </a:rPr>
              <a:t>severe cases </a:t>
            </a:r>
            <a:r>
              <a:rPr lang="en-US" altLang="ar-JO" sz="2400" dirty="0"/>
              <a:t>or for </a:t>
            </a:r>
            <a:r>
              <a:rPr lang="en-US" altLang="ar-JO" sz="2400" b="1" u="sng" dirty="0">
                <a:solidFill>
                  <a:srgbClr val="FF0000"/>
                </a:solidFill>
              </a:rPr>
              <a:t>certain populations with mild symptoms </a:t>
            </a:r>
            <a:r>
              <a:rPr lang="en-US" altLang="ar-JO" sz="2400" dirty="0"/>
              <a:t>(elderly, immunocompromised, food service industry workers, child care workers)</a:t>
            </a:r>
            <a:r>
              <a:rPr lang="en-GB" altLang="ar-JO" sz="2400" dirty="0"/>
              <a:t> </a:t>
            </a:r>
          </a:p>
          <a:p>
            <a:pPr algn="just" eaLnBrk="1" hangingPunct="1"/>
            <a:endParaRPr lang="en-GB" altLang="ar-JO" sz="24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Control</a:t>
            </a:r>
            <a:endParaRPr lang="en-US" altLang="ar-JO" sz="2400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ar-JO" sz="2400" dirty="0"/>
              <a:t>Proper hand washing after using the bathroom.</a:t>
            </a:r>
          </a:p>
          <a:p>
            <a:pPr algn="just" eaLnBrk="1" hangingPunct="1"/>
            <a:r>
              <a:rPr lang="en-US" altLang="ar-JO" sz="2400" dirty="0"/>
              <a:t>Use properly treated water.</a:t>
            </a:r>
          </a:p>
          <a:p>
            <a:pPr algn="just" eaLnBrk="1" hangingPunct="1"/>
            <a:r>
              <a:rPr lang="en-US" altLang="ar-JO" sz="2400" dirty="0"/>
              <a:t>Cook foods to appropriate temperatures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="" xmlns:a16="http://schemas.microsoft.com/office/drawing/2014/main" id="{D4A4A56A-F46A-4ABE-869F-FAD04F63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7B8AF-08D4-4384-ABC2-BBC9AFB4F345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F6790110-14BD-4B76-AE18-A304333C8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i="1" dirty="0">
                <a:solidFill>
                  <a:schemeClr val="bg1"/>
                </a:solidFill>
              </a:rPr>
              <a:t>Shigella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>
            <a:extLst>
              <a:ext uri="{FF2B5EF4-FFF2-40B4-BE49-F238E27FC236}">
                <a16:creationId xmlns="" xmlns:a16="http://schemas.microsoft.com/office/drawing/2014/main" id="{3D44B7B7-776A-47A8-8A95-57868606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55638"/>
            <a:ext cx="86868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Pathogenesis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+mj-lt"/>
              </a:rPr>
              <a:t>Similar to </a:t>
            </a:r>
            <a:r>
              <a:rPr lang="en-US" sz="2400" i="1" dirty="0" err="1" smtClean="0">
                <a:latin typeface="+mj-lt"/>
              </a:rPr>
              <a:t>Shigella</a:t>
            </a:r>
            <a:endParaRPr lang="en-US" sz="2400" dirty="0">
              <a:latin typeface="+mj-lt"/>
            </a:endParaRPr>
          </a:p>
        </p:txBody>
      </p:sp>
      <p:pic>
        <p:nvPicPr>
          <p:cNvPr id="11267" name="Picture 5">
            <a:extLst>
              <a:ext uri="{FF2B5EF4-FFF2-40B4-BE49-F238E27FC236}">
                <a16:creationId xmlns="" xmlns:a16="http://schemas.microsoft.com/office/drawing/2014/main" id="{84FD7176-A7B0-4220-947B-715394F4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752725" cy="27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E842856-D779-47AE-88F7-2613196B778F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Enteroinvasive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(EIEC)</a:t>
            </a:r>
          </a:p>
        </p:txBody>
      </p:sp>
      <p:sp>
        <p:nvSpPr>
          <p:cNvPr id="50181" name="Slide Number Placeholder 5">
            <a:extLst>
              <a:ext uri="{FF2B5EF4-FFF2-40B4-BE49-F238E27FC236}">
                <a16:creationId xmlns="" xmlns:a16="http://schemas.microsoft.com/office/drawing/2014/main" id="{958410BD-919C-4DAA-9647-78C3095A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A61AA-5CC6-467D-9FBE-EB6415C0765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="" xmlns:a16="http://schemas.microsoft.com/office/drawing/2014/main" id="{64F36E47-403B-4140-A6BC-CB517E61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400" b="1" dirty="0">
                <a:solidFill>
                  <a:srgbClr val="FF0000"/>
                </a:solidFill>
              </a:rPr>
              <a:t>Source of EHEC infection</a:t>
            </a:r>
          </a:p>
          <a:p>
            <a:pPr eaLnBrk="1" hangingPunct="1"/>
            <a:r>
              <a:rPr lang="en-US" altLang="ar-JO" sz="2400" dirty="0"/>
              <a:t>Consumption of contaminated food </a:t>
            </a:r>
            <a:r>
              <a:rPr lang="en-US" altLang="ar-JO" sz="2400" dirty="0" smtClean="0"/>
              <a:t>water</a:t>
            </a:r>
            <a:r>
              <a:rPr lang="en-US" altLang="ar-JO" sz="2400" dirty="0"/>
              <a:t>, </a:t>
            </a:r>
            <a:r>
              <a:rPr lang="en-US" altLang="ar-JO" sz="2400" dirty="0" smtClean="0"/>
              <a:t>milk, or </a:t>
            </a:r>
            <a:r>
              <a:rPr lang="en-US" altLang="ar-JO" sz="2400" dirty="0"/>
              <a:t>by contact with animals, feces and contaminated soil </a:t>
            </a:r>
          </a:p>
          <a:p>
            <a:pPr eaLnBrk="1" hangingPunct="1"/>
            <a:r>
              <a:rPr lang="en-US" altLang="ar-JO" sz="2400" dirty="0"/>
              <a:t>Infected hamburger, salami, and sausages served at fast food </a:t>
            </a:r>
            <a:r>
              <a:rPr lang="en-US" altLang="ar-JO" sz="2400" dirty="0" smtClean="0"/>
              <a:t>chains</a:t>
            </a:r>
          </a:p>
          <a:p>
            <a:pPr algn="just" eaLnBrk="1" hangingPunct="1">
              <a:buNone/>
              <a:defRPr/>
            </a:pPr>
            <a:r>
              <a:rPr lang="en-US" altLang="ar-JO" sz="2400" b="1" dirty="0">
                <a:solidFill>
                  <a:srgbClr val="FF0000"/>
                </a:solidFill>
              </a:rPr>
              <a:t>Characteristics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ar-JO" sz="2400" dirty="0"/>
              <a:t> </a:t>
            </a:r>
            <a:r>
              <a:rPr lang="en-US" altLang="ar-JO" sz="2400" dirty="0" smtClean="0"/>
              <a:t>Produces </a:t>
            </a:r>
            <a:r>
              <a:rPr lang="en-US" altLang="ar-JO" sz="2400" b="1" dirty="0"/>
              <a:t>Shiga-like toxin (also called </a:t>
            </a:r>
            <a:r>
              <a:rPr lang="en-US" altLang="ar-JO" sz="2400" b="1" dirty="0" err="1"/>
              <a:t>verotoxin</a:t>
            </a:r>
            <a:r>
              <a:rPr lang="en-US" altLang="ar-JO" sz="2400" b="1" dirty="0"/>
              <a:t>). </a:t>
            </a:r>
          </a:p>
          <a:p>
            <a:pPr eaLnBrk="1" hangingPunct="1"/>
            <a:endParaRPr lang="en-US" altLang="ar-JO" sz="2400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B50B32-D3BC-4382-BC7C-87AE0F8B4692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Enterohemorrhagic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(EHEC)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="" xmlns:a16="http://schemas.microsoft.com/office/drawing/2014/main" id="{CB7425E4-3BEC-4330-ADF1-DA4D30602FD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717925"/>
            <a:ext cx="6705600" cy="3124200"/>
            <a:chOff x="816" y="1728"/>
            <a:chExt cx="4032" cy="1930"/>
          </a:xfrm>
        </p:grpSpPr>
        <p:sp>
          <p:nvSpPr>
            <p:cNvPr id="52231" name="AutoShape 31">
              <a:extLst>
                <a:ext uri="{FF2B5EF4-FFF2-40B4-BE49-F238E27FC236}">
                  <a16:creationId xmlns="" xmlns:a16="http://schemas.microsoft.com/office/drawing/2014/main" id="{694263E4-EB15-4225-ADE8-06289D0E5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1856"/>
              <a:ext cx="3769" cy="1412"/>
            </a:xfrm>
            <a:prstGeom prst="cube">
              <a:avLst>
                <a:gd name="adj" fmla="val 71593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sp>
          <p:nvSpPr>
            <p:cNvPr id="52232" name="AutoShape 32">
              <a:extLst>
                <a:ext uri="{FF2B5EF4-FFF2-40B4-BE49-F238E27FC236}">
                  <a16:creationId xmlns="" xmlns:a16="http://schemas.microsoft.com/office/drawing/2014/main" id="{545CBFFC-7CB4-4E04-9F59-FC143677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3183"/>
              <a:ext cx="2980" cy="471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pic>
          <p:nvPicPr>
            <p:cNvPr id="52233" name="Picture 33" descr="C:\Program Files\Common Files\Microsoft Shared\Clipart\cagcat50\na01441_.wmf">
              <a:extLst>
                <a:ext uri="{FF2B5EF4-FFF2-40B4-BE49-F238E27FC236}">
                  <a16:creationId xmlns="" xmlns:a16="http://schemas.microsoft.com/office/drawing/2014/main" id="{064B5652-C61A-48B6-8245-9474A637D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663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4" name="Picture 34" descr="C:\WINNT\Profiles\kryt\Desktop\cow42.gif">
              <a:extLst>
                <a:ext uri="{FF2B5EF4-FFF2-40B4-BE49-F238E27FC236}">
                  <a16:creationId xmlns="" xmlns:a16="http://schemas.microsoft.com/office/drawing/2014/main" id="{1EB82F4A-6A52-4A86-B587-88FB69DF19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3012"/>
              <a:ext cx="8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5" name="Picture 35" descr="C:\WINNT\Profiles\kryt\Desktop\holsteinphoto.gif">
              <a:extLst>
                <a:ext uri="{FF2B5EF4-FFF2-40B4-BE49-F238E27FC236}">
                  <a16:creationId xmlns="" xmlns:a16="http://schemas.microsoft.com/office/drawing/2014/main" id="{9EDABBAE-1549-4A38-A7D1-BB8125A6D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" y="2370"/>
              <a:ext cx="64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6" name="Picture 36" descr="C:\WINNT\Profiles\kryt\Desktop\holsteinphoto.gif">
              <a:extLst>
                <a:ext uri="{FF2B5EF4-FFF2-40B4-BE49-F238E27FC236}">
                  <a16:creationId xmlns="" xmlns:a16="http://schemas.microsoft.com/office/drawing/2014/main" id="{9542E962-76C7-4087-A21F-4A882908E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1728"/>
              <a:ext cx="30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37" descr="C:\WINNT\Profiles\kryt\Desktop\holsteinphoto.gif">
              <a:extLst>
                <a:ext uri="{FF2B5EF4-FFF2-40B4-BE49-F238E27FC236}">
                  <a16:creationId xmlns="" xmlns:a16="http://schemas.microsoft.com/office/drawing/2014/main" id="{828DF7F0-7417-4BA4-B8DF-326B1AD1C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" y="2156"/>
              <a:ext cx="48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8" name="Picture 38" descr="C:\WINNT\Profiles\kryt\Desktop\holsteinphoto.gif">
              <a:extLst>
                <a:ext uri="{FF2B5EF4-FFF2-40B4-BE49-F238E27FC236}">
                  <a16:creationId xmlns="" xmlns:a16="http://schemas.microsoft.com/office/drawing/2014/main" id="{D9513F2A-7D38-4DC7-BBD0-91CB2B8DA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" y="1814"/>
              <a:ext cx="30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9" name="Picture 39" descr="C:\Program Files\Common Files\Microsoft Shared\Clipart\cagcat50\na01441_.wmf">
              <a:extLst>
                <a:ext uri="{FF2B5EF4-FFF2-40B4-BE49-F238E27FC236}">
                  <a16:creationId xmlns="" xmlns:a16="http://schemas.microsoft.com/office/drawing/2014/main" id="{F21309CE-E961-4940-9D63-60FB735B5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755"/>
              <a:ext cx="430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0" name="AutoShape 40">
              <a:extLst>
                <a:ext uri="{FF2B5EF4-FFF2-40B4-BE49-F238E27FC236}">
                  <a16:creationId xmlns="" xmlns:a16="http://schemas.microsoft.com/office/drawing/2014/main" id="{304361DF-77A2-4131-BF82-1A3B49237B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20046">
              <a:off x="1864" y="2290"/>
              <a:ext cx="1156" cy="176"/>
            </a:xfrm>
            <a:prstGeom prst="notchedRightArrow">
              <a:avLst>
                <a:gd name="adj1" fmla="val 50000"/>
                <a:gd name="adj2" fmla="val 16420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sp>
          <p:nvSpPr>
            <p:cNvPr id="52241" name="Text Box 41">
              <a:extLst>
                <a:ext uri="{FF2B5EF4-FFF2-40B4-BE49-F238E27FC236}">
                  <a16:creationId xmlns="" xmlns:a16="http://schemas.microsoft.com/office/drawing/2014/main" id="{F8BE45C5-0AB2-47E5-8855-3081B6D00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3183"/>
              <a:ext cx="70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JO" sz="2400">
                  <a:latin typeface="Times New Roman" panose="02020603050405020304" pitchFamily="18" charset="0"/>
                </a:rPr>
                <a:t>flow</a:t>
              </a:r>
            </a:p>
          </p:txBody>
        </p:sp>
        <p:pic>
          <p:nvPicPr>
            <p:cNvPr id="52242" name="Picture 42" descr="C:\WINNT\Profiles\kryt\Desktop\holsteinphoto.gif">
              <a:extLst>
                <a:ext uri="{FF2B5EF4-FFF2-40B4-BE49-F238E27FC236}">
                  <a16:creationId xmlns="" xmlns:a16="http://schemas.microsoft.com/office/drawing/2014/main" id="{8CED63C9-206E-4650-9D62-1561B9D9A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2498"/>
              <a:ext cx="33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AutoShape 43">
              <a:extLst>
                <a:ext uri="{FF2B5EF4-FFF2-40B4-BE49-F238E27FC236}">
                  <a16:creationId xmlns="" xmlns:a16="http://schemas.microsoft.com/office/drawing/2014/main" id="{62EB9618-403C-4E92-8F4D-E312E7C3E9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20046">
              <a:off x="2566" y="2290"/>
              <a:ext cx="1156" cy="175"/>
            </a:xfrm>
            <a:prstGeom prst="notchedRightArrow">
              <a:avLst>
                <a:gd name="adj1" fmla="val 50000"/>
                <a:gd name="adj2" fmla="val 16514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JO" sz="1800"/>
            </a:p>
          </p:txBody>
        </p:sp>
        <p:pic>
          <p:nvPicPr>
            <p:cNvPr id="52244" name="Picture 44" descr="C:\WINNT\Profiles\kryt\Desktop\holsteinphoto.gif">
              <a:extLst>
                <a:ext uri="{FF2B5EF4-FFF2-40B4-BE49-F238E27FC236}">
                  <a16:creationId xmlns="" xmlns:a16="http://schemas.microsoft.com/office/drawing/2014/main" id="{0AF69A4C-9AF8-4F59-A9B5-F318783E2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" y="2241"/>
              <a:ext cx="48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5" name="Picture 45" descr="C:\WINNT\Profiles\kryt\Desktop\holsteinphoto.gif">
              <a:extLst>
                <a:ext uri="{FF2B5EF4-FFF2-40B4-BE49-F238E27FC236}">
                  <a16:creationId xmlns="" xmlns:a16="http://schemas.microsoft.com/office/drawing/2014/main" id="{5FB586F9-FF24-4671-B211-9720F0401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" y="1899"/>
              <a:ext cx="35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6" name="Picture 46" descr="C:\WINNT\Profiles\kryt\Desktop\holsteinphoto.gif">
              <a:extLst>
                <a:ext uri="{FF2B5EF4-FFF2-40B4-BE49-F238E27FC236}">
                  <a16:creationId xmlns="" xmlns:a16="http://schemas.microsoft.com/office/drawing/2014/main" id="{06038028-50B5-4178-887F-845F96623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942"/>
              <a:ext cx="39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7" name="Picture 47" descr="C:\WINNT\Profiles\kryt\Desktop\holsteinphoto.gif">
              <a:extLst>
                <a:ext uri="{FF2B5EF4-FFF2-40B4-BE49-F238E27FC236}">
                  <a16:creationId xmlns="" xmlns:a16="http://schemas.microsoft.com/office/drawing/2014/main" id="{E6D80252-4509-4F05-8E26-8C65B97BA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9" y="2413"/>
              <a:ext cx="64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8" name="Picture 48" descr="C:\WINNT\Profiles\kryt\Desktop\holsteinphoto.gif">
              <a:extLst>
                <a:ext uri="{FF2B5EF4-FFF2-40B4-BE49-F238E27FC236}">
                  <a16:creationId xmlns="" xmlns:a16="http://schemas.microsoft.com/office/drawing/2014/main" id="{950B4DCD-B2BF-4AD2-B79C-22B8A7474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156"/>
              <a:ext cx="64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4" name="AutoShape 59">
            <a:extLst>
              <a:ext uri="{FF2B5EF4-FFF2-40B4-BE49-F238E27FC236}">
                <a16:creationId xmlns="" xmlns:a16="http://schemas.microsoft.com/office/drawing/2014/main" id="{B89E84FE-FFDA-4F39-B973-3B65F5CF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6392863"/>
            <a:ext cx="885825" cy="228600"/>
          </a:xfrm>
          <a:prstGeom prst="notchedRightArrow">
            <a:avLst>
              <a:gd name="adj1" fmla="val 50000"/>
              <a:gd name="adj2" fmla="val 999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JO" sz="1800"/>
          </a:p>
        </p:txBody>
      </p:sp>
      <p:sp>
        <p:nvSpPr>
          <p:cNvPr id="52230" name="Slide Number Placeholder 24">
            <a:extLst>
              <a:ext uri="{FF2B5EF4-FFF2-40B4-BE49-F238E27FC236}">
                <a16:creationId xmlns="" xmlns:a16="http://schemas.microsoft.com/office/drawing/2014/main" id="{3DD2F8EB-D253-4EAC-A4F7-7CF48EDB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24600" y="6492875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E63892-444D-4AA1-97A4-1DEA21B5F314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>
            <a:extLst>
              <a:ext uri="{FF2B5EF4-FFF2-40B4-BE49-F238E27FC236}">
                <a16:creationId xmlns="" xmlns:a16="http://schemas.microsoft.com/office/drawing/2014/main" id="{B99403BC-BF04-47CB-9931-9F071D53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238"/>
            <a:ext cx="8610600" cy="4525962"/>
          </a:xfrm>
        </p:spPr>
        <p:txBody>
          <a:bodyPr rtlCol="0">
            <a:noAutofit/>
          </a:bodyPr>
          <a:lstStyle/>
          <a:p>
            <a:pPr algn="justLow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Diagnosis 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Low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This is most often caused by serotypes </a:t>
            </a:r>
            <a:r>
              <a:rPr lang="en-US" sz="2800" dirty="0" smtClean="0"/>
              <a:t>O157:H7</a:t>
            </a:r>
            <a:endParaRPr lang="en-US" sz="2800" dirty="0"/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This strain of </a:t>
            </a:r>
            <a:r>
              <a:rPr lang="en-US" sz="2800" i="1" dirty="0"/>
              <a:t>E. coli</a:t>
            </a:r>
            <a:r>
              <a:rPr lang="en-US" sz="2800" dirty="0"/>
              <a:t> can be differentiated from other strains of </a:t>
            </a:r>
            <a:r>
              <a:rPr lang="en-US" sz="2800" i="1" dirty="0"/>
              <a:t>E. coli</a:t>
            </a:r>
            <a:r>
              <a:rPr lang="en-US" sz="2800" dirty="0"/>
              <a:t>  by the fact that it does not ferment </a:t>
            </a:r>
            <a:r>
              <a:rPr lang="en-US" sz="2800" dirty="0" err="1"/>
              <a:t>sorbitol</a:t>
            </a:r>
            <a:r>
              <a:rPr lang="en-US" sz="2800" dirty="0"/>
              <a:t> in 48 hours (other strains do)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One must  confirm that the isolate is </a:t>
            </a:r>
            <a:r>
              <a:rPr lang="en-US" sz="2800" i="1" dirty="0"/>
              <a:t>E. coli </a:t>
            </a:r>
            <a:r>
              <a:rPr lang="en-US" sz="2800" dirty="0"/>
              <a:t>O1547:H7 using serological testing 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Confirm production of the shiga-like toxin by either ELISAs, agglutination, or immunoblotting before reporting out result.</a:t>
            </a:r>
          </a:p>
          <a:p>
            <a:pPr marL="457200" lvl="4" indent="-457200" algn="justLow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Genotyping for shiga toxin </a:t>
            </a:r>
            <a:r>
              <a:rPr lang="en-US" sz="2800" dirty="0" smtClean="0"/>
              <a:t>gene</a:t>
            </a:r>
            <a:endParaRPr lang="en-US" sz="2800" dirty="0"/>
          </a:p>
        </p:txBody>
      </p:sp>
      <p:sp>
        <p:nvSpPr>
          <p:cNvPr id="55299" name="Slide Number Placeholder 6">
            <a:extLst>
              <a:ext uri="{FF2B5EF4-FFF2-40B4-BE49-F238E27FC236}">
                <a16:creationId xmlns="" xmlns:a16="http://schemas.microsoft.com/office/drawing/2014/main" id="{44162C3D-2FEB-4DB0-A5D3-F958056C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D58FD0-B336-4679-875E-77F9D5BC0E2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246542-AEC0-4FBF-82D9-4C2DE77A90B2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Enterohemorrhagic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bg1"/>
                </a:solidFill>
                <a:latin typeface="+mj-lt"/>
              </a:rPr>
              <a:t>E. coli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(EHEC)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="" xmlns:a16="http://schemas.microsoft.com/office/drawing/2014/main" id="{6B75DDE0-F409-47A4-8515-70A5398F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23BBB4-8360-4EAB-BBB0-9FA5D4B1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+mj-lt"/>
                <a:cs typeface="Arial" charset="0"/>
              </a:rPr>
              <a:t>General characteristics </a:t>
            </a:r>
            <a:endParaRPr lang="en-US" sz="2800" b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i="1" dirty="0" smtClean="0">
                <a:latin typeface="+mj-lt"/>
              </a:rPr>
              <a:t>Salmonella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>
                <a:latin typeface="+mj-lt"/>
              </a:rPr>
              <a:t>(like </a:t>
            </a:r>
            <a:r>
              <a:rPr lang="en-US" sz="2700" i="1" dirty="0">
                <a:latin typeface="+mj-lt"/>
              </a:rPr>
              <a:t>Shigella</a:t>
            </a:r>
            <a:r>
              <a:rPr lang="en-US" sz="2700" dirty="0">
                <a:latin typeface="+mj-lt"/>
              </a:rPr>
              <a:t>) is never a part of the intestinal flora ( always pathogenic)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/>
              <a:t>Different types of the </a:t>
            </a:r>
            <a:r>
              <a:rPr lang="en-US" sz="2700" i="1" dirty="0"/>
              <a:t>Salmonella</a:t>
            </a:r>
            <a:r>
              <a:rPr lang="en-US" sz="2700" dirty="0"/>
              <a:t> bacteria can cause the illness. The two most common </a:t>
            </a:r>
            <a:r>
              <a:rPr lang="en-US" sz="2700" dirty="0" smtClean="0"/>
              <a:t>pathogens  </a:t>
            </a:r>
            <a:r>
              <a:rPr lang="en-US" sz="2700" dirty="0"/>
              <a:t>are </a:t>
            </a:r>
            <a:endParaRPr lang="en-US" sz="27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300" i="1" dirty="0" smtClean="0"/>
              <a:t>S</a:t>
            </a:r>
            <a:r>
              <a:rPr lang="en-US" sz="2300" i="1" dirty="0"/>
              <a:t>. </a:t>
            </a:r>
            <a:r>
              <a:rPr lang="en-US" sz="2300" i="1" dirty="0" err="1" smtClean="0"/>
              <a:t>typhimurium</a:t>
            </a:r>
            <a:endParaRPr lang="en-US" sz="23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300" i="1" dirty="0" smtClean="0"/>
              <a:t>S</a:t>
            </a:r>
            <a:r>
              <a:rPr lang="en-US" sz="2300" i="1" dirty="0"/>
              <a:t>. enteritidis</a:t>
            </a:r>
            <a:r>
              <a:rPr lang="en-US" sz="2300" dirty="0"/>
              <a:t>.</a:t>
            </a:r>
            <a:endParaRPr lang="en-US" sz="23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59396" name="Slide Number Placeholder 5">
            <a:extLst>
              <a:ext uri="{FF2B5EF4-FFF2-40B4-BE49-F238E27FC236}">
                <a16:creationId xmlns="" xmlns:a16="http://schemas.microsoft.com/office/drawing/2014/main" id="{29FCC334-C2A6-40A1-BE1C-AEDFCC0E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8B175A-ECF7-4372-BDFE-8FE65A510DD7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F73EB-C173-470D-A740-1B1B4A1D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9038"/>
            <a:ext cx="8686800" cy="45259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atin typeface="+mj-lt"/>
              </a:rPr>
              <a:t>Gastroenteritis or </a:t>
            </a:r>
            <a:r>
              <a:rPr lang="en-US" sz="2400" b="1" dirty="0" err="1">
                <a:latin typeface="+mj-lt"/>
              </a:rPr>
              <a:t>salmonellosis</a:t>
            </a:r>
            <a:r>
              <a:rPr lang="en-US" sz="2400" b="1" dirty="0">
                <a:latin typeface="+mj-lt"/>
              </a:rPr>
              <a:t>  </a:t>
            </a:r>
            <a:r>
              <a:rPr lang="en-US" sz="2400" b="1" dirty="0"/>
              <a:t>(diarrhea)</a:t>
            </a:r>
            <a:endParaRPr lang="en-US" sz="2400" b="1" dirty="0"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Reservoir</a:t>
            </a:r>
            <a:r>
              <a:rPr lang="en-US" sz="2400" dirty="0"/>
              <a:t>: 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Normal flora of  </a:t>
            </a:r>
            <a:r>
              <a:rPr lang="en-GB" sz="2400" dirty="0"/>
              <a:t>domestic animals, especially cattle, chickens, </a:t>
            </a:r>
            <a:r>
              <a:rPr lang="en-US" sz="2400" dirty="0"/>
              <a:t>and exotic pets such as turtles</a:t>
            </a:r>
            <a:endParaRPr lang="en-US" sz="2400" b="1" u="sng" dirty="0">
              <a:solidFill>
                <a:srgbClr val="00B0F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Poultry, pork, beef and fish (seafood): if the meat is prepared incorrectly or is infected with the bacteria after preparation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Infected eggs, egg products, and milk when not prepared, handled, or refrigerated properly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Contaminated fruits and vegetables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/>
              <a:t>Humans are </a:t>
            </a:r>
            <a:r>
              <a:rPr lang="en-US" sz="2400" b="1" dirty="0"/>
              <a:t> infected </a:t>
            </a:r>
            <a:r>
              <a:rPr lang="en-US" sz="2400" dirty="0"/>
              <a:t>when there is contamination of food or water with </a:t>
            </a:r>
            <a:r>
              <a:rPr lang="en-US" sz="2400" b="1" dirty="0"/>
              <a:t>animal feces</a:t>
            </a:r>
            <a:endParaRPr lang="en-US" sz="2400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b="1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DD0C8E-560E-461C-844A-76158F52E922}"/>
              </a:ext>
            </a:extLst>
          </p:cNvPr>
          <p:cNvSpPr/>
          <p:nvPr/>
        </p:nvSpPr>
        <p:spPr>
          <a:xfrm>
            <a:off x="228600" y="762000"/>
            <a:ext cx="4894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Salmonella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associated diseases 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="" xmlns:a16="http://schemas.microsoft.com/office/drawing/2014/main" id="{E274947A-92B0-4C8D-B3E2-F2C980BE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0FC40-664F-47F5-8E6D-5572BBAAD75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60421" name="Title 1">
            <a:extLst>
              <a:ext uri="{FF2B5EF4-FFF2-40B4-BE49-F238E27FC236}">
                <a16:creationId xmlns="" xmlns:a16="http://schemas.microsoft.com/office/drawing/2014/main" id="{3F83D79A-2C5C-4198-86F9-BAEDB178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>
            <a:extLst>
              <a:ext uri="{FF2B5EF4-FFF2-40B4-BE49-F238E27FC236}">
                <a16:creationId xmlns="" xmlns:a16="http://schemas.microsoft.com/office/drawing/2014/main" id="{1F0004C0-9F83-471E-B3C4-640550D6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4525963"/>
          </a:xfrm>
        </p:spPr>
        <p:txBody>
          <a:bodyPr/>
          <a:lstStyle/>
          <a:p>
            <a:pPr marL="342900" lvl="1" indent="-342900" algn="just" eaLnBrk="1" hangingPunct="1">
              <a:buFont typeface="Arial" panose="020B0604020202020204" pitchFamily="34" charset="0"/>
              <a:buNone/>
            </a:pPr>
            <a:r>
              <a:rPr lang="en-US" altLang="ar-JO" b="1" dirty="0">
                <a:solidFill>
                  <a:srgbClr val="FF0000"/>
                </a:solidFill>
              </a:rPr>
              <a:t>Pathogenesis </a:t>
            </a:r>
            <a:endParaRPr lang="en-US" altLang="ar-JO" dirty="0"/>
          </a:p>
          <a:p>
            <a:pPr marL="342900" lvl="1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/>
              <a:t>The bacteria remains restricted to the intestine: The inflammatory response prevents the spread beyond the GI tract and eventually kills the bacteria.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Manifestations (Gastroenteritis)</a:t>
            </a:r>
          </a:p>
          <a:p>
            <a:pPr algn="just" eaLnBrk="1" hangingPunct="1"/>
            <a:r>
              <a:rPr lang="en-US" altLang="ar-JO" sz="2000" dirty="0"/>
              <a:t>Typically, the episode begins 24 to 48 hours after ingestion</a:t>
            </a:r>
            <a:endParaRPr lang="en-US" altLang="ar-JO" sz="2000" i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ar-JO" sz="2000" dirty="0" smtClean="0"/>
              <a:t>Diarrhea </a:t>
            </a:r>
            <a:r>
              <a:rPr lang="en-US" altLang="ar-JO" sz="2000" dirty="0"/>
              <a:t>persists </a:t>
            </a:r>
            <a:r>
              <a:rPr lang="en-US" altLang="ar-JO" sz="2000" dirty="0" smtClean="0"/>
              <a:t>for </a:t>
            </a:r>
            <a:r>
              <a:rPr lang="en-US" altLang="ar-JO" sz="2000" dirty="0"/>
              <a:t>3 to 4 days and usually resolves spontaneously within 7 days.</a:t>
            </a:r>
          </a:p>
          <a:p>
            <a:pPr algn="just" eaLnBrk="1" hangingPunct="1"/>
            <a:r>
              <a:rPr lang="en-US" altLang="ar-JO" sz="2000" dirty="0"/>
              <a:t>Fever (39°C) is present in about 50% of the patients. </a:t>
            </a:r>
          </a:p>
          <a:p>
            <a:pPr algn="just" eaLnBrk="1" hangingPunct="1"/>
            <a:r>
              <a:rPr lang="en-US" altLang="ar-JO" sz="2000" dirty="0"/>
              <a:t>The spectrum of disease ranges from a few loose stools to a severe dysentery-like syndrome</a:t>
            </a:r>
          </a:p>
          <a:p>
            <a:pPr algn="just" eaLnBrk="1" hangingPunct="1"/>
            <a:r>
              <a:rPr lang="en-US" altLang="ar-JO" sz="2000" dirty="0" smtClean="0"/>
              <a:t>Patients </a:t>
            </a:r>
            <a:r>
              <a:rPr lang="en-US" altLang="ar-JO" sz="2000" dirty="0"/>
              <a:t>may require hospitalization due to severe dehydration ( IV fluids and fever reduction), which is more common among infants and the </a:t>
            </a:r>
            <a:r>
              <a:rPr lang="en-US" altLang="ar-JO" sz="2000" dirty="0" smtClean="0"/>
              <a:t>elderly</a:t>
            </a:r>
          </a:p>
          <a:p>
            <a:pPr eaLnBrk="1" hangingPunct="1"/>
            <a:r>
              <a:rPr lang="en-US" altLang="ar-JO" sz="2000" b="1" dirty="0" smtClean="0"/>
              <a:t>Prevention: hygiene  and proper cooking</a:t>
            </a:r>
            <a:r>
              <a:rPr lang="en-US" altLang="ar-JO" sz="2000" dirty="0"/>
              <a:t/>
            </a:r>
            <a:br>
              <a:rPr lang="en-US" altLang="ar-JO" sz="2000" dirty="0"/>
            </a:br>
            <a:endParaRPr lang="en-US" altLang="ar-JO" sz="2000" dirty="0"/>
          </a:p>
        </p:txBody>
      </p:sp>
      <p:sp>
        <p:nvSpPr>
          <p:cNvPr id="62468" name="Title 1">
            <a:extLst>
              <a:ext uri="{FF2B5EF4-FFF2-40B4-BE49-F238E27FC236}">
                <a16:creationId xmlns="" xmlns:a16="http://schemas.microsoft.com/office/drawing/2014/main" id="{A6989FE8-EB4D-4ACA-AD71-D58B988A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ar-JO" b="1" i="1">
                <a:solidFill>
                  <a:schemeClr val="bg1"/>
                </a:solidFill>
              </a:rPr>
              <a:t>Salmonella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-23813"/>
            <a:ext cx="8713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B. Cereus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833438"/>
            <a:ext cx="186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-23813"/>
            <a:ext cx="8713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B. Cereus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833438"/>
            <a:ext cx="186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>
            <a:extLst>
              <a:ext uri="{FF2B5EF4-FFF2-40B4-BE49-F238E27FC236}">
                <a16:creationId xmlns="" xmlns:a16="http://schemas.microsoft.com/office/drawing/2014/main" id="{1A0122BB-29C6-4F55-BCFC-D8E44CA1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533400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Virulence factors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/>
              <a:t>Pili</a:t>
            </a:r>
            <a:r>
              <a:rPr lang="en-US" sz="2400" dirty="0"/>
              <a:t>: attachment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Toxins: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Shiga-like toxin (</a:t>
            </a:r>
            <a:r>
              <a:rPr lang="en-US" sz="2400" b="1" dirty="0" err="1"/>
              <a:t>Stx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1268" name="Title 1">
            <a:extLst>
              <a:ext uri="{FF2B5EF4-FFF2-40B4-BE49-F238E27FC236}">
                <a16:creationId xmlns="" xmlns:a16="http://schemas.microsoft.com/office/drawing/2014/main" id="{9E297B69-1B9F-4EAC-8F12-5ACD95228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ar-JO" sz="3600" i="1"/>
              <a:t>Escherichia coli</a:t>
            </a:r>
          </a:p>
        </p:txBody>
      </p:sp>
      <p:sp>
        <p:nvSpPr>
          <p:cNvPr id="11269" name="Slide Number Placeholder 6">
            <a:extLst>
              <a:ext uri="{FF2B5EF4-FFF2-40B4-BE49-F238E27FC236}">
                <a16:creationId xmlns="" xmlns:a16="http://schemas.microsoft.com/office/drawing/2014/main" id="{EA44E7FD-55DA-4C01-B54C-BF396E16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69CA2-7DA4-4C0F-9B08-4ED614572F7D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18" y="2743200"/>
            <a:ext cx="264066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02F581D-1422-43DB-8EF5-529922512755}"/>
              </a:ext>
            </a:extLst>
          </p:cNvPr>
          <p:cNvSpPr txBox="1">
            <a:spLocks/>
          </p:cNvSpPr>
          <p:nvPr/>
        </p:nvSpPr>
        <p:spPr bwMode="auto">
          <a:xfrm>
            <a:off x="3733800" y="2133600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2"/>
              <a:tabLst/>
              <a:defRPr/>
            </a:pPr>
            <a:r>
              <a:rPr kumimoji="0" lang="en-US" alt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heat-Labile toxin (LT) ) (inactivation at </a:t>
            </a:r>
            <a:r>
              <a:rPr kumimoji="0" lang="en-US" altLang="ar-JO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60°</a:t>
            </a:r>
            <a:r>
              <a:rPr kumimoji="0" lang="en-US" altLang="ar-JO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for 30 </a:t>
            </a:r>
            <a:r>
              <a:rPr kumimoji="0" lang="en-US" alt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minutes)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Activation of </a:t>
            </a:r>
            <a:r>
              <a:rPr kumimoji="0" lang="en-US" altLang="ar-J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adenylate</a:t>
            </a: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J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cyclase</a:t>
            </a:r>
            <a:endParaRPr lang="en-US" altLang="ar-JO" sz="2400" dirty="0" smtClean="0">
              <a:latin typeface="+mn-lt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 CL secretion which follows by Na and H</a:t>
            </a:r>
            <a:r>
              <a:rPr kumimoji="0" lang="en-US" altLang="ar-J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leading to diarrhea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ar-J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heat-Stable toxin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Mediates the inhibition of Na+ absorption and stimulates chloride secretion by </a:t>
            </a:r>
            <a:r>
              <a:rPr kumimoji="0" lang="en-US" altLang="ar-J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enterocytes</a:t>
            </a:r>
            <a:r>
              <a:rPr kumimoji="0" lang="en-US" altLang="ar-J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158D045-8854-42DA-A050-F2B0575D74D8}"/>
              </a:ext>
            </a:extLst>
          </p:cNvPr>
          <p:cNvSpPr txBox="1">
            <a:spLocks/>
          </p:cNvSpPr>
          <p:nvPr/>
        </p:nvSpPr>
        <p:spPr bwMode="auto">
          <a:xfrm>
            <a:off x="304800" y="838200"/>
            <a:ext cx="8839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Epidemiology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+mn-cs"/>
              </a:rPr>
              <a:t>ETEC </a:t>
            </a:r>
            <a:r>
              <a:rPr lang="en-US" sz="2400" dirty="0">
                <a:latin typeface="+mj-lt"/>
                <a:cs typeface="+mn-cs"/>
              </a:rPr>
              <a:t>is the leading cause of diarrhea in travelers from developed regions returning from vacations </a:t>
            </a:r>
            <a:r>
              <a:rPr lang="en-US" sz="2400" b="1" dirty="0">
                <a:latin typeface="+mj-lt"/>
                <a:cs typeface="+mn-cs"/>
              </a:rPr>
              <a:t>(travelers diarrhea</a:t>
            </a:r>
            <a:r>
              <a:rPr lang="en-US" sz="2400" b="1" dirty="0" smtClean="0">
                <a:latin typeface="+mj-lt"/>
                <a:cs typeface="+mn-cs"/>
              </a:rPr>
              <a:t>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+mn-cs"/>
              </a:rPr>
              <a:t>Contaminated food and drink with Human or animal wastes.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+mn-cs"/>
              </a:rPr>
              <a:t>Types 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+mn-cs"/>
              </a:rPr>
              <a:t>of toxins and pathogenesis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400" dirty="0">
                <a:latin typeface="+mj-lt"/>
                <a:ea typeface="Times New Roman" pitchFamily="18" charset="0"/>
                <a:cs typeface="+mn-cs"/>
              </a:rPr>
              <a:t> A </a:t>
            </a:r>
            <a:r>
              <a:rPr lang="en-US" sz="2400" dirty="0">
                <a:latin typeface="+mj-lt"/>
                <a:cs typeface="+mn-cs"/>
              </a:rPr>
              <a:t>heat-stable toxin and a heat-labile toxins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r>
              <a:rPr lang="en-US" sz="2400" dirty="0">
                <a:latin typeface="+mj-lt"/>
                <a:cs typeface="+mn-cs"/>
              </a:rPr>
              <a:t>The organism attaches to the intestinal mucosa via colonization factors and then liberates enterotoxin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044575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r>
              <a:rPr lang="en-US" sz="2800" dirty="0" err="1" smtClean="0">
                <a:latin typeface="+mj-lt"/>
                <a:cs typeface="+mn-cs"/>
              </a:rPr>
              <a:t>Entero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  <a:cs typeface="+mn-cs"/>
              </a:rPr>
              <a:t>T</a:t>
            </a:r>
            <a:r>
              <a:rPr lang="en-US" sz="2800" dirty="0" err="1" smtClean="0">
                <a:latin typeface="+mj-lt"/>
                <a:cs typeface="+mn-cs"/>
              </a:rPr>
              <a:t>oxigenic</a:t>
            </a:r>
            <a:endParaRPr lang="en-US" sz="2800" dirty="0" smtClean="0">
              <a:latin typeface="+mj-lt"/>
              <a:cs typeface="+mn-cs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endParaRPr lang="en-US" sz="2800" dirty="0" smtClean="0">
              <a:latin typeface="+mj-lt"/>
              <a:cs typeface="+mn-cs"/>
            </a:endParaRPr>
          </a:p>
          <a:p>
            <a:pPr algn="just" eaLnBrk="1" fontAlgn="auto" hangingPunct="1">
              <a:spcAft>
                <a:spcPts val="0"/>
              </a:spcAft>
              <a:tabLst>
                <a:tab pos="1044575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Clinically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+mn-cs"/>
              </a:rPr>
              <a:t>Self-limiting diarrhea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+mn-cs"/>
              </a:rPr>
              <a:t>Recovery within a few days, without specific treatment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044575" algn="l"/>
              </a:tabLst>
              <a:defRPr/>
            </a:pP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j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AD4375-DA29-41EF-A7D0-6994EBEF5F0E}"/>
              </a:ext>
            </a:extLst>
          </p:cNvPr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 Enterotoxigenic </a:t>
            </a:r>
            <a:r>
              <a:rPr lang="en-US" sz="3200" i="1" dirty="0">
                <a:latin typeface="+mn-lt"/>
                <a:cs typeface="+mn-cs"/>
              </a:rPr>
              <a:t>E. coli </a:t>
            </a:r>
            <a:r>
              <a:rPr lang="en-US" sz="3200" dirty="0">
                <a:latin typeface="+mn-lt"/>
                <a:cs typeface="+mn-cs"/>
              </a:rPr>
              <a:t>(ETEC)</a:t>
            </a:r>
          </a:p>
        </p:txBody>
      </p:sp>
      <p:pic>
        <p:nvPicPr>
          <p:cNvPr id="12293" name="Picture 6">
            <a:extLst>
              <a:ext uri="{FF2B5EF4-FFF2-40B4-BE49-F238E27FC236}">
                <a16:creationId xmlns="" xmlns:a16="http://schemas.microsoft.com/office/drawing/2014/main" id="{9BFB0308-59C9-488F-90DB-BDAE243FD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43200" cy="21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5">
            <a:extLst>
              <a:ext uri="{FF2B5EF4-FFF2-40B4-BE49-F238E27FC236}">
                <a16:creationId xmlns="" xmlns:a16="http://schemas.microsoft.com/office/drawing/2014/main" id="{EB14EAEF-8377-44E0-906B-8D1616BF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EA305-94B2-4028-ADD3-52F3BB03FC74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14A311-BB03-4BD0-9865-C27B45813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343400"/>
            <a:ext cx="1895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dirty="0">
                <a:solidFill>
                  <a:srgbClr val="000000"/>
                </a:solidFill>
              </a:rPr>
              <a:t>= </a:t>
            </a:r>
            <a:r>
              <a:rPr lang="en-US" altLang="ar-JO" sz="3600" b="1" dirty="0">
                <a:solidFill>
                  <a:srgbClr val="FF0000"/>
                </a:solidFill>
              </a:rPr>
              <a:t>T</a:t>
            </a:r>
            <a:r>
              <a:rPr lang="en-US" altLang="ar-JO" sz="2800" dirty="0">
                <a:solidFill>
                  <a:srgbClr val="000000"/>
                </a:solidFill>
              </a:rPr>
              <a:t>ravelers </a:t>
            </a:r>
            <a:endParaRPr lang="en-US" altLang="ar-JO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="" xmlns:a16="http://schemas.microsoft.com/office/drawing/2014/main" id="{8BCC3C67-915D-4DA7-A020-316434BE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73732" name="TextBox 5">
            <a:extLst>
              <a:ext uri="{FF2B5EF4-FFF2-40B4-BE49-F238E27FC236}">
                <a16:creationId xmlns="" xmlns:a16="http://schemas.microsoft.com/office/drawing/2014/main" id="{C39646F8-DD2E-4F7E-81DA-CD469EC30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763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Epidemiology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Contaminated drinking water and </a:t>
            </a:r>
            <a:r>
              <a:rPr lang="en-US" sz="2400" dirty="0" smtClean="0">
                <a:latin typeface="+mn-lt"/>
                <a:cs typeface="+mn-cs"/>
              </a:rPr>
              <a:t>meat </a:t>
            </a:r>
            <a:r>
              <a:rPr lang="en-US" sz="2400" dirty="0">
                <a:latin typeface="+mn-lt"/>
                <a:cs typeface="+mn-cs"/>
              </a:rPr>
              <a:t>products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  <a:cs typeface="+mn-cs"/>
              </a:rPr>
              <a:t> Contact with domestic animals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  <a:cs typeface="+mn-cs"/>
              </a:rPr>
              <a:t> T</a:t>
            </a:r>
            <a:r>
              <a:rPr lang="en-US" sz="2400" dirty="0" smtClean="0">
                <a:latin typeface="+mn-lt"/>
                <a:cs typeface="+mn-cs"/>
              </a:rPr>
              <a:t>ypically </a:t>
            </a:r>
            <a:r>
              <a:rPr lang="en-US" sz="2400" dirty="0">
                <a:latin typeface="+mn-lt"/>
                <a:cs typeface="+mn-cs"/>
              </a:rPr>
              <a:t>occurs in neonates and children ≤ 2 years of age (mostly ≤6 months</a:t>
            </a:r>
            <a:r>
              <a:rPr lang="en-US" sz="2400" dirty="0" smtClean="0">
                <a:latin typeface="+mn-lt"/>
                <a:cs typeface="+mn-cs"/>
              </a:rPr>
              <a:t>), </a:t>
            </a:r>
            <a:r>
              <a:rPr lang="en-US" sz="2400" dirty="0">
                <a:latin typeface="+mn-lt"/>
                <a:cs typeface="+mn-cs"/>
              </a:rPr>
              <a:t>why?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During hospital outbreaks, EPEC is isolated from asymptomatic carriers including nursing and family members (1% -30%)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 (</a:t>
            </a: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sz="3600" dirty="0">
                <a:latin typeface="+mn-lt"/>
                <a:cs typeface="+mn-cs"/>
              </a:rPr>
              <a:t>athogenic=</a:t>
            </a:r>
            <a:r>
              <a:rPr lang="en-US" sz="4800" b="1" dirty="0">
                <a:solidFill>
                  <a:srgbClr val="FF0000"/>
                </a:solidFill>
                <a:latin typeface="+mn-lt"/>
                <a:cs typeface="+mn-cs"/>
              </a:rPr>
              <a:t>p</a:t>
            </a:r>
            <a:r>
              <a:rPr lang="en-US" sz="3600" dirty="0">
                <a:latin typeface="+mn-lt"/>
                <a:cs typeface="+mn-cs"/>
              </a:rPr>
              <a:t>ediatrics)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365" name="Picture 3">
            <a:extLst>
              <a:ext uri="{FF2B5EF4-FFF2-40B4-BE49-F238E27FC236}">
                <a16:creationId xmlns="" xmlns:a16="http://schemas.microsoft.com/office/drawing/2014/main" id="{2687C008-2A15-4B01-8034-0829B39F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656013"/>
            <a:ext cx="3398520" cy="284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5">
            <a:extLst>
              <a:ext uri="{FF2B5EF4-FFF2-40B4-BE49-F238E27FC236}">
                <a16:creationId xmlns="" xmlns:a16="http://schemas.microsoft.com/office/drawing/2014/main" id="{3905D734-AF5D-4B1B-9AE3-23B5D83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93885-7740-41CA-8C84-C7241C75B72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>
            <a:extLst>
              <a:ext uri="{FF2B5EF4-FFF2-40B4-BE49-F238E27FC236}">
                <a16:creationId xmlns="" xmlns:a16="http://schemas.microsoft.com/office/drawing/2014/main" id="{2F538DE8-E37D-4F71-9746-50470850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64953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162DFF-E17B-4213-82D7-9869A23C1246}"/>
              </a:ext>
            </a:extLst>
          </p:cNvPr>
          <p:cNvSpPr/>
          <p:nvPr/>
        </p:nvSpPr>
        <p:spPr>
          <a:xfrm>
            <a:off x="178526" y="579846"/>
            <a:ext cx="772121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Mechanism of diarrhea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+mn-cs"/>
              </a:rPr>
              <a:t>1-   Attachment and 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+mn-cs"/>
              </a:rPr>
              <a:t>effacing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  <a:cs typeface="+mn-cs"/>
              </a:rPr>
              <a:t>   By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+mn-cs"/>
              </a:rPr>
              <a:t>Intimin and its translocated </a:t>
            </a:r>
            <a:r>
              <a:rPr lang="en-US" sz="2400" dirty="0" err="1">
                <a:solidFill>
                  <a:srgbClr val="0070C0"/>
                </a:solidFill>
                <a:latin typeface="+mj-lt"/>
                <a:cs typeface="+mn-cs"/>
              </a:rPr>
              <a:t>intimin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+mn-cs"/>
              </a:rPr>
              <a:t> receptor (</a:t>
            </a:r>
            <a:r>
              <a:rPr lang="en-US" sz="2400" dirty="0" err="1">
                <a:solidFill>
                  <a:srgbClr val="0070C0"/>
                </a:solidFill>
                <a:latin typeface="+mj-lt"/>
                <a:cs typeface="+mn-cs"/>
              </a:rPr>
              <a:t>Tir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+mn-cs"/>
              </a:rPr>
              <a:t>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Attachment to enterocytes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Formation of microcolonies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  <a:latin typeface="+mj-lt"/>
                <a:cs typeface="+mn-cs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+mj-lt"/>
                <a:cs typeface="+mn-cs"/>
              </a:rPr>
              <a:t>net result is the loss of microvilli  (effacing)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  <a:cs typeface="+mn-cs"/>
              </a:rPr>
              <a:t>2-    Injection of protein that mediate electrolyte imbalance</a:t>
            </a:r>
            <a:endParaRPr lang="en-US" sz="2400" b="1" dirty="0">
              <a:latin typeface="+mj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DA2044D-37C2-4709-AAE3-F1CEA07EF9BA}"/>
              </a:ext>
            </a:extLst>
          </p:cNvPr>
          <p:cNvCxnSpPr/>
          <p:nvPr/>
        </p:nvCxnSpPr>
        <p:spPr>
          <a:xfrm>
            <a:off x="2819400" y="48768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6AA1DE1-6A9F-49F7-94E7-9D80A146DA29}"/>
              </a:ext>
            </a:extLst>
          </p:cNvPr>
          <p:cNvSpPr/>
          <p:nvPr/>
        </p:nvSpPr>
        <p:spPr>
          <a:xfrm>
            <a:off x="2286000" y="1444625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BA11DBE1-11B9-4589-8287-1E1607B0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23560" name="Slide Number Placeholder 13">
            <a:extLst>
              <a:ext uri="{FF2B5EF4-FFF2-40B4-BE49-F238E27FC236}">
                <a16:creationId xmlns="" xmlns:a16="http://schemas.microsoft.com/office/drawing/2014/main" id="{5977F7A8-1FFA-44CC-B87E-64E36CEB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3EEBDE-58AF-44B3-9E04-18FC66D2ABA9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74629"/>
            <a:ext cx="3505200" cy="298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="" xmlns:a16="http://schemas.microsoft.com/office/drawing/2014/main" id="{9F5F207D-1284-4E57-ABE3-00E8A95F9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8038"/>
            <a:ext cx="86868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Clinically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Fever (60%)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Watery diarrhea that is often severe and can result in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600" dirty="0"/>
              <a:t>     dehydration (30%)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Abdominal distension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Symptoms usually last for one week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ar-JO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ar-JO" sz="2800" b="1" dirty="0">
                <a:solidFill>
                  <a:srgbClr val="FF0000"/>
                </a:solidFill>
              </a:rPr>
              <a:t>Diagnosis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Diarrhea, commonly lasting for </a:t>
            </a:r>
            <a:r>
              <a:rPr lang="en-US" altLang="ar-JO" sz="2600" b="1" u="sng" dirty="0">
                <a:solidFill>
                  <a:srgbClr val="C00000"/>
                </a:solidFill>
              </a:rPr>
              <a:t>as long as two weeks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600" dirty="0"/>
              <a:t>Detection of EPEC </a:t>
            </a:r>
            <a:r>
              <a:rPr lang="en-US" altLang="ar-JO" sz="2600" dirty="0" err="1"/>
              <a:t>pili</a:t>
            </a:r>
            <a:r>
              <a:rPr lang="en-US" altLang="ar-JO" sz="2600" dirty="0"/>
              <a:t> by specific antibodies or PCR amplification for </a:t>
            </a:r>
            <a:r>
              <a:rPr lang="en-US" altLang="ar-JO" sz="2600" dirty="0" err="1"/>
              <a:t>pili</a:t>
            </a:r>
            <a:r>
              <a:rPr lang="en-US" altLang="ar-JO" sz="2600" dirty="0"/>
              <a:t> encoded gene (not widely available</a:t>
            </a:r>
            <a:r>
              <a:rPr lang="en-US" altLang="ar-JO" sz="2600" dirty="0" smtClean="0"/>
              <a:t>)</a:t>
            </a:r>
            <a:endParaRPr lang="en-US" altLang="ar-JO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C8CC69B-59C6-48C4-AE75-170EB1B5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atin typeface="Calibri" pitchFamily="34" charset="0"/>
              </a:rPr>
              <a:t>Enteropathogenic E. coli (EPEC)</a:t>
            </a:r>
          </a:p>
        </p:txBody>
      </p:sp>
      <p:sp>
        <p:nvSpPr>
          <p:cNvPr id="25604" name="Slide Number Placeholder 6">
            <a:extLst>
              <a:ext uri="{FF2B5EF4-FFF2-40B4-BE49-F238E27FC236}">
                <a16:creationId xmlns="" xmlns:a16="http://schemas.microsoft.com/office/drawing/2014/main" id="{1F765600-C5FA-4A8A-BD31-73FACDEB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8FDA4-49FA-4A0B-B609-18AE5F34C923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81400" y="533400"/>
            <a:ext cx="17780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Arial" charset="0"/>
              </a:rPr>
              <a:t>Introduction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388" y="-23813"/>
            <a:ext cx="8713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+mj-ea"/>
                <a:cs typeface="+mj-cs"/>
              </a:rPr>
              <a:t>Bacterial infections of GIT 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876800" y="5692914"/>
            <a:ext cx="3505200" cy="70788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Gastritis and ulcers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H. pylori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381000" y="14929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Gastroenteritis/Food poisoning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S. aureus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botulinum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perfringens</a:t>
            </a:r>
            <a:endParaRPr lang="en-GB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B. Cereus</a:t>
            </a:r>
            <a:endParaRPr lang="en-US" sz="2000" dirty="0">
              <a:latin typeface="+mj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81000" y="3474184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81000" y="5486400"/>
            <a:ext cx="3962400" cy="1015663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 and bacteremia </a:t>
            </a:r>
            <a:endParaRPr lang="en-US" sz="20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Jejuni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Salmonella </a:t>
            </a:r>
            <a:r>
              <a:rPr lang="en-GB" sz="2000" b="1" i="1" dirty="0" err="1">
                <a:solidFill>
                  <a:srgbClr val="FF0000"/>
                </a:solidFill>
                <a:latin typeface="+mj-lt"/>
              </a:rPr>
              <a:t>typhi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940314"/>
            <a:ext cx="3462337" cy="707886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Antibiotic associated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C. difficile 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600200"/>
            <a:ext cx="3429000" cy="1323439"/>
          </a:xfrm>
          <a:prstGeom prst="rect">
            <a:avLst/>
          </a:prstGeom>
          <a:ln w="12700"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Watery (</a:t>
            </a:r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secretory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) diarrhea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FF0000"/>
                </a:solidFill>
                <a:latin typeface="+mj-lt"/>
              </a:rPr>
              <a:t>V. cholera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ETEC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EPEC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833438"/>
            <a:ext cx="1860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+mn-cs"/>
              </a:rPr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="" xmlns:a16="http://schemas.microsoft.com/office/drawing/2014/main" id="{6EE73BCC-8705-49BA-BBC1-0F4EE25A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  <p:pic>
        <p:nvPicPr>
          <p:cNvPr id="28675" name="Picture 6">
            <a:extLst>
              <a:ext uri="{FF2B5EF4-FFF2-40B4-BE49-F238E27FC236}">
                <a16:creationId xmlns="" xmlns:a16="http://schemas.microsoft.com/office/drawing/2014/main" id="{998DD151-3A87-4EED-BB46-03593A00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838200"/>
            <a:ext cx="2562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A7B432-88FC-4F13-8657-73A30120A51B}"/>
              </a:ext>
            </a:extLst>
          </p:cNvPr>
          <p:cNvSpPr txBox="1"/>
          <p:nvPr/>
        </p:nvSpPr>
        <p:spPr>
          <a:xfrm>
            <a:off x="4343400" y="3733800"/>
            <a:ext cx="5175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  <a:cs typeface="+mn-cs"/>
              </a:rPr>
              <a:t>+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5DE4C19-0FFB-4F80-9E3A-D6A45AE09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576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Antibiotic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D72E930-AB8D-4225-B81C-ABAD436A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41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3600" b="1">
                <a:solidFill>
                  <a:srgbClr val="FF0000"/>
                </a:solidFill>
              </a:rPr>
              <a:t>=</a:t>
            </a:r>
            <a:endParaRPr lang="en-US" altLang="ar-JO" sz="18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9A61A76-DC36-4E08-A9F8-1C3C510E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148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JO" sz="2800" b="1">
                <a:solidFill>
                  <a:srgbClr val="FF0000"/>
                </a:solidFill>
              </a:rPr>
              <a:t>Diarrhea</a:t>
            </a:r>
            <a:endParaRPr lang="en-US" altLang="ar-JO" sz="2800">
              <a:solidFill>
                <a:srgbClr val="FF0000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22AA667D-A8E8-4544-89E6-AC93338C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15000"/>
            <a:ext cx="4572000" cy="1016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Because of </a:t>
            </a:r>
            <a:r>
              <a:rPr lang="en-US" sz="2000" b="1" i="1" dirty="0">
                <a:latin typeface="+mj-lt"/>
                <a:cs typeface="+mn-cs"/>
              </a:rPr>
              <a:t>C. difficile </a:t>
            </a:r>
            <a:r>
              <a:rPr lang="en-US" sz="2000" b="1" dirty="0">
                <a:latin typeface="+mj-lt"/>
                <a:cs typeface="+mn-cs"/>
              </a:rPr>
              <a:t>it becomes very difficile (difficult) to give  a patient antibiotics</a:t>
            </a:r>
          </a:p>
        </p:txBody>
      </p:sp>
      <p:pic>
        <p:nvPicPr>
          <p:cNvPr id="66570" name="Picture 10">
            <a:extLst>
              <a:ext uri="{FF2B5EF4-FFF2-40B4-BE49-F238E27FC236}">
                <a16:creationId xmlns="" xmlns:a16="http://schemas.microsoft.com/office/drawing/2014/main" id="{2B4A2E8C-B7AF-46EB-8B92-2349972E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81200"/>
            <a:ext cx="4076700" cy="4343400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28682" name="Slide Number Placeholder 12">
            <a:extLst>
              <a:ext uri="{FF2B5EF4-FFF2-40B4-BE49-F238E27FC236}">
                <a16:creationId xmlns="" xmlns:a16="http://schemas.microsoft.com/office/drawing/2014/main" id="{CE68D6C8-9A81-496A-BC9D-2F3233D2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A0B42-E81C-4AD9-9338-BBE81BD44D22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="" xmlns:a16="http://schemas.microsoft.com/office/drawing/2014/main" id="{FA3409D3-08F5-4A8D-BA7A-868E48BB9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b="1">
                <a:solidFill>
                  <a:srgbClr val="FF0000"/>
                </a:solidFill>
              </a:rPr>
              <a:t>Associated toxins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800"/>
              <a:t>Pathogenic strains produce two toxins: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Toxin A is an enterotoxin that causes excessive fluid secretion, but also stimulates an inflammatory response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endParaRPr lang="en-US" altLang="ar-JO"/>
          </a:p>
          <a:p>
            <a:pPr lvl="1" algn="just" eaLnBrk="1" hangingPunct="1">
              <a:buFont typeface="Wingdings" panose="05000000000000000000" pitchFamily="2" charset="2"/>
              <a:buChar char="Ø"/>
            </a:pPr>
            <a:r>
              <a:rPr lang="en-US" altLang="ar-JO"/>
              <a:t> Toxin B is a cytotoxin; in tissue culture, it disrupts protein synthesis and causes disorganization of the cytoskeleton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="" xmlns:a16="http://schemas.microsoft.com/office/drawing/2014/main" id="{4A0EB06F-9BCD-456D-8239-EAC5704E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EF6E27-7E04-4476-B1CE-B2410CEB5DE6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32772" name="Title 1">
            <a:extLst>
              <a:ext uri="{FF2B5EF4-FFF2-40B4-BE49-F238E27FC236}">
                <a16:creationId xmlns="" xmlns:a16="http://schemas.microsoft.com/office/drawing/2014/main" id="{0D3072F3-6FFB-4E0C-BE03-67995B66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7498A0-361F-4AF6-93A6-C7D31455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5943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Diagnosis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r>
              <a:rPr lang="en-US" sz="2000" b="1" dirty="0"/>
              <a:t>Clinical diagnosis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Diarrhea occurring ≥ 3 times a day for at least 2 days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Abdominal cramping, fever, and dehydration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Peripheral leukocytosis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 smtClean="0"/>
              <a:t>Pseudomembranes</a:t>
            </a:r>
            <a:r>
              <a:rPr lang="en-US" sz="2000" dirty="0" smtClean="0"/>
              <a:t>: </a:t>
            </a:r>
            <a:r>
              <a:rPr lang="en-US" sz="2000" dirty="0"/>
              <a:t>The membrane composed of mucus, fibrin, inflammatory cells and cell debris overlying an ulcerated epithelium, is best demonstrated by lower GI endoscopy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Toxic megacolon  (Infrequently)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Colonic perforation/peritonitis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B.    </a:t>
            </a:r>
            <a:r>
              <a:rPr lang="en-US" sz="2000" b="1" dirty="0"/>
              <a:t>Laboratory identification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C. difficile can be cultured from stools and identified by routine anaerobic procedures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</a:t>
            </a:r>
            <a:r>
              <a:rPr lang="en-US" sz="2000" dirty="0" smtClean="0"/>
              <a:t>eal-time </a:t>
            </a:r>
            <a:r>
              <a:rPr lang="en-US" sz="2000" dirty="0"/>
              <a:t>PCR and </a:t>
            </a:r>
            <a:r>
              <a:rPr lang="en-US" sz="2000" dirty="0" smtClean="0"/>
              <a:t>ELISA (demonstrating of toxin)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Latex </a:t>
            </a:r>
            <a:r>
              <a:rPr lang="en-US" sz="2000" dirty="0"/>
              <a:t>agglutination to detect </a:t>
            </a:r>
            <a:r>
              <a:rPr lang="en-US" sz="2000" dirty="0">
                <a:solidFill>
                  <a:schemeClr val="tx2"/>
                </a:solidFill>
              </a:rPr>
              <a:t>antigen</a:t>
            </a:r>
            <a:r>
              <a:rPr lang="en-US" sz="2000" dirty="0"/>
              <a:t> in </a:t>
            </a:r>
            <a:r>
              <a:rPr lang="en-US" sz="2000" dirty="0" smtClean="0"/>
              <a:t>stools</a:t>
            </a:r>
            <a:endParaRPr lang="en-US" sz="2000" dirty="0"/>
          </a:p>
        </p:txBody>
      </p:sp>
      <p:sp>
        <p:nvSpPr>
          <p:cNvPr id="34819" name="Slide Number Placeholder 5">
            <a:extLst>
              <a:ext uri="{FF2B5EF4-FFF2-40B4-BE49-F238E27FC236}">
                <a16:creationId xmlns="" xmlns:a16="http://schemas.microsoft.com/office/drawing/2014/main" id="{663276AC-0BE6-4D7E-97FC-44ECD964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24E3E-F2EF-4E96-8FA6-29E9D4859D93}" type="slidenum">
              <a:rPr lang="en-US" altLang="ar-J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ar-JO" sz="1200" dirty="0">
              <a:solidFill>
                <a:srgbClr val="898989"/>
              </a:solidFill>
            </a:endParaRPr>
          </a:p>
        </p:txBody>
      </p:sp>
      <p:sp>
        <p:nvSpPr>
          <p:cNvPr id="34820" name="Title 1">
            <a:extLst>
              <a:ext uri="{FF2B5EF4-FFF2-40B4-BE49-F238E27FC236}">
                <a16:creationId xmlns="" xmlns:a16="http://schemas.microsoft.com/office/drawing/2014/main" id="{EA9F828B-607C-4DD6-BF17-BA164BBC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447800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19200"/>
            <a:ext cx="54102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rial" charset="0"/>
              </a:rPr>
              <a:t>Food </a:t>
            </a:r>
            <a:r>
              <a:rPr lang="en-US" sz="2400" dirty="0">
                <a:latin typeface="+mj-lt"/>
                <a:cs typeface="Arial" charset="0"/>
              </a:rPr>
              <a:t>poisoning occurs when consuming a food that is contaminated with bacterial </a:t>
            </a:r>
            <a:r>
              <a:rPr lang="en-US" sz="2400" dirty="0" smtClean="0">
                <a:latin typeface="+mj-lt"/>
                <a:cs typeface="Arial" charset="0"/>
              </a:rPr>
              <a:t>toxin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rial" charset="0"/>
              </a:rPr>
              <a:t>Bakery</a:t>
            </a:r>
            <a:r>
              <a:rPr lang="en-US" sz="2400" dirty="0">
                <a:latin typeface="+mj-lt"/>
                <a:cs typeface="Arial" charset="0"/>
              </a:rPr>
              <a:t>, meat, poultry, egg products, mayonnaise-based salads, cream-filled pastries and cakes, and other dairy products</a:t>
            </a:r>
            <a:r>
              <a:rPr lang="en-US" sz="2400" dirty="0" smtClean="0">
                <a:latin typeface="+mj-lt"/>
                <a:cs typeface="Arial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latin typeface="+mj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Mechanism of intoxication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 err="1" smtClean="0">
                <a:latin typeface="+mj-lt"/>
                <a:cs typeface="Arial" charset="0"/>
              </a:rPr>
              <a:t>Conatminated</a:t>
            </a:r>
            <a:r>
              <a:rPr lang="en-US" sz="2400" dirty="0" smtClean="0">
                <a:latin typeface="+mj-lt"/>
                <a:cs typeface="Arial" charset="0"/>
              </a:rPr>
              <a:t> hands or through coughing or  sneezing into foods that are ready to eat.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+mj-lt"/>
                <a:cs typeface="Arial" charset="0"/>
              </a:rPr>
              <a:t>The toxin is resistant to gastric pH and heat.</a:t>
            </a:r>
            <a:endParaRPr lang="en-US" sz="2400" dirty="0">
              <a:latin typeface="+mj-lt"/>
              <a:cs typeface="Arial" charset="0"/>
            </a:endParaRPr>
          </a:p>
        </p:txBody>
      </p:sp>
      <p:pic>
        <p:nvPicPr>
          <p:cNvPr id="17414" name="Picture 10" descr="http://ts4.explicit.bing.net/th?id=HN.60805351389501995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79650"/>
            <a:ext cx="2143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http://ts2.mm.bing.net/th?id=HN.608044210990876565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03250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http://ts3.mm.bing.net/th?id=HN.608054063646705078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0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Arial" charset="0"/>
              </a:rPr>
              <a:t>Food Poisoning</a:t>
            </a:r>
            <a:endParaRPr lang="en-US" sz="3000" dirty="0">
              <a:latin typeface="+mj-lt"/>
              <a:cs typeface="Arial" charset="0"/>
            </a:endParaRPr>
          </a:p>
        </p:txBody>
      </p:sp>
      <p:pic>
        <p:nvPicPr>
          <p:cNvPr id="17419" name="Picture 11" descr="http://ts1.mm.bing.net/th?id=HN.608037154365246792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4102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19400" y="609600"/>
            <a:ext cx="32083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400" i="1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rialx.com/g/C_Difficile_Colitis-3.jpg">
            <a:extLst>
              <a:ext uri="{FF2B5EF4-FFF2-40B4-BE49-F238E27FC236}">
                <a16:creationId xmlns="" xmlns:a16="http://schemas.microsoft.com/office/drawing/2014/main" id="{9D5AA9A9-0641-4B1D-A9B9-2BACE95F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2">
            <a:extLst>
              <a:ext uri="{FF2B5EF4-FFF2-40B4-BE49-F238E27FC236}">
                <a16:creationId xmlns="" xmlns:a16="http://schemas.microsoft.com/office/drawing/2014/main" id="{279D88DB-AB2F-426B-AD65-C1528141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EB76E-1996-4F61-BDB9-D727A9F74B8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3">
            <a:extLst>
              <a:ext uri="{FF2B5EF4-FFF2-40B4-BE49-F238E27FC236}">
                <a16:creationId xmlns="" xmlns:a16="http://schemas.microsoft.com/office/drawing/2014/main" id="{D819A334-0570-49F0-8CD0-0ECC860C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400" b="1" dirty="0">
                <a:solidFill>
                  <a:srgbClr val="FF0000"/>
                </a:solidFill>
              </a:rPr>
              <a:t>Treatment</a:t>
            </a:r>
          </a:p>
          <a:p>
            <a:pPr algn="just" eaLnBrk="1" hangingPunct="1"/>
            <a:r>
              <a:rPr lang="en-US" altLang="ar-JO" sz="2400" dirty="0"/>
              <a:t>Stop all non-essential antimicrobial agents.</a:t>
            </a:r>
          </a:p>
          <a:p>
            <a:pPr algn="just" eaLnBrk="1" hangingPunct="1"/>
            <a:r>
              <a:rPr lang="en-US" altLang="ar-JO" sz="2400" dirty="0"/>
              <a:t>Consider anti- </a:t>
            </a:r>
            <a:r>
              <a:rPr lang="en-US" altLang="ar-JO" sz="2400" i="1" dirty="0"/>
              <a:t>C. difficile </a:t>
            </a:r>
            <a:r>
              <a:rPr lang="en-US" altLang="ar-JO" sz="2400" dirty="0"/>
              <a:t>therapy as recommended </a:t>
            </a:r>
          </a:p>
          <a:p>
            <a:pPr algn="just" eaLnBrk="1" hangingPunct="1"/>
            <a:r>
              <a:rPr lang="en-US" altLang="ar-JO" sz="2400" dirty="0"/>
              <a:t>Discontinue all </a:t>
            </a:r>
            <a:r>
              <a:rPr lang="en-US" altLang="ar-JO" sz="2400" dirty="0" err="1"/>
              <a:t>antiperistaltic</a:t>
            </a:r>
            <a:r>
              <a:rPr lang="en-US" altLang="ar-JO" sz="2400" dirty="0"/>
              <a:t>, stool softeners, laxative medications</a:t>
            </a:r>
          </a:p>
          <a:p>
            <a:pPr algn="just" eaLnBrk="1" hangingPunct="1"/>
            <a:endParaRPr lang="en-US" altLang="ar-JO" sz="2400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ar-JO" sz="2400" b="1" dirty="0">
                <a:solidFill>
                  <a:srgbClr val="FF0000"/>
                </a:solidFill>
              </a:rPr>
              <a:t>Infection Control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/>
              <a:t>Requires gowns and gloves for room entry before contact and hand washing with antiseptic soap after contact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 err="1" smtClean="0"/>
              <a:t>Pateint</a:t>
            </a:r>
            <a:r>
              <a:rPr lang="en-US" altLang="ar-JO" sz="2400" dirty="0" smtClean="0"/>
              <a:t> Isolation </a:t>
            </a:r>
            <a:r>
              <a:rPr lang="en-US" altLang="ar-JO" sz="2400" dirty="0"/>
              <a:t>immediately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ar-JO" sz="2400" dirty="0"/>
              <a:t>Presumptive isolation may be discontinued after patient is without symptoms for ≥72 hours or a negative  PCR result 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="" xmlns:a16="http://schemas.microsoft.com/office/drawing/2014/main" id="{E5904481-6898-4E88-AC06-EF6CE5FA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9A5B3-CF39-4AB0-993B-D8B98E22C4E0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ar-JO" sz="1200">
              <a:solidFill>
                <a:srgbClr val="898989"/>
              </a:solidFill>
            </a:endParaRPr>
          </a:p>
        </p:txBody>
      </p:sp>
      <p:sp>
        <p:nvSpPr>
          <p:cNvPr id="37892" name="Title 1">
            <a:extLst>
              <a:ext uri="{FF2B5EF4-FFF2-40B4-BE49-F238E27FC236}">
                <a16:creationId xmlns="" xmlns:a16="http://schemas.microsoft.com/office/drawing/2014/main" id="{F7EE9DCB-7266-4F90-9556-1A4183B4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ar-JO" sz="3600" b="1" i="1">
                <a:solidFill>
                  <a:schemeClr val="bg1"/>
                </a:solidFill>
              </a:rPr>
              <a:t>Clostridium difficile</a:t>
            </a:r>
            <a:endParaRPr lang="en-US" altLang="ar-JO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" y="1066800"/>
            <a:ext cx="88392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u="sng" dirty="0">
                <a:solidFill>
                  <a:srgbClr val="FF0000"/>
                </a:solidFill>
                <a:latin typeface="+mj-lt"/>
                <a:cs typeface="Arial" charset="0"/>
              </a:rPr>
              <a:t>Clinically:</a:t>
            </a:r>
            <a:endParaRPr lang="en-GB" sz="2200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 Short incubation period of 1-6 hrs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+mj-lt"/>
                <a:cs typeface="Arial" charset="0"/>
              </a:rPr>
              <a:t>Mild </a:t>
            </a:r>
            <a:r>
              <a:rPr lang="en-US" sz="2200" dirty="0">
                <a:latin typeface="+mj-lt"/>
                <a:cs typeface="Arial" charset="0"/>
              </a:rPr>
              <a:t>fever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latin typeface="+mj-lt"/>
                <a:cs typeface="Arial" charset="0"/>
              </a:rPr>
              <a:t>Symptoms may last 12 hrs -2 days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latin typeface="+mj-lt"/>
                <a:cs typeface="Arial" charset="0"/>
              </a:rPr>
              <a:t>    on </a:t>
            </a:r>
            <a:r>
              <a:rPr lang="en-GB" sz="2200" dirty="0" smtClean="0">
                <a:latin typeface="+mj-lt"/>
                <a:cs typeface="Arial" charset="0"/>
              </a:rPr>
              <a:t>average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 smtClean="0"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 smtClean="0"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 smtClean="0"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 smtClean="0">
              <a:latin typeface="+mj-lt"/>
              <a:cs typeface="Arial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 smtClean="0">
              <a:latin typeface="+mj-lt"/>
              <a:cs typeface="Arial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en-GB" sz="2200" b="1" u="sng" dirty="0" smtClean="0">
                <a:solidFill>
                  <a:srgbClr val="FF0000"/>
                </a:solidFill>
              </a:rPr>
              <a:t>Treatment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200" dirty="0" smtClean="0">
                <a:latin typeface="+mj-lt"/>
                <a:cs typeface="Arial" charset="0"/>
              </a:rPr>
              <a:t>Usually self limiting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sz="2200" dirty="0" smtClean="0"/>
              <a:t> </a:t>
            </a:r>
            <a:r>
              <a:rPr lang="en-GB" sz="2200" dirty="0" smtClean="0">
                <a:latin typeface="+mj-lt"/>
                <a:cs typeface="Arial" charset="0"/>
              </a:rPr>
              <a:t>Rehydration fluids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200" dirty="0" smtClean="0">
                <a:latin typeface="+mj-lt"/>
                <a:cs typeface="Arial" charset="0"/>
              </a:rPr>
              <a:t>Controlling fever (if any)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sz="2200" dirty="0" smtClean="0">
                <a:latin typeface="+mj-lt"/>
                <a:cs typeface="Arial" charset="0"/>
              </a:rPr>
              <a:t>Occasionally hospitalization, particularly when infants, elderly or debilitated people are concerned</a:t>
            </a:r>
            <a:endParaRPr lang="en-GB" sz="2200" dirty="0">
              <a:latin typeface="+mj-lt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Arial" charset="0"/>
              </a:rPr>
              <a:t>Food Poisoning</a:t>
            </a:r>
            <a:endParaRPr lang="en-US" sz="3000" dirty="0">
              <a:latin typeface="+mj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09600"/>
            <a:ext cx="32083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Staphylococcus aureus  </a:t>
            </a:r>
            <a:endParaRPr lang="en-US" sz="2400" i="1" dirty="0">
              <a:latin typeface="+mj-lt"/>
              <a:cs typeface="Arial" charset="0"/>
            </a:endParaRPr>
          </a:p>
        </p:txBody>
      </p:sp>
      <p:pic>
        <p:nvPicPr>
          <p:cNvPr id="19462" name="Picture 4" descr="http://ts3.mm.bing.net/th?id=HN.608049506694401286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" y="685800"/>
            <a:ext cx="86106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Clinically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rial" charset="0"/>
              </a:rPr>
              <a:t> Ingestion of spores in contaminated meat, fish, and vegetables, raw starchy foods such as pasta, potatoes, pastries and noodles)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  <a:cs typeface="Arial" charset="0"/>
              </a:rPr>
              <a:t> 95% of cases are associated with rice dishes (fried Rice Syndrome)</a:t>
            </a:r>
            <a:endParaRPr lang="en-GB" sz="2400" dirty="0">
              <a:latin typeface="+mj-lt"/>
              <a:cs typeface="Arial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The diarrhea is caused by in vivo production of a heat-labile </a:t>
            </a:r>
            <a:r>
              <a:rPr lang="en-US" sz="2400" dirty="0" err="1">
                <a:latin typeface="+mj-lt"/>
                <a:cs typeface="Arial" charset="0"/>
              </a:rPr>
              <a:t>enterotoxin</a:t>
            </a:r>
            <a:endParaRPr lang="en-US" sz="2400" dirty="0">
              <a:latin typeface="+mj-lt"/>
              <a:cs typeface="Arial" charset="0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longer incubation (6-24 hours)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Watery diarrhea, abdominal cramps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vomiting (25%)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cs typeface="Arial" charset="0"/>
              </a:rPr>
              <a:t> Duration of illness ranges from 20-36  hours, with a median of 24 hours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24200" y="4937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Arial" charset="0"/>
              </a:rPr>
              <a:t>Food Poisoning</a:t>
            </a:r>
            <a:endParaRPr lang="en-US" sz="3000" dirty="0">
              <a:latin typeface="+mj-lt"/>
              <a:cs typeface="Arial" charset="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6482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04800" y="533400"/>
            <a:ext cx="83216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831850"/>
            <a:ext cx="86106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200" b="1" u="sng" dirty="0">
                <a:solidFill>
                  <a:srgbClr val="FF0000"/>
                </a:solidFill>
                <a:latin typeface="+mj-lt"/>
                <a:cs typeface="Arial" charset="0"/>
              </a:rPr>
              <a:t>Control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200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  <a:r>
              <a:rPr lang="en-GB" sz="2200" dirty="0">
                <a:latin typeface="+mj-lt"/>
                <a:cs typeface="Arial" charset="0"/>
              </a:rPr>
              <a:t>By proper cooling and storage of </a:t>
            </a:r>
            <a:r>
              <a:rPr lang="en-GB" sz="2200" dirty="0" smtClean="0">
                <a:latin typeface="+mj-lt"/>
                <a:cs typeface="Arial" charset="0"/>
              </a:rPr>
              <a:t>food rice </a:t>
            </a:r>
            <a:r>
              <a:rPr lang="en-GB" sz="2200" dirty="0">
                <a:latin typeface="+mj-lt"/>
                <a:cs typeface="Arial" charset="0"/>
              </a:rPr>
              <a:t>in </a:t>
            </a:r>
            <a:r>
              <a:rPr lang="en-GB" sz="2200" dirty="0" smtClean="0">
                <a:latin typeface="+mj-lt"/>
                <a:cs typeface="Arial" charset="0"/>
              </a:rPr>
              <a:t>particular </a:t>
            </a:r>
            <a:r>
              <a:rPr lang="en-GB" sz="2200" dirty="0">
                <a:latin typeface="+mj-lt"/>
                <a:cs typeface="Arial" charset="0"/>
              </a:rPr>
              <a:t>should not be stored for long periods above 10°C.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124200" y="493713"/>
            <a:ext cx="243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Arial" charset="0"/>
              </a:rPr>
              <a:t>Bacillus cereus</a:t>
            </a:r>
            <a:endParaRPr 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+mj-lt"/>
                <a:cs typeface="Arial" charset="0"/>
              </a:rPr>
              <a:t>Food Poisoning</a:t>
            </a:r>
            <a:endParaRPr lang="en-US" sz="30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86000"/>
            <a:ext cx="80790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sng" dirty="0">
                <a:solidFill>
                  <a:srgbClr val="FF0000"/>
                </a:solidFill>
                <a:latin typeface="+mj-lt"/>
                <a:cs typeface="Arial" charset="0"/>
              </a:rPr>
              <a:t>Treatment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Oral rehydration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+mj-lt"/>
                <a:cs typeface="Arial" charset="0"/>
              </a:rPr>
              <a:t>Intravenous </a:t>
            </a:r>
            <a:r>
              <a:rPr lang="en-US" sz="2200" dirty="0">
                <a:latin typeface="+mj-lt"/>
                <a:cs typeface="Arial" charset="0"/>
              </a:rPr>
              <a:t>fluid  with severe dehydration and vomiting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j-lt"/>
                <a:cs typeface="Arial" charset="0"/>
              </a:rPr>
              <a:t>Antibiotics are not indicated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Arial" charset="0"/>
              </a:rPr>
              <a:t> </a:t>
            </a:r>
            <a:r>
              <a:rPr lang="en-US" sz="2200" b="1" u="sng" dirty="0">
                <a:latin typeface="+mj-lt"/>
                <a:cs typeface="Arial" charset="0"/>
              </a:rPr>
              <a:t>(</a:t>
            </a:r>
            <a:r>
              <a:rPr lang="en-US" sz="2200" b="1" i="1" u="sng" dirty="0">
                <a:latin typeface="+mj-lt"/>
                <a:cs typeface="Arial" charset="0"/>
              </a:rPr>
              <a:t>B. cereus </a:t>
            </a:r>
            <a:r>
              <a:rPr lang="en-US" sz="2200" b="1" u="sng" dirty="0">
                <a:latin typeface="+mj-lt"/>
                <a:cs typeface="Arial" charset="0"/>
              </a:rPr>
              <a:t>= Be serious not to give antibiotics)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2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419600"/>
            <a:ext cx="89916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u="sng" dirty="0">
                <a:solidFill>
                  <a:srgbClr val="FF0000"/>
                </a:solidFill>
                <a:latin typeface="+mj-lt"/>
                <a:cs typeface="Arial" charset="0"/>
              </a:rPr>
              <a:t>Diagnosis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  <a:cs typeface="Arial" charset="0"/>
              </a:rPr>
              <a:t>By the isolation of </a:t>
            </a:r>
            <a:r>
              <a:rPr lang="en-US" sz="2200" i="1" dirty="0">
                <a:latin typeface="+mj-lt"/>
                <a:cs typeface="Arial" charset="0"/>
              </a:rPr>
              <a:t>B. cereus</a:t>
            </a:r>
            <a:r>
              <a:rPr lang="en-US" sz="2200" dirty="0">
                <a:latin typeface="+mj-lt"/>
                <a:cs typeface="Arial" charset="0"/>
              </a:rPr>
              <a:t> from the implicated food, but such  testing is often not done because the illness is relatively  harmless and usually self-limiting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-685800" y="9906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u="sng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Botulinium</a:t>
            </a:r>
            <a:r>
              <a:rPr lang="en-US" sz="26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Neurotoxins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0" y="1600200"/>
            <a:ext cx="9372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>
                <a:latin typeface="+mj-lt"/>
                <a:cs typeface="+mn-cs"/>
              </a:rPr>
              <a:t>Seven different types: A through </a:t>
            </a:r>
            <a:r>
              <a:rPr lang="en-US" sz="2300" dirty="0" smtClean="0">
                <a:latin typeface="+mj-lt"/>
                <a:cs typeface="+mn-cs"/>
              </a:rPr>
              <a:t>G</a:t>
            </a:r>
          </a:p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 smtClean="0">
                <a:latin typeface="+mj-lt"/>
                <a:cs typeface="+mn-cs"/>
              </a:rPr>
              <a:t>Destroyed </a:t>
            </a:r>
            <a:r>
              <a:rPr lang="en-US" sz="2300" dirty="0">
                <a:latin typeface="+mj-lt"/>
                <a:cs typeface="+mn-cs"/>
              </a:rPr>
              <a:t>by boiling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Arial" charset="0"/>
              </a:rPr>
              <a:t>Food Poisoning</a:t>
            </a:r>
            <a:endParaRPr lang="en-US" sz="3000" dirty="0">
              <a:latin typeface="+mj-lt"/>
              <a:cs typeface="Arial" charset="0"/>
            </a:endParaRPr>
          </a:p>
        </p:txBody>
      </p:sp>
      <p:sp>
        <p:nvSpPr>
          <p:cNvPr id="2970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Clostridium </a:t>
            </a:r>
            <a:r>
              <a:rPr lang="en-US" sz="2800" i="1" dirty="0" err="1" smtClean="0"/>
              <a:t>botulinum</a:t>
            </a:r>
            <a:r>
              <a:rPr lang="en-US" sz="2800" i="1" dirty="0" smtClean="0"/>
              <a:t> (</a:t>
            </a:r>
            <a:r>
              <a:rPr lang="en-US" sz="2800" dirty="0" smtClean="0">
                <a:cs typeface="+mn-cs"/>
              </a:rPr>
              <a:t>flaccid paralysis)</a:t>
            </a:r>
            <a:endParaRPr lang="en-US" sz="28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8694"/>
            <a:ext cx="3051229" cy="36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352800" y="2362200"/>
            <a:ext cx="487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Botulinium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toxin (Mode of action)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312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70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7086600" cy="5592762"/>
          </a:xfrm>
        </p:spPr>
        <p:txBody>
          <a:bodyPr rtlCol="0"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u="sng" dirty="0" err="1" smtClean="0"/>
              <a:t>Foodborne</a:t>
            </a:r>
            <a:r>
              <a:rPr lang="en-US" u="sng" dirty="0" smtClean="0"/>
              <a:t> botulism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 smtClean="0"/>
              <a:t>Most common from home-canned foods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 smtClean="0"/>
              <a:t>Onset : 18 to 36 hours after exposure (range, 6 hours to 8 days)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 smtClean="0"/>
              <a:t>Early: nausea, vomiting, weakness, dizziness but no fever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300" dirty="0" smtClean="0"/>
              <a:t>Late: double vision, difficulty in swallowing,  and speaking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300" dirty="0" smtClean="0"/>
              <a:t>In severe cases, death due to  respiratory muscle paralysis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u="sng" dirty="0" smtClean="0"/>
              <a:t>2. Infant botulism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Contaminated food with spores from varied sources (Honey, food, dust, corn syrup)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Baby will develop  a weak cry, decreased sucking, floppy head and decreased motor response to stimuli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Death if not treated</a:t>
            </a:r>
            <a:endParaRPr lang="en-US" sz="23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762000"/>
            <a:ext cx="4595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Clinical categories of botulism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6858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0" y="76200"/>
            <a:ext cx="2614613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Arial" charset="0"/>
              </a:rPr>
              <a:t>Food Poisoning</a:t>
            </a:r>
            <a:endParaRPr lang="en-US" sz="3000" dirty="0">
              <a:latin typeface="+mj-lt"/>
              <a:cs typeface="Arial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799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th?id=HN.608039104277250846&amp;pid=15.1">
            <a:extLst>
              <a:ext uri="{FF2B5EF4-FFF2-40B4-BE49-F238E27FC236}">
                <a16:creationId xmlns="" xmlns:a16="http://schemas.microsoft.com/office/drawing/2014/main" id="{80AEAA94-C5D9-4906-8594-83FA19AC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752600"/>
            <a:ext cx="5260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="" xmlns:a16="http://schemas.microsoft.com/office/drawing/2014/main" id="{BC392DF5-F37B-450C-81CB-766AE49A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3886200" cy="1631216"/>
          </a:xfrm>
          <a:prstGeom prst="rect">
            <a:avLst/>
          </a:prstGeom>
          <a:ln w="12700">
            <a:prstDash val="solid"/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Cell invasion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Shigella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FF0000"/>
                </a:solidFill>
                <a:latin typeface="+mj-lt"/>
              </a:rPr>
              <a:t>Salmonella 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enteritidis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EHEC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EIEC</a:t>
            </a:r>
            <a:endParaRPr lang="en-US" sz="2000" dirty="0">
              <a:latin typeface="+mj-lt"/>
            </a:endParaRPr>
          </a:p>
        </p:txBody>
      </p:sp>
      <p:sp>
        <p:nvSpPr>
          <p:cNvPr id="39942" name="Slide Number Placeholder 6">
            <a:extLst>
              <a:ext uri="{FF2B5EF4-FFF2-40B4-BE49-F238E27FC236}">
                <a16:creationId xmlns="" xmlns:a16="http://schemas.microsoft.com/office/drawing/2014/main" id="{77C3E0E1-EACB-4047-B141-85CDB588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1E3493-87D4-4D2D-A5A4-6FB5BD958FA8}" type="slidenum">
              <a:rPr lang="en-US" altLang="ar-JO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ar-J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D5322A-B61A-401F-BF45-33D01200D6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0F68DA-589A-45A6-9A09-041D1D420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BA6DC-1266-4BF8-8F7E-769DEAA213A7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04b26b9-50b7-4329-ba0b-d0dc18387505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1791</Words>
  <Application>Microsoft Office PowerPoint</Application>
  <PresentationFormat>عرض على الشاشة (3:4)‏</PresentationFormat>
  <Paragraphs>363</Paragraphs>
  <Slides>31</Slides>
  <Notes>24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Clostridium botulinum (flaccid paralysis)</vt:lpstr>
      <vt:lpstr>الشريحة 8</vt:lpstr>
      <vt:lpstr>الشريحة 9</vt:lpstr>
      <vt:lpstr>Shigella</vt:lpstr>
      <vt:lpstr>الشريحة 11</vt:lpstr>
      <vt:lpstr>Shigella</vt:lpstr>
      <vt:lpstr>Shigella</vt:lpstr>
      <vt:lpstr>الشريحة 14</vt:lpstr>
      <vt:lpstr>الشريحة 15</vt:lpstr>
      <vt:lpstr>الشريحة 16</vt:lpstr>
      <vt:lpstr>Salmonella</vt:lpstr>
      <vt:lpstr>Salmonella</vt:lpstr>
      <vt:lpstr>Salmonella</vt:lpstr>
      <vt:lpstr>الشريحة 20</vt:lpstr>
      <vt:lpstr>Escherichia coli</vt:lpstr>
      <vt:lpstr>الشريحة 22</vt:lpstr>
      <vt:lpstr>الشريحة 23</vt:lpstr>
      <vt:lpstr>الشريحة 24</vt:lpstr>
      <vt:lpstr>الشريحة 25</vt:lpstr>
      <vt:lpstr>الشريحة 26</vt:lpstr>
      <vt:lpstr>Clostridium difficile</vt:lpstr>
      <vt:lpstr>Clostridium difficile</vt:lpstr>
      <vt:lpstr>Clostridium difficile</vt:lpstr>
      <vt:lpstr>الشريحة 30</vt:lpstr>
      <vt:lpstr>Clostridium difficile</vt:lpstr>
    </vt:vector>
  </TitlesOfParts>
  <Company>MPIIB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mohammad</cp:lastModifiedBy>
  <cp:revision>91</cp:revision>
  <dcterms:created xsi:type="dcterms:W3CDTF">2014-03-18T22:58:26Z</dcterms:created>
  <dcterms:modified xsi:type="dcterms:W3CDTF">2023-04-10T07:29:37Z</dcterms:modified>
</cp:coreProperties>
</file>