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slideLayouts/slideLayout40.xml" ContentType="application/vnd.openxmlformats-officedocument.presentationml.slideLayout+xml"/>
  <Override PartName="/ppt/theme/theme40.xml" ContentType="application/vnd.openxmlformats-officedocument.theme+xml"/>
  <Override PartName="/ppt/slideLayouts/slideLayout41.xml" ContentType="application/vnd.openxmlformats-officedocument.presentationml.slideLayout+xml"/>
  <Override PartName="/ppt/theme/theme41.xml" ContentType="application/vnd.openxmlformats-officedocument.theme+xml"/>
  <Override PartName="/ppt/slideLayouts/slideLayout42.xml" ContentType="application/vnd.openxmlformats-officedocument.presentationml.slideLayout+xml"/>
  <Override PartName="/ppt/theme/theme42.xml" ContentType="application/vnd.openxmlformats-officedocument.theme+xml"/>
  <Override PartName="/ppt/slideLayouts/slideLayout43.xml" ContentType="application/vnd.openxmlformats-officedocument.presentationml.slideLayout+xml"/>
  <Override PartName="/ppt/theme/theme43.xml" ContentType="application/vnd.openxmlformats-officedocument.theme+xml"/>
  <Override PartName="/ppt/slideLayouts/slideLayout44.xml" ContentType="application/vnd.openxmlformats-officedocument.presentationml.slideLayout+xml"/>
  <Override PartName="/ppt/theme/theme44.xml" ContentType="application/vnd.openxmlformats-officedocument.theme+xml"/>
  <Override PartName="/ppt/slideLayouts/slideLayout45.xml" ContentType="application/vnd.openxmlformats-officedocument.presentationml.slideLayout+xml"/>
  <Override PartName="/ppt/theme/theme45.xml" ContentType="application/vnd.openxmlformats-officedocument.theme+xml"/>
  <Override PartName="/ppt/slideLayouts/slideLayout46.xml" ContentType="application/vnd.openxmlformats-officedocument.presentationml.slideLayout+xml"/>
  <Override PartName="/ppt/theme/theme46.xml" ContentType="application/vnd.openxmlformats-officedocument.theme+xml"/>
  <Override PartName="/ppt/slideLayouts/slideLayout47.xml" ContentType="application/vnd.openxmlformats-officedocument.presentationml.slideLayout+xml"/>
  <Override PartName="/ppt/theme/theme47.xml" ContentType="application/vnd.openxmlformats-officedocument.theme+xml"/>
  <Override PartName="/ppt/slideLayouts/slideLayout48.xml" ContentType="application/vnd.openxmlformats-officedocument.presentationml.slideLayout+xml"/>
  <Override PartName="/ppt/theme/theme48.xml" ContentType="application/vnd.openxmlformats-officedocument.theme+xml"/>
  <Override PartName="/ppt/theme/theme4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53" r:id="rId3"/>
    <p:sldMasterId id="2147483655" r:id="rId4"/>
    <p:sldMasterId id="2147483657" r:id="rId5"/>
    <p:sldMasterId id="2147483659" r:id="rId6"/>
    <p:sldMasterId id="2147483661" r:id="rId7"/>
    <p:sldMasterId id="2147483663" r:id="rId8"/>
    <p:sldMasterId id="2147483665" r:id="rId9"/>
    <p:sldMasterId id="2147483667" r:id="rId10"/>
    <p:sldMasterId id="2147483669" r:id="rId11"/>
    <p:sldMasterId id="2147483671" r:id="rId12"/>
    <p:sldMasterId id="2147483673" r:id="rId13"/>
    <p:sldMasterId id="2147483675" r:id="rId14"/>
    <p:sldMasterId id="2147483677" r:id="rId15"/>
    <p:sldMasterId id="2147483679" r:id="rId16"/>
    <p:sldMasterId id="2147483681" r:id="rId17"/>
    <p:sldMasterId id="2147483683" r:id="rId18"/>
    <p:sldMasterId id="2147483685" r:id="rId19"/>
    <p:sldMasterId id="2147483687" r:id="rId20"/>
    <p:sldMasterId id="2147483689" r:id="rId21"/>
    <p:sldMasterId id="2147483691" r:id="rId22"/>
    <p:sldMasterId id="2147483693" r:id="rId23"/>
    <p:sldMasterId id="2147483695" r:id="rId24"/>
    <p:sldMasterId id="2147483697" r:id="rId25"/>
    <p:sldMasterId id="2147483699" r:id="rId26"/>
    <p:sldMasterId id="2147483701" r:id="rId27"/>
    <p:sldMasterId id="2147483703" r:id="rId28"/>
    <p:sldMasterId id="2147483705" r:id="rId29"/>
    <p:sldMasterId id="2147483707" r:id="rId30"/>
    <p:sldMasterId id="2147483709" r:id="rId31"/>
    <p:sldMasterId id="2147483711" r:id="rId32"/>
    <p:sldMasterId id="2147483713" r:id="rId33"/>
    <p:sldMasterId id="2147483715" r:id="rId34"/>
    <p:sldMasterId id="2147483717" r:id="rId35"/>
    <p:sldMasterId id="2147483719" r:id="rId36"/>
    <p:sldMasterId id="2147483721" r:id="rId37"/>
    <p:sldMasterId id="2147483723" r:id="rId38"/>
    <p:sldMasterId id="2147483725" r:id="rId39"/>
    <p:sldMasterId id="2147483727" r:id="rId40"/>
    <p:sldMasterId id="2147483729" r:id="rId41"/>
    <p:sldMasterId id="2147483731" r:id="rId42"/>
    <p:sldMasterId id="2147483733" r:id="rId43"/>
    <p:sldMasterId id="2147483735" r:id="rId44"/>
    <p:sldMasterId id="2147483737" r:id="rId45"/>
    <p:sldMasterId id="2147483739" r:id="rId46"/>
    <p:sldMasterId id="2147483741" r:id="rId47"/>
    <p:sldMasterId id="2147483743" r:id="rId48"/>
  </p:sldMasterIdLst>
  <p:notesMasterIdLst>
    <p:notesMasterId r:id="rId118"/>
  </p:notesMasterIdLst>
  <p:sldIdLst>
    <p:sldId id="256" r:id="rId49"/>
    <p:sldId id="258" r:id="rId50"/>
    <p:sldId id="259" r:id="rId51"/>
    <p:sldId id="260" r:id="rId52"/>
    <p:sldId id="261" r:id="rId53"/>
    <p:sldId id="262" r:id="rId54"/>
    <p:sldId id="263" r:id="rId55"/>
    <p:sldId id="264" r:id="rId56"/>
    <p:sldId id="265" r:id="rId57"/>
    <p:sldId id="266" r:id="rId58"/>
    <p:sldId id="267" r:id="rId59"/>
    <p:sldId id="268" r:id="rId60"/>
    <p:sldId id="269" r:id="rId61"/>
    <p:sldId id="270" r:id="rId62"/>
    <p:sldId id="271" r:id="rId63"/>
    <p:sldId id="272" r:id="rId64"/>
    <p:sldId id="273" r:id="rId65"/>
    <p:sldId id="274" r:id="rId66"/>
    <p:sldId id="275" r:id="rId67"/>
    <p:sldId id="276" r:id="rId68"/>
    <p:sldId id="277" r:id="rId69"/>
    <p:sldId id="278" r:id="rId70"/>
    <p:sldId id="279" r:id="rId71"/>
    <p:sldId id="280" r:id="rId72"/>
    <p:sldId id="281" r:id="rId73"/>
    <p:sldId id="282" r:id="rId74"/>
    <p:sldId id="283" r:id="rId75"/>
    <p:sldId id="284" r:id="rId76"/>
    <p:sldId id="285" r:id="rId77"/>
    <p:sldId id="286" r:id="rId78"/>
    <p:sldId id="287" r:id="rId79"/>
    <p:sldId id="288" r:id="rId80"/>
    <p:sldId id="289" r:id="rId81"/>
    <p:sldId id="290" r:id="rId82"/>
    <p:sldId id="291" r:id="rId83"/>
    <p:sldId id="292" r:id="rId84"/>
    <p:sldId id="293" r:id="rId85"/>
    <p:sldId id="294" r:id="rId86"/>
    <p:sldId id="296" r:id="rId87"/>
    <p:sldId id="297" r:id="rId88"/>
    <p:sldId id="295" r:id="rId89"/>
    <p:sldId id="298" r:id="rId90"/>
    <p:sldId id="302" r:id="rId91"/>
    <p:sldId id="303" r:id="rId92"/>
    <p:sldId id="304" r:id="rId93"/>
    <p:sldId id="299" r:id="rId94"/>
    <p:sldId id="300" r:id="rId95"/>
    <p:sldId id="301" r:id="rId96"/>
    <p:sldId id="324" r:id="rId97"/>
    <p:sldId id="325" r:id="rId98"/>
    <p:sldId id="326" r:id="rId99"/>
    <p:sldId id="305" r:id="rId100"/>
    <p:sldId id="306" r:id="rId101"/>
    <p:sldId id="307" r:id="rId102"/>
    <p:sldId id="308" r:id="rId103"/>
    <p:sldId id="309" r:id="rId104"/>
    <p:sldId id="310" r:id="rId105"/>
    <p:sldId id="311" r:id="rId106"/>
    <p:sldId id="312" r:id="rId107"/>
    <p:sldId id="313" r:id="rId108"/>
    <p:sldId id="314" r:id="rId109"/>
    <p:sldId id="315" r:id="rId110"/>
    <p:sldId id="316" r:id="rId111"/>
    <p:sldId id="317" r:id="rId112"/>
    <p:sldId id="318" r:id="rId113"/>
    <p:sldId id="319" r:id="rId114"/>
    <p:sldId id="320" r:id="rId115"/>
    <p:sldId id="321" r:id="rId116"/>
    <p:sldId id="322" r:id="rId117"/>
  </p:sldIdLst>
  <p:sldSz cx="12192000" cy="6858000"/>
  <p:notesSz cx="6858000" cy="9144000"/>
  <p:embeddedFontLst>
    <p:embeddedFont>
      <p:font typeface="Jua" pitchFamily="2" charset="-127"/>
      <p:regular r:id="rId119"/>
    </p:embeddedFont>
    <p:embeddedFont>
      <p:font typeface="Architects Daughter" pitchFamily="2" charset="0"/>
      <p:regular r:id="rId120"/>
    </p:embeddedFont>
    <p:embeddedFont>
      <p:font typeface="Bilbo" pitchFamily="2" charset="77"/>
      <p:regular r:id="rId121"/>
    </p:embeddedFont>
    <p:embeddedFont>
      <p:font typeface="Calibri" panose="020F0502020204030204" pitchFamily="34" charset="0"/>
      <p:regular r:id="rId122"/>
      <p:bold r:id="rId123"/>
      <p:italic r:id="rId124"/>
      <p:boldItalic r:id="rId125"/>
    </p:embeddedFont>
    <p:embeddedFont>
      <p:font typeface="Century Gothic" panose="020B0502020202020204" pitchFamily="34" charset="0"/>
      <p:regular r:id="rId126"/>
      <p:bold r:id="rId127"/>
      <p:italic r:id="rId128"/>
      <p:boldItalic r:id="rId129"/>
    </p:embeddedFont>
    <p:embeddedFont>
      <p:font typeface="Comic Sans MS" panose="030F0702030302020204" pitchFamily="66" charset="0"/>
      <p:regular r:id="rId130"/>
      <p:bold r:id="rId131"/>
      <p:italic r:id="rId132"/>
      <p:boldItalic r:id="rId133"/>
    </p:embeddedFont>
    <p:embeddedFont>
      <p:font typeface="Garamond" panose="02020404030301010803" pitchFamily="18" charset="0"/>
      <p:regular r:id="rId134"/>
      <p:bold r:id="rId135"/>
      <p:italic r:id="rId136"/>
      <p:boldItalic r:id="rId137"/>
    </p:embeddedFont>
    <p:embeddedFont>
      <p:font typeface="Gill Sans" panose="020B0502020104020203" pitchFamily="34" charset="-79"/>
      <p:regular r:id="rId138"/>
      <p:bold r:id="rId139"/>
    </p:embeddedFont>
    <p:embeddedFont>
      <p:font typeface="Itim" pitchFamily="2" charset="-34"/>
      <p:regular r:id="rId140"/>
    </p:embeddedFont>
    <p:embeddedFont>
      <p:font typeface="Open Sans Light" panose="020B0606030504020204" pitchFamily="34" charset="0"/>
      <p:regular r:id="rId141"/>
      <p:bold r:id="rId142"/>
      <p:italic r:id="rId143"/>
      <p:boldItalic r:id="rId144"/>
    </p:embeddedFont>
    <p:embeddedFont>
      <p:font typeface="Overlock" panose="02000506030000020004" pitchFamily="2" charset="77"/>
      <p:regular r:id="rId145"/>
      <p:bold r:id="rId146"/>
      <p:italic r:id="rId147"/>
      <p:boldItalic r:id="rId148"/>
    </p:embeddedFont>
    <p:embeddedFont>
      <p:font typeface="Quicksand Light" pitchFamily="2" charset="77"/>
      <p:regular r:id="rId149"/>
      <p:bold r:id="rId150"/>
    </p:embeddedFont>
    <p:embeddedFont>
      <p:font typeface="Raleway Thin" pitchFamily="2" charset="77"/>
      <p:regular r:id="rId151"/>
      <p:bold r:id="rId152"/>
      <p:italic r:id="rId153"/>
      <p:boldItalic r:id="rId154"/>
    </p:embeddedFont>
    <p:embeddedFont>
      <p:font typeface="Rubik" pitchFamily="2" charset="-79"/>
      <p:regular r:id="rId155"/>
      <p:bold r:id="rId156"/>
      <p:italic r:id="rId157"/>
      <p:boldItalic r:id="rId158"/>
    </p:embeddedFont>
    <p:embeddedFont>
      <p:font typeface="Satisfy" panose="02000000000000000000" pitchFamily="2" charset="0"/>
      <p:regular r:id="rId159"/>
    </p:embeddedFont>
    <p:embeddedFont>
      <p:font typeface="Sorts Mill Goudy" panose="02000503000000000000" pitchFamily="2" charset="0"/>
      <p:regular r:id="rId160"/>
      <p:italic r:id="rId1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2" roundtripDataSignature="AMtx7miA7GeQDI29YVJi/+0Apofy7S4b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C18B0E-35E0-45A1-8E7F-371ACC32EBD9}">
  <a:tblStyle styleId="{DAC18B0E-35E0-45A1-8E7F-371ACC32EBD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9ED9793-A1DC-4CAE-818F-70D9C7C8188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9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15.xml"/><Relationship Id="rId84" Type="http://schemas.openxmlformats.org/officeDocument/2006/relationships/slide" Target="slides/slide36.xml"/><Relationship Id="rId138" Type="http://schemas.openxmlformats.org/officeDocument/2006/relationships/font" Target="fonts/font20.fntdata"/><Relationship Id="rId159" Type="http://schemas.openxmlformats.org/officeDocument/2006/relationships/font" Target="fonts/font41.fntdata"/><Relationship Id="rId107" Type="http://schemas.openxmlformats.org/officeDocument/2006/relationships/slide" Target="slides/slide59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5.xml"/><Relationship Id="rId74" Type="http://schemas.openxmlformats.org/officeDocument/2006/relationships/slide" Target="slides/slide26.xml"/><Relationship Id="rId128" Type="http://schemas.openxmlformats.org/officeDocument/2006/relationships/font" Target="fonts/font10.fntdata"/><Relationship Id="rId149" Type="http://schemas.openxmlformats.org/officeDocument/2006/relationships/font" Target="fonts/font31.fntdata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47.xml"/><Relationship Id="rId160" Type="http://schemas.openxmlformats.org/officeDocument/2006/relationships/font" Target="fonts/font42.fntdata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" Target="slides/slide16.xml"/><Relationship Id="rId118" Type="http://schemas.openxmlformats.org/officeDocument/2006/relationships/notesMaster" Target="notesMasters/notesMaster1.xml"/><Relationship Id="rId139" Type="http://schemas.openxmlformats.org/officeDocument/2006/relationships/font" Target="fonts/font21.fntdata"/><Relationship Id="rId85" Type="http://schemas.openxmlformats.org/officeDocument/2006/relationships/slide" Target="slides/slide37.xml"/><Relationship Id="rId150" Type="http://schemas.openxmlformats.org/officeDocument/2006/relationships/font" Target="fonts/font32.fntdata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1.xml"/><Relationship Id="rId103" Type="http://schemas.openxmlformats.org/officeDocument/2006/relationships/slide" Target="slides/slide55.xml"/><Relationship Id="rId108" Type="http://schemas.openxmlformats.org/officeDocument/2006/relationships/slide" Target="slides/slide60.xml"/><Relationship Id="rId124" Type="http://schemas.openxmlformats.org/officeDocument/2006/relationships/font" Target="fonts/font6.fntdata"/><Relationship Id="rId129" Type="http://schemas.openxmlformats.org/officeDocument/2006/relationships/font" Target="fonts/font11.fntdata"/><Relationship Id="rId54" Type="http://schemas.openxmlformats.org/officeDocument/2006/relationships/slide" Target="slides/slide6.xml"/><Relationship Id="rId70" Type="http://schemas.openxmlformats.org/officeDocument/2006/relationships/slide" Target="slides/slide22.xml"/><Relationship Id="rId75" Type="http://schemas.openxmlformats.org/officeDocument/2006/relationships/slide" Target="slides/slide27.xml"/><Relationship Id="rId91" Type="http://schemas.openxmlformats.org/officeDocument/2006/relationships/slide" Target="slides/slide43.xml"/><Relationship Id="rId96" Type="http://schemas.openxmlformats.org/officeDocument/2006/relationships/slide" Target="slides/slide48.xml"/><Relationship Id="rId140" Type="http://schemas.openxmlformats.org/officeDocument/2006/relationships/font" Target="fonts/font22.fntdata"/><Relationship Id="rId145" Type="http://schemas.openxmlformats.org/officeDocument/2006/relationships/font" Target="fonts/font27.fntdata"/><Relationship Id="rId161" Type="http://schemas.openxmlformats.org/officeDocument/2006/relationships/font" Target="fonts/font43.fntdata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.xml"/><Relationship Id="rId114" Type="http://schemas.openxmlformats.org/officeDocument/2006/relationships/slide" Target="slides/slide66.xml"/><Relationship Id="rId119" Type="http://schemas.openxmlformats.org/officeDocument/2006/relationships/font" Target="fonts/font1.fntdata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12.xml"/><Relationship Id="rId65" Type="http://schemas.openxmlformats.org/officeDocument/2006/relationships/slide" Target="slides/slide17.xml"/><Relationship Id="rId81" Type="http://schemas.openxmlformats.org/officeDocument/2006/relationships/slide" Target="slides/slide33.xml"/><Relationship Id="rId86" Type="http://schemas.openxmlformats.org/officeDocument/2006/relationships/slide" Target="slides/slide38.xml"/><Relationship Id="rId130" Type="http://schemas.openxmlformats.org/officeDocument/2006/relationships/font" Target="fonts/font12.fntdata"/><Relationship Id="rId135" Type="http://schemas.openxmlformats.org/officeDocument/2006/relationships/font" Target="fonts/font17.fntdata"/><Relationship Id="rId151" Type="http://schemas.openxmlformats.org/officeDocument/2006/relationships/font" Target="fonts/font33.fntdata"/><Relationship Id="rId156" Type="http://schemas.openxmlformats.org/officeDocument/2006/relationships/font" Target="fonts/font38.fntdata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2.xml"/><Relationship Id="rId55" Type="http://schemas.openxmlformats.org/officeDocument/2006/relationships/slide" Target="slides/slide7.xml"/><Relationship Id="rId76" Type="http://schemas.openxmlformats.org/officeDocument/2006/relationships/slide" Target="slides/slide28.xml"/><Relationship Id="rId97" Type="http://schemas.openxmlformats.org/officeDocument/2006/relationships/slide" Target="slides/slide49.xml"/><Relationship Id="rId104" Type="http://schemas.openxmlformats.org/officeDocument/2006/relationships/slide" Target="slides/slide56.xml"/><Relationship Id="rId120" Type="http://schemas.openxmlformats.org/officeDocument/2006/relationships/font" Target="fonts/font2.fntdata"/><Relationship Id="rId125" Type="http://schemas.openxmlformats.org/officeDocument/2006/relationships/font" Target="fonts/font7.fntdata"/><Relationship Id="rId141" Type="http://schemas.openxmlformats.org/officeDocument/2006/relationships/font" Target="fonts/font23.fntdata"/><Relationship Id="rId146" Type="http://schemas.openxmlformats.org/officeDocument/2006/relationships/font" Target="fonts/font28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3.xml"/><Relationship Id="rId92" Type="http://schemas.openxmlformats.org/officeDocument/2006/relationships/slide" Target="slides/slide44.xml"/><Relationship Id="rId162" Type="http://customschemas.google.com/relationships/presentationmetadata" Target="metadata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8.xml"/><Relationship Id="rId87" Type="http://schemas.openxmlformats.org/officeDocument/2006/relationships/slide" Target="slides/slide39.xml"/><Relationship Id="rId110" Type="http://schemas.openxmlformats.org/officeDocument/2006/relationships/slide" Target="slides/slide62.xml"/><Relationship Id="rId115" Type="http://schemas.openxmlformats.org/officeDocument/2006/relationships/slide" Target="slides/slide67.xml"/><Relationship Id="rId131" Type="http://schemas.openxmlformats.org/officeDocument/2006/relationships/font" Target="fonts/font13.fntdata"/><Relationship Id="rId136" Type="http://schemas.openxmlformats.org/officeDocument/2006/relationships/font" Target="fonts/font18.fntdata"/><Relationship Id="rId157" Type="http://schemas.openxmlformats.org/officeDocument/2006/relationships/font" Target="fonts/font39.fntdata"/><Relationship Id="rId61" Type="http://schemas.openxmlformats.org/officeDocument/2006/relationships/slide" Target="slides/slide13.xml"/><Relationship Id="rId82" Type="http://schemas.openxmlformats.org/officeDocument/2006/relationships/slide" Target="slides/slide34.xml"/><Relationship Id="rId152" Type="http://schemas.openxmlformats.org/officeDocument/2006/relationships/font" Target="fonts/font34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8.xml"/><Relationship Id="rId77" Type="http://schemas.openxmlformats.org/officeDocument/2006/relationships/slide" Target="slides/slide29.xml"/><Relationship Id="rId100" Type="http://schemas.openxmlformats.org/officeDocument/2006/relationships/slide" Target="slides/slide52.xml"/><Relationship Id="rId105" Type="http://schemas.openxmlformats.org/officeDocument/2006/relationships/slide" Target="slides/slide57.xml"/><Relationship Id="rId126" Type="http://schemas.openxmlformats.org/officeDocument/2006/relationships/font" Target="fonts/font8.fntdata"/><Relationship Id="rId147" Type="http://schemas.openxmlformats.org/officeDocument/2006/relationships/font" Target="fonts/font2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.xml"/><Relationship Id="rId72" Type="http://schemas.openxmlformats.org/officeDocument/2006/relationships/slide" Target="slides/slide24.xml"/><Relationship Id="rId93" Type="http://schemas.openxmlformats.org/officeDocument/2006/relationships/slide" Target="slides/slide45.xml"/><Relationship Id="rId98" Type="http://schemas.openxmlformats.org/officeDocument/2006/relationships/slide" Target="slides/slide50.xml"/><Relationship Id="rId121" Type="http://schemas.openxmlformats.org/officeDocument/2006/relationships/font" Target="fonts/font3.fntdata"/><Relationship Id="rId142" Type="http://schemas.openxmlformats.org/officeDocument/2006/relationships/font" Target="fonts/font24.fntdata"/><Relationship Id="rId16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9.xml"/><Relationship Id="rId116" Type="http://schemas.openxmlformats.org/officeDocument/2006/relationships/slide" Target="slides/slide68.xml"/><Relationship Id="rId137" Type="http://schemas.openxmlformats.org/officeDocument/2006/relationships/font" Target="fonts/font19.fntdata"/><Relationship Id="rId158" Type="http://schemas.openxmlformats.org/officeDocument/2006/relationships/font" Target="fonts/font40.fntdata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4.xml"/><Relationship Id="rId83" Type="http://schemas.openxmlformats.org/officeDocument/2006/relationships/slide" Target="slides/slide35.xml"/><Relationship Id="rId88" Type="http://schemas.openxmlformats.org/officeDocument/2006/relationships/slide" Target="slides/slide40.xml"/><Relationship Id="rId111" Type="http://schemas.openxmlformats.org/officeDocument/2006/relationships/slide" Target="slides/slide63.xml"/><Relationship Id="rId132" Type="http://schemas.openxmlformats.org/officeDocument/2006/relationships/font" Target="fonts/font14.fntdata"/><Relationship Id="rId153" Type="http://schemas.openxmlformats.org/officeDocument/2006/relationships/font" Target="fonts/font35.fntdata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9.xml"/><Relationship Id="rId106" Type="http://schemas.openxmlformats.org/officeDocument/2006/relationships/slide" Target="slides/slide58.xml"/><Relationship Id="rId127" Type="http://schemas.openxmlformats.org/officeDocument/2006/relationships/font" Target="fonts/font9.fntdata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4.xml"/><Relationship Id="rId73" Type="http://schemas.openxmlformats.org/officeDocument/2006/relationships/slide" Target="slides/slide25.xml"/><Relationship Id="rId78" Type="http://schemas.openxmlformats.org/officeDocument/2006/relationships/slide" Target="slides/slide30.xml"/><Relationship Id="rId94" Type="http://schemas.openxmlformats.org/officeDocument/2006/relationships/slide" Target="slides/slide46.xml"/><Relationship Id="rId99" Type="http://schemas.openxmlformats.org/officeDocument/2006/relationships/slide" Target="slides/slide51.xml"/><Relationship Id="rId101" Type="http://schemas.openxmlformats.org/officeDocument/2006/relationships/slide" Target="slides/slide53.xml"/><Relationship Id="rId122" Type="http://schemas.openxmlformats.org/officeDocument/2006/relationships/font" Target="fonts/font4.fntdata"/><Relationship Id="rId143" Type="http://schemas.openxmlformats.org/officeDocument/2006/relationships/font" Target="fonts/font25.fntdata"/><Relationship Id="rId148" Type="http://schemas.openxmlformats.org/officeDocument/2006/relationships/font" Target="fonts/font30.fntdata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20.xml"/><Relationship Id="rId89" Type="http://schemas.openxmlformats.org/officeDocument/2006/relationships/slide" Target="slides/slide41.xml"/><Relationship Id="rId112" Type="http://schemas.openxmlformats.org/officeDocument/2006/relationships/slide" Target="slides/slide64.xml"/><Relationship Id="rId133" Type="http://schemas.openxmlformats.org/officeDocument/2006/relationships/font" Target="fonts/font15.fntdata"/><Relationship Id="rId154" Type="http://schemas.openxmlformats.org/officeDocument/2006/relationships/font" Target="fonts/font36.fntdata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0.xml"/><Relationship Id="rId79" Type="http://schemas.openxmlformats.org/officeDocument/2006/relationships/slide" Target="slides/slide31.xml"/><Relationship Id="rId102" Type="http://schemas.openxmlformats.org/officeDocument/2006/relationships/slide" Target="slides/slide54.xml"/><Relationship Id="rId123" Type="http://schemas.openxmlformats.org/officeDocument/2006/relationships/font" Target="fonts/font5.fntdata"/><Relationship Id="rId144" Type="http://schemas.openxmlformats.org/officeDocument/2006/relationships/font" Target="fonts/font26.fntdata"/><Relationship Id="rId90" Type="http://schemas.openxmlformats.org/officeDocument/2006/relationships/slide" Target="slides/slide42.xml"/><Relationship Id="rId165" Type="http://schemas.openxmlformats.org/officeDocument/2006/relationships/theme" Target="theme/theme1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21.xml"/><Relationship Id="rId113" Type="http://schemas.openxmlformats.org/officeDocument/2006/relationships/slide" Target="slides/slide65.xml"/><Relationship Id="rId134" Type="http://schemas.openxmlformats.org/officeDocument/2006/relationships/font" Target="fonts/font16.fntdata"/><Relationship Id="rId80" Type="http://schemas.openxmlformats.org/officeDocument/2006/relationships/slide" Target="slides/slide32.xml"/><Relationship Id="rId155" Type="http://schemas.openxmlformats.org/officeDocument/2006/relationships/font" Target="fonts/font3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9" name="Google Shape;24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9" name="Google Shape;265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Measured &amp; calculated </a:t>
            </a:r>
            <a:endParaRPr/>
          </a:p>
        </p:txBody>
      </p:sp>
      <p:sp>
        <p:nvSpPr>
          <p:cNvPr id="2660" name="Google Shape;266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9" name="Google Shape;267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كمية الدم يلي بروح للخلايا باي ارتري 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Effected by cardio and renal cause ; CHF, HTN …. etc</a:t>
            </a:r>
            <a:endParaRPr/>
          </a:p>
        </p:txBody>
      </p:sp>
      <p:sp>
        <p:nvSpPr>
          <p:cNvPr id="2680" name="Google Shape;268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7" name="Google Shape;26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2" name="Google Shape;272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most common cause of dehydration in children is gastroenteritis.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first step in assessing a dehydrated child is determining the degree of dehydration ( either by physical examination or by calculations 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hypovolemia can result from </a:t>
            </a:r>
            <a:r>
              <a:rPr lang="en-US" sz="1200" b="1" i="0" u="none" strike="noStrike" cap="non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prolonged inadequate</a:t>
            </a:r>
            <a:r>
              <a:rPr lang="en-US" sz="1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intake without excessive losses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0" name="Google Shape;28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Google Shape;282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5" name="Google Shape;28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9" name="Google Shape;287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Usually  Hypo and Iso</a:t>
            </a:r>
            <a:endParaRPr/>
          </a:p>
        </p:txBody>
      </p:sp>
      <p:sp>
        <p:nvSpPr>
          <p:cNvPr id="2880" name="Google Shape;288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Google Shape;28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4" name="Google Shape;289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Most sever CASE IS ISO &amp; HYPO</a:t>
            </a:r>
            <a:endParaRPr/>
          </a:p>
        </p:txBody>
      </p:sp>
      <p:sp>
        <p:nvSpPr>
          <p:cNvPr id="2895" name="Google Shape;28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Google Shape;290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0" name="Google Shape;291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8" name="Google Shape;25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كم بتشكل الماء من وزن جسمنا </a:t>
            </a:r>
            <a:endParaRPr/>
          </a:p>
        </p:txBody>
      </p:sp>
      <p:sp>
        <p:nvSpPr>
          <p:cNvPr id="2539" name="Google Shape;253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Google Shape;292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7" name="Google Shape;292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Google Shape;294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1" name="Google Shape;294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Google Shape;294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9" name="Google Shape;294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3" name="Google Shape;295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4" name="Google Shape;295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Google Shape;295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7" name="Google Shape;297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" name="Google Shape;298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4" name="Google Shape;29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6" name="Google Shape;29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300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Google Shape;300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8" name="Google Shape;300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9" name="Google Shape;303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Google Shape;301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5" name="Google Shape;302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96" name="Google Shape;3096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Google Shape;310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Google Shape;310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Google Shape;305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3" name="Google Shape;305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7" name="Google Shape;305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8" name="Google Shape;305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4" name="Google Shape;306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5" name="Google Shape;3075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96" name="Google Shape;3096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Google Shape;310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9" name="Google Shape;310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Google Shape;312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23" name="Google Shape;3123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1" name="Google Shape;260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surface area , </a:t>
            </a:r>
            <a:endParaRPr/>
          </a:p>
        </p:txBody>
      </p:sp>
      <p:sp>
        <p:nvSpPr>
          <p:cNvPr id="2602" name="Google Shape;260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31" name="Google Shape;3131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Google Shape;313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Google Shape;315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0" name="Google Shape;3160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Avoid phenobarpital   pontine demylenation</a:t>
            </a:r>
            <a:endParaRPr/>
          </a:p>
        </p:txBody>
      </p:sp>
      <p:sp>
        <p:nvSpPr>
          <p:cNvPr id="3161" name="Google Shape;3161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0" name="Google Shape;3170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3" name="Google Shape;318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84" name="Google Shape;3184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Google Shape;3191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2" name="Google Shape;319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7" name="Google Shape;319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98" name="Google Shape;3198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9" name="Google Shape;3199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Google Shape;320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6" name="Google Shape;320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7" name="Google Shape;262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N- osmoreceptor : is a sensory </a:t>
            </a: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primarily </a:t>
            </a: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in </a:t>
            </a:r>
            <a:r>
              <a:rPr lang="en-US" sz="1200" b="0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hypothalamus 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detects changes in osmotic pressure.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renal tubular reabsorption of</a:t>
            </a:r>
            <a:b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water, decreases urinary water losses. بغغغغغغغغض النظر عن الفوليوم هاد بتحكم فيو الصوديوم (: </a:t>
            </a:r>
            <a:br>
              <a:rPr lang="en-US"/>
            </a:br>
            <a:endParaRPr/>
          </a:p>
        </p:txBody>
      </p:sp>
      <p:sp>
        <p:nvSpPr>
          <p:cNvPr id="2628" name="Google Shape;262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">
  <p:cSld name="Blank lateral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16200038" scaled="0"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5043" y="0"/>
            <a:ext cx="64769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6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8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65" name="Google Shape;265;p8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8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8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84" name="Google Shape;284;p88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5" name="Google Shape;285;p88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88"/>
          <p:cNvSpPr txBox="1">
            <a:spLocks noGrp="1"/>
          </p:cNvSpPr>
          <p:nvPr>
            <p:ph type="title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87" name="Google Shape;287;p88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marL="914400" lvl="1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2pPr>
            <a:lvl3pPr marL="1371600" lvl="2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3pPr>
            <a:lvl4pPr marL="1828800" lvl="3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ctr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9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96" name="Google Shape;296;p9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9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9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9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9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9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9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9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9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9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9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9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9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9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5" name="Google Shape;315;p90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316" name="Google Shape;316;p90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9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25" name="Google Shape;325;p9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6" name="Google Shape;326;p9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7" name="Google Shape;327;p9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8" name="Google Shape;328;p9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9" name="Google Shape;329;p9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0" name="Google Shape;330;p9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1" name="Google Shape;331;p9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2" name="Google Shape;332;p9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3" name="Google Shape;333;p9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4" name="Google Shape;334;p9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5" name="Google Shape;335;p9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6" name="Google Shape;336;p9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9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45" name="Google Shape;345;p9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9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9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9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9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9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9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9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9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9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9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9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9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9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9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9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64" name="Google Shape;364;p94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5" name="Google Shape;365;p94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94"/>
          <p:cNvSpPr txBox="1">
            <a:spLocks noGrp="1"/>
          </p:cNvSpPr>
          <p:nvPr>
            <p:ph type="title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67" name="Google Shape;367;p94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marL="914400" lvl="1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2pPr>
            <a:lvl3pPr marL="1371600" lvl="2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3pPr>
            <a:lvl4pPr marL="1828800" lvl="3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ctr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96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76" name="Google Shape;376;p96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6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6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6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6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6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6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6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6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6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6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6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6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6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6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6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6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6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6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Google Shape;395;p96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396" name="Google Shape;396;p96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9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405" name="Google Shape;405;p9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9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9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9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9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9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9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9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9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9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9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9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9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9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9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9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9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9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9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24" name="Google Shape;424;p98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5" name="Google Shape;425;p98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8"/>
          <p:cNvSpPr txBox="1">
            <a:spLocks noGrp="1"/>
          </p:cNvSpPr>
          <p:nvPr>
            <p:ph type="title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27" name="Google Shape;427;p98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marL="914400" lvl="1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2pPr>
            <a:lvl3pPr marL="1371600" lvl="2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3pPr>
            <a:lvl4pPr marL="1828800" lvl="3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ctr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10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436" name="Google Shape;436;p10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0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0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0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0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0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0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0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0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0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0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0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0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0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0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0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0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0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0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5" name="Google Shape;455;p100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456" name="Google Shape;456;p100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10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65" name="Google Shape;465;p10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6" name="Google Shape;466;p10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7" name="Google Shape;467;p10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8" name="Google Shape;468;p10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9" name="Google Shape;469;p10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0" name="Google Shape;470;p10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1" name="Google Shape;471;p10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2" name="Google Shape;472;p10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3" name="Google Shape;473;p10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4" name="Google Shape;474;p10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5" name="Google Shape;475;p10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6" name="Google Shape;476;p10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10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485" name="Google Shape;485;p10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0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0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0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0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0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0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0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0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0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0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0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0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0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0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0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0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0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0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104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505" name="Google Shape;505;p104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10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514" name="Google Shape;514;p10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5" name="Google Shape;515;p10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6" name="Google Shape;516;p10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7" name="Google Shape;517;p10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8" name="Google Shape;518;p10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9" name="Google Shape;519;p10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0" name="Google Shape;520;p10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1" name="Google Shape;521;p10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2" name="Google Shape;522;p10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3" name="Google Shape;523;p10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4" name="Google Shape;524;p10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5" name="Google Shape;525;p10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72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7" name="Google Shape;27;p72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72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72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72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72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72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72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72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72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72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72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72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72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72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72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72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72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72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72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6" name="Google Shape;46;p72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7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10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534" name="Google Shape;534;p10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5" name="Google Shape;535;p10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6" name="Google Shape;536;p10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7" name="Google Shape;537;p10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8" name="Google Shape;538;p10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9" name="Google Shape;539;p10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0" name="Google Shape;540;p10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1" name="Google Shape;541;p10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2" name="Google Shape;542;p10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3" name="Google Shape;543;p10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4" name="Google Shape;544;p10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5" name="Google Shape;545;p10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1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554" name="Google Shape;554;p1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5" name="Google Shape;555;p1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6" name="Google Shape;556;p1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7" name="Google Shape;557;p1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8" name="Google Shape;558;p1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9" name="Google Shape;559;p1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0" name="Google Shape;560;p1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1" name="Google Shape;561;p1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2" name="Google Shape;562;p1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3" name="Google Shape;563;p1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4" name="Google Shape;564;p1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5" name="Google Shape;565;p1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1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574" name="Google Shape;574;p1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5" name="Google Shape;575;p1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6" name="Google Shape;576;p1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7" name="Google Shape;577;p1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8" name="Google Shape;578;p1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9" name="Google Shape;579;p1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0" name="Google Shape;580;p1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1" name="Google Shape;581;p1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2" name="Google Shape;582;p1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3" name="Google Shape;583;p1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4" name="Google Shape;584;p1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5" name="Google Shape;585;p1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1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594" name="Google Shape;594;p1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5" name="Google Shape;595;p1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6" name="Google Shape;596;p1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7" name="Google Shape;597;p1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8" name="Google Shape;598;p1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9" name="Google Shape;599;p1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0" name="Google Shape;600;p1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1" name="Google Shape;601;p1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2" name="Google Shape;602;p1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3" name="Google Shape;603;p1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4" name="Google Shape;604;p1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5" name="Google Shape;605;p1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16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614" name="Google Shape;614;p116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16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16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16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16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16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16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16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16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16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16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16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16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16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16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16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16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16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16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33" name="Google Shape;633;p116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4" name="Google Shape;634;p1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1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43" name="Google Shape;643;p1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4" name="Google Shape;644;p1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5" name="Google Shape;645;p1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6" name="Google Shape;646;p1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7" name="Google Shape;647;p1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8" name="Google Shape;648;p1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9" name="Google Shape;649;p1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0" name="Google Shape;650;p1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1" name="Google Shape;651;p1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2" name="Google Shape;652;p1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3" name="Google Shape;653;p1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4" name="Google Shape;654;p1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p12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3" name="Google Shape;663;p12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4" name="Google Shape;664;p12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5" name="Google Shape;665;p12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6" name="Google Shape;666;p12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7" name="Google Shape;667;p12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8" name="Google Shape;668;p12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9" name="Google Shape;669;p12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0" name="Google Shape;670;p12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1" name="Google Shape;671;p12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2" name="Google Shape;672;p12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3" name="Google Shape;673;p12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4" name="Google Shape;674;p12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12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83" name="Google Shape;683;p12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84" name="Google Shape;684;p12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85" name="Google Shape;685;p12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86" name="Google Shape;686;p12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87" name="Google Shape;687;p12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88" name="Google Shape;688;p12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89" name="Google Shape;689;p12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0" name="Google Shape;690;p12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1" name="Google Shape;691;p12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2" name="Google Shape;692;p12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3" name="Google Shape;693;p12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4" name="Google Shape;694;p12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12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703" name="Google Shape;703;p12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4" name="Google Shape;704;p12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5" name="Google Shape;705;p12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6" name="Google Shape;706;p12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7" name="Google Shape;707;p12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8" name="Google Shape;708;p12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9" name="Google Shape;709;p12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0" name="Google Shape;710;p12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1" name="Google Shape;711;p12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2" name="Google Shape;712;p12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3" name="Google Shape;713;p12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4" name="Google Shape;714;p12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126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723" name="Google Shape;723;p126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26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26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26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26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26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26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26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26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26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26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26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26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26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26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26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26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26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26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2" name="Google Shape;742;p126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743" name="Google Shape;743;p126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7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" name="Google Shape;56;p7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7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7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7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7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7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7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7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7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7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7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7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7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7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7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7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7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74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76" name="Google Shape;76;p74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12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752" name="Google Shape;752;p12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2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2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2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2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2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2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2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2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2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2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2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2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2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2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2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2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2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2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71" name="Google Shape;771;p128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2" name="Google Shape;772;p1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13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781" name="Google Shape;781;p13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3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3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3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3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3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3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3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3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3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3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3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3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3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3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3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3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3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3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0" name="Google Shape;800;p130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801" name="Google Shape;801;p130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3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13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8" name="Google Shape;808;p13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09" name="Google Shape;809;p1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1" name="Google Shape;811;p13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12" name="Google Shape;812;p13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3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4" name="Google Shape;814;p13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15" name="Google Shape;815;p13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3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7" name="Google Shape;817;p13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18" name="Google Shape;818;p13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3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0" name="Google Shape;820;p13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21" name="Google Shape;821;p1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3" name="Google Shape;823;p13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24" name="Google Shape;824;p1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6" name="Google Shape;826;p13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13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13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13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13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13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13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13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13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13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13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13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3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13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13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3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3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3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3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3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13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13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13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3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3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13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13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3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3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13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13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13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3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3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13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13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3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13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13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13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13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13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13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3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13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13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13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13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3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13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13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3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3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13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3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81" name="Google Shape;881;p13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82" name="Google Shape;882;p13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83" name="Google Shape;883;p1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86" name="Google Shape;886;p1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1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1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13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897" name="Google Shape;897;p1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1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9" name="Google Shape;899;p13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13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13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13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13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13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5" name="Google Shape;905;p13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906" name="Google Shape;906;p1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1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13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917" name="Google Shape;917;p1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9" name="Google Shape;919;p13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920" name="Google Shape;920;p1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13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35" name="Google Shape;935;p1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36" name="Google Shape;936;p1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37" name="Google Shape;937;p1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1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9" name="Google Shape;939;p1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40" name="Google Shape;940;p1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41" name="Google Shape;941;p1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1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3" name="Google Shape;943;p1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44" name="Google Shape;944;p1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1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1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47" name="Google Shape;947;p1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1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9" name="Google Shape;949;p1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50" name="Google Shape;950;p1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1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2" name="Google Shape;952;p1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53" name="Google Shape;953;p1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1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5" name="Google Shape;955;p1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7" name="Google Shape;957;p13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3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3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3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13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13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13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13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13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13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13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13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13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13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3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3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3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3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3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13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3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3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13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3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13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3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3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3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13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3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3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3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13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13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13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13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13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13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13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3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3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3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3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3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3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3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3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3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3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3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7" name="Google Shape;1007;p134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008" name="Google Shape;1008;p13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3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0" name="Google Shape;1010;p134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011" name="Google Shape;1011;p13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3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3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3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3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3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3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3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3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3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1" name="Google Shape;1021;p134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022" name="Google Shape;1022;p1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4" name="Google Shape;1024;p134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134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6" name="Google Shape;1026;p134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027" name="Google Shape;1027;p1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oogle Shape;1033;p13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34" name="Google Shape;1034;p1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5" name="Google Shape;1035;p1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6" name="Google Shape;1036;p1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1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8" name="Google Shape;1038;p1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9" name="Google Shape;1039;p1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40" name="Google Shape;1040;p1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1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1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3" name="Google Shape;1043;p1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1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1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6" name="Google Shape;1046;p1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1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1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1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1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1" name="Google Shape;1051;p1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52" name="Google Shape;1052;p1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1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4" name="Google Shape;1054;p1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6" name="Google Shape;1056;p13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136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136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059" name="Google Shape;1059;p13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3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3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3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3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13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3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3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13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13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13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13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13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13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3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3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3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3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3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3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3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3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3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3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13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13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13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13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13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13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3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3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13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13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13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3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3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3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3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3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13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13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13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13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13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13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3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3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3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3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38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4" name="Google Shape;1114;p13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15" name="Google Shape;1115;p1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6" name="Google Shape;1116;p1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17" name="Google Shape;1117;p1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1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9" name="Google Shape;1119;p1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0" name="Google Shape;1120;p1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21" name="Google Shape;1121;p1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1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3" name="Google Shape;1123;p1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24" name="Google Shape;1124;p1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1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6" name="Google Shape;1126;p1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27" name="Google Shape;1127;p1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1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9" name="Google Shape;1129;p1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30" name="Google Shape;1130;p1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1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2" name="Google Shape;1132;p1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33" name="Google Shape;1133;p1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1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5" name="Google Shape;1135;p1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7" name="Google Shape;1137;p13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13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13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13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13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13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3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13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13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3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13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13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13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13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13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13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13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13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13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13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3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3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3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3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3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3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3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13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13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13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13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13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13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13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13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13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13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13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13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13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13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13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13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13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13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13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13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3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13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13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138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88" name="Google Shape;1188;p138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89" name="Google Shape;1189;p138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90" name="Google Shape;1190;p138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1191" name="Google Shape;1191;p1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138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1194" name="Google Shape;1194;p1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4" name="Google Shape;1204;p138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1205" name="Google Shape;1205;p1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7" name="Google Shape;1207;p138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138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9" name="Google Shape;1209;p138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1210" name="Google Shape;1210;p1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6" name="Google Shape;1216;p14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17" name="Google Shape;1217;p1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8" name="Google Shape;1218;p1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19" name="Google Shape;1219;p1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1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1" name="Google Shape;1221;p1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22" name="Google Shape;1222;p1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23" name="Google Shape;1223;p1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1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5" name="Google Shape;1225;p1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26" name="Google Shape;1226;p1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1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8" name="Google Shape;1228;p1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29" name="Google Shape;1229;p1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1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1" name="Google Shape;1231;p1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32" name="Google Shape;1232;p1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1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4" name="Google Shape;1234;p1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35" name="Google Shape;1235;p1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1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37" name="Google Shape;1237;p1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9" name="Google Shape;1239;p14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14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14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14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14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4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14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14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14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14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14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4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14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14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14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4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4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4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4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4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4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4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14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4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14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14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14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14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14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4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4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4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14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4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14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14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14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4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14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4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4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4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4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14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14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14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14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14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14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14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9" name="Google Shape;1289;p140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290" name="Google Shape;1290;p1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140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293" name="Google Shape;1293;p1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3" name="Google Shape;1303;p140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04" name="Google Shape;1304;p1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6" name="Google Shape;1306;p140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40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8" name="Google Shape;1308;p140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09" name="Google Shape;1309;p1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4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6" name="Google Shape;1316;p14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17" name="Google Shape;1317;p1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18" name="Google Shape;1318;p1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19" name="Google Shape;1319;p1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1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1" name="Google Shape;1321;p1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2" name="Google Shape;1322;p1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23" name="Google Shape;1323;p1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1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5" name="Google Shape;1325;p1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26" name="Google Shape;1326;p1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1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8" name="Google Shape;1328;p1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29" name="Google Shape;1329;p1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1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1" name="Google Shape;1331;p1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32" name="Google Shape;1332;p1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1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4" name="Google Shape;1334;p1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1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1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7" name="Google Shape;1337;p1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9" name="Google Shape;1339;p14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14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p14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p14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Google Shape;1343;p14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14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14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14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14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14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14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14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14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14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14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14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4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4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4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14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14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14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14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14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14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14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14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14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14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14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14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14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14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14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14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14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14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14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14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14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14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14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14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14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14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14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14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14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14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14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142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90" name="Google Shape;1390;p142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91" name="Google Shape;1391;p142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392" name="Google Shape;1392;p142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1393" name="Google Shape;1393;p1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5" name="Google Shape;1395;p142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1396" name="Google Shape;1396;p1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142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1407" name="Google Shape;1407;p1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9" name="Google Shape;1409;p142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142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1" name="Google Shape;1411;p142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1412" name="Google Shape;1412;p1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14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19" name="Google Shape;1419;p1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0" name="Google Shape;1420;p1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21" name="Google Shape;1421;p1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1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3" name="Google Shape;1423;p1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4" name="Google Shape;1424;p1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5" name="Google Shape;1425;p1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1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7" name="Google Shape;1427;p1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28" name="Google Shape;1428;p1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1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0" name="Google Shape;1430;p1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31" name="Google Shape;1431;p1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1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3" name="Google Shape;1433;p1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34" name="Google Shape;1434;p1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1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6" name="Google Shape;1436;p1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37" name="Google Shape;1437;p1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1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39" name="Google Shape;1439;p1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1" name="Google Shape;1441;p14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14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14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14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14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14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Google Shape;1447;p14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14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14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p14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14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2" name="Google Shape;1452;p14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p14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p14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5" name="Google Shape;1455;p14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14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p14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14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p14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0" name="Google Shape;1460;p14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p14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14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14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14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14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14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14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14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p14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p14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1" name="Google Shape;1471;p14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2" name="Google Shape;1472;p14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14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4" name="Google Shape;1474;p14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Google Shape;1475;p14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p14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p14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14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14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14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Google Shape;1481;p14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p14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Google Shape;1483;p14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Google Shape;1484;p14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5" name="Google Shape;1485;p14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14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14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14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Google Shape;1489;p14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14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1" name="Google Shape;1491;p144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492" name="Google Shape;1492;p14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4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4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4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4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4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4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4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4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4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2" name="Google Shape;1502;p144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3" name="Google Shape;1503;p144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504" name="Google Shape;1504;p14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4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6" name="Google Shape;1506;p144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1" name="Google Shape;1511;p14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12" name="Google Shape;1512;p1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3" name="Google Shape;1513;p1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14" name="Google Shape;1514;p1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1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6" name="Google Shape;1516;p1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7" name="Google Shape;1517;p1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18" name="Google Shape;1518;p1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1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0" name="Google Shape;1520;p1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21" name="Google Shape;1521;p1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1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3" name="Google Shape;1523;p1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24" name="Google Shape;1524;p1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1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6" name="Google Shape;1526;p1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27" name="Google Shape;1527;p1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1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9" name="Google Shape;1529;p1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30" name="Google Shape;1530;p1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1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2" name="Google Shape;1532;p1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4" name="Google Shape;1534;p14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14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14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14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14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14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14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14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14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14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14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14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14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14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14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14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14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14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14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14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14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14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14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14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14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14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14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14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14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14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14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14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14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14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14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14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14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14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14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14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14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Google Shape;1575;p14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14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7" name="Google Shape;1577;p14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Google Shape;1578;p14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p14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14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14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2" name="Google Shape;1582;p14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3" name="Google Shape;1583;p14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4" name="Google Shape;1584;p14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585" name="Google Shape;1585;p1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5" name="Google Shape;1595;p14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96" name="Google Shape;1596;p14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597" name="Google Shape;1597;p1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9" name="Google Shape;1599;p14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76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85" name="Google Shape;85;p76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76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76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76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76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76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76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76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76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76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76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76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76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76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76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76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76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76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76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4" name="Google Shape;104;p76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7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14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605" name="Google Shape;1605;p1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6" name="Google Shape;1606;p1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07" name="Google Shape;1607;p1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9" name="Google Shape;1609;p1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0" name="Google Shape;1610;p1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1" name="Google Shape;1611;p1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3" name="Google Shape;1613;p1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14" name="Google Shape;1614;p1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1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6" name="Google Shape;1616;p1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17" name="Google Shape;1617;p1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9" name="Google Shape;1619;p1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0" name="Google Shape;1620;p1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2" name="Google Shape;1622;p1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23" name="Google Shape;1623;p1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1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25" name="Google Shape;1625;p1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7" name="Google Shape;1627;p14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14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14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14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14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14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14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14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14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14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14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14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14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14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14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14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14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14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14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14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14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14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14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14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14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14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14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14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14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14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14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14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14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4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14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4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4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14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14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14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14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14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14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14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14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14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14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14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14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14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7" name="Google Shape;1677;p148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678" name="Google Shape;1678;p1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1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1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1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1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1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1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1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1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1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8" name="Google Shape;1688;p148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9" name="Google Shape;1689;p148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690" name="Google Shape;1690;p1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1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2" name="Google Shape;1692;p148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5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698" name="Google Shape;1698;p15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9" name="Google Shape;1699;p15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00" name="Google Shape;1700;p15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15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02" name="Google Shape;1702;p15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3" name="Google Shape;1703;p15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04" name="Google Shape;1704;p15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15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6" name="Google Shape;1706;p15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07" name="Google Shape;1707;p15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15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9" name="Google Shape;1709;p15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10" name="Google Shape;1710;p15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15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2" name="Google Shape;1712;p15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13" name="Google Shape;1713;p15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15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5" name="Google Shape;1715;p15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16" name="Google Shape;1716;p15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15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8" name="Google Shape;1718;p15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5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0" name="Google Shape;1720;p15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15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15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15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15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15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15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15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15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15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15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15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15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15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15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15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15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15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15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15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15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15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15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15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15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15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15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15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Google Shape;1748;p15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15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15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15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Google Shape;1752;p15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15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15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15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15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15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15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15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15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15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2" name="Google Shape;1762;p15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3" name="Google Shape;1763;p15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4" name="Google Shape;1764;p15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15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6" name="Google Shape;1766;p15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7" name="Google Shape;1767;p15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p15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9" name="Google Shape;1769;p15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0" name="Google Shape;1770;p150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771" name="Google Shape;1771;p15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5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150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774" name="Google Shape;1774;p15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5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5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5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5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5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5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5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5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5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4" name="Google Shape;1784;p150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785" name="Google Shape;1785;p15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5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150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150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9" name="Google Shape;1789;p150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790" name="Google Shape;1790;p15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5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6" name="Google Shape;1796;p15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797" name="Google Shape;1797;p15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98" name="Google Shape;1798;p15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99" name="Google Shape;1799;p15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15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01" name="Google Shape;1801;p15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02" name="Google Shape;1802;p15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03" name="Google Shape;1803;p15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15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5" name="Google Shape;1805;p15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06" name="Google Shape;1806;p15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15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8" name="Google Shape;1808;p15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09" name="Google Shape;1809;p15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15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1" name="Google Shape;1811;p15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12" name="Google Shape;1812;p15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15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4" name="Google Shape;1814;p15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15" name="Google Shape;1815;p15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15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17" name="Google Shape;1817;p15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5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9" name="Google Shape;1819;p15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15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15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15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15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15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15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15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15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15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15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15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15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15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15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15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15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15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15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15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15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15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15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2" name="Google Shape;1842;p15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Google Shape;1843;p15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Google Shape;1844;p15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15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15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7" name="Google Shape;1847;p15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8" name="Google Shape;1848;p15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9" name="Google Shape;1849;p15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Google Shape;1850;p15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1" name="Google Shape;1851;p15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2" name="Google Shape;1852;p15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3" name="Google Shape;1853;p15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4" name="Google Shape;1854;p15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5" name="Google Shape;1855;p15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6" name="Google Shape;1856;p15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7" name="Google Shape;1857;p15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15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15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15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15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15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15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15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15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15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15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15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9" name="Google Shape;1869;p152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870" name="Google Shape;1870;p15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5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2" name="Google Shape;1872;p152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873" name="Google Shape;1873;p15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5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5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5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5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5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5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5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5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5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3" name="Google Shape;1883;p152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884" name="Google Shape;1884;p15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5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6" name="Google Shape;1886;p152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152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8" name="Google Shape;1888;p152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889" name="Google Shape;1889;p15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5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5" name="Google Shape;1895;p15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896" name="Google Shape;1896;p15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97" name="Google Shape;1897;p15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98" name="Google Shape;1898;p15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15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0" name="Google Shape;1900;p15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1" name="Google Shape;1901;p15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02" name="Google Shape;1902;p15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15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4" name="Google Shape;1904;p15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05" name="Google Shape;1905;p15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15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7" name="Google Shape;1907;p15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08" name="Google Shape;1908;p15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15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0" name="Google Shape;1910;p15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11" name="Google Shape;1911;p15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15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3" name="Google Shape;1913;p15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14" name="Google Shape;1914;p15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15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6" name="Google Shape;1916;p15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5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8" name="Google Shape;1918;p15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9" name="Google Shape;1919;p15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0" name="Google Shape;1920;p15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1" name="Google Shape;1921;p15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2" name="Google Shape;1922;p15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3" name="Google Shape;1923;p15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15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5" name="Google Shape;1925;p15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6" name="Google Shape;1926;p15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7" name="Google Shape;1927;p15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15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15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15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15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15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3" name="Google Shape;1933;p15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15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15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15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15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p15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15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15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15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15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15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15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15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15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15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8" name="Google Shape;1948;p15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9" name="Google Shape;1949;p15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15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15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15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15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15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15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15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15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15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15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15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15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15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15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15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15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15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15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8" name="Google Shape;1968;p154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969" name="Google Shape;1969;p15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15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1" name="Google Shape;1971;p154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972" name="Google Shape;1972;p15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15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15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5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5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5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15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15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15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15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2" name="Google Shape;1982;p154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983" name="Google Shape;1983;p15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15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5" name="Google Shape;1985;p154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6" name="Google Shape;1986;p154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7" name="Google Shape;1987;p154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988" name="Google Shape;1988;p15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15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p15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5" name="Google Shape;1995;p15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996" name="Google Shape;1996;p15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97" name="Google Shape;1997;p15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98" name="Google Shape;1998;p15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5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00" name="Google Shape;2000;p15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01" name="Google Shape;2001;p15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02" name="Google Shape;2002;p15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5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04" name="Google Shape;2004;p15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05" name="Google Shape;2005;p15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15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07" name="Google Shape;2007;p15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08" name="Google Shape;2008;p15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15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0" name="Google Shape;2010;p15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11" name="Google Shape;2011;p15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15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3" name="Google Shape;2013;p15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14" name="Google Shape;2014;p15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15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16" name="Google Shape;2016;p15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15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8" name="Google Shape;2018;p15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15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15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15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15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15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15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15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15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15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15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15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15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15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15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15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15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15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15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15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15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15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15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15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2" name="Google Shape;2042;p15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3" name="Google Shape;2043;p15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4" name="Google Shape;2044;p15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5" name="Google Shape;2045;p15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15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7" name="Google Shape;2047;p15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8" name="Google Shape;2048;p15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9" name="Google Shape;2049;p15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0" name="Google Shape;2050;p15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1" name="Google Shape;2051;p15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2" name="Google Shape;2052;p15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3" name="Google Shape;2053;p15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4" name="Google Shape;2054;p15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5" name="Google Shape;2055;p15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6" name="Google Shape;2056;p15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7" name="Google Shape;2057;p15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8" name="Google Shape;2058;p15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9" name="Google Shape;2059;p15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0" name="Google Shape;2060;p15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1" name="Google Shape;2061;p15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2" name="Google Shape;2062;p15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3" name="Google Shape;2063;p15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4" name="Google Shape;2064;p15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5" name="Google Shape;2065;p15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15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15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156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69" name="Google Shape;2069;p156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70" name="Google Shape;2070;p156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71" name="Google Shape;2071;p156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072" name="Google Shape;2072;p15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5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4" name="Google Shape;2074;p156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075" name="Google Shape;2075;p15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5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5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5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15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15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15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5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5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5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5" name="Google Shape;2085;p156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086" name="Google Shape;2086;p15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5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8" name="Google Shape;2088;p156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156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0" name="Google Shape;2090;p156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091" name="Google Shape;2091;p15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15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7" name="Google Shape;2097;p15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2098" name="Google Shape;2098;p15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99" name="Google Shape;2099;p15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00" name="Google Shape;2100;p15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5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02" name="Google Shape;2102;p15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03" name="Google Shape;2103;p15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04" name="Google Shape;2104;p15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5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6" name="Google Shape;2106;p15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07" name="Google Shape;2107;p15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5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9" name="Google Shape;2109;p15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10" name="Google Shape;2110;p15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5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12" name="Google Shape;2112;p15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13" name="Google Shape;2113;p15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15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15" name="Google Shape;2115;p15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16" name="Google Shape;2116;p15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15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8" name="Google Shape;2118;p15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15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0" name="Google Shape;2120;p15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1" name="Google Shape;2121;p15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2" name="Google Shape;2122;p15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3" name="Google Shape;2123;p15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5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5" name="Google Shape;2125;p15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6" name="Google Shape;2126;p15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7" name="Google Shape;2127;p15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8" name="Google Shape;2128;p15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9" name="Google Shape;2129;p15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0" name="Google Shape;2130;p15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1" name="Google Shape;2131;p15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2" name="Google Shape;2132;p15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3" name="Google Shape;2133;p15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4" name="Google Shape;2134;p15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5" name="Google Shape;2135;p15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15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15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15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15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15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15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15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15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15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15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15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15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15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15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15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15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15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15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15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15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15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15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15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15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15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15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15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15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15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15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15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15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15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15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15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1" name="Google Shape;2171;p15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2172" name="Google Shape;2172;p15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5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4" name="Google Shape;2174;p15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2175" name="Google Shape;2175;p15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5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5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5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5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5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5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5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5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5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5" name="Google Shape;2185;p15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2186" name="Google Shape;2186;p15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5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8" name="Google Shape;2188;p15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9" name="Google Shape;2189;p15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4" name="Google Shape;2194;p16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2195" name="Google Shape;2195;p16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96" name="Google Shape;2196;p16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97" name="Google Shape;2197;p16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16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9" name="Google Shape;2199;p16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00" name="Google Shape;2200;p16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01" name="Google Shape;2201;p16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16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3" name="Google Shape;2203;p16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04" name="Google Shape;2204;p16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16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6" name="Google Shape;2206;p16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07" name="Google Shape;2207;p16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16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9" name="Google Shape;2209;p16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10" name="Google Shape;2210;p16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16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2" name="Google Shape;2212;p16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13" name="Google Shape;2213;p16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16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15" name="Google Shape;2215;p16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6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7" name="Google Shape;2217;p16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16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16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16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16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16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16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16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16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16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16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16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16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16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16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16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16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16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16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16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16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16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16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16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16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16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16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16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16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16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16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16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16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0" name="Google Shape;2250;p16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1" name="Google Shape;2251;p16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2" name="Google Shape;2252;p16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3" name="Google Shape;2253;p16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4" name="Google Shape;2254;p16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5" name="Google Shape;2255;p16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6" name="Google Shape;2256;p16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7" name="Google Shape;2257;p16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8" name="Google Shape;2258;p16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9" name="Google Shape;2259;p16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0" name="Google Shape;2260;p16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1" name="Google Shape;2261;p16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2" name="Google Shape;2262;p16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3" name="Google Shape;2263;p16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4" name="Google Shape;2264;p16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5" name="Google Shape;2265;p16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6" name="Google Shape;2266;p16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7" name="Google Shape;2267;p160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8" name="Google Shape;2268;p160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2269" name="Google Shape;2269;p16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6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1" name="Google Shape;2271;p160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2272" name="Google Shape;2272;p16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6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6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6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6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6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6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6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6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6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2" name="Google Shape;2282;p160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2283" name="Google Shape;2283;p16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16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5" name="Google Shape;2285;p160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160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16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2292" name="Google Shape;2292;p16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93" name="Google Shape;2293;p16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94" name="Google Shape;2294;p16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16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6" name="Google Shape;2296;p16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97" name="Google Shape;2297;p16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98" name="Google Shape;2298;p16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16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0" name="Google Shape;2300;p16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01" name="Google Shape;2301;p16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p16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3" name="Google Shape;2303;p16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04" name="Google Shape;2304;p16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16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6" name="Google Shape;2306;p16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07" name="Google Shape;2307;p16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16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9" name="Google Shape;2309;p16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10" name="Google Shape;2310;p16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16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12" name="Google Shape;2312;p16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16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4" name="Google Shape;2314;p16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16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16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16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16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16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16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16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2" name="Google Shape;2322;p16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3" name="Google Shape;2323;p16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4" name="Google Shape;2324;p16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5" name="Google Shape;2325;p16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6" name="Google Shape;2326;p16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7" name="Google Shape;2327;p16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8" name="Google Shape;2328;p16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9" name="Google Shape;2329;p16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0" name="Google Shape;2330;p16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1" name="Google Shape;2331;p16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2" name="Google Shape;2332;p16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16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4" name="Google Shape;2334;p16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5" name="Google Shape;2335;p16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6" name="Google Shape;2336;p16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Google Shape;2337;p16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8" name="Google Shape;2338;p16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9" name="Google Shape;2339;p16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0" name="Google Shape;2340;p16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1" name="Google Shape;2341;p16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2" name="Google Shape;2342;p16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3" name="Google Shape;2343;p16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4" name="Google Shape;2344;p16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16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16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16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16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16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16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16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16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16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16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16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16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16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16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16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16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16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16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16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16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5" name="Google Shape;2365;p162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2366" name="Google Shape;2366;p16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6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162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2369" name="Google Shape;2369;p16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6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6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6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6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6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16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16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16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6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9" name="Google Shape;2379;p162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2380" name="Google Shape;2380;p16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6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2" name="Google Shape;2382;p162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162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p16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16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2390" name="Google Shape;2390;p16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1" name="Google Shape;2391;p16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92" name="Google Shape;2392;p16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16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4" name="Google Shape;2394;p16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5" name="Google Shape;2395;p16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96" name="Google Shape;2396;p16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16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8" name="Google Shape;2398;p16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99" name="Google Shape;2399;p16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16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1" name="Google Shape;2401;p16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02" name="Google Shape;2402;p16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16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4" name="Google Shape;2404;p16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05" name="Google Shape;2405;p16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16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7" name="Google Shape;2407;p16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08" name="Google Shape;2408;p16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16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0" name="Google Shape;2410;p16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16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2" name="Google Shape;2412;p16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16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16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16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16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16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16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16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16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1" name="Google Shape;2421;p16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2" name="Google Shape;2422;p16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Google Shape;2423;p16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Google Shape;2424;p16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5" name="Google Shape;2425;p16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16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7" name="Google Shape;2427;p16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8" name="Google Shape;2428;p16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9" name="Google Shape;2429;p16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0" name="Google Shape;2430;p16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16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16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3" name="Google Shape;2433;p16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4" name="Google Shape;2434;p16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5" name="Google Shape;2435;p16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6" name="Google Shape;2436;p16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7" name="Google Shape;2437;p16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8" name="Google Shape;2438;p16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Google Shape;2439;p16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0" name="Google Shape;2440;p16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1" name="Google Shape;2441;p16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2" name="Google Shape;2442;p16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3" name="Google Shape;2443;p16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16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5" name="Google Shape;2445;p16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Google Shape;2446;p16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7" name="Google Shape;2447;p16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Google Shape;2448;p16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9" name="Google Shape;2449;p16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0" name="Google Shape;2450;p16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1" name="Google Shape;2451;p16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16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16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Google Shape;2454;p16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Google Shape;2455;p16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6" name="Google Shape;2456;p16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7" name="Google Shape;2457;p16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8" name="Google Shape;2458;p16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9" name="Google Shape;2459;p16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0" name="Google Shape;2460;p16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1" name="Google Shape;2461;p16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2" name="Google Shape;2462;p164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463" name="Google Shape;2463;p164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64" name="Google Shape;2464;p164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65" name="Google Shape;2465;p164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466" name="Google Shape;2466;p16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16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8" name="Google Shape;2468;p164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469" name="Google Shape;2469;p16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16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16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16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16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16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16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16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16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16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9" name="Google Shape;2479;p164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480" name="Google Shape;2480;p16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16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2" name="Google Shape;2482;p164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p164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4" name="Google Shape;2484;p164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485" name="Google Shape;2485;p16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16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7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4" name="Google Shape;114;p7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5" name="Google Shape;115;p7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7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7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7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9" name="Google Shape;119;p7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0" name="Google Shape;120;p7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1" name="Google Shape;121;p7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2" name="Google Shape;122;p7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3" name="Google Shape;123;p7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4" name="Google Shape;124;p7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5" name="Google Shape;125;p7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80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34" name="Google Shape;134;p80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5" name="Google Shape;135;p80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36" name="Google Shape;136;p80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7" name="Google Shape;137;p80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80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80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80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80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0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80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80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0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80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80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80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80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80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0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" name="Google Shape;152;p80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3" name="Google Shape;153;p80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80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80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80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80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80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80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80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80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80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0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0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0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0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0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68" name="Google Shape;168;p80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9" name="Google Shape;169;p80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0" name="Google Shape;170;p80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1" name="Google Shape;171;p80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2" name="Google Shape;172;p80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3" name="Google Shape;173;p80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74" name="Google Shape;174;p8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504800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80"/>
          <p:cNvSpPr txBox="1">
            <a:spLocks noGrp="1"/>
          </p:cNvSpPr>
          <p:nvPr>
            <p:ph type="body" idx="1"/>
          </p:nvPr>
        </p:nvSpPr>
        <p:spPr>
          <a:xfrm>
            <a:off x="627600" y="4158833"/>
            <a:ext cx="4504800" cy="1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marL="2286000" lvl="4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marL="2743200" lvl="5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marL="3200400" lvl="6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marL="3657600" lvl="7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marL="4114800" lvl="8" indent="-30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6" name="Google Shape;176;p80"/>
          <p:cNvSpPr txBox="1">
            <a:spLocks noGrp="1"/>
          </p:cNvSpPr>
          <p:nvPr>
            <p:ph type="body" idx="2"/>
          </p:nvPr>
        </p:nvSpPr>
        <p:spPr>
          <a:xfrm>
            <a:off x="7158000" y="4140233"/>
            <a:ext cx="4236000" cy="1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marL="2286000" lvl="4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marL="2743200" lvl="5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marL="3200400" lvl="6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marL="3657600" lvl="7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marL="4114800" lvl="8" indent="-30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7" name="Google Shape;177;p80"/>
          <p:cNvSpPr txBox="1">
            <a:spLocks noGrp="1"/>
          </p:cNvSpPr>
          <p:nvPr>
            <p:ph type="subTitle" idx="3"/>
          </p:nvPr>
        </p:nvSpPr>
        <p:spPr>
          <a:xfrm>
            <a:off x="1209200" y="3448533"/>
            <a:ext cx="33416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8" name="Google Shape;178;p80"/>
          <p:cNvSpPr txBox="1">
            <a:spLocks noGrp="1"/>
          </p:cNvSpPr>
          <p:nvPr>
            <p:ph type="subTitle" idx="4"/>
          </p:nvPr>
        </p:nvSpPr>
        <p:spPr>
          <a:xfrm>
            <a:off x="7605200" y="3429933"/>
            <a:ext cx="33416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8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87" name="Google Shape;187;p8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8" name="Google Shape;188;p8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9" name="Google Shape;189;p8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0" name="Google Shape;190;p8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1" name="Google Shape;191;p8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2" name="Google Shape;192;p8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3" name="Google Shape;193;p8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" name="Google Shape;194;p8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" name="Google Shape;195;p8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" name="Google Shape;196;p8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7" name="Google Shape;197;p8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" name="Google Shape;198;p8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8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07" name="Google Shape;207;p8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6" name="Google Shape;226;p84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p8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86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36" name="Google Shape;236;p86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6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6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6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6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6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6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6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6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86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86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6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86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86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6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6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6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6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6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86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256" name="Google Shape;256;p86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4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45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46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47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16200038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8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1468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 b="0" i="0" u="none" strike="noStrike" cap="non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 b="0" i="0" u="none" strike="noStrike" cap="non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 b="0" i="0" u="none" strike="noStrike" cap="non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 b="0" i="0" u="none" strike="noStrike" cap="non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 b="0" i="0" u="none" strike="noStrike" cap="non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 b="0" i="0" u="none" strike="noStrike" cap="non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 b="0" i="0" u="none" strike="noStrike" cap="non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 b="0" i="0" u="none" strike="noStrike" cap="non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 b="0" i="0" u="none" strike="noStrike" cap="none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11" name="Google Shape;11;p68"/>
          <p:cNvSpPr txBox="1">
            <a:spLocks noGrp="1"/>
          </p:cNvSpPr>
          <p:nvPr>
            <p:ph type="body" idx="1"/>
          </p:nvPr>
        </p:nvSpPr>
        <p:spPr>
          <a:xfrm>
            <a:off x="1140400" y="2008467"/>
            <a:ext cx="8146800" cy="3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Char char="𖤓"/>
              <a:defRPr sz="2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𖡼"/>
              <a:defRPr sz="2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Raleway Thin"/>
              <a:buChar char="𖡼"/>
              <a:defRPr sz="2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200"/>
              <a:buFont typeface="Raleway Thin"/>
              <a:buChar char="■"/>
              <a:defRPr sz="2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12" name="Google Shape;12;p6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  <a:defRPr sz="2000" b="0" i="0" u="none" strike="noStrike" cap="none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9" name="Google Shape;259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0" name="Google Shape;290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9" name="Google Shape;339;p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0" name="Google Shape;370;p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3" name="Google Shape;373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0" name="Google Shape;430;p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1" name="Google Shape;431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2" name="Google Shape;432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3" name="Google Shape;433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9" name="Google Shape;459;p1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0" name="Google Shape;460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1" name="Google Shape;461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2" name="Google Shape;462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9" name="Google Shape;479;p10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0" name="Google Shape;480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2" name="Google Shape;482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8" name="Google Shape;508;p10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0" name="Google Shape;510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1" name="Google Shape;511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8" name="Google Shape;528;p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9" name="Google Shape;529;p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0" name="Google Shape;530;p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1" name="Google Shape;531;p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8" name="Google Shape;548;p10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1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1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1" name="Google Shape;551;p1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8" name="Google Shape;568;p1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9" name="Google Shape;569;p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0" name="Google Shape;570;p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1" name="Google Shape;571;p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8" name="Google Shape;588;p1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9" name="Google Shape;589;p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0" name="Google Shape;590;p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1" name="Google Shape;591;p1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8" name="Google Shape;608;p1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9" name="Google Shape;609;p1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0" name="Google Shape;610;p1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Google Shape;611;p1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7" name="Google Shape;637;p1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8" name="Google Shape;638;p1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Google Shape;639;p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p1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7" name="Google Shape;657;p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8" name="Google Shape;658;p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9" name="Google Shape;659;p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0" name="Google Shape;660;p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7" name="Google Shape;677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8" name="Google Shape;678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9" name="Google Shape;679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0" name="Google Shape;680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8" name="Google Shape;698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9" name="Google Shape;699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0" name="Google Shape;700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7" name="Google Shape;717;p1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8" name="Google Shape;718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9" name="Google Shape;719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0" name="Google Shape;720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6" name="Google Shape;746;p1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7" name="Google Shape;747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9" name="Google Shape;749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5" name="Google Shape;775;p1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6" name="Google Shape;776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7" name="Google Shape;777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8" name="Google Shape;778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3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04" name="Google Shape;804;p1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3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932" name="Google Shape;932;p1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3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031" name="Google Shape;1031;p1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3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111" name="Google Shape;1111;p13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3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214" name="Google Shape;1214;p1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4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313" name="Google Shape;1313;p1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4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416" name="Google Shape;1416;p1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4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509" name="Google Shape;1509;p1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4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602" name="Google Shape;1602;p1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14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695" name="Google Shape;1695;p14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15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94" name="Google Shape;1794;p15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15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893" name="Google Shape;1893;p15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15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992" name="Google Shape;1992;p1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p15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095" name="Google Shape;2095;p15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Google Shape;2191;p15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192" name="Google Shape;2192;p15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p16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289" name="Google Shape;2289;p1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p16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386" name="Google Shape;2386;p16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1" name="Google Shape;181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27.xml"/><Relationship Id="rId5" Type="http://schemas.openxmlformats.org/officeDocument/2006/relationships/slide" Target="slide12.xml"/><Relationship Id="rId4" Type="http://schemas.openxmlformats.org/officeDocument/2006/relationships/slide" Target="slide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7.xml"/><Relationship Id="rId4" Type="http://schemas.openxmlformats.org/officeDocument/2006/relationships/slide" Target="slide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xlist.com/script/main/art.asp?articlekey=5970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4.xml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 Thin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ECA3BD"/>
                </a:solidFill>
                <a:latin typeface="Raleway Thin"/>
                <a:ea typeface="Raleway Thin"/>
                <a:cs typeface="Raleway Thin"/>
                <a:sym typeface="Raleway Thin"/>
              </a:rPr>
              <a:t>1</a:t>
            </a:fld>
            <a:endParaRPr sz="2000" b="0" i="0" u="none" strike="noStrike" cap="none">
              <a:solidFill>
                <a:srgbClr val="ECA3BD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492" name="Google Shape;2492;p1"/>
          <p:cNvSpPr txBox="1">
            <a:spLocks noGrp="1"/>
          </p:cNvSpPr>
          <p:nvPr>
            <p:ph type="ctrTitle" idx="4294967295"/>
          </p:nvPr>
        </p:nvSpPr>
        <p:spPr>
          <a:xfrm>
            <a:off x="595689" y="2479344"/>
            <a:ext cx="10610156" cy="154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atisfy"/>
              <a:buNone/>
            </a:pPr>
            <a:r>
              <a:rPr lang="en-US" sz="5867" b="0" i="0" u="none" strike="noStrike" cap="none" dirty="0">
                <a:solidFill>
                  <a:srgbClr val="CC0066"/>
                </a:solidFill>
                <a:latin typeface="Overlock"/>
                <a:ea typeface="Overlock"/>
                <a:cs typeface="Overlock"/>
                <a:sym typeface="Overlock"/>
              </a:rPr>
              <a:t>FLUID THERAPY IN CHILDREN</a:t>
            </a:r>
            <a:endParaRPr sz="5867" b="0" i="0" u="none" strike="noStrike" cap="none" dirty="0">
              <a:solidFill>
                <a:srgbClr val="CC0066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493" name="Google Shape;2493;p1"/>
          <p:cNvSpPr txBox="1">
            <a:spLocks noGrp="1"/>
          </p:cNvSpPr>
          <p:nvPr>
            <p:ph type="subTitle" idx="4294967295"/>
          </p:nvPr>
        </p:nvSpPr>
        <p:spPr>
          <a:xfrm>
            <a:off x="2378971" y="3747129"/>
            <a:ext cx="6557433" cy="300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lang="en-US" sz="1867" b="0" i="0" u="none" strike="noStrike" cap="none" dirty="0">
                <a:solidFill>
                  <a:srgbClr val="CC0066"/>
                </a:solidFill>
                <a:latin typeface="Raleway Thin"/>
                <a:ea typeface="Raleway Thin"/>
                <a:cs typeface="Raleway Thin"/>
                <a:sym typeface="Raleway Thin"/>
              </a:rPr>
              <a:t>SUPERVISED BY :DR.ASEEL AL-</a:t>
            </a:r>
            <a:r>
              <a:rPr lang="en-US" sz="1867" b="0" i="0" u="none" strike="noStrike" cap="none" dirty="0" err="1">
                <a:solidFill>
                  <a:srgbClr val="CC0066"/>
                </a:solidFill>
                <a:latin typeface="Raleway Thin"/>
                <a:ea typeface="Raleway Thin"/>
                <a:cs typeface="Raleway Thin"/>
                <a:sym typeface="Raleway Thin"/>
              </a:rPr>
              <a:t>Dmoor</a:t>
            </a:r>
            <a:endParaRPr sz="1867" b="0" i="0" u="none" strike="noStrike" cap="none" dirty="0">
              <a:solidFill>
                <a:srgbClr val="CC0066"/>
              </a:solidFill>
              <a:latin typeface="Raleway Thin"/>
              <a:ea typeface="Raleway Thin"/>
              <a:cs typeface="Raleway Thin"/>
              <a:sym typeface="Raleway Thi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lang="en-US" sz="1867" b="0" i="0" u="none" strike="noStrike" cap="none" dirty="0">
                <a:solidFill>
                  <a:srgbClr val="CC0066"/>
                </a:solidFill>
                <a:latin typeface="Raleway Thin"/>
                <a:ea typeface="Raleway Thin"/>
                <a:cs typeface="Raleway Thin"/>
                <a:sym typeface="Raleway Thin"/>
              </a:rPr>
              <a:t>DONE BY </a:t>
            </a:r>
            <a:r>
              <a:rPr lang="en-US" sz="2000" b="1" i="0" u="none" strike="noStrike" cap="none" dirty="0">
                <a:solidFill>
                  <a:srgbClr val="CC0066"/>
                </a:solidFill>
                <a:latin typeface="Raleway Thin"/>
                <a:ea typeface="Raleway Thin"/>
                <a:cs typeface="Raleway Thin"/>
                <a:sym typeface="Raleway Thin"/>
              </a:rPr>
              <a:t>:                Leen Allan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lang="en-US" sz="2000" b="1" dirty="0">
                <a:solidFill>
                  <a:srgbClr val="CC0066"/>
                </a:solidFill>
              </a:rPr>
              <a:t>                                    </a:t>
            </a:r>
            <a:r>
              <a:rPr lang="en-US" sz="2000" b="1" dirty="0" err="1">
                <a:solidFill>
                  <a:srgbClr val="CC0066"/>
                </a:solidFill>
              </a:rPr>
              <a:t>Safaa</a:t>
            </a:r>
            <a:r>
              <a:rPr lang="en-US" sz="2000" b="1" dirty="0">
                <a:solidFill>
                  <a:srgbClr val="CC0066"/>
                </a:solidFill>
              </a:rPr>
              <a:t> </a:t>
            </a:r>
            <a:r>
              <a:rPr lang="en-US" sz="2000" b="1" dirty="0" err="1">
                <a:solidFill>
                  <a:srgbClr val="CC0066"/>
                </a:solidFill>
              </a:rPr>
              <a:t>aljaafra</a:t>
            </a:r>
            <a:endParaRPr lang="en-US" sz="2000" b="1" dirty="0">
              <a:solidFill>
                <a:srgbClr val="CC0066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lang="en-US" sz="2000" b="1" dirty="0">
                <a:solidFill>
                  <a:srgbClr val="CC0066"/>
                </a:solidFill>
              </a:rPr>
              <a:t>                                  Jana </a:t>
            </a:r>
            <a:r>
              <a:rPr lang="en-US" sz="2000" b="1" dirty="0" err="1">
                <a:solidFill>
                  <a:srgbClr val="CC0066"/>
                </a:solidFill>
              </a:rPr>
              <a:t>nassar</a:t>
            </a:r>
            <a:r>
              <a:rPr lang="en-US" sz="2000" b="1" dirty="0">
                <a:solidFill>
                  <a:srgbClr val="CC0066"/>
                </a:solidFill>
              </a:rPr>
              <a:t>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lang="en-US" sz="2000" b="1" i="0" u="none" strike="noStrike" cap="none" dirty="0">
                <a:solidFill>
                  <a:srgbClr val="CC0066"/>
                </a:solidFill>
                <a:latin typeface="Raleway Thin"/>
                <a:ea typeface="Raleway Thin"/>
                <a:cs typeface="Raleway Thin"/>
                <a:sym typeface="Raleway Thin"/>
              </a:rPr>
              <a:t>                                 J</a:t>
            </a:r>
            <a:r>
              <a:rPr lang="en-US" sz="2000" b="1" dirty="0">
                <a:solidFill>
                  <a:srgbClr val="CC0066"/>
                </a:solidFill>
              </a:rPr>
              <a:t>ebreen </a:t>
            </a:r>
            <a:r>
              <a:rPr lang="en-US" sz="2000" b="1" dirty="0" err="1">
                <a:solidFill>
                  <a:srgbClr val="CC0066"/>
                </a:solidFill>
              </a:rPr>
              <a:t>Alaydi</a:t>
            </a:r>
            <a:endParaRPr lang="en-US" sz="2000" b="1" dirty="0">
              <a:solidFill>
                <a:srgbClr val="CC0066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r>
              <a:rPr lang="en-US" sz="2000" b="1" dirty="0">
                <a:solidFill>
                  <a:srgbClr val="CC0066"/>
                </a:solidFill>
              </a:rPr>
              <a:t>                                    Abdallah </a:t>
            </a:r>
            <a:r>
              <a:rPr lang="en-US" sz="2000" b="1" dirty="0" err="1">
                <a:solidFill>
                  <a:srgbClr val="CC0066"/>
                </a:solidFill>
              </a:rPr>
              <a:t>Dradkeh</a:t>
            </a:r>
            <a:endParaRPr lang="en-US" sz="2000" b="1" dirty="0">
              <a:solidFill>
                <a:srgbClr val="CC0066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endParaRPr lang="en-US" sz="1867" b="0" i="0" u="none" strike="noStrike" cap="none" dirty="0">
              <a:solidFill>
                <a:srgbClr val="CC0066"/>
              </a:solidFill>
              <a:latin typeface="Raleway Thin"/>
              <a:ea typeface="Raleway Thin"/>
              <a:cs typeface="Raleway Thin"/>
              <a:sym typeface="Raleway Thi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None/>
            </a:pPr>
            <a:endParaRPr sz="1867" b="0" i="0" u="none" strike="noStrike" cap="none" dirty="0">
              <a:solidFill>
                <a:srgbClr val="CC0066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494" name="Google Shape;2494;p1"/>
          <p:cNvSpPr/>
          <p:nvPr/>
        </p:nvSpPr>
        <p:spPr>
          <a:xfrm>
            <a:off x="6311181" y="2712522"/>
            <a:ext cx="352905" cy="33696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5" name="Google Shape;2495;p1"/>
          <p:cNvGrpSpPr/>
          <p:nvPr/>
        </p:nvGrpSpPr>
        <p:grpSpPr>
          <a:xfrm>
            <a:off x="5925426" y="859857"/>
            <a:ext cx="1511869" cy="1512289"/>
            <a:chOff x="6654650" y="3665275"/>
            <a:chExt cx="409100" cy="409125"/>
          </a:xfrm>
        </p:grpSpPr>
        <p:sp>
          <p:nvSpPr>
            <p:cNvPr id="2496" name="Google Shape;2496;p1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1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8" name="Google Shape;2498;p1"/>
          <p:cNvGrpSpPr/>
          <p:nvPr/>
        </p:nvGrpSpPr>
        <p:grpSpPr>
          <a:xfrm rot="1056884">
            <a:off x="4531089" y="2149735"/>
            <a:ext cx="998865" cy="998960"/>
            <a:chOff x="570875" y="4322250"/>
            <a:chExt cx="443300" cy="443325"/>
          </a:xfrm>
        </p:grpSpPr>
        <p:sp>
          <p:nvSpPr>
            <p:cNvPr id="2499" name="Google Shape;2499;p1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1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1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1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3" name="Google Shape;2503;p1"/>
          <p:cNvSpPr/>
          <p:nvPr/>
        </p:nvSpPr>
        <p:spPr>
          <a:xfrm rot="2466561">
            <a:off x="4630100" y="1238604"/>
            <a:ext cx="490291" cy="46814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4" name="Google Shape;2504;p1"/>
          <p:cNvSpPr/>
          <p:nvPr/>
        </p:nvSpPr>
        <p:spPr>
          <a:xfrm rot="-1609299">
            <a:off x="5317771" y="1677485"/>
            <a:ext cx="352856" cy="33691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5" name="Google Shape;2505;p1"/>
          <p:cNvSpPr/>
          <p:nvPr/>
        </p:nvSpPr>
        <p:spPr>
          <a:xfrm rot="2926312">
            <a:off x="7305170" y="2045591"/>
            <a:ext cx="264249" cy="25231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1"/>
          <p:cNvSpPr/>
          <p:nvPr/>
        </p:nvSpPr>
        <p:spPr>
          <a:xfrm rot="-1609224">
            <a:off x="6387525" y="483847"/>
            <a:ext cx="238081" cy="22732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p11"/>
          <p:cNvSpPr/>
          <p:nvPr/>
        </p:nvSpPr>
        <p:spPr>
          <a:xfrm>
            <a:off x="680356" y="1089550"/>
            <a:ext cx="761455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Mostly contribution of serum Na , and lesser from urea and Glucose .</a:t>
            </a: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Calculated as : 2Na+Glucose+Urea in mmol/</a:t>
            </a:r>
            <a:r>
              <a:rPr lang="en-US" sz="32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r>
            <a:r>
              <a:rPr lang="en-US" sz="32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</a:t>
            </a:r>
            <a:endParaRPr sz="3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3" name="Google Shape;2663;p11"/>
          <p:cNvSpPr/>
          <p:nvPr/>
        </p:nvSpPr>
        <p:spPr>
          <a:xfrm>
            <a:off x="680357" y="166220"/>
            <a:ext cx="581601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5400"/>
              <a:buFont typeface="Bilbo"/>
              <a:buNone/>
            </a:pPr>
            <a:r>
              <a:rPr lang="en-US" sz="54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Blood Osmolality : </a:t>
            </a:r>
            <a:endParaRPr sz="5400" b="1" i="0" u="none" strike="noStrike" cap="none">
              <a:solidFill>
                <a:srgbClr val="CC0066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2664" name="Google Shape;26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7744" y="1877786"/>
            <a:ext cx="5214256" cy="4751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5" name="Google Shape;2665;p11"/>
          <p:cNvGrpSpPr/>
          <p:nvPr/>
        </p:nvGrpSpPr>
        <p:grpSpPr>
          <a:xfrm>
            <a:off x="683214" y="2710085"/>
            <a:ext cx="471419" cy="260718"/>
            <a:chOff x="1822875" y="1377000"/>
            <a:chExt cx="548075" cy="286550"/>
          </a:xfrm>
        </p:grpSpPr>
        <p:sp>
          <p:nvSpPr>
            <p:cNvPr id="2666" name="Google Shape;2666;p11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7" name="Google Shape;2667;p11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8" name="Google Shape;2668;p11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9" name="Google Shape;2669;p11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0" name="Google Shape;2670;p11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1" name="Google Shape;2671;p11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2" name="Google Shape;2672;p11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3" name="Google Shape;2673;p11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4" name="Google Shape;2674;p11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675" name="Google Shape;2675;p11"/>
          <p:cNvCxnSpPr/>
          <p:nvPr/>
        </p:nvCxnSpPr>
        <p:spPr>
          <a:xfrm>
            <a:off x="1920240" y="3520440"/>
            <a:ext cx="1463040" cy="1524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6" name="Google Shape;2676;p11"/>
          <p:cNvCxnSpPr/>
          <p:nvPr/>
        </p:nvCxnSpPr>
        <p:spPr>
          <a:xfrm>
            <a:off x="3717472" y="3535680"/>
            <a:ext cx="882831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12"/>
          <p:cNvSpPr txBox="1">
            <a:spLocks noGrp="1"/>
          </p:cNvSpPr>
          <p:nvPr>
            <p:ph type="title"/>
          </p:nvPr>
        </p:nvSpPr>
        <p:spPr>
          <a:xfrm>
            <a:off x="658584" y="586094"/>
            <a:ext cx="9350829" cy="8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3000"/>
              <a:buFont typeface="Bilbo"/>
              <a:buNone/>
            </a:pPr>
            <a:r>
              <a:rPr lang="en-US" b="1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Effective Circulating Volume :</a:t>
            </a:r>
            <a:endParaRPr b="1">
              <a:solidFill>
                <a:srgbClr val="CC0066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sp>
        <p:nvSpPr>
          <p:cNvPr id="2683" name="Google Shape;2683;p12"/>
          <p:cNvSpPr/>
          <p:nvPr/>
        </p:nvSpPr>
        <p:spPr>
          <a:xfrm>
            <a:off x="890486" y="1587864"/>
            <a:ext cx="11301513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a relative 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clinically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important term. </a:t>
            </a: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non measurable.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Biologically more important than the intra</a:t>
            </a:r>
            <a:r>
              <a:rPr lang="en-US"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ascular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volume.</a:t>
            </a: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the part of the intravascular compartment 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ECF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the arterial system  that effectively perfusing tissue.</a:t>
            </a:r>
            <a:endParaRPr/>
          </a:p>
        </p:txBody>
      </p:sp>
      <p:grpSp>
        <p:nvGrpSpPr>
          <p:cNvPr id="2684" name="Google Shape;2684;p12"/>
          <p:cNvGrpSpPr/>
          <p:nvPr/>
        </p:nvGrpSpPr>
        <p:grpSpPr>
          <a:xfrm>
            <a:off x="1047990" y="3210553"/>
            <a:ext cx="471419" cy="260718"/>
            <a:chOff x="1822875" y="1377000"/>
            <a:chExt cx="548075" cy="286550"/>
          </a:xfrm>
        </p:grpSpPr>
        <p:sp>
          <p:nvSpPr>
            <p:cNvPr id="2685" name="Google Shape;2685;p1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6" name="Google Shape;2686;p1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1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8" name="Google Shape;2688;p1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9" name="Google Shape;2689;p1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0" name="Google Shape;2690;p1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1" name="Google Shape;2691;p1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Google Shape;2692;p1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Google Shape;2693;p1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94" name="Google Shape;269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9557" y="0"/>
            <a:ext cx="2509157" cy="2563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p13"/>
          <p:cNvSpPr/>
          <p:nvPr/>
        </p:nvSpPr>
        <p:spPr>
          <a:xfrm>
            <a:off x="435428" y="1613238"/>
            <a:ext cx="10096499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omic Sans M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Receptors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in cardiopulmonary circulation, carotid sinus, aortic arch and the kidney 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Works to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restore normovolumia by alteration in  cardiac output, renal water and salt excretion.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omic Sans M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Renin –Angiotensin-Aldosterone system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/volume control  (Na+ ). </a:t>
            </a: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omic Sans M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Osmoreceptors - ADH system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/osmolality control .</a:t>
            </a: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0" name="Google Shape;2700;p13"/>
          <p:cNvSpPr/>
          <p:nvPr/>
        </p:nvSpPr>
        <p:spPr>
          <a:xfrm>
            <a:off x="195942" y="43578"/>
            <a:ext cx="973535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800"/>
              <a:buFont typeface="Bilbo"/>
              <a:buNone/>
            </a:pPr>
            <a:r>
              <a:rPr lang="en-US" sz="4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Body response to changes </a:t>
            </a:r>
            <a:endParaRPr sz="4800" b="1" i="0" u="none" strike="noStrike" cap="none">
              <a:solidFill>
                <a:srgbClr val="CC0066"/>
              </a:solidFill>
              <a:latin typeface="Bilbo"/>
              <a:ea typeface="Bilbo"/>
              <a:cs typeface="Bilbo"/>
              <a:sym typeface="Bilb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800"/>
              <a:buFont typeface="Bilbo"/>
              <a:buNone/>
            </a:pPr>
            <a:r>
              <a:rPr lang="en-US" sz="4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in the Effective Circulating Volume : </a:t>
            </a:r>
            <a:endParaRPr sz="4800" b="1" i="0" u="none" strike="noStrike" cap="none">
              <a:solidFill>
                <a:srgbClr val="CC0066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grpSp>
        <p:nvGrpSpPr>
          <p:cNvPr id="2701" name="Google Shape;2701;p13"/>
          <p:cNvGrpSpPr/>
          <p:nvPr/>
        </p:nvGrpSpPr>
        <p:grpSpPr>
          <a:xfrm>
            <a:off x="194375" y="1834070"/>
            <a:ext cx="282436" cy="237797"/>
            <a:chOff x="5829234" y="2755341"/>
            <a:chExt cx="282436" cy="237797"/>
          </a:xfrm>
        </p:grpSpPr>
        <p:sp>
          <p:nvSpPr>
            <p:cNvPr id="2702" name="Google Shape;2702;p13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3" name="Google Shape;2703;p13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4" name="Google Shape;2704;p13"/>
          <p:cNvGrpSpPr/>
          <p:nvPr/>
        </p:nvGrpSpPr>
        <p:grpSpPr>
          <a:xfrm>
            <a:off x="203853" y="5174405"/>
            <a:ext cx="282436" cy="237797"/>
            <a:chOff x="5829234" y="2755341"/>
            <a:chExt cx="282436" cy="237797"/>
          </a:xfrm>
        </p:grpSpPr>
        <p:sp>
          <p:nvSpPr>
            <p:cNvPr id="2705" name="Google Shape;2705;p13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6" name="Google Shape;2706;p13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7" name="Google Shape;2707;p13"/>
          <p:cNvGrpSpPr/>
          <p:nvPr/>
        </p:nvGrpSpPr>
        <p:grpSpPr>
          <a:xfrm>
            <a:off x="199818" y="4237583"/>
            <a:ext cx="282436" cy="237797"/>
            <a:chOff x="5829234" y="2755341"/>
            <a:chExt cx="282436" cy="237797"/>
          </a:xfrm>
        </p:grpSpPr>
        <p:sp>
          <p:nvSpPr>
            <p:cNvPr id="2708" name="Google Shape;2708;p13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9" name="Google Shape;2709;p13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10" name="Google Shape;2710;p13"/>
          <p:cNvPicPr preferRelativeResize="0"/>
          <p:nvPr/>
        </p:nvPicPr>
        <p:blipFill rotWithShape="1">
          <a:blip r:embed="rId3">
            <a:alphaModFix/>
          </a:blip>
          <a:srcRect l="54780" t="4054" r="5216" b="55189"/>
          <a:stretch/>
        </p:blipFill>
        <p:spPr>
          <a:xfrm rot="-1681122">
            <a:off x="10809515" y="451311"/>
            <a:ext cx="740229" cy="754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5" name="Google Shape;271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836" y="844418"/>
            <a:ext cx="4282464" cy="5463606"/>
          </a:xfrm>
          <a:prstGeom prst="rect">
            <a:avLst/>
          </a:prstGeom>
          <a:noFill/>
          <a:ln>
            <a:noFill/>
          </a:ln>
        </p:spPr>
      </p:pic>
      <p:sp>
        <p:nvSpPr>
          <p:cNvPr id="2716" name="Google Shape;2716;p14"/>
          <p:cNvSpPr/>
          <p:nvPr/>
        </p:nvSpPr>
        <p:spPr>
          <a:xfrm>
            <a:off x="6307113" y="3576221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7" name="Google Shape;2717;p14"/>
          <p:cNvSpPr/>
          <p:nvPr/>
        </p:nvSpPr>
        <p:spPr>
          <a:xfrm>
            <a:off x="8316904" y="4065692"/>
            <a:ext cx="496125" cy="459050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8" name="Google Shape;2718;p14"/>
          <p:cNvPicPr preferRelativeResize="0"/>
          <p:nvPr/>
        </p:nvPicPr>
        <p:blipFill rotWithShape="1">
          <a:blip r:embed="rId4">
            <a:alphaModFix/>
          </a:blip>
          <a:srcRect l="1220" t="405" r="-1219" b="-405"/>
          <a:stretch/>
        </p:blipFill>
        <p:spPr>
          <a:xfrm>
            <a:off x="8175171" y="2516327"/>
            <a:ext cx="4016829" cy="4016829"/>
          </a:xfrm>
          <a:prstGeom prst="rect">
            <a:avLst/>
          </a:prstGeom>
          <a:noFill/>
          <a:ln>
            <a:noFill/>
          </a:ln>
        </p:spPr>
      </p:pic>
      <p:sp>
        <p:nvSpPr>
          <p:cNvPr id="2719" name="Google Shape;2719;p14"/>
          <p:cNvSpPr txBox="1">
            <a:spLocks noGrp="1"/>
          </p:cNvSpPr>
          <p:nvPr>
            <p:ph type="title"/>
          </p:nvPr>
        </p:nvSpPr>
        <p:spPr>
          <a:xfrm>
            <a:off x="4138035" y="844418"/>
            <a:ext cx="9088729" cy="1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12000"/>
              <a:buFont typeface="Bilbo"/>
              <a:buNone/>
            </a:pPr>
            <a:r>
              <a:rPr lang="en-US" b="1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CHILD DEHYDRATION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p15"/>
          <p:cNvSpPr txBox="1"/>
          <p:nvPr/>
        </p:nvSpPr>
        <p:spPr>
          <a:xfrm>
            <a:off x="525394" y="1955492"/>
            <a:ext cx="12259876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9329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Volume depletion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reduces the effective circulating</a:t>
            </a:r>
            <a:endParaRPr/>
          </a:p>
          <a:p>
            <a:pPr marL="169329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volume   (ECV)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compromising tissue and organ perfusion.</a:t>
            </a:r>
            <a:endParaRPr/>
          </a:p>
          <a:p>
            <a:pPr marL="6172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occurs when fluid is </a:t>
            </a:r>
            <a:r>
              <a:rPr lang="en-US" sz="3200" b="1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lost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from the extracellular space  </a:t>
            </a:r>
            <a:endParaRPr/>
          </a:p>
          <a:p>
            <a:pPr marL="169329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at a rate that </a:t>
            </a:r>
            <a:r>
              <a:rPr lang="en-US" sz="3200" b="1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exceeds intake</a:t>
            </a: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result from </a:t>
            </a: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69329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prolonged </a:t>
            </a:r>
            <a:r>
              <a:rPr lang="en-US" sz="3200" b="1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inadequate intake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without excessive losses.</a:t>
            </a:r>
            <a:endParaRPr/>
          </a:p>
          <a:p>
            <a:pPr marL="6172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</a:t>
            </a:r>
            <a:endParaRPr/>
          </a:p>
          <a:p>
            <a:pPr marL="6172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The </a:t>
            </a:r>
            <a:r>
              <a:rPr lang="en-US" sz="36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US" sz="32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ost </a:t>
            </a:r>
            <a:r>
              <a:rPr lang="en-US" sz="36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US" sz="32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ommon sites for ECF loss are:</a:t>
            </a:r>
            <a:endParaRPr/>
          </a:p>
          <a:p>
            <a:pPr marL="169329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</a:t>
            </a:r>
            <a:r>
              <a:rPr lang="en-US" sz="32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 :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(eg, </a:t>
            </a:r>
            <a:r>
              <a:rPr lang="en-US" sz="28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iarrhea, vomiting /GE/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bleeding)</a:t>
            </a:r>
            <a:endParaRPr/>
          </a:p>
          <a:p>
            <a:pPr marL="169329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</a:t>
            </a:r>
            <a:r>
              <a:rPr lang="en-US" sz="32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Skin: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(eg,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ever, burns)</a:t>
            </a:r>
            <a:endParaRPr/>
          </a:p>
          <a:p>
            <a:pPr marL="169329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</a:t>
            </a:r>
            <a:r>
              <a:rPr lang="en-US" sz="32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Urine: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(eg, glucosuria, diuretic therapy,</a:t>
            </a:r>
            <a:endParaRPr/>
          </a:p>
          <a:p>
            <a:pPr marL="169329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diabetes   insipidus)</a:t>
            </a:r>
            <a:endParaRPr/>
          </a:p>
          <a:p>
            <a:pPr marL="609585" marR="0" lvl="0" indent="-4402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2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5760" marR="0" lvl="0" indent="-2834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080"/>
              <a:buFont typeface="Arial"/>
              <a:buNone/>
            </a:pPr>
            <a:endParaRPr sz="2600" b="0" i="0" u="none" strike="noStrike" cap="none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609585" marR="0" lvl="0" indent="-4402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2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marR="0" lvl="0" indent="-3386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2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6" name="Google Shape;2726;p15"/>
          <p:cNvSpPr/>
          <p:nvPr/>
        </p:nvSpPr>
        <p:spPr>
          <a:xfrm>
            <a:off x="656024" y="323708"/>
            <a:ext cx="1124750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000"/>
              <a:buFont typeface="Bilbo"/>
              <a:buNone/>
            </a:pPr>
            <a:r>
              <a:rPr lang="en-US" sz="40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Clinical assessment and diagnosis of hypovolemia (Dehydration) in children:</a:t>
            </a:r>
            <a:br>
              <a:rPr lang="en-US" sz="40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</a:br>
            <a:endParaRPr sz="3200" b="0" i="0" u="none" strike="noStrike" cap="none">
              <a:solidFill>
                <a:srgbClr val="000000"/>
              </a:solidFill>
              <a:highlight>
                <a:srgbClr val="FED58A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27" name="Google Shape;2727;p15"/>
          <p:cNvGrpSpPr/>
          <p:nvPr/>
        </p:nvGrpSpPr>
        <p:grpSpPr>
          <a:xfrm>
            <a:off x="656024" y="4404777"/>
            <a:ext cx="282436" cy="237797"/>
            <a:chOff x="5829234" y="2755341"/>
            <a:chExt cx="282436" cy="237797"/>
          </a:xfrm>
        </p:grpSpPr>
        <p:sp>
          <p:nvSpPr>
            <p:cNvPr id="2728" name="Google Shape;2728;p15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9" name="Google Shape;2729;p15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p16"/>
          <p:cNvSpPr txBox="1">
            <a:spLocks noGrp="1"/>
          </p:cNvSpPr>
          <p:nvPr>
            <p:ph type="title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</a:pPr>
            <a:endParaRPr/>
          </a:p>
        </p:txBody>
      </p:sp>
      <p:sp>
        <p:nvSpPr>
          <p:cNvPr id="2735" name="Google Shape;2735;p16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5" lvl="0" indent="-33865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2736" name="Google Shape;2736;p16" descr="A close up of text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7" name="Google Shape;2737;p16"/>
          <p:cNvSpPr/>
          <p:nvPr/>
        </p:nvSpPr>
        <p:spPr>
          <a:xfrm>
            <a:off x="3341975" y="957738"/>
            <a:ext cx="86100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entury Gothic"/>
              <a:buNone/>
            </a:pPr>
            <a:r>
              <a:rPr lang="en-US" sz="2000" b="1" i="0" u="sng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most common cause of dehydration in children is Gastroenteritis</a:t>
            </a:r>
            <a:endParaRPr sz="2000" b="1" i="0" u="sng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Google Shape;2742;p17"/>
          <p:cNvSpPr txBox="1"/>
          <p:nvPr/>
        </p:nvSpPr>
        <p:spPr>
          <a:xfrm>
            <a:off x="446314" y="1618343"/>
            <a:ext cx="10869385" cy="50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8346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AutoNum type="arabi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is a higher frequency of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gastroenteritis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(diarrhea and vomiting) in children compared to adults.</a:t>
            </a:r>
            <a:endParaRPr/>
          </a:p>
          <a:p>
            <a:pPr marL="365760" marR="0" lvl="0" indent="-120903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65760" marR="0" lvl="0" indent="-2834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AutoNum type="arabi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Children, especially young children,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 a higher surface area to volume ratio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proportionally higher insensible losses that are accentuated in disease states (eg, fever or burns).</a:t>
            </a:r>
            <a:endParaRPr/>
          </a:p>
          <a:p>
            <a:pPr marL="365760" marR="0" lvl="0" indent="-120903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65760" marR="0" lvl="0" indent="-2834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AutoNum type="arabi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Young children are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unable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communicate their need for fluids or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cannot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independently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access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fluids to replenish volume losses.</a:t>
            </a:r>
            <a:endParaRPr/>
          </a:p>
          <a:p>
            <a:pPr marL="365760" marR="0" lvl="0" indent="-15138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080"/>
              <a:buFont typeface="Noto Sans Symbols"/>
              <a:buNone/>
            </a:pPr>
            <a:endParaRPr sz="2600" b="0" i="0" u="none" strike="noStrike" cap="none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43" name="Google Shape;2743;p17"/>
          <p:cNvSpPr/>
          <p:nvPr/>
        </p:nvSpPr>
        <p:spPr>
          <a:xfrm>
            <a:off x="446314" y="206262"/>
            <a:ext cx="11745686" cy="12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296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400"/>
              <a:buFont typeface="Bilbo"/>
              <a:buNone/>
            </a:pPr>
            <a:r>
              <a:rPr lang="en-US" sz="44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Children are at increased risk for hypovolemia for the following reasons:</a:t>
            </a:r>
            <a:endParaRPr/>
          </a:p>
        </p:txBody>
      </p:sp>
      <p:grpSp>
        <p:nvGrpSpPr>
          <p:cNvPr id="2744" name="Google Shape;2744;p17"/>
          <p:cNvGrpSpPr/>
          <p:nvPr/>
        </p:nvGrpSpPr>
        <p:grpSpPr>
          <a:xfrm>
            <a:off x="11034090" y="1336989"/>
            <a:ext cx="563217" cy="562707"/>
            <a:chOff x="5465285" y="3024784"/>
            <a:chExt cx="543227" cy="542734"/>
          </a:xfrm>
        </p:grpSpPr>
        <p:sp>
          <p:nvSpPr>
            <p:cNvPr id="2745" name="Google Shape;2745;p17"/>
            <p:cNvSpPr/>
            <p:nvPr/>
          </p:nvSpPr>
          <p:spPr>
            <a:xfrm>
              <a:off x="5465285" y="3024784"/>
              <a:ext cx="543227" cy="542734"/>
            </a:xfrm>
            <a:custGeom>
              <a:avLst/>
              <a:gdLst/>
              <a:ahLst/>
              <a:cxnLst/>
              <a:rect l="l" t="t" r="r" b="b"/>
              <a:pathLst>
                <a:path w="24281" h="24259" extrusionOk="0">
                  <a:moveTo>
                    <a:pt x="7787" y="1548"/>
                  </a:moveTo>
                  <a:cubicBezTo>
                    <a:pt x="8304" y="1548"/>
                    <a:pt x="8823" y="1599"/>
                    <a:pt x="9327" y="1702"/>
                  </a:cubicBezTo>
                  <a:cubicBezTo>
                    <a:pt x="11192" y="2094"/>
                    <a:pt x="12807" y="3160"/>
                    <a:pt x="13794" y="4790"/>
                  </a:cubicBezTo>
                  <a:cubicBezTo>
                    <a:pt x="15722" y="7940"/>
                    <a:pt x="14766" y="12172"/>
                    <a:pt x="11396" y="13881"/>
                  </a:cubicBezTo>
                  <a:cubicBezTo>
                    <a:pt x="10492" y="14345"/>
                    <a:pt x="9548" y="14557"/>
                    <a:pt x="8623" y="14557"/>
                  </a:cubicBezTo>
                  <a:cubicBezTo>
                    <a:pt x="5827" y="14557"/>
                    <a:pt x="3200" y="12613"/>
                    <a:pt x="2352" y="9774"/>
                  </a:cubicBezTo>
                  <a:cubicBezTo>
                    <a:pt x="1803" y="7940"/>
                    <a:pt x="2117" y="5918"/>
                    <a:pt x="3042" y="4273"/>
                  </a:cubicBezTo>
                  <a:cubicBezTo>
                    <a:pt x="3480" y="3504"/>
                    <a:pt x="4154" y="2658"/>
                    <a:pt x="4970" y="2015"/>
                  </a:cubicBezTo>
                  <a:cubicBezTo>
                    <a:pt x="5534" y="1827"/>
                    <a:pt x="6161" y="1718"/>
                    <a:pt x="6506" y="1655"/>
                  </a:cubicBezTo>
                  <a:cubicBezTo>
                    <a:pt x="6926" y="1584"/>
                    <a:pt x="7356" y="1548"/>
                    <a:pt x="7787" y="1548"/>
                  </a:cubicBezTo>
                  <a:close/>
                  <a:moveTo>
                    <a:pt x="7841" y="0"/>
                  </a:moveTo>
                  <a:cubicBezTo>
                    <a:pt x="7710" y="0"/>
                    <a:pt x="7578" y="3"/>
                    <a:pt x="7446" y="9"/>
                  </a:cubicBezTo>
                  <a:cubicBezTo>
                    <a:pt x="6004" y="56"/>
                    <a:pt x="3010" y="479"/>
                    <a:pt x="2744" y="2251"/>
                  </a:cubicBezTo>
                  <a:cubicBezTo>
                    <a:pt x="1772" y="3395"/>
                    <a:pt x="1067" y="4852"/>
                    <a:pt x="800" y="6122"/>
                  </a:cubicBezTo>
                  <a:cubicBezTo>
                    <a:pt x="1" y="9821"/>
                    <a:pt x="1803" y="13787"/>
                    <a:pt x="5314" y="15386"/>
                  </a:cubicBezTo>
                  <a:cubicBezTo>
                    <a:pt x="6336" y="15851"/>
                    <a:pt x="7419" y="16072"/>
                    <a:pt x="8493" y="16072"/>
                  </a:cubicBezTo>
                  <a:cubicBezTo>
                    <a:pt x="10419" y="16072"/>
                    <a:pt x="12314" y="15363"/>
                    <a:pt x="13763" y="14085"/>
                  </a:cubicBezTo>
                  <a:cubicBezTo>
                    <a:pt x="13935" y="14774"/>
                    <a:pt x="14562" y="15448"/>
                    <a:pt x="15174" y="16013"/>
                  </a:cubicBezTo>
                  <a:cubicBezTo>
                    <a:pt x="14985" y="16906"/>
                    <a:pt x="15816" y="17799"/>
                    <a:pt x="16302" y="18426"/>
                  </a:cubicBezTo>
                  <a:cubicBezTo>
                    <a:pt x="17822" y="20417"/>
                    <a:pt x="19500" y="22267"/>
                    <a:pt x="21318" y="24006"/>
                  </a:cubicBezTo>
                  <a:cubicBezTo>
                    <a:pt x="21474" y="24163"/>
                    <a:pt x="21717" y="24259"/>
                    <a:pt x="21953" y="24259"/>
                  </a:cubicBezTo>
                  <a:cubicBezTo>
                    <a:pt x="22095" y="24259"/>
                    <a:pt x="22235" y="24224"/>
                    <a:pt x="22352" y="24148"/>
                  </a:cubicBezTo>
                  <a:cubicBezTo>
                    <a:pt x="24280" y="22815"/>
                    <a:pt x="23058" y="20825"/>
                    <a:pt x="21976" y="19383"/>
                  </a:cubicBezTo>
                  <a:cubicBezTo>
                    <a:pt x="20628" y="17580"/>
                    <a:pt x="19170" y="15887"/>
                    <a:pt x="17211" y="14727"/>
                  </a:cubicBezTo>
                  <a:cubicBezTo>
                    <a:pt x="17057" y="14633"/>
                    <a:pt x="16904" y="14595"/>
                    <a:pt x="16758" y="14595"/>
                  </a:cubicBezTo>
                  <a:cubicBezTo>
                    <a:pt x="16636" y="14595"/>
                    <a:pt x="16519" y="14622"/>
                    <a:pt x="16412" y="14665"/>
                  </a:cubicBezTo>
                  <a:cubicBezTo>
                    <a:pt x="15848" y="14085"/>
                    <a:pt x="15189" y="13473"/>
                    <a:pt x="14515" y="13301"/>
                  </a:cubicBezTo>
                  <a:cubicBezTo>
                    <a:pt x="14860" y="12909"/>
                    <a:pt x="15174" y="12454"/>
                    <a:pt x="15424" y="11984"/>
                  </a:cubicBezTo>
                  <a:cubicBezTo>
                    <a:pt x="17227" y="8630"/>
                    <a:pt x="16239" y="4320"/>
                    <a:pt x="13324" y="1921"/>
                  </a:cubicBezTo>
                  <a:cubicBezTo>
                    <a:pt x="11796" y="658"/>
                    <a:pt x="9814" y="0"/>
                    <a:pt x="7841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6" name="Google Shape;2746;p17"/>
            <p:cNvSpPr/>
            <p:nvPr/>
          </p:nvSpPr>
          <p:spPr>
            <a:xfrm>
              <a:off x="5582760" y="3103309"/>
              <a:ext cx="110498" cy="177638"/>
            </a:xfrm>
            <a:custGeom>
              <a:avLst/>
              <a:gdLst/>
              <a:ahLst/>
              <a:cxnLst/>
              <a:rect l="l" t="t" r="r" b="b"/>
              <a:pathLst>
                <a:path w="4939" h="7940" extrusionOk="0">
                  <a:moveTo>
                    <a:pt x="2337" y="0"/>
                  </a:moveTo>
                  <a:cubicBezTo>
                    <a:pt x="2045" y="0"/>
                    <a:pt x="1748" y="59"/>
                    <a:pt x="1458" y="183"/>
                  </a:cubicBezTo>
                  <a:cubicBezTo>
                    <a:pt x="800" y="465"/>
                    <a:pt x="1" y="1201"/>
                    <a:pt x="424" y="1969"/>
                  </a:cubicBezTo>
                  <a:cubicBezTo>
                    <a:pt x="461" y="2031"/>
                    <a:pt x="537" y="2073"/>
                    <a:pt x="613" y="2073"/>
                  </a:cubicBezTo>
                  <a:cubicBezTo>
                    <a:pt x="634" y="2073"/>
                    <a:pt x="655" y="2070"/>
                    <a:pt x="675" y="2063"/>
                  </a:cubicBezTo>
                  <a:cubicBezTo>
                    <a:pt x="1224" y="1926"/>
                    <a:pt x="1566" y="1373"/>
                    <a:pt x="2176" y="1373"/>
                  </a:cubicBezTo>
                  <a:cubicBezTo>
                    <a:pt x="2193" y="1373"/>
                    <a:pt x="2210" y="1373"/>
                    <a:pt x="2226" y="1374"/>
                  </a:cubicBezTo>
                  <a:cubicBezTo>
                    <a:pt x="3230" y="1452"/>
                    <a:pt x="3386" y="2706"/>
                    <a:pt x="3245" y="3474"/>
                  </a:cubicBezTo>
                  <a:cubicBezTo>
                    <a:pt x="2994" y="4932"/>
                    <a:pt x="1568" y="6013"/>
                    <a:pt x="1788" y="7518"/>
                  </a:cubicBezTo>
                  <a:cubicBezTo>
                    <a:pt x="1835" y="7811"/>
                    <a:pt x="2076" y="7939"/>
                    <a:pt x="2326" y="7939"/>
                  </a:cubicBezTo>
                  <a:cubicBezTo>
                    <a:pt x="2490" y="7939"/>
                    <a:pt x="2657" y="7884"/>
                    <a:pt x="2775" y="7785"/>
                  </a:cubicBezTo>
                  <a:cubicBezTo>
                    <a:pt x="3355" y="7314"/>
                    <a:pt x="3606" y="6562"/>
                    <a:pt x="3935" y="5904"/>
                  </a:cubicBezTo>
                  <a:cubicBezTo>
                    <a:pt x="4264" y="5261"/>
                    <a:pt x="4593" y="4603"/>
                    <a:pt x="4734" y="3882"/>
                  </a:cubicBezTo>
                  <a:cubicBezTo>
                    <a:pt x="4938" y="2879"/>
                    <a:pt x="4797" y="1672"/>
                    <a:pt x="4107" y="857"/>
                  </a:cubicBezTo>
                  <a:cubicBezTo>
                    <a:pt x="3649" y="310"/>
                    <a:pt x="3007" y="0"/>
                    <a:pt x="2337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17"/>
            <p:cNvSpPr/>
            <p:nvPr/>
          </p:nvSpPr>
          <p:spPr>
            <a:xfrm>
              <a:off x="5641329" y="3287630"/>
              <a:ext cx="32284" cy="31232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721" y="0"/>
                  </a:moveTo>
                  <a:cubicBezTo>
                    <a:pt x="361" y="0"/>
                    <a:pt x="0" y="329"/>
                    <a:pt x="16" y="705"/>
                  </a:cubicBezTo>
                  <a:cubicBezTo>
                    <a:pt x="47" y="1082"/>
                    <a:pt x="329" y="1395"/>
                    <a:pt x="721" y="1395"/>
                  </a:cubicBezTo>
                  <a:cubicBezTo>
                    <a:pt x="1082" y="1395"/>
                    <a:pt x="1442" y="1082"/>
                    <a:pt x="1411" y="705"/>
                  </a:cubicBezTo>
                  <a:cubicBezTo>
                    <a:pt x="1395" y="314"/>
                    <a:pt x="1113" y="0"/>
                    <a:pt x="721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p18"/>
          <p:cNvSpPr/>
          <p:nvPr/>
        </p:nvSpPr>
        <p:spPr>
          <a:xfrm>
            <a:off x="4310396" y="530604"/>
            <a:ext cx="78105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Bilbo"/>
              <a:buNone/>
            </a:pPr>
            <a:r>
              <a:rPr lang="en-US" sz="3200" b="0" i="0" u="none" strike="noStrike" cap="none">
                <a:solidFill>
                  <a:srgbClr val="0000FF"/>
                </a:solidFill>
                <a:latin typeface="Bilbo"/>
                <a:ea typeface="Bilbo"/>
                <a:cs typeface="Bilbo"/>
                <a:sym typeface="Bilbo"/>
              </a:rPr>
              <a:t>When assessing a child with hypovolemia, We needs to address two issues</a:t>
            </a:r>
            <a:r>
              <a:rPr lang="en-US" sz="11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>
                <a:solidFill>
                  <a:srgbClr val="0000FF"/>
                </a:solidFill>
                <a:latin typeface="Bilbo"/>
                <a:ea typeface="Bilbo"/>
                <a:cs typeface="Bilbo"/>
                <a:sym typeface="Bilbo"/>
              </a:rPr>
              <a:t>:</a:t>
            </a:r>
            <a:endParaRPr sz="3200" b="0" i="0" u="none" strike="noStrike" cap="none">
              <a:solidFill>
                <a:srgbClr val="0000FF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grpSp>
        <p:nvGrpSpPr>
          <p:cNvPr id="2753" name="Google Shape;2753;p18"/>
          <p:cNvGrpSpPr/>
          <p:nvPr/>
        </p:nvGrpSpPr>
        <p:grpSpPr>
          <a:xfrm rot="-1631201">
            <a:off x="2231172" y="1899575"/>
            <a:ext cx="7760247" cy="2945642"/>
            <a:chOff x="2359881" y="2256363"/>
            <a:chExt cx="3639686" cy="2080253"/>
          </a:xfrm>
        </p:grpSpPr>
        <p:sp>
          <p:nvSpPr>
            <p:cNvPr id="2754" name="Google Shape;2754;p18"/>
            <p:cNvSpPr/>
            <p:nvPr/>
          </p:nvSpPr>
          <p:spPr>
            <a:xfrm>
              <a:off x="2359881" y="2256363"/>
              <a:ext cx="3639686" cy="2080253"/>
            </a:xfrm>
            <a:custGeom>
              <a:avLst/>
              <a:gdLst/>
              <a:ahLst/>
              <a:cxnLst/>
              <a:rect l="l" t="t" r="r" b="b"/>
              <a:pathLst>
                <a:path w="203306" h="116199" extrusionOk="0">
                  <a:moveTo>
                    <a:pt x="3489" y="84365"/>
                  </a:moveTo>
                  <a:cubicBezTo>
                    <a:pt x="3961" y="84365"/>
                    <a:pt x="4369" y="84688"/>
                    <a:pt x="4748" y="85021"/>
                  </a:cubicBezTo>
                  <a:cubicBezTo>
                    <a:pt x="5341" y="85546"/>
                    <a:pt x="5478" y="86528"/>
                    <a:pt x="5113" y="87281"/>
                  </a:cubicBezTo>
                  <a:cubicBezTo>
                    <a:pt x="4748" y="87988"/>
                    <a:pt x="4086" y="88285"/>
                    <a:pt x="3287" y="88331"/>
                  </a:cubicBezTo>
                  <a:lnTo>
                    <a:pt x="3104" y="88331"/>
                  </a:lnTo>
                  <a:cubicBezTo>
                    <a:pt x="2283" y="88308"/>
                    <a:pt x="1575" y="88034"/>
                    <a:pt x="1187" y="87212"/>
                  </a:cubicBezTo>
                  <a:cubicBezTo>
                    <a:pt x="845" y="86436"/>
                    <a:pt x="1004" y="85569"/>
                    <a:pt x="1666" y="84998"/>
                  </a:cubicBezTo>
                  <a:cubicBezTo>
                    <a:pt x="1872" y="84816"/>
                    <a:pt x="2191" y="84770"/>
                    <a:pt x="2465" y="84679"/>
                  </a:cubicBezTo>
                  <a:cubicBezTo>
                    <a:pt x="2486" y="84674"/>
                    <a:pt x="2508" y="84672"/>
                    <a:pt x="2530" y="84672"/>
                  </a:cubicBezTo>
                  <a:cubicBezTo>
                    <a:pt x="2569" y="84672"/>
                    <a:pt x="2609" y="84677"/>
                    <a:pt x="2642" y="84677"/>
                  </a:cubicBezTo>
                  <a:cubicBezTo>
                    <a:pt x="2673" y="84677"/>
                    <a:pt x="2700" y="84673"/>
                    <a:pt x="2716" y="84656"/>
                  </a:cubicBezTo>
                  <a:cubicBezTo>
                    <a:pt x="2993" y="84448"/>
                    <a:pt x="3249" y="84365"/>
                    <a:pt x="3489" y="84365"/>
                  </a:cubicBezTo>
                  <a:close/>
                  <a:moveTo>
                    <a:pt x="112657" y="1"/>
                  </a:moveTo>
                  <a:cubicBezTo>
                    <a:pt x="112087" y="1"/>
                    <a:pt x="111512" y="22"/>
                    <a:pt x="110931" y="66"/>
                  </a:cubicBezTo>
                  <a:cubicBezTo>
                    <a:pt x="105316" y="499"/>
                    <a:pt x="100203" y="2280"/>
                    <a:pt x="95547" y="5224"/>
                  </a:cubicBezTo>
                  <a:cubicBezTo>
                    <a:pt x="90251" y="8602"/>
                    <a:pt x="86485" y="13418"/>
                    <a:pt x="83427" y="18714"/>
                  </a:cubicBezTo>
                  <a:cubicBezTo>
                    <a:pt x="80003" y="24648"/>
                    <a:pt x="78063" y="31131"/>
                    <a:pt x="76944" y="37864"/>
                  </a:cubicBezTo>
                  <a:cubicBezTo>
                    <a:pt x="76237" y="42132"/>
                    <a:pt x="75392" y="46355"/>
                    <a:pt x="74137" y="50509"/>
                  </a:cubicBezTo>
                  <a:cubicBezTo>
                    <a:pt x="72950" y="54390"/>
                    <a:pt x="71443" y="58156"/>
                    <a:pt x="69184" y="61602"/>
                  </a:cubicBezTo>
                  <a:cubicBezTo>
                    <a:pt x="65509" y="67149"/>
                    <a:pt x="60259" y="70618"/>
                    <a:pt x="54005" y="72696"/>
                  </a:cubicBezTo>
                  <a:cubicBezTo>
                    <a:pt x="50441" y="73884"/>
                    <a:pt x="46759" y="74267"/>
                    <a:pt x="43043" y="74267"/>
                  </a:cubicBezTo>
                  <a:cubicBezTo>
                    <a:pt x="42119" y="74267"/>
                    <a:pt x="41192" y="74243"/>
                    <a:pt x="40264" y="74202"/>
                  </a:cubicBezTo>
                  <a:cubicBezTo>
                    <a:pt x="36018" y="73997"/>
                    <a:pt x="31773" y="73768"/>
                    <a:pt x="27505" y="73540"/>
                  </a:cubicBezTo>
                  <a:cubicBezTo>
                    <a:pt x="25359" y="73631"/>
                    <a:pt x="23168" y="73745"/>
                    <a:pt x="20999" y="73837"/>
                  </a:cubicBezTo>
                  <a:cubicBezTo>
                    <a:pt x="15635" y="74065"/>
                    <a:pt x="10842" y="75777"/>
                    <a:pt x="6620" y="78995"/>
                  </a:cubicBezTo>
                  <a:cubicBezTo>
                    <a:pt x="5341" y="79954"/>
                    <a:pt x="3995" y="80890"/>
                    <a:pt x="3310" y="82373"/>
                  </a:cubicBezTo>
                  <a:cubicBezTo>
                    <a:pt x="2945" y="83172"/>
                    <a:pt x="2488" y="83697"/>
                    <a:pt x="1666" y="84085"/>
                  </a:cubicBezTo>
                  <a:cubicBezTo>
                    <a:pt x="457" y="84610"/>
                    <a:pt x="0" y="86048"/>
                    <a:pt x="411" y="87304"/>
                  </a:cubicBezTo>
                  <a:cubicBezTo>
                    <a:pt x="789" y="88395"/>
                    <a:pt x="1861" y="89100"/>
                    <a:pt x="3132" y="89100"/>
                  </a:cubicBezTo>
                  <a:cubicBezTo>
                    <a:pt x="3243" y="89100"/>
                    <a:pt x="3356" y="89095"/>
                    <a:pt x="3470" y="89084"/>
                  </a:cubicBezTo>
                  <a:cubicBezTo>
                    <a:pt x="4839" y="88970"/>
                    <a:pt x="5843" y="88057"/>
                    <a:pt x="6003" y="86779"/>
                  </a:cubicBezTo>
                  <a:cubicBezTo>
                    <a:pt x="6186" y="85386"/>
                    <a:pt x="5638" y="84451"/>
                    <a:pt x="4154" y="83789"/>
                  </a:cubicBezTo>
                  <a:cubicBezTo>
                    <a:pt x="3675" y="83583"/>
                    <a:pt x="3561" y="83332"/>
                    <a:pt x="3835" y="82944"/>
                  </a:cubicBezTo>
                  <a:cubicBezTo>
                    <a:pt x="4268" y="82351"/>
                    <a:pt x="4634" y="81666"/>
                    <a:pt x="5182" y="81164"/>
                  </a:cubicBezTo>
                  <a:cubicBezTo>
                    <a:pt x="8765" y="77923"/>
                    <a:pt x="12919" y="75663"/>
                    <a:pt x="17804" y="74932"/>
                  </a:cubicBezTo>
                  <a:cubicBezTo>
                    <a:pt x="20691" y="74494"/>
                    <a:pt x="23585" y="74354"/>
                    <a:pt x="26485" y="74354"/>
                  </a:cubicBezTo>
                  <a:cubicBezTo>
                    <a:pt x="29019" y="74354"/>
                    <a:pt x="31558" y="74461"/>
                    <a:pt x="34101" y="74567"/>
                  </a:cubicBezTo>
                  <a:cubicBezTo>
                    <a:pt x="37367" y="74692"/>
                    <a:pt x="40634" y="74893"/>
                    <a:pt x="43917" y="74893"/>
                  </a:cubicBezTo>
                  <a:cubicBezTo>
                    <a:pt x="44236" y="74893"/>
                    <a:pt x="44555" y="74891"/>
                    <a:pt x="44875" y="74887"/>
                  </a:cubicBezTo>
                  <a:cubicBezTo>
                    <a:pt x="49303" y="74818"/>
                    <a:pt x="53571" y="73905"/>
                    <a:pt x="57657" y="72079"/>
                  </a:cubicBezTo>
                  <a:cubicBezTo>
                    <a:pt x="63386" y="69523"/>
                    <a:pt x="67746" y="65597"/>
                    <a:pt x="70873" y="60324"/>
                  </a:cubicBezTo>
                  <a:cubicBezTo>
                    <a:pt x="72973" y="56786"/>
                    <a:pt x="74365" y="52952"/>
                    <a:pt x="75324" y="49003"/>
                  </a:cubicBezTo>
                  <a:cubicBezTo>
                    <a:pt x="76442" y="44324"/>
                    <a:pt x="77378" y="39599"/>
                    <a:pt x="78314" y="34874"/>
                  </a:cubicBezTo>
                  <a:cubicBezTo>
                    <a:pt x="79797" y="27433"/>
                    <a:pt x="82628" y="20585"/>
                    <a:pt x="87170" y="14423"/>
                  </a:cubicBezTo>
                  <a:cubicBezTo>
                    <a:pt x="91279" y="8853"/>
                    <a:pt x="96414" y="4653"/>
                    <a:pt x="103125" y="2394"/>
                  </a:cubicBezTo>
                  <a:cubicBezTo>
                    <a:pt x="106357" y="1322"/>
                    <a:pt x="109631" y="754"/>
                    <a:pt x="112980" y="754"/>
                  </a:cubicBezTo>
                  <a:cubicBezTo>
                    <a:pt x="113911" y="754"/>
                    <a:pt x="114849" y="798"/>
                    <a:pt x="115793" y="887"/>
                  </a:cubicBezTo>
                  <a:cubicBezTo>
                    <a:pt x="118988" y="1207"/>
                    <a:pt x="121910" y="2371"/>
                    <a:pt x="124786" y="3626"/>
                  </a:cubicBezTo>
                  <a:cubicBezTo>
                    <a:pt x="126247" y="4243"/>
                    <a:pt x="127685" y="5041"/>
                    <a:pt x="128963" y="5977"/>
                  </a:cubicBezTo>
                  <a:cubicBezTo>
                    <a:pt x="133323" y="9150"/>
                    <a:pt x="136541" y="13213"/>
                    <a:pt x="138915" y="17961"/>
                  </a:cubicBezTo>
                  <a:cubicBezTo>
                    <a:pt x="140558" y="21247"/>
                    <a:pt x="142316" y="24466"/>
                    <a:pt x="144142" y="27661"/>
                  </a:cubicBezTo>
                  <a:cubicBezTo>
                    <a:pt x="144713" y="28666"/>
                    <a:pt x="145557" y="29533"/>
                    <a:pt x="146425" y="30309"/>
                  </a:cubicBezTo>
                  <a:cubicBezTo>
                    <a:pt x="149323" y="32934"/>
                    <a:pt x="152838" y="34463"/>
                    <a:pt x="156650" y="35353"/>
                  </a:cubicBezTo>
                  <a:cubicBezTo>
                    <a:pt x="158453" y="35764"/>
                    <a:pt x="160234" y="36244"/>
                    <a:pt x="161969" y="36814"/>
                  </a:cubicBezTo>
                  <a:cubicBezTo>
                    <a:pt x="162904" y="37111"/>
                    <a:pt x="163840" y="37545"/>
                    <a:pt x="164593" y="38138"/>
                  </a:cubicBezTo>
                  <a:cubicBezTo>
                    <a:pt x="165917" y="39234"/>
                    <a:pt x="167310" y="40375"/>
                    <a:pt x="168314" y="41744"/>
                  </a:cubicBezTo>
                  <a:cubicBezTo>
                    <a:pt x="171966" y="46720"/>
                    <a:pt x="172628" y="52153"/>
                    <a:pt x="170186" y="57791"/>
                  </a:cubicBezTo>
                  <a:cubicBezTo>
                    <a:pt x="168793" y="61055"/>
                    <a:pt x="166785" y="64045"/>
                    <a:pt x="164593" y="66898"/>
                  </a:cubicBezTo>
                  <a:cubicBezTo>
                    <a:pt x="160348" y="72467"/>
                    <a:pt x="156148" y="78082"/>
                    <a:pt x="152747" y="84199"/>
                  </a:cubicBezTo>
                  <a:cubicBezTo>
                    <a:pt x="150487" y="88262"/>
                    <a:pt x="149346" y="92553"/>
                    <a:pt x="149962" y="97164"/>
                  </a:cubicBezTo>
                  <a:cubicBezTo>
                    <a:pt x="150807" y="103532"/>
                    <a:pt x="153980" y="108463"/>
                    <a:pt x="159846" y="111498"/>
                  </a:cubicBezTo>
                  <a:cubicBezTo>
                    <a:pt x="165050" y="114192"/>
                    <a:pt x="170597" y="115927"/>
                    <a:pt x="176577" y="116155"/>
                  </a:cubicBezTo>
                  <a:cubicBezTo>
                    <a:pt x="177232" y="116182"/>
                    <a:pt x="177887" y="116198"/>
                    <a:pt x="178541" y="116198"/>
                  </a:cubicBezTo>
                  <a:cubicBezTo>
                    <a:pt x="181207" y="116198"/>
                    <a:pt x="183848" y="115926"/>
                    <a:pt x="186414" y="114991"/>
                  </a:cubicBezTo>
                  <a:cubicBezTo>
                    <a:pt x="187784" y="114489"/>
                    <a:pt x="189176" y="113986"/>
                    <a:pt x="190569" y="113461"/>
                  </a:cubicBezTo>
                  <a:cubicBezTo>
                    <a:pt x="195636" y="111544"/>
                    <a:pt x="199630" y="108257"/>
                    <a:pt x="202826" y="104012"/>
                  </a:cubicBezTo>
                  <a:cubicBezTo>
                    <a:pt x="203008" y="103784"/>
                    <a:pt x="203191" y="103510"/>
                    <a:pt x="203260" y="103213"/>
                  </a:cubicBezTo>
                  <a:cubicBezTo>
                    <a:pt x="203305" y="103076"/>
                    <a:pt x="203123" y="102893"/>
                    <a:pt x="203054" y="102711"/>
                  </a:cubicBezTo>
                  <a:cubicBezTo>
                    <a:pt x="202894" y="102802"/>
                    <a:pt x="202666" y="102825"/>
                    <a:pt x="202575" y="102939"/>
                  </a:cubicBezTo>
                  <a:cubicBezTo>
                    <a:pt x="201936" y="103806"/>
                    <a:pt x="201365" y="104742"/>
                    <a:pt x="200635" y="105541"/>
                  </a:cubicBezTo>
                  <a:cubicBezTo>
                    <a:pt x="197256" y="109284"/>
                    <a:pt x="193079" y="111772"/>
                    <a:pt x="188286" y="113598"/>
                  </a:cubicBezTo>
                  <a:cubicBezTo>
                    <a:pt x="184892" y="114875"/>
                    <a:pt x="181489" y="115405"/>
                    <a:pt x="178042" y="115405"/>
                  </a:cubicBezTo>
                  <a:cubicBezTo>
                    <a:pt x="176064" y="115405"/>
                    <a:pt x="174071" y="115230"/>
                    <a:pt x="172057" y="114922"/>
                  </a:cubicBezTo>
                  <a:cubicBezTo>
                    <a:pt x="168565" y="114374"/>
                    <a:pt x="165301" y="113142"/>
                    <a:pt x="162083" y="111750"/>
                  </a:cubicBezTo>
                  <a:cubicBezTo>
                    <a:pt x="158590" y="110243"/>
                    <a:pt x="155669" y="108143"/>
                    <a:pt x="153592" y="104925"/>
                  </a:cubicBezTo>
                  <a:cubicBezTo>
                    <a:pt x="151629" y="101912"/>
                    <a:pt x="150602" y="98671"/>
                    <a:pt x="150533" y="95133"/>
                  </a:cubicBezTo>
                  <a:cubicBezTo>
                    <a:pt x="150465" y="91344"/>
                    <a:pt x="151583" y="87851"/>
                    <a:pt x="153432" y="84519"/>
                  </a:cubicBezTo>
                  <a:cubicBezTo>
                    <a:pt x="156285" y="79383"/>
                    <a:pt x="159686" y="74590"/>
                    <a:pt x="163247" y="69934"/>
                  </a:cubicBezTo>
                  <a:cubicBezTo>
                    <a:pt x="165666" y="66784"/>
                    <a:pt x="167949" y="63565"/>
                    <a:pt x="169912" y="60119"/>
                  </a:cubicBezTo>
                  <a:cubicBezTo>
                    <a:pt x="172833" y="54960"/>
                    <a:pt x="173244" y="49619"/>
                    <a:pt x="170688" y="44232"/>
                  </a:cubicBezTo>
                  <a:cubicBezTo>
                    <a:pt x="168862" y="40352"/>
                    <a:pt x="165986" y="37385"/>
                    <a:pt x="161717" y="35924"/>
                  </a:cubicBezTo>
                  <a:cubicBezTo>
                    <a:pt x="160531" y="35536"/>
                    <a:pt x="159298" y="35194"/>
                    <a:pt x="158088" y="34920"/>
                  </a:cubicBezTo>
                  <a:cubicBezTo>
                    <a:pt x="155669" y="34372"/>
                    <a:pt x="153272" y="33756"/>
                    <a:pt x="151081" y="32592"/>
                  </a:cubicBezTo>
                  <a:cubicBezTo>
                    <a:pt x="148753" y="31359"/>
                    <a:pt x="146493" y="29989"/>
                    <a:pt x="145078" y="27753"/>
                  </a:cubicBezTo>
                  <a:cubicBezTo>
                    <a:pt x="143594" y="25379"/>
                    <a:pt x="142247" y="22914"/>
                    <a:pt x="140969" y="20426"/>
                  </a:cubicBezTo>
                  <a:cubicBezTo>
                    <a:pt x="139303" y="17230"/>
                    <a:pt x="137797" y="13966"/>
                    <a:pt x="135446" y="11136"/>
                  </a:cubicBezTo>
                  <a:cubicBezTo>
                    <a:pt x="132273" y="7301"/>
                    <a:pt x="128575" y="4197"/>
                    <a:pt x="123805" y="2371"/>
                  </a:cubicBezTo>
                  <a:cubicBezTo>
                    <a:pt x="120182" y="977"/>
                    <a:pt x="116542" y="1"/>
                    <a:pt x="112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18"/>
            <p:cNvSpPr/>
            <p:nvPr/>
          </p:nvSpPr>
          <p:spPr>
            <a:xfrm>
              <a:off x="2874936" y="3490132"/>
              <a:ext cx="238622" cy="151759"/>
            </a:xfrm>
            <a:custGeom>
              <a:avLst/>
              <a:gdLst/>
              <a:ahLst/>
              <a:cxnLst/>
              <a:rect l="l" t="t" r="r" b="b"/>
              <a:pathLst>
                <a:path w="13329" h="8477" extrusionOk="0">
                  <a:moveTo>
                    <a:pt x="7316" y="1"/>
                  </a:moveTo>
                  <a:cubicBezTo>
                    <a:pt x="7191" y="1"/>
                    <a:pt x="7069" y="55"/>
                    <a:pt x="7020" y="173"/>
                  </a:cubicBezTo>
                  <a:cubicBezTo>
                    <a:pt x="6130" y="2136"/>
                    <a:pt x="5765" y="4236"/>
                    <a:pt x="5149" y="6267"/>
                  </a:cubicBezTo>
                  <a:cubicBezTo>
                    <a:pt x="5080" y="6496"/>
                    <a:pt x="5012" y="6724"/>
                    <a:pt x="4920" y="6975"/>
                  </a:cubicBezTo>
                  <a:cubicBezTo>
                    <a:pt x="4897" y="7021"/>
                    <a:pt x="4852" y="7295"/>
                    <a:pt x="4783" y="7340"/>
                  </a:cubicBezTo>
                  <a:cubicBezTo>
                    <a:pt x="4740" y="7383"/>
                    <a:pt x="4738" y="7406"/>
                    <a:pt x="4738" y="7406"/>
                  </a:cubicBezTo>
                  <a:cubicBezTo>
                    <a:pt x="4738" y="7406"/>
                    <a:pt x="4740" y="7378"/>
                    <a:pt x="4692" y="7317"/>
                  </a:cubicBezTo>
                  <a:cubicBezTo>
                    <a:pt x="4555" y="7112"/>
                    <a:pt x="4487" y="6701"/>
                    <a:pt x="4395" y="6473"/>
                  </a:cubicBezTo>
                  <a:cubicBezTo>
                    <a:pt x="4304" y="6199"/>
                    <a:pt x="4213" y="5925"/>
                    <a:pt x="4121" y="5651"/>
                  </a:cubicBezTo>
                  <a:cubicBezTo>
                    <a:pt x="3733" y="4556"/>
                    <a:pt x="3345" y="3437"/>
                    <a:pt x="2980" y="2342"/>
                  </a:cubicBezTo>
                  <a:cubicBezTo>
                    <a:pt x="2913" y="2181"/>
                    <a:pt x="2744" y="2075"/>
                    <a:pt x="2584" y="2075"/>
                  </a:cubicBezTo>
                  <a:cubicBezTo>
                    <a:pt x="2470" y="2075"/>
                    <a:pt x="2361" y="2128"/>
                    <a:pt x="2295" y="2250"/>
                  </a:cubicBezTo>
                  <a:cubicBezTo>
                    <a:pt x="1519" y="3643"/>
                    <a:pt x="812" y="5035"/>
                    <a:pt x="127" y="6473"/>
                  </a:cubicBezTo>
                  <a:cubicBezTo>
                    <a:pt x="1" y="6756"/>
                    <a:pt x="266" y="7018"/>
                    <a:pt x="503" y="7018"/>
                  </a:cubicBezTo>
                  <a:cubicBezTo>
                    <a:pt x="609" y="7018"/>
                    <a:pt x="710" y="6965"/>
                    <a:pt x="766" y="6838"/>
                  </a:cubicBezTo>
                  <a:cubicBezTo>
                    <a:pt x="1337" y="5651"/>
                    <a:pt x="1930" y="4487"/>
                    <a:pt x="2546" y="3346"/>
                  </a:cubicBezTo>
                  <a:cubicBezTo>
                    <a:pt x="2912" y="4396"/>
                    <a:pt x="3277" y="5446"/>
                    <a:pt x="3642" y="6496"/>
                  </a:cubicBezTo>
                  <a:cubicBezTo>
                    <a:pt x="3802" y="6975"/>
                    <a:pt x="3893" y="7660"/>
                    <a:pt x="4304" y="8025"/>
                  </a:cubicBezTo>
                  <a:cubicBezTo>
                    <a:pt x="4441" y="8152"/>
                    <a:pt x="4608" y="8212"/>
                    <a:pt x="4771" y="8212"/>
                  </a:cubicBezTo>
                  <a:cubicBezTo>
                    <a:pt x="4989" y="8212"/>
                    <a:pt x="5201" y="8106"/>
                    <a:pt x="5331" y="7911"/>
                  </a:cubicBezTo>
                  <a:cubicBezTo>
                    <a:pt x="5651" y="7432"/>
                    <a:pt x="5788" y="6747"/>
                    <a:pt x="5925" y="6222"/>
                  </a:cubicBezTo>
                  <a:cubicBezTo>
                    <a:pt x="6107" y="5583"/>
                    <a:pt x="6267" y="4944"/>
                    <a:pt x="6450" y="4327"/>
                  </a:cubicBezTo>
                  <a:cubicBezTo>
                    <a:pt x="6655" y="3437"/>
                    <a:pt x="6906" y="2570"/>
                    <a:pt x="7203" y="1702"/>
                  </a:cubicBezTo>
                  <a:cubicBezTo>
                    <a:pt x="7363" y="2638"/>
                    <a:pt x="7522" y="3574"/>
                    <a:pt x="7705" y="4510"/>
                  </a:cubicBezTo>
                  <a:cubicBezTo>
                    <a:pt x="7819" y="5172"/>
                    <a:pt x="7910" y="5811"/>
                    <a:pt x="8047" y="6473"/>
                  </a:cubicBezTo>
                  <a:cubicBezTo>
                    <a:pt x="8162" y="6998"/>
                    <a:pt x="8253" y="7683"/>
                    <a:pt x="8527" y="8185"/>
                  </a:cubicBezTo>
                  <a:cubicBezTo>
                    <a:pt x="8643" y="8378"/>
                    <a:pt x="8831" y="8477"/>
                    <a:pt x="9023" y="8477"/>
                  </a:cubicBezTo>
                  <a:cubicBezTo>
                    <a:pt x="9171" y="8477"/>
                    <a:pt x="9320" y="8418"/>
                    <a:pt x="9440" y="8299"/>
                  </a:cubicBezTo>
                  <a:cubicBezTo>
                    <a:pt x="9851" y="7865"/>
                    <a:pt x="10056" y="7180"/>
                    <a:pt x="10307" y="6655"/>
                  </a:cubicBezTo>
                  <a:cubicBezTo>
                    <a:pt x="10764" y="5720"/>
                    <a:pt x="11197" y="4784"/>
                    <a:pt x="11745" y="3894"/>
                  </a:cubicBezTo>
                  <a:cubicBezTo>
                    <a:pt x="11951" y="4350"/>
                    <a:pt x="11973" y="4966"/>
                    <a:pt x="12087" y="5423"/>
                  </a:cubicBezTo>
                  <a:lnTo>
                    <a:pt x="12544" y="7569"/>
                  </a:lnTo>
                  <a:cubicBezTo>
                    <a:pt x="12590" y="7753"/>
                    <a:pt x="12733" y="7833"/>
                    <a:pt x="12881" y="7833"/>
                  </a:cubicBezTo>
                  <a:cubicBezTo>
                    <a:pt x="13099" y="7833"/>
                    <a:pt x="13329" y="7658"/>
                    <a:pt x="13274" y="7386"/>
                  </a:cubicBezTo>
                  <a:cubicBezTo>
                    <a:pt x="13092" y="6541"/>
                    <a:pt x="12909" y="5720"/>
                    <a:pt x="12727" y="4875"/>
                  </a:cubicBezTo>
                  <a:cubicBezTo>
                    <a:pt x="12567" y="4213"/>
                    <a:pt x="12498" y="3460"/>
                    <a:pt x="11996" y="2958"/>
                  </a:cubicBezTo>
                  <a:cubicBezTo>
                    <a:pt x="11918" y="2880"/>
                    <a:pt x="11823" y="2843"/>
                    <a:pt x="11730" y="2843"/>
                  </a:cubicBezTo>
                  <a:cubicBezTo>
                    <a:pt x="11604" y="2843"/>
                    <a:pt x="11481" y="2909"/>
                    <a:pt x="11403" y="3026"/>
                  </a:cubicBezTo>
                  <a:cubicBezTo>
                    <a:pt x="10878" y="3780"/>
                    <a:pt x="10467" y="4601"/>
                    <a:pt x="10079" y="5423"/>
                  </a:cubicBezTo>
                  <a:cubicBezTo>
                    <a:pt x="9896" y="5811"/>
                    <a:pt x="9714" y="6199"/>
                    <a:pt x="9531" y="6587"/>
                  </a:cubicBezTo>
                  <a:cubicBezTo>
                    <a:pt x="9417" y="6815"/>
                    <a:pt x="9303" y="7044"/>
                    <a:pt x="9211" y="7249"/>
                  </a:cubicBezTo>
                  <a:cubicBezTo>
                    <a:pt x="9166" y="7295"/>
                    <a:pt x="9120" y="7454"/>
                    <a:pt x="9052" y="7569"/>
                  </a:cubicBezTo>
                  <a:cubicBezTo>
                    <a:pt x="9006" y="7386"/>
                    <a:pt x="8960" y="7112"/>
                    <a:pt x="8938" y="7021"/>
                  </a:cubicBezTo>
                  <a:cubicBezTo>
                    <a:pt x="8869" y="6747"/>
                    <a:pt x="8801" y="6473"/>
                    <a:pt x="8755" y="6199"/>
                  </a:cubicBezTo>
                  <a:cubicBezTo>
                    <a:pt x="8618" y="5537"/>
                    <a:pt x="8504" y="4898"/>
                    <a:pt x="8390" y="4236"/>
                  </a:cubicBezTo>
                  <a:cubicBezTo>
                    <a:pt x="8162" y="2912"/>
                    <a:pt x="7933" y="1588"/>
                    <a:pt x="7682" y="264"/>
                  </a:cubicBezTo>
                  <a:cubicBezTo>
                    <a:pt x="7656" y="96"/>
                    <a:pt x="7482" y="1"/>
                    <a:pt x="7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18"/>
            <p:cNvSpPr/>
            <p:nvPr/>
          </p:nvSpPr>
          <p:spPr>
            <a:xfrm>
              <a:off x="4941958" y="2748127"/>
              <a:ext cx="263220" cy="196569"/>
            </a:xfrm>
            <a:custGeom>
              <a:avLst/>
              <a:gdLst/>
              <a:ahLst/>
              <a:cxnLst/>
              <a:rect l="l" t="t" r="r" b="b"/>
              <a:pathLst>
                <a:path w="14703" h="10980" extrusionOk="0">
                  <a:moveTo>
                    <a:pt x="5483" y="0"/>
                  </a:moveTo>
                  <a:cubicBezTo>
                    <a:pt x="4872" y="0"/>
                    <a:pt x="3928" y="566"/>
                    <a:pt x="3610" y="717"/>
                  </a:cubicBezTo>
                  <a:cubicBezTo>
                    <a:pt x="2491" y="1265"/>
                    <a:pt x="1396" y="1859"/>
                    <a:pt x="346" y="2520"/>
                  </a:cubicBezTo>
                  <a:cubicBezTo>
                    <a:pt x="0" y="2732"/>
                    <a:pt x="203" y="3217"/>
                    <a:pt x="521" y="3217"/>
                  </a:cubicBezTo>
                  <a:cubicBezTo>
                    <a:pt x="581" y="3217"/>
                    <a:pt x="645" y="3200"/>
                    <a:pt x="711" y="3160"/>
                  </a:cubicBezTo>
                  <a:cubicBezTo>
                    <a:pt x="1578" y="2612"/>
                    <a:pt x="2446" y="2110"/>
                    <a:pt x="3359" y="1653"/>
                  </a:cubicBezTo>
                  <a:cubicBezTo>
                    <a:pt x="3815" y="1402"/>
                    <a:pt x="4272" y="1197"/>
                    <a:pt x="4751" y="991"/>
                  </a:cubicBezTo>
                  <a:cubicBezTo>
                    <a:pt x="4842" y="946"/>
                    <a:pt x="4956" y="900"/>
                    <a:pt x="5048" y="831"/>
                  </a:cubicBezTo>
                  <a:cubicBezTo>
                    <a:pt x="5116" y="809"/>
                    <a:pt x="5162" y="786"/>
                    <a:pt x="5207" y="763"/>
                  </a:cubicBezTo>
                  <a:cubicBezTo>
                    <a:pt x="5237" y="723"/>
                    <a:pt x="5254" y="705"/>
                    <a:pt x="5260" y="705"/>
                  </a:cubicBezTo>
                  <a:lnTo>
                    <a:pt x="5260" y="705"/>
                  </a:lnTo>
                  <a:cubicBezTo>
                    <a:pt x="5267" y="705"/>
                    <a:pt x="5256" y="734"/>
                    <a:pt x="5230" y="786"/>
                  </a:cubicBezTo>
                  <a:cubicBezTo>
                    <a:pt x="5253" y="968"/>
                    <a:pt x="5070" y="1311"/>
                    <a:pt x="5002" y="1470"/>
                  </a:cubicBezTo>
                  <a:cubicBezTo>
                    <a:pt x="4340" y="3251"/>
                    <a:pt x="3404" y="4963"/>
                    <a:pt x="2993" y="6834"/>
                  </a:cubicBezTo>
                  <a:cubicBezTo>
                    <a:pt x="2938" y="7074"/>
                    <a:pt x="3136" y="7284"/>
                    <a:pt x="3370" y="7284"/>
                  </a:cubicBezTo>
                  <a:cubicBezTo>
                    <a:pt x="3426" y="7284"/>
                    <a:pt x="3484" y="7272"/>
                    <a:pt x="3541" y="7245"/>
                  </a:cubicBezTo>
                  <a:cubicBezTo>
                    <a:pt x="5915" y="5990"/>
                    <a:pt x="7604" y="3799"/>
                    <a:pt x="9864" y="2383"/>
                  </a:cubicBezTo>
                  <a:lnTo>
                    <a:pt x="9864" y="2383"/>
                  </a:lnTo>
                  <a:lnTo>
                    <a:pt x="6486" y="9459"/>
                  </a:lnTo>
                  <a:cubicBezTo>
                    <a:pt x="6361" y="9729"/>
                    <a:pt x="6519" y="10017"/>
                    <a:pt x="6805" y="10017"/>
                  </a:cubicBezTo>
                  <a:cubicBezTo>
                    <a:pt x="6834" y="10017"/>
                    <a:pt x="6865" y="10013"/>
                    <a:pt x="6897" y="10007"/>
                  </a:cubicBezTo>
                  <a:cubicBezTo>
                    <a:pt x="7924" y="9756"/>
                    <a:pt x="8723" y="9071"/>
                    <a:pt x="9521" y="8455"/>
                  </a:cubicBezTo>
                  <a:cubicBezTo>
                    <a:pt x="10503" y="7679"/>
                    <a:pt x="11484" y="6926"/>
                    <a:pt x="12466" y="6195"/>
                  </a:cubicBezTo>
                  <a:cubicBezTo>
                    <a:pt x="12656" y="6069"/>
                    <a:pt x="13550" y="5336"/>
                    <a:pt x="13791" y="5336"/>
                  </a:cubicBezTo>
                  <a:cubicBezTo>
                    <a:pt x="13810" y="5336"/>
                    <a:pt x="13825" y="5341"/>
                    <a:pt x="13835" y="5351"/>
                  </a:cubicBezTo>
                  <a:cubicBezTo>
                    <a:pt x="13904" y="5442"/>
                    <a:pt x="13630" y="6058"/>
                    <a:pt x="13607" y="6150"/>
                  </a:cubicBezTo>
                  <a:cubicBezTo>
                    <a:pt x="13539" y="6424"/>
                    <a:pt x="13447" y="6720"/>
                    <a:pt x="13356" y="6994"/>
                  </a:cubicBezTo>
                  <a:cubicBezTo>
                    <a:pt x="13037" y="8181"/>
                    <a:pt x="12694" y="9368"/>
                    <a:pt x="12329" y="10532"/>
                  </a:cubicBezTo>
                  <a:cubicBezTo>
                    <a:pt x="12261" y="10804"/>
                    <a:pt x="12485" y="10979"/>
                    <a:pt x="12706" y="10979"/>
                  </a:cubicBezTo>
                  <a:cubicBezTo>
                    <a:pt x="12856" y="10979"/>
                    <a:pt x="13004" y="10899"/>
                    <a:pt x="13059" y="10715"/>
                  </a:cubicBezTo>
                  <a:cubicBezTo>
                    <a:pt x="13447" y="9368"/>
                    <a:pt x="13835" y="8021"/>
                    <a:pt x="14223" y="6675"/>
                  </a:cubicBezTo>
                  <a:cubicBezTo>
                    <a:pt x="14360" y="6195"/>
                    <a:pt x="14703" y="5511"/>
                    <a:pt x="14566" y="5008"/>
                  </a:cubicBezTo>
                  <a:cubicBezTo>
                    <a:pt x="14461" y="4678"/>
                    <a:pt x="14187" y="4535"/>
                    <a:pt x="13895" y="4535"/>
                  </a:cubicBezTo>
                  <a:cubicBezTo>
                    <a:pt x="13744" y="4535"/>
                    <a:pt x="13588" y="4573"/>
                    <a:pt x="13447" y="4643"/>
                  </a:cubicBezTo>
                  <a:cubicBezTo>
                    <a:pt x="12831" y="4940"/>
                    <a:pt x="12283" y="5442"/>
                    <a:pt x="11758" y="5830"/>
                  </a:cubicBezTo>
                  <a:cubicBezTo>
                    <a:pt x="11210" y="6241"/>
                    <a:pt x="10663" y="6652"/>
                    <a:pt x="10115" y="7063"/>
                  </a:cubicBezTo>
                  <a:cubicBezTo>
                    <a:pt x="9293" y="7679"/>
                    <a:pt x="8471" y="8501"/>
                    <a:pt x="7513" y="8980"/>
                  </a:cubicBezTo>
                  <a:lnTo>
                    <a:pt x="11005" y="1676"/>
                  </a:lnTo>
                  <a:cubicBezTo>
                    <a:pt x="11137" y="1412"/>
                    <a:pt x="10943" y="1133"/>
                    <a:pt x="10678" y="1133"/>
                  </a:cubicBezTo>
                  <a:cubicBezTo>
                    <a:pt x="10622" y="1133"/>
                    <a:pt x="10563" y="1146"/>
                    <a:pt x="10503" y="1174"/>
                  </a:cubicBezTo>
                  <a:cubicBezTo>
                    <a:pt x="7992" y="2406"/>
                    <a:pt x="6257" y="4666"/>
                    <a:pt x="3929" y="6172"/>
                  </a:cubicBezTo>
                  <a:cubicBezTo>
                    <a:pt x="4180" y="5305"/>
                    <a:pt x="4523" y="4483"/>
                    <a:pt x="4888" y="3662"/>
                  </a:cubicBezTo>
                  <a:cubicBezTo>
                    <a:pt x="5116" y="3137"/>
                    <a:pt x="5344" y="2612"/>
                    <a:pt x="5550" y="2087"/>
                  </a:cubicBezTo>
                  <a:cubicBezTo>
                    <a:pt x="5732" y="1630"/>
                    <a:pt x="6052" y="1060"/>
                    <a:pt x="6029" y="557"/>
                  </a:cubicBezTo>
                  <a:cubicBezTo>
                    <a:pt x="6014" y="144"/>
                    <a:pt x="5791" y="0"/>
                    <a:pt x="5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18"/>
            <p:cNvSpPr/>
            <p:nvPr/>
          </p:nvSpPr>
          <p:spPr>
            <a:xfrm>
              <a:off x="5033942" y="4055475"/>
              <a:ext cx="189229" cy="224837"/>
            </a:xfrm>
            <a:custGeom>
              <a:avLst/>
              <a:gdLst/>
              <a:ahLst/>
              <a:cxnLst/>
              <a:rect l="l" t="t" r="r" b="b"/>
              <a:pathLst>
                <a:path w="10570" h="12559" extrusionOk="0">
                  <a:moveTo>
                    <a:pt x="4798" y="1"/>
                  </a:moveTo>
                  <a:cubicBezTo>
                    <a:pt x="4790" y="1"/>
                    <a:pt x="4781" y="1"/>
                    <a:pt x="4771" y="2"/>
                  </a:cubicBezTo>
                  <a:cubicBezTo>
                    <a:pt x="3356" y="93"/>
                    <a:pt x="1964" y="344"/>
                    <a:pt x="640" y="801"/>
                  </a:cubicBezTo>
                  <a:cubicBezTo>
                    <a:pt x="229" y="944"/>
                    <a:pt x="336" y="1531"/>
                    <a:pt x="694" y="1531"/>
                  </a:cubicBezTo>
                  <a:cubicBezTo>
                    <a:pt x="734" y="1531"/>
                    <a:pt x="777" y="1524"/>
                    <a:pt x="823" y="1508"/>
                  </a:cubicBezTo>
                  <a:cubicBezTo>
                    <a:pt x="1827" y="1166"/>
                    <a:pt x="2877" y="938"/>
                    <a:pt x="3927" y="801"/>
                  </a:cubicBezTo>
                  <a:lnTo>
                    <a:pt x="3927" y="801"/>
                  </a:lnTo>
                  <a:cubicBezTo>
                    <a:pt x="2717" y="2239"/>
                    <a:pt x="1462" y="3654"/>
                    <a:pt x="161" y="5046"/>
                  </a:cubicBezTo>
                  <a:cubicBezTo>
                    <a:pt x="1" y="5206"/>
                    <a:pt x="24" y="5503"/>
                    <a:pt x="229" y="5617"/>
                  </a:cubicBezTo>
                  <a:cubicBezTo>
                    <a:pt x="482" y="5733"/>
                    <a:pt x="735" y="5780"/>
                    <a:pt x="989" y="5780"/>
                  </a:cubicBezTo>
                  <a:cubicBezTo>
                    <a:pt x="1287" y="5780"/>
                    <a:pt x="1588" y="5715"/>
                    <a:pt x="1895" y="5617"/>
                  </a:cubicBezTo>
                  <a:cubicBezTo>
                    <a:pt x="2557" y="5388"/>
                    <a:pt x="3197" y="5115"/>
                    <a:pt x="3836" y="4863"/>
                  </a:cubicBezTo>
                  <a:cubicBezTo>
                    <a:pt x="5251" y="4361"/>
                    <a:pt x="6666" y="3859"/>
                    <a:pt x="8104" y="3448"/>
                  </a:cubicBezTo>
                  <a:cubicBezTo>
                    <a:pt x="8150" y="3425"/>
                    <a:pt x="8218" y="3403"/>
                    <a:pt x="8287" y="3380"/>
                  </a:cubicBezTo>
                  <a:lnTo>
                    <a:pt x="8287" y="3380"/>
                  </a:lnTo>
                  <a:cubicBezTo>
                    <a:pt x="8218" y="3494"/>
                    <a:pt x="8013" y="3654"/>
                    <a:pt x="7921" y="3745"/>
                  </a:cubicBezTo>
                  <a:cubicBezTo>
                    <a:pt x="7670" y="3996"/>
                    <a:pt x="7419" y="4247"/>
                    <a:pt x="7168" y="4498"/>
                  </a:cubicBezTo>
                  <a:cubicBezTo>
                    <a:pt x="6597" y="5046"/>
                    <a:pt x="6050" y="5594"/>
                    <a:pt x="5479" y="6142"/>
                  </a:cubicBezTo>
                  <a:cubicBezTo>
                    <a:pt x="4406" y="7214"/>
                    <a:pt x="3356" y="8264"/>
                    <a:pt x="2283" y="9314"/>
                  </a:cubicBezTo>
                  <a:cubicBezTo>
                    <a:pt x="2062" y="9536"/>
                    <a:pt x="2214" y="9954"/>
                    <a:pt x="2504" y="9954"/>
                  </a:cubicBezTo>
                  <a:cubicBezTo>
                    <a:pt x="2543" y="9954"/>
                    <a:pt x="2583" y="9947"/>
                    <a:pt x="2626" y="9931"/>
                  </a:cubicBezTo>
                  <a:cubicBezTo>
                    <a:pt x="3858" y="9474"/>
                    <a:pt x="5091" y="9040"/>
                    <a:pt x="6346" y="8584"/>
                  </a:cubicBezTo>
                  <a:cubicBezTo>
                    <a:pt x="6940" y="8379"/>
                    <a:pt x="7533" y="8150"/>
                    <a:pt x="8150" y="7945"/>
                  </a:cubicBezTo>
                  <a:cubicBezTo>
                    <a:pt x="8424" y="7831"/>
                    <a:pt x="8720" y="7739"/>
                    <a:pt x="8994" y="7625"/>
                  </a:cubicBezTo>
                  <a:cubicBezTo>
                    <a:pt x="9177" y="7557"/>
                    <a:pt x="9382" y="7466"/>
                    <a:pt x="9588" y="7443"/>
                  </a:cubicBezTo>
                  <a:lnTo>
                    <a:pt x="9588" y="7443"/>
                  </a:lnTo>
                  <a:cubicBezTo>
                    <a:pt x="8766" y="8972"/>
                    <a:pt x="7967" y="10501"/>
                    <a:pt x="7145" y="12031"/>
                  </a:cubicBezTo>
                  <a:cubicBezTo>
                    <a:pt x="6990" y="12310"/>
                    <a:pt x="7237" y="12558"/>
                    <a:pt x="7482" y="12558"/>
                  </a:cubicBezTo>
                  <a:cubicBezTo>
                    <a:pt x="7597" y="12558"/>
                    <a:pt x="7712" y="12504"/>
                    <a:pt x="7784" y="12373"/>
                  </a:cubicBezTo>
                  <a:cubicBezTo>
                    <a:pt x="8675" y="10707"/>
                    <a:pt x="9588" y="9018"/>
                    <a:pt x="10478" y="7351"/>
                  </a:cubicBezTo>
                  <a:cubicBezTo>
                    <a:pt x="10569" y="7192"/>
                    <a:pt x="10523" y="6941"/>
                    <a:pt x="10341" y="6849"/>
                  </a:cubicBezTo>
                  <a:cubicBezTo>
                    <a:pt x="10139" y="6753"/>
                    <a:pt x="9944" y="6714"/>
                    <a:pt x="9751" y="6714"/>
                  </a:cubicBezTo>
                  <a:cubicBezTo>
                    <a:pt x="9441" y="6714"/>
                    <a:pt x="9135" y="6814"/>
                    <a:pt x="8812" y="6941"/>
                  </a:cubicBezTo>
                  <a:cubicBezTo>
                    <a:pt x="8104" y="7192"/>
                    <a:pt x="7374" y="7443"/>
                    <a:pt x="6666" y="7717"/>
                  </a:cubicBezTo>
                  <a:cubicBezTo>
                    <a:pt x="5753" y="8036"/>
                    <a:pt x="4863" y="8356"/>
                    <a:pt x="3973" y="8675"/>
                  </a:cubicBezTo>
                  <a:cubicBezTo>
                    <a:pt x="4771" y="7876"/>
                    <a:pt x="5593" y="7078"/>
                    <a:pt x="6392" y="6279"/>
                  </a:cubicBezTo>
                  <a:lnTo>
                    <a:pt x="8195" y="4498"/>
                  </a:lnTo>
                  <a:cubicBezTo>
                    <a:pt x="8560" y="4133"/>
                    <a:pt x="9405" y="3562"/>
                    <a:pt x="9085" y="2969"/>
                  </a:cubicBezTo>
                  <a:cubicBezTo>
                    <a:pt x="8957" y="2721"/>
                    <a:pt x="8738" y="2641"/>
                    <a:pt x="8494" y="2641"/>
                  </a:cubicBezTo>
                  <a:cubicBezTo>
                    <a:pt x="8175" y="2641"/>
                    <a:pt x="7815" y="2777"/>
                    <a:pt x="7556" y="2855"/>
                  </a:cubicBezTo>
                  <a:cubicBezTo>
                    <a:pt x="6757" y="3106"/>
                    <a:pt x="5958" y="3357"/>
                    <a:pt x="5159" y="3631"/>
                  </a:cubicBezTo>
                  <a:cubicBezTo>
                    <a:pt x="4383" y="3905"/>
                    <a:pt x="3585" y="4202"/>
                    <a:pt x="2808" y="4498"/>
                  </a:cubicBezTo>
                  <a:cubicBezTo>
                    <a:pt x="2352" y="4658"/>
                    <a:pt x="1690" y="5023"/>
                    <a:pt x="1119" y="5069"/>
                  </a:cubicBezTo>
                  <a:cubicBezTo>
                    <a:pt x="2466" y="3631"/>
                    <a:pt x="3767" y="2147"/>
                    <a:pt x="5023" y="618"/>
                  </a:cubicBezTo>
                  <a:cubicBezTo>
                    <a:pt x="5200" y="396"/>
                    <a:pt x="5119" y="1"/>
                    <a:pt x="4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8" name="Google Shape;2758;p18"/>
          <p:cNvSpPr/>
          <p:nvPr/>
        </p:nvSpPr>
        <p:spPr>
          <a:xfrm>
            <a:off x="1743987" y="5602177"/>
            <a:ext cx="419698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degree of extracellular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fluid volume depletion</a:t>
            </a:r>
            <a:r>
              <a:rPr lang="en-US"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2759" name="Google Shape;2759;p18"/>
          <p:cNvSpPr/>
          <p:nvPr/>
        </p:nvSpPr>
        <p:spPr>
          <a:xfrm>
            <a:off x="6308968" y="3577900"/>
            <a:ext cx="62873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type of fluid lost (extracellular fluid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or both intracellular and </a:t>
            </a: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extracellular fluid</a:t>
            </a:r>
            <a:endParaRPr/>
          </a:p>
        </p:txBody>
      </p:sp>
      <p:grpSp>
        <p:nvGrpSpPr>
          <p:cNvPr id="2760" name="Google Shape;2760;p18"/>
          <p:cNvGrpSpPr/>
          <p:nvPr/>
        </p:nvGrpSpPr>
        <p:grpSpPr>
          <a:xfrm rot="10320012">
            <a:off x="11030697" y="199177"/>
            <a:ext cx="806657" cy="421744"/>
            <a:chOff x="1822875" y="1377000"/>
            <a:chExt cx="548075" cy="286550"/>
          </a:xfrm>
        </p:grpSpPr>
        <p:sp>
          <p:nvSpPr>
            <p:cNvPr id="2761" name="Google Shape;2761;p18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18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18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18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18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18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18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18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18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0" name="Google Shape;2770;p18"/>
          <p:cNvGrpSpPr/>
          <p:nvPr/>
        </p:nvGrpSpPr>
        <p:grpSpPr>
          <a:xfrm rot="474737">
            <a:off x="1504756" y="5667127"/>
            <a:ext cx="2159990" cy="543614"/>
            <a:chOff x="4345425" y="2175475"/>
            <a:chExt cx="800750" cy="176025"/>
          </a:xfrm>
        </p:grpSpPr>
        <p:sp>
          <p:nvSpPr>
            <p:cNvPr id="2771" name="Google Shape;2771;p1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2" name="Google Shape;2772;p1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3" name="Google Shape;2773;p18"/>
          <p:cNvGrpSpPr/>
          <p:nvPr/>
        </p:nvGrpSpPr>
        <p:grpSpPr>
          <a:xfrm rot="474737">
            <a:off x="6215546" y="3565151"/>
            <a:ext cx="2599608" cy="543614"/>
            <a:chOff x="4345425" y="2175475"/>
            <a:chExt cx="800750" cy="176025"/>
          </a:xfrm>
        </p:grpSpPr>
        <p:sp>
          <p:nvSpPr>
            <p:cNvPr id="2774" name="Google Shape;2774;p1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5" name="Google Shape;2775;p1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76" name="Google Shape;277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686" y="983418"/>
            <a:ext cx="4403670" cy="3348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p19"/>
          <p:cNvSpPr txBox="1"/>
          <p:nvPr/>
        </p:nvSpPr>
        <p:spPr>
          <a:xfrm>
            <a:off x="914400" y="1219200"/>
            <a:ext cx="10793186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most objectively measured as a 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change in weight from baseline.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most cases a previous recent weight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not available.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Acute loss of body weight reflects the loss of fluid, not lean body mass.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a result, a number of 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findings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physical examination coupled with the </a:t>
            </a:r>
            <a:r>
              <a:rPr lang="en-US" sz="36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linical history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 used to help assess the 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severity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hypovolemia.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2" name="Google Shape;2782;p19"/>
          <p:cNvSpPr/>
          <p:nvPr/>
        </p:nvSpPr>
        <p:spPr>
          <a:xfrm>
            <a:off x="549727" y="153947"/>
            <a:ext cx="934538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6600"/>
              <a:buFont typeface="Bilbo"/>
              <a:buNone/>
            </a:pPr>
            <a:r>
              <a:rPr lang="en-US" sz="66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Degree of dehydration :  </a:t>
            </a:r>
            <a:br>
              <a:rPr lang="en-US" sz="4300" b="0" i="0" u="none" strike="noStrike" cap="none">
                <a:solidFill>
                  <a:srgbClr val="2B70FF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83" name="Google Shape;2783;p19"/>
          <p:cNvGrpSpPr/>
          <p:nvPr/>
        </p:nvGrpSpPr>
        <p:grpSpPr>
          <a:xfrm>
            <a:off x="1012371" y="3327091"/>
            <a:ext cx="282436" cy="237797"/>
            <a:chOff x="5829234" y="2755341"/>
            <a:chExt cx="282436" cy="237797"/>
          </a:xfrm>
        </p:grpSpPr>
        <p:sp>
          <p:nvSpPr>
            <p:cNvPr id="2784" name="Google Shape;2784;p19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5" name="Google Shape;2785;p19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6" name="Google Shape;2786;p19"/>
          <p:cNvGrpSpPr/>
          <p:nvPr/>
        </p:nvGrpSpPr>
        <p:grpSpPr>
          <a:xfrm>
            <a:off x="669470" y="4916405"/>
            <a:ext cx="282436" cy="237797"/>
            <a:chOff x="5829234" y="2755341"/>
            <a:chExt cx="282436" cy="237797"/>
          </a:xfrm>
        </p:grpSpPr>
        <p:sp>
          <p:nvSpPr>
            <p:cNvPr id="2787" name="Google Shape;2787;p19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p19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3" name="Google Shape;27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410" y="2097550"/>
            <a:ext cx="7511143" cy="3619872"/>
          </a:xfrm>
          <a:prstGeom prst="rect">
            <a:avLst/>
          </a:prstGeom>
          <a:noFill/>
          <a:ln>
            <a:noFill/>
          </a:ln>
        </p:spPr>
      </p:pic>
      <p:sp>
        <p:nvSpPr>
          <p:cNvPr id="2794" name="Google Shape;2794;p20"/>
          <p:cNvSpPr/>
          <p:nvPr/>
        </p:nvSpPr>
        <p:spPr>
          <a:xfrm>
            <a:off x="-23274" y="303300"/>
            <a:ext cx="782682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According to </a:t>
            </a:r>
            <a:r>
              <a:rPr lang="en-US" sz="32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amount of fluid depleted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we classify dehydration into mild ,moderate and severe</a:t>
            </a:r>
            <a:endParaRPr/>
          </a:p>
        </p:txBody>
      </p:sp>
      <p:sp>
        <p:nvSpPr>
          <p:cNvPr id="2795" name="Google Shape;2795;p20"/>
          <p:cNvSpPr/>
          <p:nvPr/>
        </p:nvSpPr>
        <p:spPr>
          <a:xfrm>
            <a:off x="7636328" y="2981588"/>
            <a:ext cx="455567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Mild : symptoms</a:t>
            </a:r>
            <a:endParaRPr sz="20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Moderate : sign &amp; Sym</a:t>
            </a:r>
            <a:endParaRPr sz="20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Sever :vital sign , shock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Pulse, Rate ,Bp &amp; volume</a:t>
            </a:r>
            <a:endParaRPr/>
          </a:p>
        </p:txBody>
      </p:sp>
      <p:sp>
        <p:nvSpPr>
          <p:cNvPr id="2796" name="Google Shape;2796;p20"/>
          <p:cNvSpPr/>
          <p:nvPr/>
        </p:nvSpPr>
        <p:spPr>
          <a:xfrm>
            <a:off x="9868616" y="2518494"/>
            <a:ext cx="425545" cy="463094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p3"/>
          <p:cNvSpPr/>
          <p:nvPr/>
        </p:nvSpPr>
        <p:spPr>
          <a:xfrm>
            <a:off x="728707" y="616685"/>
            <a:ext cx="4168129" cy="122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Bilbo"/>
              <a:buNone/>
            </a:pPr>
            <a:r>
              <a:rPr lang="en-US" sz="6600" b="0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OUTLINE :</a:t>
            </a:r>
            <a:endParaRPr/>
          </a:p>
        </p:txBody>
      </p:sp>
      <p:sp>
        <p:nvSpPr>
          <p:cNvPr id="2519" name="Google Shape;2519;p3"/>
          <p:cNvSpPr/>
          <p:nvPr/>
        </p:nvSpPr>
        <p:spPr>
          <a:xfrm>
            <a:off x="942108" y="1838943"/>
            <a:ext cx="6871855" cy="28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Century Gothic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Intruduction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Century Gothic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Dehydration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Century Gothic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 Test In Dehydration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Century Gothic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Fluid Therapy in Children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Century Gothic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and Solute deficit calculations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20" name="Google Shape;2520;p3"/>
          <p:cNvGrpSpPr/>
          <p:nvPr/>
        </p:nvGrpSpPr>
        <p:grpSpPr>
          <a:xfrm>
            <a:off x="690007" y="2056884"/>
            <a:ext cx="282436" cy="237797"/>
            <a:chOff x="5829234" y="2755341"/>
            <a:chExt cx="282436" cy="237797"/>
          </a:xfrm>
        </p:grpSpPr>
        <p:sp>
          <p:nvSpPr>
            <p:cNvPr id="2521" name="Google Shape;2521;p3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3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3" name="Google Shape;2523;p3"/>
          <p:cNvGrpSpPr/>
          <p:nvPr/>
        </p:nvGrpSpPr>
        <p:grpSpPr>
          <a:xfrm>
            <a:off x="690008" y="2603191"/>
            <a:ext cx="282436" cy="237797"/>
            <a:chOff x="5829234" y="2755341"/>
            <a:chExt cx="282436" cy="237797"/>
          </a:xfrm>
        </p:grpSpPr>
        <p:sp>
          <p:nvSpPr>
            <p:cNvPr id="2524" name="Google Shape;2524;p3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3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6" name="Google Shape;2526;p3"/>
          <p:cNvGrpSpPr/>
          <p:nvPr/>
        </p:nvGrpSpPr>
        <p:grpSpPr>
          <a:xfrm>
            <a:off x="659372" y="4208701"/>
            <a:ext cx="282436" cy="237797"/>
            <a:chOff x="5829234" y="2755341"/>
            <a:chExt cx="282436" cy="237797"/>
          </a:xfrm>
        </p:grpSpPr>
        <p:sp>
          <p:nvSpPr>
            <p:cNvPr id="2527" name="Google Shape;2527;p3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3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"/>
          <p:cNvGrpSpPr/>
          <p:nvPr/>
        </p:nvGrpSpPr>
        <p:grpSpPr>
          <a:xfrm>
            <a:off x="690005" y="3659921"/>
            <a:ext cx="282436" cy="237797"/>
            <a:chOff x="5829234" y="2755341"/>
            <a:chExt cx="282436" cy="237797"/>
          </a:xfrm>
        </p:grpSpPr>
        <p:sp>
          <p:nvSpPr>
            <p:cNvPr id="2530" name="Google Shape;2530;p3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"/>
          <p:cNvGrpSpPr/>
          <p:nvPr/>
        </p:nvGrpSpPr>
        <p:grpSpPr>
          <a:xfrm>
            <a:off x="690006" y="3113614"/>
            <a:ext cx="282436" cy="237797"/>
            <a:chOff x="5829234" y="2755341"/>
            <a:chExt cx="282436" cy="237797"/>
          </a:xfrm>
        </p:grpSpPr>
        <p:sp>
          <p:nvSpPr>
            <p:cNvPr id="2533" name="Google Shape;2533;p3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3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5" name="Google Shape;2535;p3"/>
          <p:cNvSpPr/>
          <p:nvPr/>
        </p:nvSpPr>
        <p:spPr>
          <a:xfrm>
            <a:off x="10844221" y="1049118"/>
            <a:ext cx="800169" cy="789825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1" name="Google Shape;2801;p21" descr="Image result for sign and symptom of dehydration in childr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94" y="800453"/>
            <a:ext cx="9301843" cy="5869895"/>
          </a:xfrm>
          <a:prstGeom prst="rect">
            <a:avLst/>
          </a:prstGeom>
          <a:noFill/>
          <a:ln>
            <a:noFill/>
          </a:ln>
        </p:spPr>
      </p:pic>
      <p:sp>
        <p:nvSpPr>
          <p:cNvPr id="2802" name="Google Shape;2802;p21"/>
          <p:cNvSpPr/>
          <p:nvPr/>
        </p:nvSpPr>
        <p:spPr>
          <a:xfrm>
            <a:off x="61494" y="31365"/>
            <a:ext cx="878798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400"/>
              <a:buFont typeface="Bilbo"/>
              <a:buNone/>
            </a:pPr>
            <a:r>
              <a:rPr lang="en-US" sz="44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Signs and symptoms of dehydration </a:t>
            </a:r>
            <a:endParaRPr/>
          </a:p>
        </p:txBody>
      </p:sp>
      <p:sp>
        <p:nvSpPr>
          <p:cNvPr id="2803" name="Google Shape;2803;p21"/>
          <p:cNvSpPr/>
          <p:nvPr/>
        </p:nvSpPr>
        <p:spPr>
          <a:xfrm>
            <a:off x="10580461" y="1633180"/>
            <a:ext cx="476231" cy="506464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4" name="Google Shape;2804;p21"/>
          <p:cNvSpPr/>
          <p:nvPr/>
        </p:nvSpPr>
        <p:spPr>
          <a:xfrm>
            <a:off x="9318167" y="2139644"/>
            <a:ext cx="30008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Fontanelle depression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baby less 18 Mo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05" name="Google Shape;2805;p21"/>
          <p:cNvCxnSpPr/>
          <p:nvPr/>
        </p:nvCxnSpPr>
        <p:spPr>
          <a:xfrm flipH="1">
            <a:off x="3477491" y="1814945"/>
            <a:ext cx="1745674" cy="191192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06" name="Google Shape;2806;p21"/>
          <p:cNvCxnSpPr/>
          <p:nvPr/>
        </p:nvCxnSpPr>
        <p:spPr>
          <a:xfrm flipH="1">
            <a:off x="4738255" y="1814945"/>
            <a:ext cx="831272" cy="1676400"/>
          </a:xfrm>
          <a:prstGeom prst="straightConnector1">
            <a:avLst/>
          </a:prstGeom>
          <a:noFill/>
          <a:ln w="38100" cap="flat" cmpd="sng">
            <a:solidFill>
              <a:srgbClr val="D8D8D8">
                <a:alpha val="76862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07" name="Google Shape;2807;p21"/>
          <p:cNvGrpSpPr/>
          <p:nvPr/>
        </p:nvGrpSpPr>
        <p:grpSpPr>
          <a:xfrm>
            <a:off x="4738255" y="3085456"/>
            <a:ext cx="1147865" cy="1047307"/>
            <a:chOff x="5779408" y="3699191"/>
            <a:chExt cx="317645" cy="318757"/>
          </a:xfrm>
        </p:grpSpPr>
        <p:sp>
          <p:nvSpPr>
            <p:cNvPr id="2808" name="Google Shape;2808;p21"/>
            <p:cNvSpPr/>
            <p:nvPr/>
          </p:nvSpPr>
          <p:spPr>
            <a:xfrm>
              <a:off x="5892837" y="3700334"/>
              <a:ext cx="204216" cy="317614"/>
            </a:xfrm>
            <a:custGeom>
              <a:avLst/>
              <a:gdLst/>
              <a:ahLst/>
              <a:cxnLst/>
              <a:rect l="l" t="t" r="r" b="b"/>
              <a:pathLst>
                <a:path w="6431" h="10002" extrusionOk="0">
                  <a:moveTo>
                    <a:pt x="4025" y="0"/>
                  </a:moveTo>
                  <a:cubicBezTo>
                    <a:pt x="3870" y="0"/>
                    <a:pt x="3704" y="60"/>
                    <a:pt x="3608" y="179"/>
                  </a:cubicBezTo>
                  <a:lnTo>
                    <a:pt x="1465" y="2322"/>
                  </a:lnTo>
                  <a:lnTo>
                    <a:pt x="299" y="1167"/>
                  </a:lnTo>
                  <a:cubicBezTo>
                    <a:pt x="269" y="1138"/>
                    <a:pt x="227" y="1123"/>
                    <a:pt x="184" y="1123"/>
                  </a:cubicBezTo>
                  <a:cubicBezTo>
                    <a:pt x="141" y="1123"/>
                    <a:pt x="96" y="1138"/>
                    <a:pt x="60" y="1167"/>
                  </a:cubicBezTo>
                  <a:cubicBezTo>
                    <a:pt x="1" y="1227"/>
                    <a:pt x="1" y="1322"/>
                    <a:pt x="60" y="1405"/>
                  </a:cubicBezTo>
                  <a:lnTo>
                    <a:pt x="1346" y="2679"/>
                  </a:lnTo>
                  <a:cubicBezTo>
                    <a:pt x="1370" y="2715"/>
                    <a:pt x="1418" y="2727"/>
                    <a:pt x="1465" y="2727"/>
                  </a:cubicBezTo>
                  <a:cubicBezTo>
                    <a:pt x="1501" y="2727"/>
                    <a:pt x="1549" y="2715"/>
                    <a:pt x="1584" y="2679"/>
                  </a:cubicBezTo>
                  <a:lnTo>
                    <a:pt x="3847" y="417"/>
                  </a:lnTo>
                  <a:cubicBezTo>
                    <a:pt x="3882" y="370"/>
                    <a:pt x="3966" y="346"/>
                    <a:pt x="4037" y="346"/>
                  </a:cubicBezTo>
                  <a:cubicBezTo>
                    <a:pt x="4109" y="346"/>
                    <a:pt x="4168" y="370"/>
                    <a:pt x="4228" y="417"/>
                  </a:cubicBezTo>
                  <a:lnTo>
                    <a:pt x="6049" y="2239"/>
                  </a:lnTo>
                  <a:cubicBezTo>
                    <a:pt x="6085" y="2275"/>
                    <a:pt x="6121" y="2358"/>
                    <a:pt x="6121" y="2429"/>
                  </a:cubicBezTo>
                  <a:cubicBezTo>
                    <a:pt x="6121" y="2501"/>
                    <a:pt x="6085" y="2560"/>
                    <a:pt x="6049" y="2620"/>
                  </a:cubicBezTo>
                  <a:lnTo>
                    <a:pt x="3775" y="4882"/>
                  </a:lnTo>
                  <a:cubicBezTo>
                    <a:pt x="3716" y="4942"/>
                    <a:pt x="3716" y="5049"/>
                    <a:pt x="3775" y="5120"/>
                  </a:cubicBezTo>
                  <a:lnTo>
                    <a:pt x="6049" y="7382"/>
                  </a:lnTo>
                  <a:cubicBezTo>
                    <a:pt x="6085" y="7430"/>
                    <a:pt x="6121" y="7501"/>
                    <a:pt x="6121" y="7573"/>
                  </a:cubicBezTo>
                  <a:cubicBezTo>
                    <a:pt x="6121" y="7656"/>
                    <a:pt x="6085" y="7716"/>
                    <a:pt x="6049" y="7775"/>
                  </a:cubicBezTo>
                  <a:lnTo>
                    <a:pt x="4228" y="9585"/>
                  </a:lnTo>
                  <a:cubicBezTo>
                    <a:pt x="4174" y="9639"/>
                    <a:pt x="4103" y="9665"/>
                    <a:pt x="4033" y="9665"/>
                  </a:cubicBezTo>
                  <a:cubicBezTo>
                    <a:pt x="3963" y="9665"/>
                    <a:pt x="3894" y="9639"/>
                    <a:pt x="3847" y="9585"/>
                  </a:cubicBezTo>
                  <a:lnTo>
                    <a:pt x="2989" y="8740"/>
                  </a:lnTo>
                  <a:cubicBezTo>
                    <a:pt x="2960" y="8710"/>
                    <a:pt x="2921" y="8695"/>
                    <a:pt x="2879" y="8695"/>
                  </a:cubicBezTo>
                  <a:cubicBezTo>
                    <a:pt x="2838" y="8695"/>
                    <a:pt x="2793" y="8710"/>
                    <a:pt x="2751" y="8740"/>
                  </a:cubicBezTo>
                  <a:cubicBezTo>
                    <a:pt x="2692" y="8799"/>
                    <a:pt x="2692" y="8906"/>
                    <a:pt x="2751" y="8978"/>
                  </a:cubicBezTo>
                  <a:lnTo>
                    <a:pt x="3608" y="9823"/>
                  </a:lnTo>
                  <a:cubicBezTo>
                    <a:pt x="3728" y="9942"/>
                    <a:pt x="3870" y="10002"/>
                    <a:pt x="4025" y="10002"/>
                  </a:cubicBezTo>
                  <a:cubicBezTo>
                    <a:pt x="4168" y="10002"/>
                    <a:pt x="4335" y="9942"/>
                    <a:pt x="4442" y="9823"/>
                  </a:cubicBezTo>
                  <a:lnTo>
                    <a:pt x="6252" y="8013"/>
                  </a:lnTo>
                  <a:cubicBezTo>
                    <a:pt x="6371" y="7894"/>
                    <a:pt x="6430" y="7740"/>
                    <a:pt x="6430" y="7597"/>
                  </a:cubicBezTo>
                  <a:cubicBezTo>
                    <a:pt x="6430" y="7430"/>
                    <a:pt x="6371" y="7275"/>
                    <a:pt x="6252" y="7180"/>
                  </a:cubicBezTo>
                  <a:lnTo>
                    <a:pt x="4109" y="4977"/>
                  </a:lnTo>
                  <a:lnTo>
                    <a:pt x="6252" y="2834"/>
                  </a:lnTo>
                  <a:cubicBezTo>
                    <a:pt x="6371" y="2715"/>
                    <a:pt x="6430" y="2560"/>
                    <a:pt x="6430" y="2417"/>
                  </a:cubicBezTo>
                  <a:cubicBezTo>
                    <a:pt x="6430" y="2251"/>
                    <a:pt x="6371" y="2096"/>
                    <a:pt x="6252" y="2001"/>
                  </a:cubicBezTo>
                  <a:lnTo>
                    <a:pt x="4442" y="179"/>
                  </a:lnTo>
                  <a:cubicBezTo>
                    <a:pt x="4323" y="60"/>
                    <a:pt x="4168" y="0"/>
                    <a:pt x="4025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9" name="Google Shape;2809;p21"/>
            <p:cNvSpPr/>
            <p:nvPr/>
          </p:nvSpPr>
          <p:spPr>
            <a:xfrm>
              <a:off x="5779408" y="3699191"/>
              <a:ext cx="195134" cy="316883"/>
            </a:xfrm>
            <a:custGeom>
              <a:avLst/>
              <a:gdLst/>
              <a:ahLst/>
              <a:cxnLst/>
              <a:rect l="l" t="t" r="r" b="b"/>
              <a:pathLst>
                <a:path w="6145" h="9979" extrusionOk="0">
                  <a:moveTo>
                    <a:pt x="2477" y="1"/>
                  </a:moveTo>
                  <a:cubicBezTo>
                    <a:pt x="2311" y="1"/>
                    <a:pt x="2156" y="60"/>
                    <a:pt x="2061" y="179"/>
                  </a:cubicBezTo>
                  <a:lnTo>
                    <a:pt x="239" y="2001"/>
                  </a:lnTo>
                  <a:cubicBezTo>
                    <a:pt x="1" y="2239"/>
                    <a:pt x="1" y="2608"/>
                    <a:pt x="239" y="2846"/>
                  </a:cubicBezTo>
                  <a:lnTo>
                    <a:pt x="2382" y="4989"/>
                  </a:lnTo>
                  <a:lnTo>
                    <a:pt x="239" y="7133"/>
                  </a:lnTo>
                  <a:cubicBezTo>
                    <a:pt x="1" y="7371"/>
                    <a:pt x="1" y="7752"/>
                    <a:pt x="239" y="7990"/>
                  </a:cubicBezTo>
                  <a:lnTo>
                    <a:pt x="2061" y="9800"/>
                  </a:lnTo>
                  <a:cubicBezTo>
                    <a:pt x="2180" y="9919"/>
                    <a:pt x="2323" y="9978"/>
                    <a:pt x="2477" y="9978"/>
                  </a:cubicBezTo>
                  <a:cubicBezTo>
                    <a:pt x="2620" y="9978"/>
                    <a:pt x="2787" y="9919"/>
                    <a:pt x="2882" y="9800"/>
                  </a:cubicBezTo>
                  <a:lnTo>
                    <a:pt x="5037" y="7656"/>
                  </a:lnTo>
                  <a:lnTo>
                    <a:pt x="5859" y="8490"/>
                  </a:lnTo>
                  <a:cubicBezTo>
                    <a:pt x="5895" y="8520"/>
                    <a:pt x="5936" y="8535"/>
                    <a:pt x="5978" y="8535"/>
                  </a:cubicBezTo>
                  <a:cubicBezTo>
                    <a:pt x="6020" y="8535"/>
                    <a:pt x="6061" y="8520"/>
                    <a:pt x="6097" y="8490"/>
                  </a:cubicBezTo>
                  <a:cubicBezTo>
                    <a:pt x="6145" y="8430"/>
                    <a:pt x="6145" y="8323"/>
                    <a:pt x="6085" y="8264"/>
                  </a:cubicBezTo>
                  <a:lnTo>
                    <a:pt x="5156" y="7335"/>
                  </a:lnTo>
                  <a:cubicBezTo>
                    <a:pt x="5121" y="7299"/>
                    <a:pt x="5073" y="7287"/>
                    <a:pt x="5037" y="7287"/>
                  </a:cubicBezTo>
                  <a:cubicBezTo>
                    <a:pt x="4990" y="7287"/>
                    <a:pt x="4942" y="7299"/>
                    <a:pt x="4918" y="7335"/>
                  </a:cubicBezTo>
                  <a:lnTo>
                    <a:pt x="2656" y="9597"/>
                  </a:lnTo>
                  <a:cubicBezTo>
                    <a:pt x="2608" y="9633"/>
                    <a:pt x="2537" y="9669"/>
                    <a:pt x="2454" y="9669"/>
                  </a:cubicBezTo>
                  <a:cubicBezTo>
                    <a:pt x="2382" y="9669"/>
                    <a:pt x="2323" y="9633"/>
                    <a:pt x="2263" y="9597"/>
                  </a:cubicBezTo>
                  <a:lnTo>
                    <a:pt x="453" y="7776"/>
                  </a:lnTo>
                  <a:cubicBezTo>
                    <a:pt x="346" y="7668"/>
                    <a:pt x="346" y="7490"/>
                    <a:pt x="453" y="7395"/>
                  </a:cubicBezTo>
                  <a:lnTo>
                    <a:pt x="2716" y="5132"/>
                  </a:lnTo>
                  <a:cubicBezTo>
                    <a:pt x="2739" y="5097"/>
                    <a:pt x="2751" y="5049"/>
                    <a:pt x="2751" y="5013"/>
                  </a:cubicBezTo>
                  <a:cubicBezTo>
                    <a:pt x="2751" y="4966"/>
                    <a:pt x="2739" y="4918"/>
                    <a:pt x="2716" y="4894"/>
                  </a:cubicBezTo>
                  <a:lnTo>
                    <a:pt x="453" y="2632"/>
                  </a:lnTo>
                  <a:cubicBezTo>
                    <a:pt x="346" y="2525"/>
                    <a:pt x="346" y="2346"/>
                    <a:pt x="453" y="2239"/>
                  </a:cubicBezTo>
                  <a:lnTo>
                    <a:pt x="2263" y="417"/>
                  </a:lnTo>
                  <a:cubicBezTo>
                    <a:pt x="2311" y="382"/>
                    <a:pt x="2382" y="346"/>
                    <a:pt x="2454" y="346"/>
                  </a:cubicBezTo>
                  <a:cubicBezTo>
                    <a:pt x="2537" y="346"/>
                    <a:pt x="2597" y="382"/>
                    <a:pt x="2656" y="417"/>
                  </a:cubicBezTo>
                  <a:lnTo>
                    <a:pt x="3168" y="941"/>
                  </a:lnTo>
                  <a:cubicBezTo>
                    <a:pt x="3198" y="971"/>
                    <a:pt x="3239" y="986"/>
                    <a:pt x="3283" y="986"/>
                  </a:cubicBezTo>
                  <a:cubicBezTo>
                    <a:pt x="3326" y="986"/>
                    <a:pt x="3370" y="971"/>
                    <a:pt x="3406" y="941"/>
                  </a:cubicBezTo>
                  <a:cubicBezTo>
                    <a:pt x="3466" y="882"/>
                    <a:pt x="3466" y="775"/>
                    <a:pt x="3406" y="703"/>
                  </a:cubicBezTo>
                  <a:lnTo>
                    <a:pt x="2882" y="179"/>
                  </a:lnTo>
                  <a:cubicBezTo>
                    <a:pt x="2775" y="60"/>
                    <a:pt x="2620" y="1"/>
                    <a:pt x="2477" y="1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4" name="Google Shape;28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0386" y="0"/>
            <a:ext cx="4751614" cy="466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5" name="Google Shape;281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72" y="4221088"/>
            <a:ext cx="12178328" cy="2606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6" name="Google Shape;281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0" y="75382"/>
            <a:ext cx="3639269" cy="40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7" name="Google Shape;2817;p22"/>
          <p:cNvPicPr preferRelativeResize="0"/>
          <p:nvPr/>
        </p:nvPicPr>
        <p:blipFill rotWithShape="1">
          <a:blip r:embed="rId6">
            <a:alphaModFix/>
          </a:blip>
          <a:srcRect t="5049" b="7307"/>
          <a:stretch/>
        </p:blipFill>
        <p:spPr>
          <a:xfrm>
            <a:off x="3727029" y="0"/>
            <a:ext cx="3713357" cy="42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2" name="Google Shape;2822;p23"/>
          <p:cNvGraphicFramePr/>
          <p:nvPr/>
        </p:nvGraphicFramePr>
        <p:xfrm>
          <a:off x="-1" y="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{DAC18B0E-35E0-45A1-8E7F-371ACC32EBD9}</a:tableStyleId>
              </a:tblPr>
              <a:tblGrid>
                <a:gridCol w="322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6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600" u="none" strike="noStrike" cap="none">
                          <a:solidFill>
                            <a:srgbClr val="0000FF"/>
                          </a:solidFill>
                        </a:rPr>
                        <a:t>Severe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>
                          <a:solidFill>
                            <a:srgbClr val="0000FF"/>
                          </a:solidFill>
                        </a:rPr>
                        <a:t>(≥10 percent)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Garamond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FF0000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Shocked</a:t>
                      </a:r>
                      <a:endParaRPr sz="2000" b="1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600" u="none" strike="noStrike" cap="none">
                          <a:solidFill>
                            <a:srgbClr val="0000FF"/>
                          </a:solidFill>
                        </a:rPr>
                        <a:t>Moderate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>
                          <a:solidFill>
                            <a:srgbClr val="0000FF"/>
                          </a:solidFill>
                        </a:rPr>
                        <a:t>(6 to 9 percent)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Garamond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FF0000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S&amp;S</a:t>
                      </a:r>
                      <a:endParaRPr sz="2000" b="1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>
                          <a:solidFill>
                            <a:srgbClr val="0000FF"/>
                          </a:solidFill>
                        </a:rPr>
                        <a:t> </a:t>
                      </a:r>
                      <a:r>
                        <a:rPr lang="en-US" sz="3600" u="none" strike="noStrike" cap="none">
                          <a:solidFill>
                            <a:srgbClr val="0000FF"/>
                          </a:solidFill>
                        </a:rPr>
                        <a:t>Mild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>
                          <a:solidFill>
                            <a:srgbClr val="0000FF"/>
                          </a:solidFill>
                        </a:rPr>
                        <a:t>(3 to 5 percent)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Garamond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FF0000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Symptoms</a:t>
                      </a:r>
                      <a:endParaRPr sz="2000" b="1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600" u="none" strike="noStrike" cap="none">
                          <a:solidFill>
                            <a:srgbClr val="0000FF"/>
                          </a:solidFill>
                        </a:rPr>
                        <a:t>Finding</a:t>
                      </a:r>
                      <a:endParaRPr sz="3600" u="none" strike="noStrike" cap="none">
                        <a:solidFill>
                          <a:srgbClr val="0000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Rapid  (&gt;160)and weak OR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Absent</a:t>
                      </a:r>
                      <a:endParaRPr sz="2000" b="0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Rapid</a:t>
                      </a:r>
                      <a:endParaRPr sz="2000" b="0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Normal rate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Pulse</a:t>
                      </a:r>
                      <a:endParaRPr sz="2400" u="none" strike="noStrike" cap="none">
                        <a:solidFill>
                          <a:srgbClr val="0000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200"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Low</a:t>
                      </a:r>
                      <a:endParaRPr sz="2000" b="0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Normal to low</a:t>
                      </a:r>
                      <a:endParaRPr sz="2000" b="0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Normal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Systolic pressure</a:t>
                      </a:r>
                      <a:r>
                        <a:rPr lang="en-US" sz="1400" u="none" strike="noStrike" cap="none">
                          <a:solidFill>
                            <a:srgbClr val="0000FF"/>
                          </a:solidFill>
                        </a:rPr>
                        <a:t> 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Deep, </a:t>
                      </a: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tachypnea</a:t>
                      </a:r>
                      <a:r>
                        <a:rPr lang="en-US" sz="2000" u="none" strike="noStrike" cap="none"/>
                        <a:t> OR decreased </a:t>
                      </a:r>
                      <a:r>
                        <a:rPr lang="en-US" sz="2000" b="1" u="none" strike="noStrike" cap="none"/>
                        <a:t>to </a:t>
                      </a: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absent</a:t>
                      </a:r>
                      <a:endParaRPr sz="2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Deep, rate may be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Increased</a:t>
                      </a:r>
                      <a:endParaRPr sz="2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Normal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>
                          <a:solidFill>
                            <a:srgbClr val="0000FF"/>
                          </a:solidFill>
                        </a:rPr>
                        <a:t>Respirations</a:t>
                      </a:r>
                      <a:r>
                        <a:rPr lang="en-US" sz="1200" u="none" strike="noStrike" cap="none">
                          <a:solidFill>
                            <a:srgbClr val="0000FF"/>
                          </a:solidFill>
                        </a:rPr>
                        <a:t> </a:t>
                      </a:r>
                      <a:endParaRPr sz="1200" b="0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7300"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Parched  ضمآن</a:t>
                      </a:r>
                      <a:endParaRPr sz="2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0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Dry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0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slightly dry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Buccal mucosa</a:t>
                      </a:r>
                      <a:r>
                        <a:rPr lang="en-US" sz="1400" u="none" strike="noStrike" cap="none">
                          <a:solidFill>
                            <a:srgbClr val="0000FF"/>
                          </a:solidFill>
                        </a:rPr>
                        <a:t> 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7400"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Markedly</a:t>
                      </a:r>
                      <a:r>
                        <a:rPr lang="en-US" sz="2000" u="none" strike="noStrike" cap="none"/>
                        <a:t> sunken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1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Sunken</a:t>
                      </a:r>
                      <a:endParaRPr sz="2000" b="1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Normal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Anterior </a:t>
                      </a:r>
                      <a:endParaRPr sz="24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 fontanelle</a:t>
                      </a:r>
                      <a:r>
                        <a:rPr lang="en-US" sz="1400" u="none" strike="noStrike" cap="none">
                          <a:solidFill>
                            <a:srgbClr val="0000FF"/>
                          </a:solidFill>
                        </a:rPr>
                        <a:t> 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7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Markedly sunken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0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Sunken</a:t>
                      </a:r>
                      <a:endParaRPr sz="2000" b="0" i="0" u="none" strike="noStrike" cap="none">
                        <a:solidFill>
                          <a:srgbClr val="FF0000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Normal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Eyes </a:t>
                      </a:r>
                      <a:endParaRPr sz="2400" u="none" strike="noStrike" cap="none">
                        <a:solidFill>
                          <a:srgbClr val="0000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7" name="Google Shape;2827;p24"/>
          <p:cNvGraphicFramePr/>
          <p:nvPr/>
        </p:nvGraphicFramePr>
        <p:xfrm>
          <a:off x="1" y="0"/>
          <a:ext cx="12066800" cy="7066415"/>
        </p:xfrm>
        <a:graphic>
          <a:graphicData uri="http://schemas.openxmlformats.org/drawingml/2006/table">
            <a:tbl>
              <a:tblPr>
                <a:noFill/>
                <a:tableStyleId>{DAC18B0E-35E0-45A1-8E7F-371ACC32EBD9}</a:tableStyleId>
              </a:tblPr>
              <a:tblGrid>
                <a:gridCol w="3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35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600" u="none" strike="noStrike" cap="none">
                          <a:solidFill>
                            <a:srgbClr val="0000FF"/>
                          </a:solidFill>
                        </a:rPr>
                        <a:t>Severe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endParaRPr sz="36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endParaRPr sz="3600" b="1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600" u="none" strike="noStrike" cap="none">
                          <a:solidFill>
                            <a:srgbClr val="0000FF"/>
                          </a:solidFill>
                        </a:rPr>
                        <a:t>Moderate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endParaRPr sz="3600" b="1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600" u="none" strike="noStrike" cap="none">
                          <a:solidFill>
                            <a:srgbClr val="0000FF"/>
                          </a:solidFill>
                        </a:rPr>
                        <a:t> Mild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600" u="none" strike="noStrike" cap="none">
                          <a:solidFill>
                            <a:srgbClr val="0000FF"/>
                          </a:solidFill>
                        </a:rPr>
                        <a:t> </a:t>
                      </a:r>
                      <a:endParaRPr sz="36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endParaRPr sz="3600" b="1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4000"/>
                        <a:buFont typeface="Calibri"/>
                        <a:buNone/>
                      </a:pPr>
                      <a:r>
                        <a:rPr lang="en-US" sz="4000" u="none" strike="noStrike" cap="none">
                          <a:solidFill>
                            <a:srgbClr val="0000FF"/>
                          </a:solidFill>
                        </a:rPr>
                        <a:t>Finding</a:t>
                      </a:r>
                      <a:endParaRPr sz="4000" b="1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825"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Markedly increased </a:t>
                      </a:r>
                      <a:r>
                        <a:rPr lang="en-US" sz="2400" b="1" u="none" strike="noStrike" cap="none"/>
                        <a:t>&gt;5sec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Increased </a:t>
                      </a:r>
                      <a:r>
                        <a:rPr lang="en-US" sz="2400" b="1" u="none" strike="noStrike" cap="none"/>
                        <a:t>&gt;3sec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normal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Capillary refill </a:t>
                      </a:r>
                      <a:endParaRPr sz="2400" b="1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Cool, mottled,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acrocyanosis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Cool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Normal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Skin </a:t>
                      </a:r>
                      <a:endParaRPr sz="2400" b="1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u="none" strike="noStrike" cap="none"/>
                        <a:t>tenting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decreased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Slightly decreased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Skin Turgor</a:t>
                      </a:r>
                      <a:endParaRPr sz="2400" b="1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225"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Anuria ( </a:t>
                      </a:r>
                      <a:r>
                        <a:rPr lang="en-US" sz="2400" b="1" u="none" strike="noStrike" cap="none"/>
                        <a:t>PRE-AZOTEMIA)</a:t>
                      </a:r>
                      <a:endParaRPr sz="2400" b="1" u="none" strike="noStrike" cap="none"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Markedly reduced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Normal or mildly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reduced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Urine output 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1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Grunting, lethargy,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Coma,loss consciousness</a:t>
                      </a:r>
                      <a:endParaRPr sz="2400" u="none" strike="noStrike" cap="none"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Restlessness,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irritability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Increased thirst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u="none" strike="noStrike" cap="none"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00FF"/>
                          </a:solidFill>
                        </a:rPr>
                        <a:t>Systemic signs</a:t>
                      </a:r>
                      <a:endParaRPr/>
                    </a:p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1" i="0" u="none" strike="noStrike" cap="none">
                        <a:solidFill>
                          <a:srgbClr val="0000FF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Google Shape;2832;p25"/>
          <p:cNvSpPr txBox="1"/>
          <p:nvPr/>
        </p:nvSpPr>
        <p:spPr>
          <a:xfrm>
            <a:off x="914400" y="1143000"/>
            <a:ext cx="10744378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Laboratory testing often reveals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normal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electrolytes and acid base balance in children with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mild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dehydration. 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a result, measurement of serum electrolytes is typically limited to 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children who require intravenous fluid repletion. 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Serum sodium  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Serum potassium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Serum bicarbonate 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Urine sodium </a:t>
            </a:r>
            <a:endParaRPr/>
          </a:p>
          <a:p>
            <a:pPr marL="228600" marR="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33" name="Google Shape;2833;p25"/>
          <p:cNvGrpSpPr/>
          <p:nvPr/>
        </p:nvGrpSpPr>
        <p:grpSpPr>
          <a:xfrm>
            <a:off x="10150760" y="4818223"/>
            <a:ext cx="1009123" cy="1313971"/>
            <a:chOff x="6151764" y="3887194"/>
            <a:chExt cx="1009123" cy="1313971"/>
          </a:xfrm>
        </p:grpSpPr>
        <p:grpSp>
          <p:nvGrpSpPr>
            <p:cNvPr id="2834" name="Google Shape;2834;p25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2835" name="Google Shape;2835;p25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6" name="Google Shape;2836;p25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7" name="Google Shape;2837;p25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8" name="Google Shape;2838;p25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9" name="Google Shape;2839;p25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0" name="Google Shape;2840;p25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1" name="Google Shape;2841;p25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2" name="Google Shape;2842;p25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3" name="Google Shape;2843;p25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4" name="Google Shape;2844;p25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2845" name="Google Shape;2845;p25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6" name="Google Shape;2846;p25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47" name="Google Shape;2847;p25"/>
          <p:cNvSpPr/>
          <p:nvPr/>
        </p:nvSpPr>
        <p:spPr>
          <a:xfrm>
            <a:off x="658085" y="144959"/>
            <a:ext cx="604845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5400"/>
              <a:buFont typeface="Bilbo"/>
              <a:buNone/>
            </a:pPr>
            <a:r>
              <a:rPr lang="en-US" sz="54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Laboratory testing : </a:t>
            </a:r>
            <a:endParaRPr sz="5400" b="1" i="0" u="none" strike="noStrike" cap="none">
              <a:solidFill>
                <a:srgbClr val="CC0066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grpSp>
        <p:nvGrpSpPr>
          <p:cNvPr id="2848" name="Google Shape;2848;p25"/>
          <p:cNvGrpSpPr/>
          <p:nvPr/>
        </p:nvGrpSpPr>
        <p:grpSpPr>
          <a:xfrm>
            <a:off x="1072320" y="3813011"/>
            <a:ext cx="282436" cy="237797"/>
            <a:chOff x="5829234" y="2755341"/>
            <a:chExt cx="282436" cy="237797"/>
          </a:xfrm>
        </p:grpSpPr>
        <p:sp>
          <p:nvSpPr>
            <p:cNvPr id="2849" name="Google Shape;2849;p25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p25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1" name="Google Shape;2851;p25"/>
          <p:cNvGrpSpPr/>
          <p:nvPr/>
        </p:nvGrpSpPr>
        <p:grpSpPr>
          <a:xfrm>
            <a:off x="1060987" y="4289074"/>
            <a:ext cx="282436" cy="237797"/>
            <a:chOff x="5829234" y="2755341"/>
            <a:chExt cx="282436" cy="237797"/>
          </a:xfrm>
        </p:grpSpPr>
        <p:sp>
          <p:nvSpPr>
            <p:cNvPr id="2852" name="Google Shape;2852;p25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p25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4" name="Google Shape;2854;p25"/>
          <p:cNvGrpSpPr/>
          <p:nvPr/>
        </p:nvGrpSpPr>
        <p:grpSpPr>
          <a:xfrm>
            <a:off x="1072320" y="4888560"/>
            <a:ext cx="282436" cy="237797"/>
            <a:chOff x="5829234" y="2755341"/>
            <a:chExt cx="282436" cy="237797"/>
          </a:xfrm>
        </p:grpSpPr>
        <p:sp>
          <p:nvSpPr>
            <p:cNvPr id="2855" name="Google Shape;2855;p25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6" name="Google Shape;2856;p25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7" name="Google Shape;2857;p25"/>
          <p:cNvGrpSpPr/>
          <p:nvPr/>
        </p:nvGrpSpPr>
        <p:grpSpPr>
          <a:xfrm>
            <a:off x="1081988" y="5356311"/>
            <a:ext cx="282436" cy="237797"/>
            <a:chOff x="5829234" y="2755341"/>
            <a:chExt cx="282436" cy="237797"/>
          </a:xfrm>
        </p:grpSpPr>
        <p:sp>
          <p:nvSpPr>
            <p:cNvPr id="2858" name="Google Shape;2858;p25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p25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4" name="Google Shape;2864;p26"/>
          <p:cNvSpPr txBox="1"/>
          <p:nvPr/>
        </p:nvSpPr>
        <p:spPr>
          <a:xfrm>
            <a:off x="141513" y="1102944"/>
            <a:ext cx="11892643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serum sodium concentration is determined 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ratio between </a:t>
            </a:r>
            <a:r>
              <a:rPr lang="en-US" sz="2800" b="1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sodium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salts and </a:t>
            </a:r>
            <a:r>
              <a:rPr lang="en-US" sz="2800" b="1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the ECF 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Thus, the serum sodium concentration in a child with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hypovolemia varies with the relative loss of solute to water.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Changes in the serum sodium concentration play an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important </a:t>
            </a:r>
            <a:r>
              <a:rPr lang="en-US" sz="28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role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deciding the: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1.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2.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Speed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fluid repletion therapy, especially in children 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with severe hyponatremia or hypernatremia.</a:t>
            </a:r>
            <a:endParaRPr/>
          </a:p>
          <a:p>
            <a:pPr marL="228600" marR="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5" name="Google Shape;2865;p26"/>
          <p:cNvSpPr txBox="1"/>
          <p:nvPr/>
        </p:nvSpPr>
        <p:spPr>
          <a:xfrm>
            <a:off x="555172" y="179614"/>
            <a:ext cx="94379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5400"/>
              <a:buFont typeface="Bilbo"/>
              <a:buNone/>
            </a:pPr>
            <a:r>
              <a:rPr lang="en-US" sz="54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LAB TEST : Serum </a:t>
            </a:r>
            <a:r>
              <a:rPr lang="en-US" sz="4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Sodium</a:t>
            </a:r>
            <a:r>
              <a:rPr lang="en-US" sz="2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(135-145)</a:t>
            </a:r>
            <a:endParaRPr sz="5400" b="1" i="0" u="none" strike="noStrike" cap="none">
              <a:solidFill>
                <a:srgbClr val="CC0066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grpSp>
        <p:nvGrpSpPr>
          <p:cNvPr id="2866" name="Google Shape;2866;p26"/>
          <p:cNvGrpSpPr/>
          <p:nvPr/>
        </p:nvGrpSpPr>
        <p:grpSpPr>
          <a:xfrm>
            <a:off x="433762" y="3814026"/>
            <a:ext cx="471419" cy="260718"/>
            <a:chOff x="1822875" y="1377000"/>
            <a:chExt cx="548075" cy="286550"/>
          </a:xfrm>
        </p:grpSpPr>
        <p:sp>
          <p:nvSpPr>
            <p:cNvPr id="2867" name="Google Shape;2867;p26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p26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9" name="Google Shape;2869;p26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0" name="Google Shape;2870;p26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1" name="Google Shape;2871;p26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2" name="Google Shape;2872;p26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p26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4" name="Google Shape;2874;p26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5" name="Google Shape;2875;p26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76" name="Google Shape;2876;p26"/>
          <p:cNvPicPr preferRelativeResize="0"/>
          <p:nvPr/>
        </p:nvPicPr>
        <p:blipFill rotWithShape="1">
          <a:blip r:embed="rId3">
            <a:alphaModFix/>
          </a:blip>
          <a:srcRect l="4870" t="30879" r="70942" b="25253"/>
          <a:stretch/>
        </p:blipFill>
        <p:spPr>
          <a:xfrm>
            <a:off x="9993086" y="206022"/>
            <a:ext cx="1796143" cy="182025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p27"/>
          <p:cNvSpPr/>
          <p:nvPr/>
        </p:nvSpPr>
        <p:spPr>
          <a:xfrm>
            <a:off x="511629" y="341957"/>
            <a:ext cx="11925299" cy="630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omic Sans M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Hyponatremia </a:t>
            </a:r>
            <a:endParaRPr/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development of hyponatremia (serum sodium 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less than 130 meq/L)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reflects net solute loss in excess of water loss , </a:t>
            </a:r>
            <a:r>
              <a:rPr lang="en-US" sz="2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 ILL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omic Sans M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Isonatremia </a:t>
            </a:r>
            <a:endParaRPr/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serum sodium between 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130 and 150 mEq/L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reflects isonatremia. </a:t>
            </a:r>
            <a:endParaRPr/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this setting, solute is lost in proportion to water loss. </a:t>
            </a:r>
            <a:endParaRPr/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an example, in patients with </a:t>
            </a:r>
            <a:r>
              <a:rPr lang="en-US" sz="2800" b="0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secretory diarrhea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(eg, Vibrio cholera gastroenteritis)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omic Sans M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Hypernatremia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development of hypernatremia (serum sodium 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greater than 150 mEq/L)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reflects water loss in excess of solute loss.</a:t>
            </a:r>
            <a:endParaRPr/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Fever or tachypnea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often accompany pediatric illness associated with hypovolemia, resulting in increased insensible water losses, especially in young children</a:t>
            </a:r>
            <a:endParaRPr/>
          </a:p>
        </p:txBody>
      </p:sp>
      <p:grpSp>
        <p:nvGrpSpPr>
          <p:cNvPr id="2883" name="Google Shape;2883;p27"/>
          <p:cNvGrpSpPr/>
          <p:nvPr/>
        </p:nvGrpSpPr>
        <p:grpSpPr>
          <a:xfrm>
            <a:off x="206941" y="547295"/>
            <a:ext cx="282436" cy="237797"/>
            <a:chOff x="5829234" y="2755341"/>
            <a:chExt cx="282436" cy="237797"/>
          </a:xfrm>
        </p:grpSpPr>
        <p:sp>
          <p:nvSpPr>
            <p:cNvPr id="2884" name="Google Shape;2884;p27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5" name="Google Shape;2885;p27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6" name="Google Shape;2886;p27"/>
          <p:cNvGrpSpPr/>
          <p:nvPr/>
        </p:nvGrpSpPr>
        <p:grpSpPr>
          <a:xfrm>
            <a:off x="195608" y="1984211"/>
            <a:ext cx="282436" cy="237797"/>
            <a:chOff x="5829234" y="2755341"/>
            <a:chExt cx="282436" cy="237797"/>
          </a:xfrm>
        </p:grpSpPr>
        <p:sp>
          <p:nvSpPr>
            <p:cNvPr id="2887" name="Google Shape;2887;p27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8" name="Google Shape;2888;p27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9" name="Google Shape;2889;p27"/>
          <p:cNvGrpSpPr/>
          <p:nvPr/>
        </p:nvGrpSpPr>
        <p:grpSpPr>
          <a:xfrm>
            <a:off x="229193" y="4106926"/>
            <a:ext cx="282436" cy="237797"/>
            <a:chOff x="5829234" y="2755341"/>
            <a:chExt cx="282436" cy="237797"/>
          </a:xfrm>
        </p:grpSpPr>
        <p:sp>
          <p:nvSpPr>
            <p:cNvPr id="2890" name="Google Shape;2890;p27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1" name="Google Shape;2891;p27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" name="Google Shape;289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343" y="0"/>
            <a:ext cx="101400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8" name="Google Shape;2898;p28"/>
          <p:cNvPicPr preferRelativeResize="0"/>
          <p:nvPr/>
        </p:nvPicPr>
        <p:blipFill rotWithShape="1">
          <a:blip r:embed="rId3">
            <a:alphaModFix/>
          </a:blip>
          <a:srcRect l="51587" t="21281" r="28084" b="69905"/>
          <a:stretch/>
        </p:blipFill>
        <p:spPr>
          <a:xfrm>
            <a:off x="8183105" y="1472339"/>
            <a:ext cx="2309248" cy="72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9" name="Google Shape;2899;p28"/>
          <p:cNvPicPr preferRelativeResize="0"/>
          <p:nvPr/>
        </p:nvPicPr>
        <p:blipFill rotWithShape="1">
          <a:blip r:embed="rId3">
            <a:alphaModFix/>
          </a:blip>
          <a:srcRect l="73445" t="21507" r="3476" b="67420"/>
          <a:stretch/>
        </p:blipFill>
        <p:spPr>
          <a:xfrm>
            <a:off x="5935850" y="1472339"/>
            <a:ext cx="2247255" cy="759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Google Shape;2904;p29"/>
          <p:cNvSpPr txBox="1"/>
          <p:nvPr/>
        </p:nvSpPr>
        <p:spPr>
          <a:xfrm>
            <a:off x="691815" y="1404568"/>
            <a:ext cx="9231625" cy="138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250" b="1" i="0" u="none" strike="noStrike" cap="none">
              <a:solidFill>
                <a:srgbClr val="A8D0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1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28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Hypokalemia</a:t>
            </a:r>
            <a:r>
              <a:rPr lang="en-US" sz="9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Diarrhea has a high concentration of </a:t>
            </a:r>
            <a:r>
              <a:rPr lang="en-US" sz="1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en-US"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otassium, ,is usually associated with a </a:t>
            </a:r>
            <a:r>
              <a:rPr lang="en-US" sz="11200" b="0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metabolic acidosis</a:t>
            </a:r>
            <a:r>
              <a:rPr lang="en-US"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secondary to stool losses of bicarbonate.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2800" b="0" i="0" u="none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Hyperkalemia</a:t>
            </a:r>
            <a:r>
              <a:rPr lang="en-US"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occur in hypovolemic patients with renal impairment (AKI )  </a:t>
            </a:r>
            <a:r>
              <a:rPr lang="en-US" sz="12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EXCEPTION!</a:t>
            </a:r>
            <a:r>
              <a:rPr lang="en-US"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60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ct val="100000"/>
              <a:buFont typeface="Arial"/>
              <a:buNone/>
            </a:pPr>
            <a:r>
              <a:rPr lang="en-US" sz="60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….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5" name="Google Shape;2905;p29"/>
          <p:cNvSpPr/>
          <p:nvPr/>
        </p:nvSpPr>
        <p:spPr>
          <a:xfrm>
            <a:off x="430558" y="316728"/>
            <a:ext cx="944521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800"/>
              <a:buFont typeface="Bilbo"/>
              <a:buNone/>
            </a:pPr>
            <a:r>
              <a:rPr lang="en-US" sz="4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LAB TEST : Serum Potassium</a:t>
            </a:r>
            <a:r>
              <a:rPr lang="en-US" sz="2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(3.5-5.3)</a:t>
            </a:r>
            <a:r>
              <a:rPr lang="en-US" sz="4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 </a:t>
            </a:r>
            <a:endParaRPr sz="4800" b="1" i="0" u="none" strike="noStrike" cap="none">
              <a:solidFill>
                <a:srgbClr val="CC0066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2906" name="Google Shape;2906;p29"/>
          <p:cNvPicPr preferRelativeResize="0"/>
          <p:nvPr/>
        </p:nvPicPr>
        <p:blipFill rotWithShape="1">
          <a:blip r:embed="rId3">
            <a:alphaModFix/>
          </a:blip>
          <a:srcRect l="67092" t="16216" r="1981" b="42292"/>
          <a:stretch/>
        </p:blipFill>
        <p:spPr>
          <a:xfrm>
            <a:off x="9372599" y="53140"/>
            <a:ext cx="2639391" cy="218916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07" name="Google Shape;2907;p29"/>
          <p:cNvSpPr/>
          <p:nvPr/>
        </p:nvSpPr>
        <p:spPr>
          <a:xfrm>
            <a:off x="316653" y="3272510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CCFF99"/>
          </a:solidFill>
          <a:ln w="9525" cap="flat" cmpd="sng">
            <a:solidFill>
              <a:srgbClr val="CCFF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8" name="Google Shape;2908;p29"/>
          <p:cNvSpPr/>
          <p:nvPr/>
        </p:nvSpPr>
        <p:spPr>
          <a:xfrm>
            <a:off x="316653" y="1901921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CCFF99"/>
          </a:solidFill>
          <a:ln w="9525" cap="flat" cmpd="sng">
            <a:solidFill>
              <a:srgbClr val="CCFF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p30"/>
          <p:cNvSpPr txBox="1"/>
          <p:nvPr/>
        </p:nvSpPr>
        <p:spPr>
          <a:xfrm>
            <a:off x="729847" y="1605642"/>
            <a:ext cx="11126746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      serum bicarbonate concentration (less than 17 meq/L) may be useful in assessing the 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degree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hypovolemia. </a:t>
            </a:r>
            <a:endParaRPr/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     </a:t>
            </a:r>
            <a:r>
              <a:rPr lang="en-US" sz="2800" b="0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serum bicarbonate 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entury Gothic"/>
              <a:buNone/>
            </a:pPr>
            <a:r>
              <a:rPr lang="en-US" sz="2800" b="0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hypovolemia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almost always represents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metabolic acidosis Usually in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Diarrhea.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(</a:t>
            </a:r>
            <a:r>
              <a:rPr lang="en-US" sz="2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normal anion gap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/>
          </a:p>
        </p:txBody>
      </p:sp>
      <p:sp>
        <p:nvSpPr>
          <p:cNvPr id="2914" name="Google Shape;2914;p30"/>
          <p:cNvSpPr/>
          <p:nvPr/>
        </p:nvSpPr>
        <p:spPr>
          <a:xfrm>
            <a:off x="599218" y="388803"/>
            <a:ext cx="818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800"/>
              <a:buFont typeface="Bilbo"/>
              <a:buNone/>
            </a:pPr>
            <a:r>
              <a:rPr lang="en-US" sz="4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LAB TEST :</a:t>
            </a:r>
            <a:endParaRPr sz="4800" b="1" i="0" u="none" strike="noStrike" cap="none">
              <a:solidFill>
                <a:srgbClr val="CC0066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sp>
        <p:nvSpPr>
          <p:cNvPr id="2915" name="Google Shape;2915;p30"/>
          <p:cNvSpPr txBox="1"/>
          <p:nvPr/>
        </p:nvSpPr>
        <p:spPr>
          <a:xfrm>
            <a:off x="3670444" y="388803"/>
            <a:ext cx="754728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7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ct val="100000"/>
              <a:buFont typeface="Bilbo"/>
              <a:buNone/>
            </a:pPr>
            <a:r>
              <a:rPr lang="en-US" sz="60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Serum bicarbonate(22-26MEq/L</a:t>
            </a:r>
            <a:r>
              <a:rPr lang="en-US" sz="61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70FF"/>
              </a:buClr>
              <a:buSzPct val="100000"/>
              <a:buFont typeface="Calibri"/>
              <a:buNone/>
            </a:pPr>
            <a:r>
              <a:rPr lang="en-US" sz="2250" b="1" i="0" u="none" strike="noStrike" cap="none">
                <a:solidFill>
                  <a:srgbClr val="2B7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916" name="Google Shape;291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0229" y="2737774"/>
            <a:ext cx="3690257" cy="38752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7" name="Google Shape;2917;p30"/>
          <p:cNvGrpSpPr/>
          <p:nvPr/>
        </p:nvGrpSpPr>
        <p:grpSpPr>
          <a:xfrm>
            <a:off x="761657" y="1790016"/>
            <a:ext cx="282436" cy="237797"/>
            <a:chOff x="5829234" y="2755341"/>
            <a:chExt cx="282436" cy="237797"/>
          </a:xfrm>
        </p:grpSpPr>
        <p:sp>
          <p:nvSpPr>
            <p:cNvPr id="2918" name="Google Shape;2918;p30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0" name="Google Shape;2920;p30"/>
          <p:cNvGrpSpPr/>
          <p:nvPr/>
        </p:nvGrpSpPr>
        <p:grpSpPr>
          <a:xfrm>
            <a:off x="750324" y="3449635"/>
            <a:ext cx="282436" cy="237797"/>
            <a:chOff x="5829234" y="2755341"/>
            <a:chExt cx="282436" cy="237797"/>
          </a:xfrm>
        </p:grpSpPr>
        <p:sp>
          <p:nvSpPr>
            <p:cNvPr id="2921" name="Google Shape;2921;p30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3" name="Google Shape;2923;p30"/>
          <p:cNvSpPr/>
          <p:nvPr/>
        </p:nvSpPr>
        <p:spPr>
          <a:xfrm rot="5400000">
            <a:off x="1838361" y="3330153"/>
            <a:ext cx="603283" cy="422621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rgbClr val="FF00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4" name="Google Shape;2924;p30"/>
          <p:cNvSpPr/>
          <p:nvPr/>
        </p:nvSpPr>
        <p:spPr>
          <a:xfrm rot="5400000">
            <a:off x="1838361" y="1555043"/>
            <a:ext cx="603283" cy="422621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rgbClr val="FF00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4"/>
          <p:cNvSpPr txBox="1">
            <a:spLocks noGrp="1"/>
          </p:cNvSpPr>
          <p:nvPr>
            <p:ph type="title"/>
          </p:nvPr>
        </p:nvSpPr>
        <p:spPr>
          <a:xfrm>
            <a:off x="3628571" y="266795"/>
            <a:ext cx="5762171" cy="1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3000"/>
              <a:buFont typeface="Bilbo"/>
              <a:buNone/>
            </a:pPr>
            <a:r>
              <a:rPr lang="en-US" sz="5400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Body Composition </a:t>
            </a:r>
            <a:r>
              <a:rPr lang="en-US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:</a:t>
            </a:r>
            <a:br>
              <a:rPr lang="en-US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</a:br>
            <a:endParaRPr/>
          </a:p>
        </p:txBody>
      </p:sp>
      <p:grpSp>
        <p:nvGrpSpPr>
          <p:cNvPr id="2542" name="Google Shape;2542;p4"/>
          <p:cNvGrpSpPr/>
          <p:nvPr/>
        </p:nvGrpSpPr>
        <p:grpSpPr>
          <a:xfrm flipH="1">
            <a:off x="898788" y="4276057"/>
            <a:ext cx="1482438" cy="124691"/>
            <a:chOff x="4345425" y="2175475"/>
            <a:chExt cx="800750" cy="176025"/>
          </a:xfrm>
        </p:grpSpPr>
        <p:sp>
          <p:nvSpPr>
            <p:cNvPr id="2543" name="Google Shape;2543;p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4" name="Google Shape;2544;p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5" name="Google Shape;2545;p4"/>
          <p:cNvGrpSpPr/>
          <p:nvPr/>
        </p:nvGrpSpPr>
        <p:grpSpPr>
          <a:xfrm flipH="1">
            <a:off x="794116" y="3216002"/>
            <a:ext cx="3539575" cy="93195"/>
            <a:chOff x="4345425" y="2175475"/>
            <a:chExt cx="800750" cy="176025"/>
          </a:xfrm>
        </p:grpSpPr>
        <p:sp>
          <p:nvSpPr>
            <p:cNvPr id="2546" name="Google Shape;2546;p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8" name="Google Shape;2548;p4"/>
          <p:cNvGrpSpPr/>
          <p:nvPr/>
        </p:nvGrpSpPr>
        <p:grpSpPr>
          <a:xfrm flipH="1">
            <a:off x="720948" y="2059711"/>
            <a:ext cx="1870366" cy="137912"/>
            <a:chOff x="4345425" y="2175475"/>
            <a:chExt cx="800750" cy="176025"/>
          </a:xfrm>
        </p:grpSpPr>
        <p:sp>
          <p:nvSpPr>
            <p:cNvPr id="2549" name="Google Shape;2549;p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0" name="Google Shape;2550;p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1" name="Google Shape;2551;p4"/>
          <p:cNvGrpSpPr/>
          <p:nvPr/>
        </p:nvGrpSpPr>
        <p:grpSpPr>
          <a:xfrm rot="-7194656">
            <a:off x="875197" y="6376219"/>
            <a:ext cx="393094" cy="209646"/>
            <a:chOff x="2509330" y="1371995"/>
            <a:chExt cx="393094" cy="209646"/>
          </a:xfrm>
        </p:grpSpPr>
        <p:sp>
          <p:nvSpPr>
            <p:cNvPr id="2552" name="Google Shape;2552;p4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3" name="Google Shape;2553;p4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4" name="Google Shape;2554;p4"/>
          <p:cNvSpPr/>
          <p:nvPr/>
        </p:nvSpPr>
        <p:spPr>
          <a:xfrm>
            <a:off x="720948" y="511647"/>
            <a:ext cx="11279689" cy="6346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 dirty="0">
              <a:solidFill>
                <a:srgbClr val="000000"/>
              </a:solidFill>
              <a:highlight>
                <a:srgbClr val="FEB8B3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Light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highlight>
                  <a:srgbClr val="FEB8B3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Total body water (TBW)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percentage of </a:t>
            </a:r>
            <a:r>
              <a:rPr lang="en-US" sz="2400" dirty="0">
                <a:latin typeface="Century Gothic"/>
                <a:ea typeface="Century Gothic"/>
                <a:cs typeface="Century Gothic"/>
                <a:sym typeface="Century Gothic"/>
              </a:rPr>
              <a:t>water in the body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fetus has a high TBW, which gradually decreases to about 75% of birth weight for a term infant ,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Pre-mature infants have a higher TBW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During the first year of life, TBW decreases to about 60% of body weight and basically remains at this level until puberty.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puberty, the fat content of females increases more than that of males , by the end of puberty TBW in Male remains at 60%, but it decreases to 50% of body weight in Female ;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Because fat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low water content, and muscle has high water</a:t>
            </a: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Although water makes up a large component of body weight, the exact               proportion varies with </a:t>
            </a:r>
            <a:r>
              <a:rPr lang="en-US" sz="2400" b="0" i="0" u="none" strike="noStrike" cap="none" dirty="0">
                <a:solidFill>
                  <a:srgbClr val="208C87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Age , Body size ,&amp; Body composition </a:t>
            </a:r>
            <a:endParaRPr sz="2000" b="0" i="0" u="none" strike="noStrike" cap="none" dirty="0">
              <a:solidFill>
                <a:srgbClr val="208C87"/>
              </a:solidFill>
              <a:highlight>
                <a:srgbClr val="FED58A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In adult TBW=2/3 or 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0.6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*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</a:t>
            </a: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Google Shape;2929;p31"/>
          <p:cNvSpPr txBox="1"/>
          <p:nvPr/>
        </p:nvSpPr>
        <p:spPr>
          <a:xfrm>
            <a:off x="696686" y="955850"/>
            <a:ext cx="10945586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children with </a:t>
            </a:r>
            <a:r>
              <a:rPr lang="en-US" sz="28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Gastroenteritis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the 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acidosis is because of the loss of bicarbonate in the stool.</a:t>
            </a:r>
            <a:endParaRPr/>
          </a:p>
          <a:p>
            <a:pPr marL="228600" marR="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 causes of acidosis (</a:t>
            </a:r>
            <a:r>
              <a:rPr lang="en-US" sz="3200" b="0" i="0" u="sng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High anion gap 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associated with diarrheal losses include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Increased acid production from shock (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lactic acidosis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From enhanced fat breakdown (eg, starvation or 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fasting ketosis(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DKA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)) . 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Decreased acid excretion by the kidney caused by 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a  reduction in renal perfusion due to a reduction 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of  effective circulatory perfusion due to </a:t>
            </a:r>
            <a:r>
              <a:rPr lang="en-US" sz="2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hypovolemia(AKI)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Metabolic acidosis is the most common acid-base disturbance associated with acute kidney injury)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30" name="Google Shape;2930;p31"/>
          <p:cNvGrpSpPr/>
          <p:nvPr/>
        </p:nvGrpSpPr>
        <p:grpSpPr>
          <a:xfrm>
            <a:off x="825343" y="5073012"/>
            <a:ext cx="282436" cy="237825"/>
            <a:chOff x="5840584" y="3782042"/>
            <a:chExt cx="282436" cy="237825"/>
          </a:xfrm>
        </p:grpSpPr>
        <p:sp>
          <p:nvSpPr>
            <p:cNvPr id="2931" name="Google Shape;2931;p31"/>
            <p:cNvSpPr/>
            <p:nvPr/>
          </p:nvSpPr>
          <p:spPr>
            <a:xfrm rot="5400000">
              <a:off x="5872109" y="37712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7" y="0"/>
                  </a:moveTo>
                  <a:cubicBezTo>
                    <a:pt x="7425" y="0"/>
                    <a:pt x="7226" y="59"/>
                    <a:pt x="7005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80" y="2508"/>
                    <a:pt x="2964" y="3740"/>
                    <a:pt x="2033" y="5176"/>
                  </a:cubicBezTo>
                  <a:cubicBezTo>
                    <a:pt x="1127" y="6573"/>
                    <a:pt x="512" y="8057"/>
                    <a:pt x="141" y="9792"/>
                  </a:cubicBezTo>
                  <a:cubicBezTo>
                    <a:pt x="164" y="10481"/>
                    <a:pt x="0" y="11365"/>
                    <a:pt x="269" y="12086"/>
                  </a:cubicBezTo>
                  <a:cubicBezTo>
                    <a:pt x="555" y="12845"/>
                    <a:pt x="794" y="13648"/>
                    <a:pt x="1147" y="14402"/>
                  </a:cubicBezTo>
                  <a:cubicBezTo>
                    <a:pt x="1566" y="15298"/>
                    <a:pt x="2298" y="15856"/>
                    <a:pt x="2886" y="16492"/>
                  </a:cubicBezTo>
                  <a:cubicBezTo>
                    <a:pt x="3248" y="16884"/>
                    <a:pt x="3824" y="17509"/>
                    <a:pt x="4595" y="17509"/>
                  </a:cubicBezTo>
                  <a:cubicBezTo>
                    <a:pt x="4640" y="17509"/>
                    <a:pt x="4686" y="17506"/>
                    <a:pt x="4732" y="17502"/>
                  </a:cubicBezTo>
                  <a:cubicBezTo>
                    <a:pt x="4745" y="17501"/>
                    <a:pt x="4762" y="17499"/>
                    <a:pt x="4780" y="17499"/>
                  </a:cubicBezTo>
                  <a:cubicBezTo>
                    <a:pt x="4869" y="17499"/>
                    <a:pt x="5000" y="17529"/>
                    <a:pt x="4960" y="17732"/>
                  </a:cubicBezTo>
                  <a:cubicBezTo>
                    <a:pt x="4923" y="17911"/>
                    <a:pt x="5101" y="17978"/>
                    <a:pt x="5217" y="17978"/>
                  </a:cubicBezTo>
                  <a:cubicBezTo>
                    <a:pt x="5247" y="17978"/>
                    <a:pt x="5274" y="17973"/>
                    <a:pt x="5291" y="17965"/>
                  </a:cubicBezTo>
                  <a:cubicBezTo>
                    <a:pt x="5400" y="17912"/>
                    <a:pt x="5503" y="17892"/>
                    <a:pt x="5601" y="17892"/>
                  </a:cubicBezTo>
                  <a:cubicBezTo>
                    <a:pt x="5850" y="17892"/>
                    <a:pt x="6073" y="18021"/>
                    <a:pt x="6315" y="18088"/>
                  </a:cubicBezTo>
                  <a:cubicBezTo>
                    <a:pt x="6528" y="18148"/>
                    <a:pt x="6550" y="18391"/>
                    <a:pt x="6802" y="18419"/>
                  </a:cubicBezTo>
                  <a:cubicBezTo>
                    <a:pt x="7030" y="18444"/>
                    <a:pt x="7253" y="18456"/>
                    <a:pt x="7473" y="18456"/>
                  </a:cubicBezTo>
                  <a:cubicBezTo>
                    <a:pt x="9166" y="18456"/>
                    <a:pt x="10632" y="17752"/>
                    <a:pt x="12053" y="16820"/>
                  </a:cubicBezTo>
                  <a:cubicBezTo>
                    <a:pt x="13022" y="16183"/>
                    <a:pt x="13663" y="15257"/>
                    <a:pt x="14410" y="14423"/>
                  </a:cubicBezTo>
                  <a:cubicBezTo>
                    <a:pt x="14491" y="14333"/>
                    <a:pt x="14732" y="14317"/>
                    <a:pt x="14659" y="14178"/>
                  </a:cubicBezTo>
                  <a:cubicBezTo>
                    <a:pt x="14458" y="13802"/>
                    <a:pt x="14810" y="13565"/>
                    <a:pt x="14831" y="13285"/>
                  </a:cubicBezTo>
                  <a:cubicBezTo>
                    <a:pt x="14865" y="12838"/>
                    <a:pt x="15412" y="12735"/>
                    <a:pt x="15379" y="12418"/>
                  </a:cubicBezTo>
                  <a:cubicBezTo>
                    <a:pt x="15297" y="11627"/>
                    <a:pt x="15351" y="10834"/>
                    <a:pt x="15290" y="10060"/>
                  </a:cubicBezTo>
                  <a:cubicBezTo>
                    <a:pt x="15253" y="9591"/>
                    <a:pt x="15535" y="8932"/>
                    <a:pt x="14954" y="8548"/>
                  </a:cubicBezTo>
                  <a:cubicBezTo>
                    <a:pt x="15023" y="7411"/>
                    <a:pt x="14225" y="6602"/>
                    <a:pt x="13733" y="5728"/>
                  </a:cubicBezTo>
                  <a:cubicBezTo>
                    <a:pt x="13308" y="4973"/>
                    <a:pt x="12711" y="4223"/>
                    <a:pt x="11923" y="3698"/>
                  </a:cubicBezTo>
                  <a:cubicBezTo>
                    <a:pt x="11491" y="3409"/>
                    <a:pt x="11170" y="2967"/>
                    <a:pt x="10763" y="2620"/>
                  </a:cubicBezTo>
                  <a:cubicBezTo>
                    <a:pt x="10009" y="1981"/>
                    <a:pt x="9438" y="1117"/>
                    <a:pt x="8648" y="541"/>
                  </a:cubicBezTo>
                  <a:cubicBezTo>
                    <a:pt x="8378" y="345"/>
                    <a:pt x="8046" y="0"/>
                    <a:pt x="760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p31"/>
            <p:cNvSpPr/>
            <p:nvPr/>
          </p:nvSpPr>
          <p:spPr>
            <a:xfrm rot="5400000">
              <a:off x="5862889" y="3759736"/>
              <a:ext cx="237825" cy="282436"/>
            </a:xfrm>
            <a:custGeom>
              <a:avLst/>
              <a:gdLst/>
              <a:ahLst/>
              <a:cxnLst/>
              <a:rect l="l" t="t" r="r" b="b"/>
              <a:pathLst>
                <a:path w="16870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9" y="2220"/>
                    <a:pt x="9543" y="2618"/>
                    <a:pt x="9981" y="2961"/>
                  </a:cubicBezTo>
                  <a:cubicBezTo>
                    <a:pt x="11153" y="3877"/>
                    <a:pt x="12072" y="5029"/>
                    <a:pt x="13098" y="6078"/>
                  </a:cubicBezTo>
                  <a:cubicBezTo>
                    <a:pt x="13704" y="6696"/>
                    <a:pt x="14121" y="7426"/>
                    <a:pt x="14527" y="8088"/>
                  </a:cubicBezTo>
                  <a:cubicBezTo>
                    <a:pt x="15041" y="8928"/>
                    <a:pt x="15357" y="9992"/>
                    <a:pt x="15377" y="11060"/>
                  </a:cubicBezTo>
                  <a:cubicBezTo>
                    <a:pt x="15391" y="11788"/>
                    <a:pt x="15453" y="12517"/>
                    <a:pt x="15241" y="13230"/>
                  </a:cubicBezTo>
                  <a:cubicBezTo>
                    <a:pt x="15172" y="13583"/>
                    <a:pt x="15191" y="13990"/>
                    <a:pt x="15018" y="14281"/>
                  </a:cubicBezTo>
                  <a:cubicBezTo>
                    <a:pt x="14506" y="15138"/>
                    <a:pt x="13976" y="15970"/>
                    <a:pt x="13192" y="16650"/>
                  </a:cubicBezTo>
                  <a:cubicBezTo>
                    <a:pt x="12415" y="17322"/>
                    <a:pt x="11520" y="17769"/>
                    <a:pt x="10682" y="18321"/>
                  </a:cubicBezTo>
                  <a:cubicBezTo>
                    <a:pt x="10245" y="18610"/>
                    <a:pt x="9753" y="18700"/>
                    <a:pt x="9264" y="18700"/>
                  </a:cubicBezTo>
                  <a:cubicBezTo>
                    <a:pt x="9010" y="18700"/>
                    <a:pt x="8755" y="18675"/>
                    <a:pt x="8510" y="18642"/>
                  </a:cubicBezTo>
                  <a:cubicBezTo>
                    <a:pt x="7916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6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9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1" y="8162"/>
                    <a:pt x="2514" y="6985"/>
                    <a:pt x="3244" y="5829"/>
                  </a:cubicBezTo>
                  <a:cubicBezTo>
                    <a:pt x="4347" y="4081"/>
                    <a:pt x="6039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8" y="0"/>
                  </a:moveTo>
                  <a:cubicBezTo>
                    <a:pt x="8062" y="0"/>
                    <a:pt x="7846" y="64"/>
                    <a:pt x="7606" y="228"/>
                  </a:cubicBezTo>
                  <a:cubicBezTo>
                    <a:pt x="6992" y="649"/>
                    <a:pt x="6479" y="1168"/>
                    <a:pt x="5896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7" y="8748"/>
                    <a:pt x="153" y="10632"/>
                  </a:cubicBezTo>
                  <a:cubicBezTo>
                    <a:pt x="179" y="11380"/>
                    <a:pt x="0" y="12339"/>
                    <a:pt x="295" y="13122"/>
                  </a:cubicBezTo>
                  <a:cubicBezTo>
                    <a:pt x="604" y="13947"/>
                    <a:pt x="864" y="14818"/>
                    <a:pt x="1247" y="15638"/>
                  </a:cubicBezTo>
                  <a:cubicBezTo>
                    <a:pt x="1703" y="16608"/>
                    <a:pt x="2498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9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1" y="19031"/>
                    <a:pt x="5386" y="19252"/>
                  </a:cubicBezTo>
                  <a:cubicBezTo>
                    <a:pt x="5347" y="19447"/>
                    <a:pt x="5542" y="19519"/>
                    <a:pt x="5668" y="19519"/>
                  </a:cubicBezTo>
                  <a:cubicBezTo>
                    <a:pt x="5700" y="19519"/>
                    <a:pt x="5728" y="19514"/>
                    <a:pt x="5746" y="19505"/>
                  </a:cubicBezTo>
                  <a:cubicBezTo>
                    <a:pt x="5865" y="19447"/>
                    <a:pt x="5977" y="19425"/>
                    <a:pt x="6084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90" y="19703"/>
                    <a:pt x="7114" y="19967"/>
                    <a:pt x="7388" y="19997"/>
                  </a:cubicBezTo>
                  <a:cubicBezTo>
                    <a:pt x="7636" y="20024"/>
                    <a:pt x="7879" y="20037"/>
                    <a:pt x="8119" y="20037"/>
                  </a:cubicBezTo>
                  <a:cubicBezTo>
                    <a:pt x="9957" y="20037"/>
                    <a:pt x="11546" y="19274"/>
                    <a:pt x="13087" y="18262"/>
                  </a:cubicBezTo>
                  <a:cubicBezTo>
                    <a:pt x="14141" y="17571"/>
                    <a:pt x="14836" y="16567"/>
                    <a:pt x="15647" y="15661"/>
                  </a:cubicBezTo>
                  <a:cubicBezTo>
                    <a:pt x="15735" y="15562"/>
                    <a:pt x="15996" y="15545"/>
                    <a:pt x="15917" y="15394"/>
                  </a:cubicBezTo>
                  <a:cubicBezTo>
                    <a:pt x="15699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9" y="13483"/>
                  </a:cubicBezTo>
                  <a:cubicBezTo>
                    <a:pt x="16609" y="12625"/>
                    <a:pt x="16668" y="11763"/>
                    <a:pt x="16602" y="10924"/>
                  </a:cubicBezTo>
                  <a:cubicBezTo>
                    <a:pt x="16561" y="10414"/>
                    <a:pt x="16869" y="9699"/>
                    <a:pt x="16237" y="9281"/>
                  </a:cubicBezTo>
                  <a:cubicBezTo>
                    <a:pt x="16311" y="8046"/>
                    <a:pt x="15446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8" y="3221"/>
                    <a:pt x="11685" y="2845"/>
                  </a:cubicBezTo>
                  <a:cubicBezTo>
                    <a:pt x="10868" y="2151"/>
                    <a:pt x="10248" y="1212"/>
                    <a:pt x="9390" y="588"/>
                  </a:cubicBezTo>
                  <a:cubicBezTo>
                    <a:pt x="9097" y="375"/>
                    <a:pt x="8736" y="0"/>
                    <a:pt x="8258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3" name="Google Shape;2933;p31"/>
          <p:cNvGrpSpPr/>
          <p:nvPr/>
        </p:nvGrpSpPr>
        <p:grpSpPr>
          <a:xfrm>
            <a:off x="814377" y="4124470"/>
            <a:ext cx="282436" cy="237825"/>
            <a:chOff x="5840584" y="3782042"/>
            <a:chExt cx="282436" cy="237825"/>
          </a:xfrm>
        </p:grpSpPr>
        <p:sp>
          <p:nvSpPr>
            <p:cNvPr id="2934" name="Google Shape;2934;p31"/>
            <p:cNvSpPr/>
            <p:nvPr/>
          </p:nvSpPr>
          <p:spPr>
            <a:xfrm rot="5400000">
              <a:off x="5872109" y="37712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7" y="0"/>
                  </a:moveTo>
                  <a:cubicBezTo>
                    <a:pt x="7425" y="0"/>
                    <a:pt x="7226" y="59"/>
                    <a:pt x="7005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80" y="2508"/>
                    <a:pt x="2964" y="3740"/>
                    <a:pt x="2033" y="5176"/>
                  </a:cubicBezTo>
                  <a:cubicBezTo>
                    <a:pt x="1127" y="6573"/>
                    <a:pt x="512" y="8057"/>
                    <a:pt x="141" y="9792"/>
                  </a:cubicBezTo>
                  <a:cubicBezTo>
                    <a:pt x="164" y="10481"/>
                    <a:pt x="0" y="11365"/>
                    <a:pt x="269" y="12086"/>
                  </a:cubicBezTo>
                  <a:cubicBezTo>
                    <a:pt x="555" y="12845"/>
                    <a:pt x="794" y="13648"/>
                    <a:pt x="1147" y="14402"/>
                  </a:cubicBezTo>
                  <a:cubicBezTo>
                    <a:pt x="1566" y="15298"/>
                    <a:pt x="2298" y="15856"/>
                    <a:pt x="2886" y="16492"/>
                  </a:cubicBezTo>
                  <a:cubicBezTo>
                    <a:pt x="3248" y="16884"/>
                    <a:pt x="3824" y="17509"/>
                    <a:pt x="4595" y="17509"/>
                  </a:cubicBezTo>
                  <a:cubicBezTo>
                    <a:pt x="4640" y="17509"/>
                    <a:pt x="4686" y="17506"/>
                    <a:pt x="4732" y="17502"/>
                  </a:cubicBezTo>
                  <a:cubicBezTo>
                    <a:pt x="4745" y="17501"/>
                    <a:pt x="4762" y="17499"/>
                    <a:pt x="4780" y="17499"/>
                  </a:cubicBezTo>
                  <a:cubicBezTo>
                    <a:pt x="4869" y="17499"/>
                    <a:pt x="5000" y="17529"/>
                    <a:pt x="4960" y="17732"/>
                  </a:cubicBezTo>
                  <a:cubicBezTo>
                    <a:pt x="4923" y="17911"/>
                    <a:pt x="5101" y="17978"/>
                    <a:pt x="5217" y="17978"/>
                  </a:cubicBezTo>
                  <a:cubicBezTo>
                    <a:pt x="5247" y="17978"/>
                    <a:pt x="5274" y="17973"/>
                    <a:pt x="5291" y="17965"/>
                  </a:cubicBezTo>
                  <a:cubicBezTo>
                    <a:pt x="5400" y="17912"/>
                    <a:pt x="5503" y="17892"/>
                    <a:pt x="5601" y="17892"/>
                  </a:cubicBezTo>
                  <a:cubicBezTo>
                    <a:pt x="5850" y="17892"/>
                    <a:pt x="6073" y="18021"/>
                    <a:pt x="6315" y="18088"/>
                  </a:cubicBezTo>
                  <a:cubicBezTo>
                    <a:pt x="6528" y="18148"/>
                    <a:pt x="6550" y="18391"/>
                    <a:pt x="6802" y="18419"/>
                  </a:cubicBezTo>
                  <a:cubicBezTo>
                    <a:pt x="7030" y="18444"/>
                    <a:pt x="7253" y="18456"/>
                    <a:pt x="7473" y="18456"/>
                  </a:cubicBezTo>
                  <a:cubicBezTo>
                    <a:pt x="9166" y="18456"/>
                    <a:pt x="10632" y="17752"/>
                    <a:pt x="12053" y="16820"/>
                  </a:cubicBezTo>
                  <a:cubicBezTo>
                    <a:pt x="13022" y="16183"/>
                    <a:pt x="13663" y="15257"/>
                    <a:pt x="14410" y="14423"/>
                  </a:cubicBezTo>
                  <a:cubicBezTo>
                    <a:pt x="14491" y="14333"/>
                    <a:pt x="14732" y="14317"/>
                    <a:pt x="14659" y="14178"/>
                  </a:cubicBezTo>
                  <a:cubicBezTo>
                    <a:pt x="14458" y="13802"/>
                    <a:pt x="14810" y="13565"/>
                    <a:pt x="14831" y="13285"/>
                  </a:cubicBezTo>
                  <a:cubicBezTo>
                    <a:pt x="14865" y="12838"/>
                    <a:pt x="15412" y="12735"/>
                    <a:pt x="15379" y="12418"/>
                  </a:cubicBezTo>
                  <a:cubicBezTo>
                    <a:pt x="15297" y="11627"/>
                    <a:pt x="15351" y="10834"/>
                    <a:pt x="15290" y="10060"/>
                  </a:cubicBezTo>
                  <a:cubicBezTo>
                    <a:pt x="15253" y="9591"/>
                    <a:pt x="15535" y="8932"/>
                    <a:pt x="14954" y="8548"/>
                  </a:cubicBezTo>
                  <a:cubicBezTo>
                    <a:pt x="15023" y="7411"/>
                    <a:pt x="14225" y="6602"/>
                    <a:pt x="13733" y="5728"/>
                  </a:cubicBezTo>
                  <a:cubicBezTo>
                    <a:pt x="13308" y="4973"/>
                    <a:pt x="12711" y="4223"/>
                    <a:pt x="11923" y="3698"/>
                  </a:cubicBezTo>
                  <a:cubicBezTo>
                    <a:pt x="11491" y="3409"/>
                    <a:pt x="11170" y="2967"/>
                    <a:pt x="10763" y="2620"/>
                  </a:cubicBezTo>
                  <a:cubicBezTo>
                    <a:pt x="10009" y="1981"/>
                    <a:pt x="9438" y="1117"/>
                    <a:pt x="8648" y="541"/>
                  </a:cubicBezTo>
                  <a:cubicBezTo>
                    <a:pt x="8378" y="345"/>
                    <a:pt x="8046" y="0"/>
                    <a:pt x="760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p31"/>
            <p:cNvSpPr/>
            <p:nvPr/>
          </p:nvSpPr>
          <p:spPr>
            <a:xfrm rot="5400000">
              <a:off x="5862889" y="3759736"/>
              <a:ext cx="237825" cy="282436"/>
            </a:xfrm>
            <a:custGeom>
              <a:avLst/>
              <a:gdLst/>
              <a:ahLst/>
              <a:cxnLst/>
              <a:rect l="l" t="t" r="r" b="b"/>
              <a:pathLst>
                <a:path w="16870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9" y="2220"/>
                    <a:pt x="9543" y="2618"/>
                    <a:pt x="9981" y="2961"/>
                  </a:cubicBezTo>
                  <a:cubicBezTo>
                    <a:pt x="11153" y="3877"/>
                    <a:pt x="12072" y="5029"/>
                    <a:pt x="13098" y="6078"/>
                  </a:cubicBezTo>
                  <a:cubicBezTo>
                    <a:pt x="13704" y="6696"/>
                    <a:pt x="14121" y="7426"/>
                    <a:pt x="14527" y="8088"/>
                  </a:cubicBezTo>
                  <a:cubicBezTo>
                    <a:pt x="15041" y="8928"/>
                    <a:pt x="15357" y="9992"/>
                    <a:pt x="15377" y="11060"/>
                  </a:cubicBezTo>
                  <a:cubicBezTo>
                    <a:pt x="15391" y="11788"/>
                    <a:pt x="15453" y="12517"/>
                    <a:pt x="15241" y="13230"/>
                  </a:cubicBezTo>
                  <a:cubicBezTo>
                    <a:pt x="15172" y="13583"/>
                    <a:pt x="15191" y="13990"/>
                    <a:pt x="15018" y="14281"/>
                  </a:cubicBezTo>
                  <a:cubicBezTo>
                    <a:pt x="14506" y="15138"/>
                    <a:pt x="13976" y="15970"/>
                    <a:pt x="13192" y="16650"/>
                  </a:cubicBezTo>
                  <a:cubicBezTo>
                    <a:pt x="12415" y="17322"/>
                    <a:pt x="11520" y="17769"/>
                    <a:pt x="10682" y="18321"/>
                  </a:cubicBezTo>
                  <a:cubicBezTo>
                    <a:pt x="10245" y="18610"/>
                    <a:pt x="9753" y="18700"/>
                    <a:pt x="9264" y="18700"/>
                  </a:cubicBezTo>
                  <a:cubicBezTo>
                    <a:pt x="9010" y="18700"/>
                    <a:pt x="8755" y="18675"/>
                    <a:pt x="8510" y="18642"/>
                  </a:cubicBezTo>
                  <a:cubicBezTo>
                    <a:pt x="7916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6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9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1" y="8162"/>
                    <a:pt x="2514" y="6985"/>
                    <a:pt x="3244" y="5829"/>
                  </a:cubicBezTo>
                  <a:cubicBezTo>
                    <a:pt x="4347" y="4081"/>
                    <a:pt x="6039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8" y="0"/>
                  </a:moveTo>
                  <a:cubicBezTo>
                    <a:pt x="8062" y="0"/>
                    <a:pt x="7846" y="64"/>
                    <a:pt x="7606" y="228"/>
                  </a:cubicBezTo>
                  <a:cubicBezTo>
                    <a:pt x="6992" y="649"/>
                    <a:pt x="6479" y="1168"/>
                    <a:pt x="5896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7" y="8748"/>
                    <a:pt x="153" y="10632"/>
                  </a:cubicBezTo>
                  <a:cubicBezTo>
                    <a:pt x="179" y="11380"/>
                    <a:pt x="0" y="12339"/>
                    <a:pt x="295" y="13122"/>
                  </a:cubicBezTo>
                  <a:cubicBezTo>
                    <a:pt x="604" y="13947"/>
                    <a:pt x="864" y="14818"/>
                    <a:pt x="1247" y="15638"/>
                  </a:cubicBezTo>
                  <a:cubicBezTo>
                    <a:pt x="1703" y="16608"/>
                    <a:pt x="2498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9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1" y="19031"/>
                    <a:pt x="5386" y="19252"/>
                  </a:cubicBezTo>
                  <a:cubicBezTo>
                    <a:pt x="5347" y="19447"/>
                    <a:pt x="5542" y="19519"/>
                    <a:pt x="5668" y="19519"/>
                  </a:cubicBezTo>
                  <a:cubicBezTo>
                    <a:pt x="5700" y="19519"/>
                    <a:pt x="5728" y="19514"/>
                    <a:pt x="5746" y="19505"/>
                  </a:cubicBezTo>
                  <a:cubicBezTo>
                    <a:pt x="5865" y="19447"/>
                    <a:pt x="5977" y="19425"/>
                    <a:pt x="6084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90" y="19703"/>
                    <a:pt x="7114" y="19967"/>
                    <a:pt x="7388" y="19997"/>
                  </a:cubicBezTo>
                  <a:cubicBezTo>
                    <a:pt x="7636" y="20024"/>
                    <a:pt x="7879" y="20037"/>
                    <a:pt x="8119" y="20037"/>
                  </a:cubicBezTo>
                  <a:cubicBezTo>
                    <a:pt x="9957" y="20037"/>
                    <a:pt x="11546" y="19274"/>
                    <a:pt x="13087" y="18262"/>
                  </a:cubicBezTo>
                  <a:cubicBezTo>
                    <a:pt x="14141" y="17571"/>
                    <a:pt x="14836" y="16567"/>
                    <a:pt x="15647" y="15661"/>
                  </a:cubicBezTo>
                  <a:cubicBezTo>
                    <a:pt x="15735" y="15562"/>
                    <a:pt x="15996" y="15545"/>
                    <a:pt x="15917" y="15394"/>
                  </a:cubicBezTo>
                  <a:cubicBezTo>
                    <a:pt x="15699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9" y="13483"/>
                  </a:cubicBezTo>
                  <a:cubicBezTo>
                    <a:pt x="16609" y="12625"/>
                    <a:pt x="16668" y="11763"/>
                    <a:pt x="16602" y="10924"/>
                  </a:cubicBezTo>
                  <a:cubicBezTo>
                    <a:pt x="16561" y="10414"/>
                    <a:pt x="16869" y="9699"/>
                    <a:pt x="16237" y="9281"/>
                  </a:cubicBezTo>
                  <a:cubicBezTo>
                    <a:pt x="16311" y="8046"/>
                    <a:pt x="15446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8" y="3221"/>
                    <a:pt x="11685" y="2845"/>
                  </a:cubicBezTo>
                  <a:cubicBezTo>
                    <a:pt x="10868" y="2151"/>
                    <a:pt x="10248" y="1212"/>
                    <a:pt x="9390" y="588"/>
                  </a:cubicBezTo>
                  <a:cubicBezTo>
                    <a:pt x="9097" y="375"/>
                    <a:pt x="8736" y="0"/>
                    <a:pt x="8258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6" name="Google Shape;2936;p31"/>
          <p:cNvGrpSpPr/>
          <p:nvPr/>
        </p:nvGrpSpPr>
        <p:grpSpPr>
          <a:xfrm>
            <a:off x="828766" y="3661045"/>
            <a:ext cx="282436" cy="237825"/>
            <a:chOff x="5840584" y="3782042"/>
            <a:chExt cx="282436" cy="237825"/>
          </a:xfrm>
        </p:grpSpPr>
        <p:sp>
          <p:nvSpPr>
            <p:cNvPr id="2937" name="Google Shape;2937;p31"/>
            <p:cNvSpPr/>
            <p:nvPr/>
          </p:nvSpPr>
          <p:spPr>
            <a:xfrm rot="5400000">
              <a:off x="5872109" y="37712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7" y="0"/>
                  </a:moveTo>
                  <a:cubicBezTo>
                    <a:pt x="7425" y="0"/>
                    <a:pt x="7226" y="59"/>
                    <a:pt x="7005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80" y="2508"/>
                    <a:pt x="2964" y="3740"/>
                    <a:pt x="2033" y="5176"/>
                  </a:cubicBezTo>
                  <a:cubicBezTo>
                    <a:pt x="1127" y="6573"/>
                    <a:pt x="512" y="8057"/>
                    <a:pt x="141" y="9792"/>
                  </a:cubicBezTo>
                  <a:cubicBezTo>
                    <a:pt x="164" y="10481"/>
                    <a:pt x="0" y="11365"/>
                    <a:pt x="269" y="12086"/>
                  </a:cubicBezTo>
                  <a:cubicBezTo>
                    <a:pt x="555" y="12845"/>
                    <a:pt x="794" y="13648"/>
                    <a:pt x="1147" y="14402"/>
                  </a:cubicBezTo>
                  <a:cubicBezTo>
                    <a:pt x="1566" y="15298"/>
                    <a:pt x="2298" y="15856"/>
                    <a:pt x="2886" y="16492"/>
                  </a:cubicBezTo>
                  <a:cubicBezTo>
                    <a:pt x="3248" y="16884"/>
                    <a:pt x="3824" y="17509"/>
                    <a:pt x="4595" y="17509"/>
                  </a:cubicBezTo>
                  <a:cubicBezTo>
                    <a:pt x="4640" y="17509"/>
                    <a:pt x="4686" y="17506"/>
                    <a:pt x="4732" y="17502"/>
                  </a:cubicBezTo>
                  <a:cubicBezTo>
                    <a:pt x="4745" y="17501"/>
                    <a:pt x="4762" y="17499"/>
                    <a:pt x="4780" y="17499"/>
                  </a:cubicBezTo>
                  <a:cubicBezTo>
                    <a:pt x="4869" y="17499"/>
                    <a:pt x="5000" y="17529"/>
                    <a:pt x="4960" y="17732"/>
                  </a:cubicBezTo>
                  <a:cubicBezTo>
                    <a:pt x="4923" y="17911"/>
                    <a:pt x="5101" y="17978"/>
                    <a:pt x="5217" y="17978"/>
                  </a:cubicBezTo>
                  <a:cubicBezTo>
                    <a:pt x="5247" y="17978"/>
                    <a:pt x="5274" y="17973"/>
                    <a:pt x="5291" y="17965"/>
                  </a:cubicBezTo>
                  <a:cubicBezTo>
                    <a:pt x="5400" y="17912"/>
                    <a:pt x="5503" y="17892"/>
                    <a:pt x="5601" y="17892"/>
                  </a:cubicBezTo>
                  <a:cubicBezTo>
                    <a:pt x="5850" y="17892"/>
                    <a:pt x="6073" y="18021"/>
                    <a:pt x="6315" y="18088"/>
                  </a:cubicBezTo>
                  <a:cubicBezTo>
                    <a:pt x="6528" y="18148"/>
                    <a:pt x="6550" y="18391"/>
                    <a:pt x="6802" y="18419"/>
                  </a:cubicBezTo>
                  <a:cubicBezTo>
                    <a:pt x="7030" y="18444"/>
                    <a:pt x="7253" y="18456"/>
                    <a:pt x="7473" y="18456"/>
                  </a:cubicBezTo>
                  <a:cubicBezTo>
                    <a:pt x="9166" y="18456"/>
                    <a:pt x="10632" y="17752"/>
                    <a:pt x="12053" y="16820"/>
                  </a:cubicBezTo>
                  <a:cubicBezTo>
                    <a:pt x="13022" y="16183"/>
                    <a:pt x="13663" y="15257"/>
                    <a:pt x="14410" y="14423"/>
                  </a:cubicBezTo>
                  <a:cubicBezTo>
                    <a:pt x="14491" y="14333"/>
                    <a:pt x="14732" y="14317"/>
                    <a:pt x="14659" y="14178"/>
                  </a:cubicBezTo>
                  <a:cubicBezTo>
                    <a:pt x="14458" y="13802"/>
                    <a:pt x="14810" y="13565"/>
                    <a:pt x="14831" y="13285"/>
                  </a:cubicBezTo>
                  <a:cubicBezTo>
                    <a:pt x="14865" y="12838"/>
                    <a:pt x="15412" y="12735"/>
                    <a:pt x="15379" y="12418"/>
                  </a:cubicBezTo>
                  <a:cubicBezTo>
                    <a:pt x="15297" y="11627"/>
                    <a:pt x="15351" y="10834"/>
                    <a:pt x="15290" y="10060"/>
                  </a:cubicBezTo>
                  <a:cubicBezTo>
                    <a:pt x="15253" y="9591"/>
                    <a:pt x="15535" y="8932"/>
                    <a:pt x="14954" y="8548"/>
                  </a:cubicBezTo>
                  <a:cubicBezTo>
                    <a:pt x="15023" y="7411"/>
                    <a:pt x="14225" y="6602"/>
                    <a:pt x="13733" y="5728"/>
                  </a:cubicBezTo>
                  <a:cubicBezTo>
                    <a:pt x="13308" y="4973"/>
                    <a:pt x="12711" y="4223"/>
                    <a:pt x="11923" y="3698"/>
                  </a:cubicBezTo>
                  <a:cubicBezTo>
                    <a:pt x="11491" y="3409"/>
                    <a:pt x="11170" y="2967"/>
                    <a:pt x="10763" y="2620"/>
                  </a:cubicBezTo>
                  <a:cubicBezTo>
                    <a:pt x="10009" y="1981"/>
                    <a:pt x="9438" y="1117"/>
                    <a:pt x="8648" y="541"/>
                  </a:cubicBezTo>
                  <a:cubicBezTo>
                    <a:pt x="8378" y="345"/>
                    <a:pt x="8046" y="0"/>
                    <a:pt x="760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p31"/>
            <p:cNvSpPr/>
            <p:nvPr/>
          </p:nvSpPr>
          <p:spPr>
            <a:xfrm rot="5400000">
              <a:off x="5862889" y="3759736"/>
              <a:ext cx="237825" cy="282436"/>
            </a:xfrm>
            <a:custGeom>
              <a:avLst/>
              <a:gdLst/>
              <a:ahLst/>
              <a:cxnLst/>
              <a:rect l="l" t="t" r="r" b="b"/>
              <a:pathLst>
                <a:path w="16870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9" y="2220"/>
                    <a:pt x="9543" y="2618"/>
                    <a:pt x="9981" y="2961"/>
                  </a:cubicBezTo>
                  <a:cubicBezTo>
                    <a:pt x="11153" y="3877"/>
                    <a:pt x="12072" y="5029"/>
                    <a:pt x="13098" y="6078"/>
                  </a:cubicBezTo>
                  <a:cubicBezTo>
                    <a:pt x="13704" y="6696"/>
                    <a:pt x="14121" y="7426"/>
                    <a:pt x="14527" y="8088"/>
                  </a:cubicBezTo>
                  <a:cubicBezTo>
                    <a:pt x="15041" y="8928"/>
                    <a:pt x="15357" y="9992"/>
                    <a:pt x="15377" y="11060"/>
                  </a:cubicBezTo>
                  <a:cubicBezTo>
                    <a:pt x="15391" y="11788"/>
                    <a:pt x="15453" y="12517"/>
                    <a:pt x="15241" y="13230"/>
                  </a:cubicBezTo>
                  <a:cubicBezTo>
                    <a:pt x="15172" y="13583"/>
                    <a:pt x="15191" y="13990"/>
                    <a:pt x="15018" y="14281"/>
                  </a:cubicBezTo>
                  <a:cubicBezTo>
                    <a:pt x="14506" y="15138"/>
                    <a:pt x="13976" y="15970"/>
                    <a:pt x="13192" y="16650"/>
                  </a:cubicBezTo>
                  <a:cubicBezTo>
                    <a:pt x="12415" y="17322"/>
                    <a:pt x="11520" y="17769"/>
                    <a:pt x="10682" y="18321"/>
                  </a:cubicBezTo>
                  <a:cubicBezTo>
                    <a:pt x="10245" y="18610"/>
                    <a:pt x="9753" y="18700"/>
                    <a:pt x="9264" y="18700"/>
                  </a:cubicBezTo>
                  <a:cubicBezTo>
                    <a:pt x="9010" y="18700"/>
                    <a:pt x="8755" y="18675"/>
                    <a:pt x="8510" y="18642"/>
                  </a:cubicBezTo>
                  <a:cubicBezTo>
                    <a:pt x="7916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6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9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1" y="8162"/>
                    <a:pt x="2514" y="6985"/>
                    <a:pt x="3244" y="5829"/>
                  </a:cubicBezTo>
                  <a:cubicBezTo>
                    <a:pt x="4347" y="4081"/>
                    <a:pt x="6039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8" y="0"/>
                  </a:moveTo>
                  <a:cubicBezTo>
                    <a:pt x="8062" y="0"/>
                    <a:pt x="7846" y="64"/>
                    <a:pt x="7606" y="228"/>
                  </a:cubicBezTo>
                  <a:cubicBezTo>
                    <a:pt x="6992" y="649"/>
                    <a:pt x="6479" y="1168"/>
                    <a:pt x="5896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7" y="8748"/>
                    <a:pt x="153" y="10632"/>
                  </a:cubicBezTo>
                  <a:cubicBezTo>
                    <a:pt x="179" y="11380"/>
                    <a:pt x="0" y="12339"/>
                    <a:pt x="295" y="13122"/>
                  </a:cubicBezTo>
                  <a:cubicBezTo>
                    <a:pt x="604" y="13947"/>
                    <a:pt x="864" y="14818"/>
                    <a:pt x="1247" y="15638"/>
                  </a:cubicBezTo>
                  <a:cubicBezTo>
                    <a:pt x="1703" y="16608"/>
                    <a:pt x="2498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9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1" y="19031"/>
                    <a:pt x="5386" y="19252"/>
                  </a:cubicBezTo>
                  <a:cubicBezTo>
                    <a:pt x="5347" y="19447"/>
                    <a:pt x="5542" y="19519"/>
                    <a:pt x="5668" y="19519"/>
                  </a:cubicBezTo>
                  <a:cubicBezTo>
                    <a:pt x="5700" y="19519"/>
                    <a:pt x="5728" y="19514"/>
                    <a:pt x="5746" y="19505"/>
                  </a:cubicBezTo>
                  <a:cubicBezTo>
                    <a:pt x="5865" y="19447"/>
                    <a:pt x="5977" y="19425"/>
                    <a:pt x="6084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90" y="19703"/>
                    <a:pt x="7114" y="19967"/>
                    <a:pt x="7388" y="19997"/>
                  </a:cubicBezTo>
                  <a:cubicBezTo>
                    <a:pt x="7636" y="20024"/>
                    <a:pt x="7879" y="20037"/>
                    <a:pt x="8119" y="20037"/>
                  </a:cubicBezTo>
                  <a:cubicBezTo>
                    <a:pt x="9957" y="20037"/>
                    <a:pt x="11546" y="19274"/>
                    <a:pt x="13087" y="18262"/>
                  </a:cubicBezTo>
                  <a:cubicBezTo>
                    <a:pt x="14141" y="17571"/>
                    <a:pt x="14836" y="16567"/>
                    <a:pt x="15647" y="15661"/>
                  </a:cubicBezTo>
                  <a:cubicBezTo>
                    <a:pt x="15735" y="15562"/>
                    <a:pt x="15996" y="15545"/>
                    <a:pt x="15917" y="15394"/>
                  </a:cubicBezTo>
                  <a:cubicBezTo>
                    <a:pt x="15699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9" y="13483"/>
                  </a:cubicBezTo>
                  <a:cubicBezTo>
                    <a:pt x="16609" y="12625"/>
                    <a:pt x="16668" y="11763"/>
                    <a:pt x="16602" y="10924"/>
                  </a:cubicBezTo>
                  <a:cubicBezTo>
                    <a:pt x="16561" y="10414"/>
                    <a:pt x="16869" y="9699"/>
                    <a:pt x="16237" y="9281"/>
                  </a:cubicBezTo>
                  <a:cubicBezTo>
                    <a:pt x="16311" y="8046"/>
                    <a:pt x="15446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8" y="3221"/>
                    <a:pt x="11685" y="2845"/>
                  </a:cubicBezTo>
                  <a:cubicBezTo>
                    <a:pt x="10868" y="2151"/>
                    <a:pt x="10248" y="1212"/>
                    <a:pt x="9390" y="588"/>
                  </a:cubicBezTo>
                  <a:cubicBezTo>
                    <a:pt x="9097" y="375"/>
                    <a:pt x="8736" y="0"/>
                    <a:pt x="8258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3" name="Google Shape;2943;p32"/>
          <p:cNvSpPr txBox="1"/>
          <p:nvPr/>
        </p:nvSpPr>
        <p:spPr>
          <a:xfrm>
            <a:off x="1066800" y="1447800"/>
            <a:ext cx="7866888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response of the kidney to volume depletion is to conserve sodium and water to restore the ECV.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en-US" sz="2800" b="0" i="0" u="sng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Normal urine sodium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values are generally </a:t>
            </a:r>
            <a:r>
              <a:rPr lang="en-US" sz="2800" b="0" i="0" u="sng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mEq/L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a random urine sample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</a:t>
            </a:r>
            <a:r>
              <a:rPr lang="en-US" sz="3200" b="0" i="0" u="sng" strike="noStrike" cap="none">
                <a:solidFill>
                  <a:srgbClr val="000000"/>
                </a:solidFill>
                <a:highlight>
                  <a:srgbClr val="A6DFDA"/>
                </a:highlight>
                <a:latin typeface="Comic Sans MS"/>
                <a:ea typeface="Comic Sans MS"/>
                <a:cs typeface="Comic Sans MS"/>
                <a:sym typeface="Comic Sans MS"/>
              </a:rPr>
              <a:t>Hypovolemia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the urine sodium concentration in a random void should be </a:t>
            </a:r>
            <a:r>
              <a:rPr lang="en-US" sz="28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less than 20 meq/L and may actually become non-detectable</a:t>
            </a:r>
            <a:r>
              <a:rPr lang="en-US" sz="28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4" name="Google Shape;2944;p32"/>
          <p:cNvSpPr/>
          <p:nvPr/>
        </p:nvSpPr>
        <p:spPr>
          <a:xfrm>
            <a:off x="3424752" y="384601"/>
            <a:ext cx="388119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800"/>
              <a:buFont typeface="Bilbo"/>
              <a:buNone/>
            </a:pPr>
            <a:r>
              <a:rPr lang="en-US" sz="4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Urine sodium </a:t>
            </a:r>
            <a:endParaRPr/>
          </a:p>
        </p:txBody>
      </p:sp>
      <p:sp>
        <p:nvSpPr>
          <p:cNvPr id="2945" name="Google Shape;2945;p32"/>
          <p:cNvSpPr/>
          <p:nvPr/>
        </p:nvSpPr>
        <p:spPr>
          <a:xfrm>
            <a:off x="619552" y="375556"/>
            <a:ext cx="3001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800"/>
              <a:buFont typeface="Bilbo"/>
              <a:buNone/>
            </a:pPr>
            <a:r>
              <a:rPr lang="en-US" sz="48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LAB TEST :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6" name="Google Shape;294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0402" y="800099"/>
            <a:ext cx="3282043" cy="450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1" name="Google Shape;2951;p33"/>
          <p:cNvSpPr txBox="1">
            <a:spLocks noGrp="1"/>
          </p:cNvSpPr>
          <p:nvPr>
            <p:ph type="ctrTitle"/>
          </p:nvPr>
        </p:nvSpPr>
        <p:spPr>
          <a:xfrm>
            <a:off x="1158513" y="2700429"/>
            <a:ext cx="9611600" cy="121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6000" u="sng">
                <a:solidFill>
                  <a:srgbClr val="FF0000"/>
                </a:solidFill>
              </a:rPr>
              <a:t>Fluid Therapy in children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6" name="Google Shape;2956;p34"/>
          <p:cNvSpPr txBox="1"/>
          <p:nvPr/>
        </p:nvSpPr>
        <p:spPr>
          <a:xfrm>
            <a:off x="600501" y="409434"/>
            <a:ext cx="10609135" cy="70968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</a:pPr>
            <a:r>
              <a:rPr lang="en-US" sz="3200" b="1" i="0" u="sng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Treatment of hypovolemia (dehydration) in children:</a:t>
            </a:r>
            <a:endParaRPr sz="3200" b="1" i="0" u="sng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957" name="Google Shape;2957;p34"/>
          <p:cNvSpPr txBox="1"/>
          <p:nvPr/>
        </p:nvSpPr>
        <p:spPr>
          <a:xfrm>
            <a:off x="887104" y="1303537"/>
            <a:ext cx="10463209" cy="54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Clinically, it is useful to divide fluid therapy into</a:t>
            </a: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Emergent/resuscitation,</a:t>
            </a:r>
            <a:r>
              <a:rPr lang="en-US" sz="2000" b="0" i="0" u="none" strike="noStrike" cap="non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repletion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therapy and </a:t>
            </a:r>
            <a:r>
              <a:rPr lang="en-US" sz="2000" b="1" i="0" u="none" strike="noStrike" cap="non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maintenance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therapy.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Emergent/resuscitation :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replenish volume rapidly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moderate&amp; severe dehydration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  when patient </a:t>
            </a: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shocked 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Repletion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therapy replaces: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Any current existing water and electrolyte deficits.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Replaces any ongoing abnormal losses.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Returns the patient to a normal volume and electrolyte status.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Maintenance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therapy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(day 2 continue to home management):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Replaces the expected ongoing losses of water and electrolytes from normal physiologic processes.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Maintains normal volume and electrolyte status.</a:t>
            </a:r>
            <a:endParaRPr/>
          </a:p>
          <a:p>
            <a:pPr marL="228600" marR="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p35"/>
          <p:cNvSpPr txBox="1"/>
          <p:nvPr/>
        </p:nvSpPr>
        <p:spPr>
          <a:xfrm>
            <a:off x="1059900" y="2271840"/>
            <a:ext cx="9236494" cy="527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step involves (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Emergent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Acute phase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Emergent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correction of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moderate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severe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hypovolemia, ensuring a return of adequate intravascular volume and avoiding tissue damage.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is primarily provided with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intravenous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fluids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second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step (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Replacment phase &gt; over 24 h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Finishes repletion of fluids and electrolyte losses in children initially treated with emergent intravenous fluid therapy.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second step can be completed 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either intravenously or by ORT.</a:t>
            </a:r>
            <a:endParaRPr/>
          </a:p>
          <a:p>
            <a:pPr marL="228600" marR="0" lvl="0" indent="-95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3" name="Google Shape;2963;p35"/>
          <p:cNvSpPr txBox="1"/>
          <p:nvPr/>
        </p:nvSpPr>
        <p:spPr>
          <a:xfrm>
            <a:off x="1059900" y="600164"/>
            <a:ext cx="963426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Repletion therapy in hypovolemic children is based on two steps: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p36"/>
          <p:cNvSpPr txBox="1"/>
          <p:nvPr/>
        </p:nvSpPr>
        <p:spPr>
          <a:xfrm>
            <a:off x="2807296" y="627841"/>
            <a:ext cx="6172200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EMERGENT FLUID PHASE </a:t>
            </a:r>
            <a:br>
              <a:rPr lang="en-US" sz="40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0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9" name="Google Shape;2969;p36"/>
          <p:cNvSpPr txBox="1"/>
          <p:nvPr/>
        </p:nvSpPr>
        <p:spPr>
          <a:xfrm>
            <a:off x="1064525" y="1415929"/>
            <a:ext cx="9935572" cy="48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Rapid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volume repletion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required in children with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severe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hypovolemia.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Emergent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intravenous fluid therapy should begin with rapid infusion of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mL/kg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isotonic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400" b="0" i="0" u="sng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NS 0.9% 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saline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 (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30-60 min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 (may be faster (</a:t>
            </a:r>
            <a:r>
              <a:rPr lang="en-US" sz="24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esp if patient in shock or sever dehydration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?! Can be repeated </a:t>
            </a:r>
            <a:r>
              <a:rPr lang="en-US" sz="24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up to 3 boluses ! ).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patient is given more than 60 ml/kg bolus without improvement, consider septic shock or hemorrhage.</a:t>
            </a:r>
            <a:endParaRPr/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child should be reassessed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during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saline bolus, and similar isotonic fluid infusions should be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repeated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as needed until adequate perfusion is restored.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intravenous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access is not readily obtainable, intraosseous is an effective alternative.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(6 Kg * 20 ml = 120 ml over 20 min)</a:t>
            </a:r>
            <a:endParaRPr/>
          </a:p>
          <a:p>
            <a:pPr marL="228600" marR="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4" name="Google Shape;2974;p37"/>
          <p:cNvSpPr txBox="1"/>
          <p:nvPr/>
        </p:nvSpPr>
        <p:spPr>
          <a:xfrm>
            <a:off x="2359071" y="804343"/>
            <a:ext cx="562356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Type of fluid</a:t>
            </a: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5" name="Google Shape;2975;p37"/>
          <p:cNvSpPr txBox="1"/>
          <p:nvPr/>
        </p:nvSpPr>
        <p:spPr>
          <a:xfrm>
            <a:off x="867509" y="1875692"/>
            <a:ext cx="9968813" cy="36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485" marR="0" lvl="0" indent="-3857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AutoNum type="arabicPeriod"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Isotonic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crystalloid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crystalloid solution recommended for emergent volume resuscitation in pediatric patients. Isotonic saline (0.9 percent saline solution or normal saline) is 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isotonic solution of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choice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because it is most effective in restoring the circulatory volume.</a:t>
            </a:r>
            <a:endParaRPr/>
          </a:p>
          <a:p>
            <a:pPr marL="447485" marR="0" lvl="0" indent="-2333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7485" marR="0" lvl="0" indent="-38576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use of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hypotonic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hypertonic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crystalloid solutions for </a:t>
            </a:r>
            <a:r>
              <a:rPr lang="en-US" sz="24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purpose of emergent volume</a:t>
            </a: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resuscitation is </a:t>
            </a:r>
            <a:r>
              <a:rPr lang="en-US" sz="24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never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recommended in pediatric patients. high morbidity and mortality.</a:t>
            </a:r>
            <a:endParaRPr/>
          </a:p>
          <a:p>
            <a:pPr marL="447485" marR="0" lvl="0" indent="-2524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7485" marR="0" lvl="0" indent="-2524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7485" marR="0" lvl="0" indent="-2524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p38"/>
          <p:cNvSpPr txBox="1"/>
          <p:nvPr/>
        </p:nvSpPr>
        <p:spPr>
          <a:xfrm>
            <a:off x="701723" y="4135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Types of fluid solutions </a:t>
            </a:r>
            <a:endParaRPr sz="4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1" name="Google Shape;2981;p38"/>
          <p:cNvSpPr txBox="1"/>
          <p:nvPr/>
        </p:nvSpPr>
        <p:spPr>
          <a:xfrm>
            <a:off x="1793542" y="2112019"/>
            <a:ext cx="7438292" cy="3993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Standard Na content in IVF (NS):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NS (0.9% NaCl) =   154 mEq/L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Arial"/>
              <a:buChar char="•"/>
            </a:pPr>
            <a:r>
              <a:rPr lang="en-US" sz="2200" b="1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½ NS (0.45% NaCl)</a:t>
            </a:r>
            <a:r>
              <a:rPr lang="en-US" sz="2200" b="0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= 77 mEq/L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1/3 NS (0.3% NaCl) = 51 mEq/L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¼ NS (0.25% NaCl) = 39 mEq/L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1/5 NS (0.18% NaCl) = 31 mEq/L</a:t>
            </a:r>
            <a:endParaRPr/>
          </a:p>
          <a:p>
            <a:pPr marL="228600" marR="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Maintenance fluid in children Type of fluid : </a:t>
            </a:r>
            <a:r>
              <a:rPr lang="en-US" sz="2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G5W  ½NS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p39"/>
          <p:cNvSpPr txBox="1"/>
          <p:nvPr/>
        </p:nvSpPr>
        <p:spPr>
          <a:xfrm>
            <a:off x="1868841" y="798592"/>
            <a:ext cx="8476162" cy="86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SECOND FLUID PHASE</a:t>
            </a:r>
            <a:b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(Replacement phase)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7" name="Google Shape;2987;p39"/>
          <p:cNvSpPr txBox="1"/>
          <p:nvPr/>
        </p:nvSpPr>
        <p:spPr>
          <a:xfrm>
            <a:off x="926123" y="1969478"/>
            <a:ext cx="9811549" cy="284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After severe volume depletion has been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corrected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with intravenous fluid, fluid repletion can continue with either: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Continued intravenous fluid or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Oral rehydration therapy (ORT)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Breast feeding (in infants and toddlers in Diarrhea).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Therapy according to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serum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sodium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N.B.: According to American academy of pediatrics: only 4% of IV replacement is indicated. The rest can be treated with ORT.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76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p41"/>
          <p:cNvSpPr txBox="1"/>
          <p:nvPr/>
        </p:nvSpPr>
        <p:spPr>
          <a:xfrm>
            <a:off x="2473412" y="553721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Oral rehydration therapy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b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40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9" name="Google Shape;2999;p41"/>
          <p:cNvSpPr txBox="1"/>
          <p:nvPr/>
        </p:nvSpPr>
        <p:spPr>
          <a:xfrm>
            <a:off x="1009935" y="802299"/>
            <a:ext cx="9990162" cy="388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Advantages of ORT include: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Lower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cost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Elimination of the need for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IV line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placement.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Involvement of the parents in a rehydration process they can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continue at home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 utilize in future illnesses.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When to use ?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After effective arterial blood volume has been restored (if severe).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 initial therapy in patients with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mild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moderate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hypovolemia.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ORT involves the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administration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frequent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small amounts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 fluid by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spoon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syringe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9" name="Google Shape;2559;p5" descr="C:\Users\Ahmed\Desktop\slide_5.jpg"/>
          <p:cNvPicPr preferRelativeResize="0"/>
          <p:nvPr/>
        </p:nvPicPr>
        <p:blipFill rotWithShape="1">
          <a:blip r:embed="rId3">
            <a:alphaModFix/>
          </a:blip>
          <a:srcRect l="13881" t="1591" r="7015"/>
          <a:stretch/>
        </p:blipFill>
        <p:spPr>
          <a:xfrm>
            <a:off x="1007983" y="870859"/>
            <a:ext cx="9776129" cy="55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Google Shape;3004;p42"/>
          <p:cNvSpPr txBox="1"/>
          <p:nvPr/>
        </p:nvSpPr>
        <p:spPr>
          <a:xfrm>
            <a:off x="1358953" y="928351"/>
            <a:ext cx="8994869" cy="7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Oral rehydration therapy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b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en-US" sz="2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5" name="Google Shape;3005;p42"/>
          <p:cNvSpPr txBox="1"/>
          <p:nvPr/>
        </p:nvSpPr>
        <p:spPr>
          <a:xfrm>
            <a:off x="1091821" y="1659870"/>
            <a:ext cx="99477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ORT: preferred choice in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mild to moderate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dehydration. Even if vomiting and diarrhea persist.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It contains For maintenance: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In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mild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dehydration 3-5%: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50ml/kg over 4 hours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In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moderate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dehydration 5-10%: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100ml/kg over 4 hours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N.B.: According to American academy of pediatrics: only 4% of IV replacement is indicated. The rest can be treated with ORT.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2" name="Google Shape;2992;p40"/>
          <p:cNvSpPr txBox="1"/>
          <p:nvPr/>
        </p:nvSpPr>
        <p:spPr>
          <a:xfrm>
            <a:off x="2425546" y="744621"/>
            <a:ext cx="6885356" cy="95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Intravenous rehydration therapy  </a:t>
            </a:r>
            <a:br>
              <a:rPr kumimoji="0" lang="en-US" sz="36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3600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3" name="Google Shape;2993;p40"/>
          <p:cNvSpPr txBox="1"/>
          <p:nvPr/>
        </p:nvSpPr>
        <p:spPr>
          <a:xfrm>
            <a:off x="808892" y="1946032"/>
            <a:ext cx="10118665" cy="418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Indications for continued intravenous therapy include: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Inability of the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take ORT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.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Alteration in mental status.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Ileus.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Anatomic anomaly.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Inability of the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caretaker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provide ORT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Failure of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provide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adequate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rehydration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persistent vomiting)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Severe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electrolyte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problems in clinical setting where ORT cannot be closely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monitored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or electrolytes frequently assessed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825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Google Shape;3010;p43"/>
          <p:cNvSpPr txBox="1"/>
          <p:nvPr/>
        </p:nvSpPr>
        <p:spPr>
          <a:xfrm>
            <a:off x="1378634" y="759379"/>
            <a:ext cx="9144000" cy="70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 Concepts of rehydration therapy: </a:t>
            </a:r>
            <a:endParaRPr kumimoji="0" sz="48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1" name="Google Shape;3011;p43"/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Maintenance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Normal fluids and electrolytes.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Deficit: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Losses of fluids and electrolytes resulting from an illness.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On-going Losses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Requirement of fluids and electrolytes to replace ongoing losses.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47"/>
          <p:cNvSpPr txBox="1"/>
          <p:nvPr/>
        </p:nvSpPr>
        <p:spPr>
          <a:xfrm>
            <a:off x="1255594" y="617943"/>
            <a:ext cx="8775509" cy="956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Water maintenance </a:t>
            </a:r>
            <a:b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Holliday-Segar Method</a:t>
            </a:r>
            <a:b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35" name="Google Shape;3035;p47"/>
          <p:cNvGraphicFramePr/>
          <p:nvPr/>
        </p:nvGraphicFramePr>
        <p:xfrm>
          <a:off x="1719573" y="1376200"/>
          <a:ext cx="7847550" cy="2052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1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Body weight </a:t>
                      </a:r>
                      <a:endParaRPr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mL/kg/day</a:t>
                      </a:r>
                      <a:endParaRPr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mL/kg/hour</a:t>
                      </a:r>
                      <a:endParaRPr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First 10 kg</a:t>
                      </a:r>
                      <a:endParaRPr dirty="0"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100</a:t>
                      </a:r>
                      <a:endParaRPr dirty="0"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4</a:t>
                      </a:r>
                      <a:endParaRPr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Second 10 kg </a:t>
                      </a:r>
                      <a:endParaRPr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50</a:t>
                      </a:r>
                      <a:endParaRPr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</a:t>
                      </a:r>
                      <a:endParaRPr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Each additional kg</a:t>
                      </a:r>
                      <a:endParaRPr dirty="0"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20</a:t>
                      </a:r>
                      <a:endParaRPr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1</a:t>
                      </a:r>
                      <a:endParaRPr dirty="0"/>
                    </a:p>
                  </a:txBody>
                  <a:tcPr marL="75650" marR="75650" marT="34275" marB="342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36" name="Google Shape;3036;p47"/>
          <p:cNvSpPr txBox="1"/>
          <p:nvPr/>
        </p:nvSpPr>
        <p:spPr>
          <a:xfrm>
            <a:off x="1255594" y="3441680"/>
            <a:ext cx="933737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Example :  Fluid rate of 10 years old boy weighting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30 kg: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100 ml/kg/day      1000 ml/day 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(1st 10kg)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50ml/kg/day         500ml/day    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(2nd 10kg)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20ml/kg/day         200ml/day    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 (per add. Kg)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Total = 1700ml/day    and type of fluid : G5W  ½NS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-127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Apply the above  always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except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in :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- anuria, renal failure  (use insensible =  300-400ml/m2)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-Polyuria  …….   need more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aramond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Google Shape;3041;p48"/>
          <p:cNvSpPr txBox="1"/>
          <p:nvPr/>
        </p:nvSpPr>
        <p:spPr>
          <a:xfrm>
            <a:off x="2222695" y="365761"/>
            <a:ext cx="6088791" cy="1302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Solute maintenance:</a:t>
            </a:r>
            <a:r>
              <a:rPr kumimoji="0" lang="en-US" sz="6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66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2" name="Google Shape;3042;p48"/>
          <p:cNvSpPr txBox="1"/>
          <p:nvPr/>
        </p:nvSpPr>
        <p:spPr>
          <a:xfrm>
            <a:off x="1273239" y="2296535"/>
            <a:ext cx="8460347" cy="3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 Na maintenance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2 - 3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mEq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/kg /day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* K maintenance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 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1- 2mEq/kg /day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Google Shape;3047;p49"/>
          <p:cNvSpPr txBox="1"/>
          <p:nvPr/>
        </p:nvSpPr>
        <p:spPr>
          <a:xfrm>
            <a:off x="1195754" y="829995"/>
            <a:ext cx="3989893" cy="173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Factors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Increasing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Maintenance Fluid Requirements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8" name="Google Shape;3048;p49"/>
          <p:cNvSpPr txBox="1"/>
          <p:nvPr/>
        </p:nvSpPr>
        <p:spPr>
          <a:xfrm>
            <a:off x="1065320" y="2437839"/>
            <a:ext cx="4896543" cy="376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Fever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(each 1 degree over 38 increases maintenance fluid by  12%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(10-15%)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Increased temperature of the environment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Burns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polyuria  increased output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tachypnea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6413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9" name="Google Shape;3049;p49"/>
          <p:cNvSpPr txBox="1"/>
          <p:nvPr/>
        </p:nvSpPr>
        <p:spPr>
          <a:xfrm>
            <a:off x="6519055" y="731520"/>
            <a:ext cx="4268663" cy="144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Factors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Decreasing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Maintenance Fluid Requirements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0" name="Google Shape;3050;p49"/>
          <p:cNvSpPr txBox="1"/>
          <p:nvPr/>
        </p:nvSpPr>
        <p:spPr>
          <a:xfrm>
            <a:off x="7048396" y="2628902"/>
            <a:ext cx="3209985" cy="317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Lungs: Humidified ventilation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p44"/>
          <p:cNvSpPr txBox="1"/>
          <p:nvPr/>
        </p:nvSpPr>
        <p:spPr>
          <a:xfrm>
            <a:off x="2808772" y="298716"/>
            <a:ext cx="562356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Water deficit 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7" name="Google Shape;3017;p44"/>
          <p:cNvSpPr txBox="1"/>
          <p:nvPr/>
        </p:nvSpPr>
        <p:spPr>
          <a:xfrm>
            <a:off x="943392" y="1025401"/>
            <a:ext cx="9299729" cy="569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Fluid deficit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  -  Ideally we need the weight before illness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 wt. pre illness 7.5 kg and now he is 7.0 Kg , his deficit is 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7.5-7.0kg = 0.5 kg = 500ml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we don’t have the child's weight most of cases so use signs and symptoms to estimate dehydration level: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water deficit is calculated as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E.g. Child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weighs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 kg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10%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dehydration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x 10 x %dehydration= 8x10x10=800ml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1722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Type of fluid 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G5W  ½NS (maintenance).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10160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  <a:tabLst/>
              <a:defRPr/>
            </a:pP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  <a:tabLst/>
              <a:defRPr/>
            </a:pP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952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6C1AB-E8F6-A538-44B4-D47F6384441E}"/>
              </a:ext>
            </a:extLst>
          </p:cNvPr>
          <p:cNvSpPr/>
          <p:nvPr/>
        </p:nvSpPr>
        <p:spPr>
          <a:xfrm>
            <a:off x="4730263" y="3626826"/>
            <a:ext cx="6087792" cy="85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% of dehydration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body weight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2" name="Google Shape;3022;p45"/>
          <p:cNvSpPr txBox="1"/>
          <p:nvPr/>
        </p:nvSpPr>
        <p:spPr>
          <a:xfrm>
            <a:off x="1538970" y="770983"/>
            <a:ext cx="8458229" cy="48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Solute deficit 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3" name="Google Shape;3023;p45"/>
          <p:cNvSpPr txBox="1"/>
          <p:nvPr/>
        </p:nvSpPr>
        <p:spPr>
          <a:xfrm>
            <a:off x="1242646" y="1664677"/>
            <a:ext cx="9863629" cy="3996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 deficit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 deficit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Calculated as a fraction of the total fluid rate needed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mEq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/1000ml  of IV fluids/day (with normal K level)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Type of fluid :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G5W  ½NS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***Increase to 30-40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mEq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/1000ml if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hypokalemia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60BA02-4D25-08B8-F32A-12C3E7900535}"/>
              </a:ext>
            </a:extLst>
          </p:cNvPr>
          <p:cNvSpPr/>
          <p:nvPr/>
        </p:nvSpPr>
        <p:spPr>
          <a:xfrm>
            <a:off x="2405575" y="2152357"/>
            <a:ext cx="5894363" cy="8581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 =  </a:t>
            </a:r>
            <a:r>
              <a:rPr kumimoji="0" lang="pt-BR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Fluid deficit (L) x 0.8  x (serum Na ) 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Google Shape;3028;p46"/>
          <p:cNvSpPr txBox="1"/>
          <p:nvPr/>
        </p:nvSpPr>
        <p:spPr>
          <a:xfrm>
            <a:off x="3548785" y="259558"/>
            <a:ext cx="48205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1" i="0" u="sng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Solute deficit</a:t>
            </a:r>
            <a:endParaRPr kumimoji="0" sz="4400" b="1" i="0" u="sng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9" name="Google Shape;3029;p46"/>
          <p:cNvSpPr txBox="1"/>
          <p:nvPr/>
        </p:nvSpPr>
        <p:spPr>
          <a:xfrm>
            <a:off x="1174441" y="1741079"/>
            <a:ext cx="7532830" cy="4751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1722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Tx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Isonatremia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: 130-150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mEq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1722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Estimated deficit of Na</a:t>
            </a: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Mild  4-6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meq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kg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Moderate   6-8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meq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kg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Severe  8-12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meq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kg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water deficit (L)  x 0.8 x (serum Na)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p54"/>
          <p:cNvSpPr txBox="1">
            <a:spLocks noGrp="1"/>
          </p:cNvSpPr>
          <p:nvPr>
            <p:ph type="title" idx="4294967295"/>
          </p:nvPr>
        </p:nvSpPr>
        <p:spPr>
          <a:xfrm>
            <a:off x="2323120" y="1097410"/>
            <a:ext cx="6336704" cy="76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 err="1"/>
              <a:t>Isonatremic</a:t>
            </a:r>
            <a:r>
              <a:rPr lang="en-US" dirty="0"/>
              <a:t> Dehydration</a:t>
            </a:r>
            <a:br>
              <a:rPr lang="en-US" dirty="0"/>
            </a:br>
            <a:r>
              <a:rPr lang="en-US" dirty="0"/>
              <a:t> </a:t>
            </a:r>
            <a:endParaRPr dirty="0"/>
          </a:p>
        </p:txBody>
      </p:sp>
      <p:sp>
        <p:nvSpPr>
          <p:cNvPr id="3100" name="Google Shape;3100;p54"/>
          <p:cNvSpPr txBox="1">
            <a:spLocks noGrp="1"/>
          </p:cNvSpPr>
          <p:nvPr>
            <p:ph type="body" idx="4294967295"/>
          </p:nvPr>
        </p:nvSpPr>
        <p:spPr>
          <a:xfrm>
            <a:off x="984225" y="1772105"/>
            <a:ext cx="7675599" cy="329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800" b="1" dirty="0">
                <a:solidFill>
                  <a:schemeClr val="tx1"/>
                </a:solidFill>
              </a:rPr>
              <a:t>Fluid replacement </a:t>
            </a:r>
            <a:r>
              <a:rPr lang="en-US" sz="2000" b="1" dirty="0">
                <a:solidFill>
                  <a:schemeClr val="tx1"/>
                </a:solidFill>
              </a:rPr>
              <a:t>over 24hrs :</a:t>
            </a:r>
            <a:endParaRPr sz="2000" b="1" dirty="0">
              <a:solidFill>
                <a:schemeClr val="tx1"/>
              </a:solidFill>
            </a:endParaRPr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 b="1" dirty="0">
              <a:solidFill>
                <a:schemeClr val="tx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 b="1" dirty="0">
              <a:solidFill>
                <a:schemeClr val="tx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000" b="1" dirty="0">
                <a:solidFill>
                  <a:srgbClr val="FF0000"/>
                </a:solidFill>
              </a:rPr>
              <a:t>First half </a:t>
            </a:r>
            <a:r>
              <a:rPr lang="en-US" sz="2000" b="1" dirty="0">
                <a:solidFill>
                  <a:schemeClr val="tx1"/>
                </a:solidFill>
              </a:rPr>
              <a:t>of the fluid volume </a:t>
            </a:r>
            <a:r>
              <a:rPr lang="en-US" sz="2000" b="1" dirty="0">
                <a:solidFill>
                  <a:srgbClr val="FF0000"/>
                </a:solidFill>
              </a:rPr>
              <a:t>over 8hr </a:t>
            </a:r>
            <a:r>
              <a:rPr lang="en-US" sz="2000" b="1" dirty="0">
                <a:solidFill>
                  <a:schemeClr val="tx1"/>
                </a:solidFill>
              </a:rPr>
              <a:t>then the </a:t>
            </a:r>
            <a:r>
              <a:rPr lang="en-US" sz="2000" b="1" dirty="0">
                <a:solidFill>
                  <a:srgbClr val="FF0000"/>
                </a:solidFill>
              </a:rPr>
              <a:t>other half over 16hr </a:t>
            </a:r>
            <a:endParaRPr sz="2000" b="1" dirty="0">
              <a:solidFill>
                <a:srgbClr val="FF0000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6E63D2-216A-4E83-930A-92D5965EB557}"/>
              </a:ext>
            </a:extLst>
          </p:cNvPr>
          <p:cNvSpPr/>
          <p:nvPr/>
        </p:nvSpPr>
        <p:spPr>
          <a:xfrm>
            <a:off x="1322363" y="2715065"/>
            <a:ext cx="7675598" cy="7139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7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Maintenance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deficit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fluids and electrolytes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4" name="Google Shape;2564;p6"/>
          <p:cNvPicPr preferRelativeResize="0"/>
          <p:nvPr/>
        </p:nvPicPr>
        <p:blipFill rotWithShape="1">
          <a:blip r:embed="rId3">
            <a:alphaModFix/>
          </a:blip>
          <a:srcRect l="827" t="7141" b="8877"/>
          <a:stretch/>
        </p:blipFill>
        <p:spPr>
          <a:xfrm>
            <a:off x="6477981" y="1321068"/>
            <a:ext cx="5620691" cy="5406571"/>
          </a:xfrm>
          <a:prstGeom prst="rect">
            <a:avLst/>
          </a:prstGeom>
          <a:noFill/>
          <a:ln>
            <a:noFill/>
          </a:ln>
        </p:spPr>
      </p:pic>
      <p:sp>
        <p:nvSpPr>
          <p:cNvPr id="2565" name="Google Shape;2565;p6"/>
          <p:cNvSpPr txBox="1"/>
          <p:nvPr/>
        </p:nvSpPr>
        <p:spPr>
          <a:xfrm>
            <a:off x="635685" y="370886"/>
            <a:ext cx="11180550" cy="197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TBW has two main compartments: (ICF) and (ECF),  ECF is divided further into plasma water and interstitial fluid .</a:t>
            </a: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Plasma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water is about 5% of body weight.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Blood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volume 8% of body weight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Interstitial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fluid, 15% of body weight</a:t>
            </a:r>
            <a:endParaRPr/>
          </a:p>
          <a:p>
            <a:pPr marL="228600" marR="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66" name="Google Shape;2566;p6"/>
          <p:cNvGrpSpPr/>
          <p:nvPr/>
        </p:nvGrpSpPr>
        <p:grpSpPr>
          <a:xfrm>
            <a:off x="304358" y="397592"/>
            <a:ext cx="282436" cy="237797"/>
            <a:chOff x="5829234" y="2755341"/>
            <a:chExt cx="282436" cy="237797"/>
          </a:xfrm>
        </p:grpSpPr>
        <p:sp>
          <p:nvSpPr>
            <p:cNvPr id="2567" name="Google Shape;2567;p6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8" name="Google Shape;2568;p6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9" name="Google Shape;2569;p6"/>
          <p:cNvGrpSpPr/>
          <p:nvPr/>
        </p:nvGrpSpPr>
        <p:grpSpPr>
          <a:xfrm>
            <a:off x="309123" y="1450840"/>
            <a:ext cx="282436" cy="237797"/>
            <a:chOff x="5829234" y="2755341"/>
            <a:chExt cx="282436" cy="237797"/>
          </a:xfrm>
        </p:grpSpPr>
        <p:sp>
          <p:nvSpPr>
            <p:cNvPr id="2570" name="Google Shape;2570;p6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1" name="Google Shape;2571;p6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2" name="Google Shape;2572;p6"/>
          <p:cNvGrpSpPr/>
          <p:nvPr/>
        </p:nvGrpSpPr>
        <p:grpSpPr>
          <a:xfrm>
            <a:off x="289394" y="976050"/>
            <a:ext cx="282436" cy="237797"/>
            <a:chOff x="5829234" y="2755341"/>
            <a:chExt cx="282436" cy="237797"/>
          </a:xfrm>
        </p:grpSpPr>
        <p:sp>
          <p:nvSpPr>
            <p:cNvPr id="2573" name="Google Shape;2573;p6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4" name="Google Shape;2574;p6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5" name="Google Shape;2575;p6"/>
          <p:cNvGrpSpPr/>
          <p:nvPr/>
        </p:nvGrpSpPr>
        <p:grpSpPr>
          <a:xfrm>
            <a:off x="353249" y="1956118"/>
            <a:ext cx="282436" cy="237797"/>
            <a:chOff x="5829234" y="2755341"/>
            <a:chExt cx="282436" cy="237797"/>
          </a:xfrm>
        </p:grpSpPr>
        <p:sp>
          <p:nvSpPr>
            <p:cNvPr id="2576" name="Google Shape;2576;p6"/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7" name="Google Shape;2577;p6"/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8" name="Google Shape;2578;p6"/>
          <p:cNvSpPr/>
          <p:nvPr/>
        </p:nvSpPr>
        <p:spPr>
          <a:xfrm>
            <a:off x="560498" y="3109922"/>
            <a:ext cx="609600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ECF : Na+ &amp; Cl- are the dominant cation and anion 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ICF :</a:t>
            </a:r>
            <a:r>
              <a:rPr lang="en-US" sz="2400" b="0" i="0" u="none" strike="noStrike" cap="none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K+ is the most abundant cation in the ICF and proteins, organic anions, and phosphate are the most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plentiful anions . </a:t>
            </a: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8C8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08C87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2400" b="0" i="0" u="none" strike="noStrike" cap="none">
                <a:solidFill>
                  <a:srgbClr val="208C87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ue to the activity of the Na + ,K + -ATPase pump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9" name="Google Shape;2579;p6"/>
          <p:cNvGrpSpPr/>
          <p:nvPr/>
        </p:nvGrpSpPr>
        <p:grpSpPr>
          <a:xfrm>
            <a:off x="108807" y="3226882"/>
            <a:ext cx="471419" cy="260718"/>
            <a:chOff x="1822875" y="1377000"/>
            <a:chExt cx="548075" cy="286550"/>
          </a:xfrm>
        </p:grpSpPr>
        <p:sp>
          <p:nvSpPr>
            <p:cNvPr id="2580" name="Google Shape;2580;p6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1" name="Google Shape;2581;p6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2" name="Google Shape;2582;p6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3" name="Google Shape;2583;p6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4" name="Google Shape;2584;p6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5" name="Google Shape;2585;p6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6" name="Google Shape;2586;p6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7" name="Google Shape;2587;p6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8" name="Google Shape;2588;p6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9" name="Google Shape;2589;p6"/>
          <p:cNvGrpSpPr/>
          <p:nvPr/>
        </p:nvGrpSpPr>
        <p:grpSpPr>
          <a:xfrm>
            <a:off x="36889" y="4024354"/>
            <a:ext cx="471419" cy="260718"/>
            <a:chOff x="1822875" y="1377000"/>
            <a:chExt cx="548075" cy="286550"/>
          </a:xfrm>
        </p:grpSpPr>
        <p:sp>
          <p:nvSpPr>
            <p:cNvPr id="2590" name="Google Shape;2590;p6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1" name="Google Shape;2591;p6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2" name="Google Shape;2592;p6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3" name="Google Shape;2593;p6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4" name="Google Shape;2594;p6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5" name="Google Shape;2595;p6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6" name="Google Shape;2596;p6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7" name="Google Shape;2597;p6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8" name="Google Shape;2598;p6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Google Shape;3106;p55"/>
          <p:cNvSpPr/>
          <p:nvPr/>
        </p:nvSpPr>
        <p:spPr>
          <a:xfrm>
            <a:off x="1070620" y="538347"/>
            <a:ext cx="10050760" cy="358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Example</a:t>
            </a:r>
            <a:r>
              <a:rPr kumimoji="0" lang="en-US" sz="2133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: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Stop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!!! You should to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Remember :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Maintenance</a:t>
            </a:r>
            <a:endParaRPr kumimoji="0" lang="en-US" sz="1867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Deficit</a:t>
            </a:r>
            <a:endParaRPr kumimoji="0" lang="en-US" sz="1867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A8D09-1B73-842C-07D3-20D33E3C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56" y="1639219"/>
            <a:ext cx="6563447" cy="1789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2025D-A06E-4855-F4F8-51636AD43AC8}"/>
              </a:ext>
            </a:extLst>
          </p:cNvPr>
          <p:cNvSpPr/>
          <p:nvPr/>
        </p:nvSpPr>
        <p:spPr>
          <a:xfrm>
            <a:off x="1122202" y="3729251"/>
            <a:ext cx="7937392" cy="5832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Water deficit=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% of dehydration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body weight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0DEDA-996C-E254-6AF4-5E7F67729A92}"/>
              </a:ext>
            </a:extLst>
          </p:cNvPr>
          <p:cNvSpPr/>
          <p:nvPr/>
        </p:nvSpPr>
        <p:spPr>
          <a:xfrm>
            <a:off x="7710710" y="1646727"/>
            <a:ext cx="2697768" cy="17942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 Na maintenance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2 - 3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mEq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/kg /day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* K maintenance 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 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1- 2mEq/kg /day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4837C2-B024-C310-863C-D4AE0884388B}"/>
              </a:ext>
            </a:extLst>
          </p:cNvPr>
          <p:cNvSpPr/>
          <p:nvPr/>
        </p:nvSpPr>
        <p:spPr>
          <a:xfrm>
            <a:off x="1122202" y="4379078"/>
            <a:ext cx="7787336" cy="5832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 deficit  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  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Fluid deficit (L)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0.8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x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(serum Na ) 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5A0C37-FF0B-14F0-42C6-D6DC941D1FDD}"/>
              </a:ext>
            </a:extLst>
          </p:cNvPr>
          <p:cNvSpPr/>
          <p:nvPr/>
        </p:nvSpPr>
        <p:spPr>
          <a:xfrm>
            <a:off x="1070620" y="5011803"/>
            <a:ext cx="8575127" cy="5736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    20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mEq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/1000ml  of IV fluids/day,, if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hypoka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40meq/1000ml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oogle Shape;2793;p20">
            <a:extLst>
              <a:ext uri="{FF2B5EF4-FFF2-40B4-BE49-F238E27FC236}">
                <a16:creationId xmlns:a16="http://schemas.microsoft.com/office/drawing/2014/main" id="{E3B648B4-27D4-3D2F-91D3-EAA7F8450E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0657" y="5661630"/>
            <a:ext cx="7351238" cy="958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55346F-B485-7F09-4F19-FB003BD112E9}"/>
              </a:ext>
            </a:extLst>
          </p:cNvPr>
          <p:cNvSpPr txBox="1"/>
          <p:nvPr/>
        </p:nvSpPr>
        <p:spPr>
          <a:xfrm>
            <a:off x="812288" y="5912425"/>
            <a:ext cx="18183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% Dehydration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Google Shape;3106;p55"/>
          <p:cNvSpPr/>
          <p:nvPr/>
        </p:nvSpPr>
        <p:spPr>
          <a:xfrm>
            <a:off x="1117513" y="403901"/>
            <a:ext cx="9714610" cy="692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NOW GO TO Example…. </a:t>
            </a:r>
            <a:endParaRPr kumimoji="0" lang="en-US" sz="2133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Char char="●"/>
              <a:tabLst/>
              <a:defRPr/>
            </a:pP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In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20 kg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child, with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moderate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dehydration , Na=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135 </a:t>
            </a:r>
          </a:p>
          <a:p>
            <a:pPr marL="127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calculate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Fluid replacement over 24hrs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Noto Sans Symbols"/>
              <a:buChar char="✔"/>
              <a:tabLst/>
              <a:defRPr/>
            </a:pP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Water</a:t>
            </a:r>
            <a:r>
              <a:rPr kumimoji="0" lang="en-US" sz="1867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</a:t>
            </a:r>
            <a:b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Maintenance = (10)x(100) + (10)x(50)  =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1500cc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  Deficit 	= Weight x % dehydration x 10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                                      (20)x(6)x10 =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1200cc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Total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= 1500cc+1200cc =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2.7 L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Noto Sans Symbols"/>
              <a:buChar char="✔"/>
              <a:tabLst/>
              <a:defRPr/>
            </a:pP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Solute</a:t>
            </a:r>
            <a:r>
              <a:rPr kumimoji="0" lang="en-US" sz="1867" b="1" i="1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</a:t>
            </a:r>
            <a:b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Na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+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maintenance = (3)x(20) =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60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mEq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Na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+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deficit   = Fluid deficit(L) x 0.8  x (serum Na )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                             (1.2)x(0.8) x (135 ) = 129.6 =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130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mEq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Total    = 60+130=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190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mEq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 </a:t>
            </a:r>
            <a:br>
              <a:rPr kumimoji="0" lang="en-US" sz="1867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br>
              <a:rPr kumimoji="0" lang="en-US" sz="1867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1867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  Given </a:t>
            </a:r>
            <a:r>
              <a:rPr kumimoji="0" lang="en-US" sz="2133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as    </a:t>
            </a:r>
            <a:r>
              <a:rPr kumimoji="0" lang="en-US" sz="2133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G5%W  0.45% NS </a:t>
            </a:r>
            <a:r>
              <a:rPr kumimoji="0" lang="en-US" sz="2133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with KCL </a:t>
            </a:r>
            <a:r>
              <a:rPr kumimoji="0" lang="en-US" sz="2133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20mEq</a:t>
            </a:r>
            <a:r>
              <a:rPr kumimoji="0" lang="en-US" sz="2133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/L  </a:t>
            </a:r>
            <a:br>
              <a:rPr kumimoji="0" lang="en-US" sz="1867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b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p50"/>
          <p:cNvSpPr txBox="1"/>
          <p:nvPr/>
        </p:nvSpPr>
        <p:spPr>
          <a:xfrm>
            <a:off x="1474731" y="1394674"/>
            <a:ext cx="8948769" cy="29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5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When hypovolemia is associated with significant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hyponatremia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hypernatremia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attention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must be paid to the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rate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 correction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 the serum sodium concentration to avoid excessive shifts of water out of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 into the brain that can lead to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serious neurologic complications.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5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5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5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51"/>
          <p:cNvSpPr txBox="1">
            <a:spLocks noGrp="1"/>
          </p:cNvSpPr>
          <p:nvPr>
            <p:ph type="ctrTitle"/>
          </p:nvPr>
        </p:nvSpPr>
        <p:spPr>
          <a:xfrm>
            <a:off x="1199456" y="2372883"/>
            <a:ext cx="9611600" cy="121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6400"/>
              <a:t>Water and Solute deficit</a:t>
            </a:r>
            <a:endParaRPr sz="5333">
              <a:solidFill>
                <a:srgbClr val="FF0000"/>
              </a:solidFill>
            </a:endParaRPr>
          </a:p>
        </p:txBody>
      </p:sp>
      <p:sp>
        <p:nvSpPr>
          <p:cNvPr id="3061" name="Google Shape;3061;p51"/>
          <p:cNvSpPr/>
          <p:nvPr/>
        </p:nvSpPr>
        <p:spPr>
          <a:xfrm>
            <a:off x="3983765" y="3813043"/>
            <a:ext cx="340349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calculations</a:t>
            </a:r>
            <a:endParaRPr sz="48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52"/>
          <p:cNvSpPr txBox="1">
            <a:spLocks noGrp="1"/>
          </p:cNvSpPr>
          <p:nvPr>
            <p:ph type="title"/>
          </p:nvPr>
        </p:nvSpPr>
        <p:spPr>
          <a:xfrm>
            <a:off x="968300" y="11980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8000">
                <a:latin typeface="Sorts Mill Goudy"/>
                <a:ea typeface="Sorts Mill Goudy"/>
                <a:cs typeface="Sorts Mill Goudy"/>
                <a:sym typeface="Sorts Mill Goudy"/>
              </a:rPr>
              <a:t>Types of dehydration</a:t>
            </a:r>
            <a:endParaRPr sz="8000"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3067" name="Google Shape;3067;p52"/>
          <p:cNvSpPr txBox="1">
            <a:spLocks noGrp="1"/>
          </p:cNvSpPr>
          <p:nvPr>
            <p:ph type="subTitle" idx="1"/>
          </p:nvPr>
        </p:nvSpPr>
        <p:spPr>
          <a:xfrm>
            <a:off x="1103446" y="2790461"/>
            <a:ext cx="2496277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Isonatremic 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3068" name="Google Shape;3068;p52"/>
          <p:cNvSpPr txBox="1">
            <a:spLocks noGrp="1"/>
          </p:cNvSpPr>
          <p:nvPr>
            <p:ph type="subTitle" idx="2"/>
          </p:nvPr>
        </p:nvSpPr>
        <p:spPr>
          <a:xfrm>
            <a:off x="623392" y="346253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Quicksand Light"/>
              <a:buChar char="-"/>
            </a:pPr>
            <a:r>
              <a:rPr lang="en-US" sz="2133"/>
              <a:t>Na : 130-150 mEq/l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Quicksand Light"/>
              <a:buNone/>
            </a:pPr>
            <a:endParaRPr sz="2133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Quicksand Light"/>
              <a:buChar char="-"/>
            </a:pPr>
            <a:r>
              <a:rPr lang="en-US" sz="2133"/>
              <a:t>Common  cause :  secretory diarrhea.</a:t>
            </a:r>
            <a:endParaRPr sz="2133"/>
          </a:p>
        </p:txBody>
      </p:sp>
      <p:sp>
        <p:nvSpPr>
          <p:cNvPr id="3069" name="Google Shape;3069;p52"/>
          <p:cNvSpPr txBox="1"/>
          <p:nvPr/>
        </p:nvSpPr>
        <p:spPr>
          <a:xfrm>
            <a:off x="4079776" y="2766077"/>
            <a:ext cx="288032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marR="0" lvl="0" indent="-4402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None/>
            </a:pPr>
            <a:r>
              <a:rPr lang="en-US" sz="2667" b="1" i="0" u="none" strike="noStrike" cap="none">
                <a:solidFill>
                  <a:srgbClr val="FD9E66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hyponatremic</a:t>
            </a:r>
            <a:endParaRPr sz="2667" b="1" i="0" u="none" strike="noStrike" cap="none">
              <a:solidFill>
                <a:srgbClr val="FD9E66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070" name="Google Shape;3070;p52"/>
          <p:cNvSpPr txBox="1"/>
          <p:nvPr/>
        </p:nvSpPr>
        <p:spPr>
          <a:xfrm>
            <a:off x="7536160" y="2790461"/>
            <a:ext cx="2784309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marR="0" lvl="0" indent="-4402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None/>
            </a:pPr>
            <a:r>
              <a:rPr lang="en-US" sz="2667" b="1" i="0" u="none" strike="noStrike" cap="none">
                <a:solidFill>
                  <a:srgbClr val="FD9E66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hypernatremic</a:t>
            </a:r>
            <a:endParaRPr sz="2667" b="1" i="0" u="none" strike="noStrike" cap="none">
              <a:solidFill>
                <a:srgbClr val="FD9E66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  <a:p>
            <a:pPr marL="609585" marR="0" lvl="0" indent="-4402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None/>
            </a:pPr>
            <a:endParaRPr sz="2667" b="1" i="0" u="none" strike="noStrike" cap="none">
              <a:solidFill>
                <a:srgbClr val="FD9E66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071" name="Google Shape;3071;p52"/>
          <p:cNvSpPr txBox="1"/>
          <p:nvPr/>
        </p:nvSpPr>
        <p:spPr>
          <a:xfrm>
            <a:off x="4105717" y="346253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marR="0" lvl="0" indent="-4402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-"/>
            </a:pPr>
            <a:r>
              <a:rPr lang="en-US" sz="2133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Na : &lt;130 mEq/l</a:t>
            </a:r>
            <a:endParaRPr/>
          </a:p>
          <a:p>
            <a:pPr marL="609585" marR="0" lvl="0" indent="-33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None/>
            </a:pPr>
            <a:endParaRPr sz="2133" b="0" i="0" u="none" strike="noStrike" cap="none">
              <a:solidFill>
                <a:srgbClr val="174A80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  <a:p>
            <a:pPr marL="609585" marR="0" lvl="0" indent="-4402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None/>
            </a:pPr>
            <a:r>
              <a:rPr lang="en-US" sz="2133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- Common  cause :  Replacing with hypotonic fluid .</a:t>
            </a:r>
            <a:endParaRPr/>
          </a:p>
        </p:txBody>
      </p:sp>
      <p:sp>
        <p:nvSpPr>
          <p:cNvPr id="3072" name="Google Shape;3072;p52"/>
          <p:cNvSpPr txBox="1"/>
          <p:nvPr/>
        </p:nvSpPr>
        <p:spPr>
          <a:xfrm>
            <a:off x="7632171" y="3474728"/>
            <a:ext cx="3456384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marR="0" lvl="0" indent="-4402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-"/>
            </a:pPr>
            <a:r>
              <a:rPr lang="en-US" sz="2133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Na : &gt; 150 mEq/l</a:t>
            </a:r>
            <a:endParaRPr/>
          </a:p>
          <a:p>
            <a:pPr marL="609585" marR="0" lvl="0" indent="-33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None/>
            </a:pPr>
            <a:endParaRPr sz="2133" b="0" i="0" u="none" strike="noStrike" cap="none">
              <a:solidFill>
                <a:srgbClr val="174A80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  <a:p>
            <a:pPr marL="609585" marR="0" lvl="0" indent="-4402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-"/>
            </a:pPr>
            <a:r>
              <a:rPr lang="en-US" sz="2133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Common  cause :  </a:t>
            </a:r>
            <a:endParaRPr/>
          </a:p>
          <a:p>
            <a:pPr marL="16932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None/>
            </a:pPr>
            <a:r>
              <a:rPr lang="en-US" sz="2133" b="0" i="0" u="none" strike="noStrike" cap="none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      Viral gastroenteritis. 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Google Shape;3077;p53"/>
          <p:cNvSpPr/>
          <p:nvPr/>
        </p:nvSpPr>
        <p:spPr>
          <a:xfrm rot="126755">
            <a:off x="2719274" y="1221136"/>
            <a:ext cx="6271863" cy="44374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8" name="Google Shape;3078;p53"/>
          <p:cNvSpPr/>
          <p:nvPr/>
        </p:nvSpPr>
        <p:spPr>
          <a:xfrm rot="-135875">
            <a:off x="2546420" y="962460"/>
            <a:ext cx="1451029" cy="125390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9" name="Google Shape;3079;p53"/>
          <p:cNvSpPr/>
          <p:nvPr/>
        </p:nvSpPr>
        <p:spPr>
          <a:xfrm rot="4829593">
            <a:off x="8020405" y="1167086"/>
            <a:ext cx="1451051" cy="125385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0" name="Google Shape;3080;p53"/>
          <p:cNvSpPr txBox="1">
            <a:spLocks noGrp="1"/>
          </p:cNvSpPr>
          <p:nvPr>
            <p:ph type="title"/>
          </p:nvPr>
        </p:nvSpPr>
        <p:spPr>
          <a:xfrm>
            <a:off x="3330499" y="3277793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6400"/>
              <a:t>Isonatremic Dehydration </a:t>
            </a:r>
            <a:endParaRPr sz="6400"/>
          </a:p>
        </p:txBody>
      </p:sp>
      <p:sp>
        <p:nvSpPr>
          <p:cNvPr id="3081" name="Google Shape;3081;p53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</a:pPr>
            <a:r>
              <a:rPr lang="en-US"/>
              <a:t>01</a:t>
            </a:r>
            <a:endParaRPr/>
          </a:p>
        </p:txBody>
      </p:sp>
      <p:grpSp>
        <p:nvGrpSpPr>
          <p:cNvPr id="3082" name="Google Shape;3082;p53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3083" name="Google Shape;3083;p53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53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53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53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53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88" name="Google Shape;3088;p53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i="0" u="none" strike="noStrike" cap="none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089" name="Google Shape;3089;p53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i="0" u="none" strike="noStrike" cap="none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090" name="Google Shape;3090;p53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i="0" u="none" strike="noStrike" cap="none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091" name="Google Shape;3091;p53">
            <a:hlinkClick r:id="rId3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2" name="Google Shape;3092;p53">
            <a:hlinkClick r:id="rId3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3" name="Google Shape;3093;p53">
            <a:hlinkClick r:id="rId6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p54"/>
          <p:cNvSpPr txBox="1">
            <a:spLocks noGrp="1"/>
          </p:cNvSpPr>
          <p:nvPr>
            <p:ph type="title" idx="4294967295"/>
          </p:nvPr>
        </p:nvSpPr>
        <p:spPr>
          <a:xfrm>
            <a:off x="719403" y="740702"/>
            <a:ext cx="6336704" cy="76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Isonatremic Dehydration </a:t>
            </a:r>
            <a:endParaRPr/>
          </a:p>
        </p:txBody>
      </p:sp>
      <p:sp>
        <p:nvSpPr>
          <p:cNvPr id="3100" name="Google Shape;3100;p54"/>
          <p:cNvSpPr txBox="1">
            <a:spLocks noGrp="1"/>
          </p:cNvSpPr>
          <p:nvPr>
            <p:ph type="body" idx="4294967295"/>
          </p:nvPr>
        </p:nvSpPr>
        <p:spPr>
          <a:xfrm>
            <a:off x="815413" y="1604798"/>
            <a:ext cx="5313595" cy="2346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Fluid replacement over 24hrs :</a:t>
            </a:r>
            <a:endParaRPr/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u="sng"/>
              <a:t>Maintenance</a:t>
            </a:r>
            <a:r>
              <a:rPr lang="en-US"/>
              <a:t> + deficit of fluids and electrolytes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First half of the fluid volume over 8hr then the other half over 16hr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cxnSp>
        <p:nvCxnSpPr>
          <p:cNvPr id="3101" name="Google Shape;3101;p54"/>
          <p:cNvCxnSpPr/>
          <p:nvPr/>
        </p:nvCxnSpPr>
        <p:spPr>
          <a:xfrm>
            <a:off x="6464490" y="1317242"/>
            <a:ext cx="0" cy="4320480"/>
          </a:xfrm>
          <a:prstGeom prst="straightConnector1">
            <a:avLst/>
          </a:prstGeom>
          <a:noFill/>
          <a:ln w="9525" cap="flat" cmpd="sng">
            <a:solidFill>
              <a:srgbClr val="FA995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Google Shape;3106;p55"/>
          <p:cNvSpPr/>
          <p:nvPr/>
        </p:nvSpPr>
        <p:spPr>
          <a:xfrm>
            <a:off x="1103445" y="836712"/>
            <a:ext cx="9505056" cy="620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b="1" i="0" u="sng" strike="noStrike" cap="none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Example:</a:t>
            </a:r>
            <a:br>
              <a:rPr lang="en-US" sz="1600" b="1" i="0" u="none" strike="noStrike" cap="non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66"/>
                </a:solidFill>
                <a:latin typeface="Garamond"/>
                <a:ea typeface="Garamond"/>
                <a:cs typeface="Garamond"/>
                <a:sym typeface="Garamond"/>
              </a:rPr>
              <a:t>In a 10 kg infant, with moderate dehydration , Na 137  </a:t>
            </a:r>
            <a:br>
              <a:rPr lang="en-US" sz="1867" b="1" i="0" u="none" strike="noStrike" cap="none">
                <a:solidFill>
                  <a:srgbClr val="00006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(10% dehydration)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Noto Sans Symbols"/>
              <a:buChar char="✔"/>
            </a:pPr>
            <a:r>
              <a:rPr lang="en-US" sz="1867" b="1" i="0" u="sng" strike="noStrike" cap="none">
                <a:solidFill>
                  <a:srgbClr val="7030A0"/>
                </a:solidFill>
                <a:latin typeface="Garamond"/>
                <a:ea typeface="Garamond"/>
                <a:cs typeface="Garamond"/>
                <a:sym typeface="Garamond"/>
              </a:rPr>
              <a:t>Water</a:t>
            </a:r>
            <a:r>
              <a:rPr lang="en-US" sz="1867" b="0" i="0" u="sng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Maintenance 	= (10)x(100) = 1000cc</a:t>
            </a: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Deficit 		= W * % dehydration * 10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                                    (10)x(10)x10 = 1000cc</a:t>
            </a: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Total 	= 2 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 i="1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Noto Sans Symbols"/>
              <a:buChar char="✔"/>
            </a:pPr>
            <a:r>
              <a:rPr lang="en-US" sz="1867" b="1" i="1" u="sng" strike="noStrike" cap="none">
                <a:solidFill>
                  <a:srgbClr val="7030A0"/>
                </a:solidFill>
                <a:latin typeface="Garamond"/>
                <a:ea typeface="Garamond"/>
                <a:cs typeface="Garamond"/>
                <a:sym typeface="Garamond"/>
              </a:rPr>
              <a:t>Solute </a:t>
            </a: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Na</a:t>
            </a:r>
            <a:r>
              <a:rPr lang="en-US" sz="1867" b="1" i="0" u="none" strike="noStrike" cap="none" baseline="30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+</a:t>
            </a: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maintenance = (3)x(10) = 30 mEq</a:t>
            </a: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Na</a:t>
            </a:r>
            <a:r>
              <a:rPr lang="en-US" sz="1867" b="1" i="0" u="none" strike="noStrike" cap="none" baseline="30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+</a:t>
            </a: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deficit   = Fluid deficit(L) x 0.8  x (serum Na ) </a:t>
            </a:r>
            <a:endParaRPr sz="1867" b="1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                           (1)x(0.8) x (137 ) = 110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Total      = 140 mEq</a:t>
            </a:r>
            <a:endParaRPr sz="1867" b="1" i="1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                         140/2=70</a:t>
            </a:r>
            <a:b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Given </a:t>
            </a:r>
            <a:r>
              <a:rPr lang="en-US" sz="2133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as    </a:t>
            </a:r>
            <a:r>
              <a:rPr lang="en-US" sz="2133" b="1" i="1" u="none" strike="noStrike" cap="none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G5%W  0.45% NS </a:t>
            </a:r>
            <a:r>
              <a:rPr lang="en-US" sz="2133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with KCL 20mEq/L  </a:t>
            </a:r>
            <a:b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en-US" sz="1867" b="1" i="0" u="none" strike="noStrike" cap="none">
                <a:solidFill>
                  <a:srgbClr val="000066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56"/>
          <p:cNvSpPr/>
          <p:nvPr/>
        </p:nvSpPr>
        <p:spPr>
          <a:xfrm rot="-272599">
            <a:off x="2857710" y="1351869"/>
            <a:ext cx="6271708" cy="44375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2" name="Google Shape;3112;p56"/>
          <p:cNvSpPr/>
          <p:nvPr/>
        </p:nvSpPr>
        <p:spPr>
          <a:xfrm rot="-535295">
            <a:off x="2352910" y="1291335"/>
            <a:ext cx="1451045" cy="12539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3" name="Google Shape;3113;p56"/>
          <p:cNvSpPr/>
          <p:nvPr/>
        </p:nvSpPr>
        <p:spPr>
          <a:xfrm rot="4430286">
            <a:off x="7813738" y="860119"/>
            <a:ext cx="1451004" cy="12538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4" name="Google Shape;3114;p56"/>
          <p:cNvSpPr txBox="1">
            <a:spLocks noGrp="1"/>
          </p:cNvSpPr>
          <p:nvPr>
            <p:ph type="title"/>
          </p:nvPr>
        </p:nvSpPr>
        <p:spPr>
          <a:xfrm>
            <a:off x="3348163" y="3678305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333">
                <a:solidFill>
                  <a:srgbClr val="FF0000"/>
                </a:solidFill>
              </a:rPr>
              <a:t>Hyponatremic Dehydration</a:t>
            </a:r>
            <a:endParaRPr sz="5333">
              <a:solidFill>
                <a:srgbClr val="FF0000"/>
              </a:solidFill>
            </a:endParaRPr>
          </a:p>
        </p:txBody>
      </p:sp>
      <p:sp>
        <p:nvSpPr>
          <p:cNvPr id="3115" name="Google Shape;3115;p56"/>
          <p:cNvSpPr txBox="1">
            <a:spLocks noGrp="1"/>
          </p:cNvSpPr>
          <p:nvPr>
            <p:ph type="title" idx="2"/>
          </p:nvPr>
        </p:nvSpPr>
        <p:spPr>
          <a:xfrm>
            <a:off x="5305163" y="2007569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</a:pPr>
            <a:r>
              <a:rPr lang="en-US">
                <a:solidFill>
                  <a:srgbClr val="FF0000"/>
                </a:solidFill>
              </a:rPr>
              <a:t>02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16" name="Google Shape;3116;p56">
            <a:hlinkClick r:id="rId3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7" name="Google Shape;3117;p56"/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8" name="Google Shape;3118;p5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i="0" u="none" strike="noStrike" cap="none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19" name="Google Shape;3119;p56">
            <a:hlinkClick r:id="rId3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i="0" u="none" strike="noStrike" cap="none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20" name="Google Shape;3120;p56">
            <a:hlinkClick r:id="rId4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i="0" u="none" strike="noStrike" cap="none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6" name="Google Shape;3126;p57"/>
          <p:cNvSpPr txBox="1">
            <a:spLocks noGrp="1"/>
          </p:cNvSpPr>
          <p:nvPr>
            <p:ph type="title" idx="4294967295"/>
          </p:nvPr>
        </p:nvSpPr>
        <p:spPr>
          <a:xfrm>
            <a:off x="952368" y="1220755"/>
            <a:ext cx="681675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u="sng">
                <a:solidFill>
                  <a:srgbClr val="FF0000"/>
                </a:solidFill>
              </a:rPr>
              <a:t>Hyponatremic Dehydration</a:t>
            </a:r>
            <a:endParaRPr u="sng">
              <a:solidFill>
                <a:srgbClr val="FF0000"/>
              </a:solidFill>
            </a:endParaRPr>
          </a:p>
        </p:txBody>
      </p:sp>
      <p:sp>
        <p:nvSpPr>
          <p:cNvPr id="3127" name="Google Shape;3127;p57"/>
          <p:cNvSpPr txBox="1">
            <a:spLocks noGrp="1"/>
          </p:cNvSpPr>
          <p:nvPr>
            <p:ph type="body" idx="4294967295"/>
          </p:nvPr>
        </p:nvSpPr>
        <p:spPr>
          <a:xfrm>
            <a:off x="870005" y="2191651"/>
            <a:ext cx="6528725" cy="4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>
                <a:solidFill>
                  <a:srgbClr val="262626"/>
                </a:solidFill>
              </a:rPr>
              <a:t>As the serum sodium falls, an </a:t>
            </a:r>
            <a:r>
              <a:rPr lang="en-US" b="1">
                <a:solidFill>
                  <a:srgbClr val="FF0000"/>
                </a:solidFill>
              </a:rPr>
              <a:t>osmotic gradient </a:t>
            </a:r>
            <a:r>
              <a:rPr lang="en-US">
                <a:solidFill>
                  <a:srgbClr val="262626"/>
                </a:solidFill>
              </a:rPr>
              <a:t>develops between the intravascular space and the intracellular space, resulting in water movement from the </a:t>
            </a:r>
            <a:r>
              <a:rPr lang="en-US" b="1">
                <a:solidFill>
                  <a:srgbClr val="FF0000"/>
                </a:solidFill>
              </a:rPr>
              <a:t>extracellular space </a:t>
            </a:r>
            <a:r>
              <a:rPr lang="en-US">
                <a:solidFill>
                  <a:srgbClr val="262626"/>
                </a:solidFill>
              </a:rPr>
              <a:t>into the </a:t>
            </a:r>
            <a:r>
              <a:rPr lang="en-US" b="1">
                <a:solidFill>
                  <a:srgbClr val="FF0000"/>
                </a:solidFill>
              </a:rPr>
              <a:t>intracellular space</a:t>
            </a:r>
            <a:r>
              <a:rPr lang="en-US">
                <a:solidFill>
                  <a:srgbClr val="262626"/>
                </a:solidFill>
              </a:rPr>
              <a:t>.</a:t>
            </a:r>
            <a:endParaRPr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US">
                <a:solidFill>
                  <a:srgbClr val="262626"/>
                </a:solidFill>
              </a:rPr>
              <a:t>    - </a:t>
            </a:r>
            <a:r>
              <a:rPr lang="en-US" b="1">
                <a:solidFill>
                  <a:srgbClr val="262626"/>
                </a:solidFill>
              </a:rPr>
              <a:t>Result</a:t>
            </a:r>
            <a:r>
              <a:rPr lang="en-US">
                <a:solidFill>
                  <a:srgbClr val="262626"/>
                </a:solidFill>
              </a:rPr>
              <a:t> in </a:t>
            </a:r>
            <a:r>
              <a:rPr lang="en-US">
                <a:solidFill>
                  <a:srgbClr val="FF0000"/>
                </a:solidFill>
              </a:rPr>
              <a:t>cerebral edema </a:t>
            </a:r>
            <a:r>
              <a:rPr lang="en-US">
                <a:solidFill>
                  <a:srgbClr val="262626"/>
                </a:solidFill>
              </a:rPr>
              <a:t>with neurologic signs and symptoms.</a:t>
            </a:r>
            <a:endParaRPr/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>
              <a:solidFill>
                <a:srgbClr val="262626"/>
              </a:solidFill>
            </a:endParaRPr>
          </a:p>
        </p:txBody>
      </p:sp>
      <p:pic>
        <p:nvPicPr>
          <p:cNvPr id="3128" name="Google Shape;3128;p57" descr="Fluid and Electrolytes: A Basic Understanding thenursingschoolchronicles:  “• Fluid and Electr… | Nursing mnemonics, Nursing school survival, Nursing  school study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2171" y="1220755"/>
            <a:ext cx="3221861" cy="4992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p7"/>
          <p:cNvSpPr txBox="1"/>
          <p:nvPr/>
        </p:nvSpPr>
        <p:spPr>
          <a:xfrm>
            <a:off x="281941" y="2151776"/>
            <a:ext cx="5287429" cy="343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Newborn … 80%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Infant…75%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Child  1 year …60%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Male at puberty…60%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Female at puberty…50%</a:t>
            </a:r>
            <a:endParaRPr/>
          </a:p>
        </p:txBody>
      </p:sp>
      <p:grpSp>
        <p:nvGrpSpPr>
          <p:cNvPr id="2605" name="Google Shape;2605;p7"/>
          <p:cNvGrpSpPr/>
          <p:nvPr/>
        </p:nvGrpSpPr>
        <p:grpSpPr>
          <a:xfrm>
            <a:off x="212229" y="88745"/>
            <a:ext cx="5718629" cy="1785257"/>
            <a:chOff x="1690075" y="1628700"/>
            <a:chExt cx="1309500" cy="457075"/>
          </a:xfrm>
        </p:grpSpPr>
        <p:sp>
          <p:nvSpPr>
            <p:cNvPr id="2606" name="Google Shape;2606;p7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7" name="Google Shape;2607;p7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8" name="Google Shape;2608;p7"/>
          <p:cNvSpPr/>
          <p:nvPr/>
        </p:nvSpPr>
        <p:spPr>
          <a:xfrm>
            <a:off x="614782" y="424493"/>
            <a:ext cx="491352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ilbo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Bilbo"/>
                <a:ea typeface="Bilbo"/>
                <a:cs typeface="Bilbo"/>
                <a:sym typeface="Bilbo"/>
              </a:rPr>
              <a:t>TBW Depend On Peadiatric </a:t>
            </a:r>
            <a:endParaRPr sz="2800" b="1" i="0" u="none" strike="noStrike" cap="none">
              <a:solidFill>
                <a:srgbClr val="000000"/>
              </a:solidFill>
              <a:latin typeface="Bilbo"/>
              <a:ea typeface="Bilbo"/>
              <a:cs typeface="Bilbo"/>
              <a:sym typeface="Bilb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ilbo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Bilbo"/>
                <a:ea typeface="Bilbo"/>
                <a:cs typeface="Bilbo"/>
                <a:sym typeface="Bilbo"/>
              </a:rPr>
              <a:t>  Age Groups &amp; Compartments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9" name="Google Shape;2609;p7"/>
          <p:cNvSpPr/>
          <p:nvPr/>
        </p:nvSpPr>
        <p:spPr>
          <a:xfrm>
            <a:off x="6647542" y="704739"/>
            <a:ext cx="5544458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the fetus and new-born, the ECF volume is larger than the ICF volume.</a:t>
            </a: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normal postnatal diuresis causes an immediate decrease in the ECF volume and followed by continued expansion of the ICF volume because of cellular growth(BSA)</a:t>
            </a:r>
            <a:endParaRPr sz="2400" b="1" i="0" u="none" strike="noStrike" cap="non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 1 year of age, the ratio of the ICF volume to the ECF volume approaches adult levels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puberty, the increased muscle mass of males results in a higher ICF volume than in females</a:t>
            </a:r>
            <a:endParaRPr/>
          </a:p>
        </p:txBody>
      </p:sp>
      <p:sp>
        <p:nvSpPr>
          <p:cNvPr id="2610" name="Google Shape;2610;p7"/>
          <p:cNvSpPr/>
          <p:nvPr/>
        </p:nvSpPr>
        <p:spPr>
          <a:xfrm>
            <a:off x="9419771" y="88745"/>
            <a:ext cx="476738" cy="453752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p58"/>
          <p:cNvSpPr txBox="1">
            <a:spLocks noGrp="1"/>
          </p:cNvSpPr>
          <p:nvPr>
            <p:ph type="body" idx="4294967295"/>
          </p:nvPr>
        </p:nvSpPr>
        <p:spPr>
          <a:xfrm>
            <a:off x="1103446" y="836712"/>
            <a:ext cx="9409045" cy="502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US" sz="3200" b="1">
                <a:solidFill>
                  <a:srgbClr val="262626"/>
                </a:solidFill>
              </a:rPr>
              <a:t>As the sodium: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US" sz="3200" b="1">
                <a:solidFill>
                  <a:srgbClr val="262626"/>
                </a:solidFill>
              </a:rPr>
              <a:t> 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>
                <a:solidFill>
                  <a:srgbClr val="262626"/>
                </a:solidFill>
              </a:rPr>
              <a:t>Falls acutely below </a:t>
            </a:r>
            <a:r>
              <a:rPr lang="en-US" b="1">
                <a:solidFill>
                  <a:srgbClr val="FF0000"/>
                </a:solidFill>
              </a:rPr>
              <a:t>125</a:t>
            </a:r>
            <a:r>
              <a:rPr lang="en-US">
                <a:solidFill>
                  <a:srgbClr val="262626"/>
                </a:solidFill>
              </a:rPr>
              <a:t> mEq/L, patients may begin to complain of nausea and malaise. 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>
                <a:solidFill>
                  <a:srgbClr val="262626"/>
                </a:solidFill>
              </a:rPr>
              <a:t>Fall below </a:t>
            </a:r>
            <a:r>
              <a:rPr lang="en-US">
                <a:solidFill>
                  <a:srgbClr val="FF0000"/>
                </a:solidFill>
              </a:rPr>
              <a:t>120</a:t>
            </a:r>
            <a:r>
              <a:rPr lang="en-US">
                <a:solidFill>
                  <a:srgbClr val="262626"/>
                </a:solidFill>
              </a:rPr>
              <a:t> mEq/L, headache, lethargy, and seizures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>
              <a:solidFill>
                <a:srgbClr val="262626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US">
                <a:solidFill>
                  <a:srgbClr val="262626"/>
                </a:solidFill>
              </a:rPr>
              <a:t>(( </a:t>
            </a:r>
            <a:r>
              <a:rPr lang="en-US">
                <a:solidFill>
                  <a:srgbClr val="FF0000"/>
                </a:solidFill>
              </a:rPr>
              <a:t>An </a:t>
            </a:r>
            <a:r>
              <a:rPr lang="en-US" b="1">
                <a:solidFill>
                  <a:srgbClr val="FF0000"/>
                </a:solidFill>
              </a:rPr>
              <a:t>initial</a:t>
            </a:r>
            <a:r>
              <a:rPr lang="en-US">
                <a:solidFill>
                  <a:srgbClr val="FF0000"/>
                </a:solidFill>
              </a:rPr>
              <a:t> goal is to raise the serum sodium by 5 mEq/L over the first several hours </a:t>
            </a:r>
            <a:r>
              <a:rPr lang="en-US">
                <a:solidFill>
                  <a:srgbClr val="262626"/>
                </a:solidFill>
              </a:rPr>
              <a:t>))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>
              <a:solidFill>
                <a:srgbClr val="262626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US">
                <a:solidFill>
                  <a:srgbClr val="262626"/>
                </a:solidFill>
              </a:rPr>
              <a:t>And a total of </a:t>
            </a:r>
            <a:r>
              <a:rPr lang="en-US" b="1" u="sng">
                <a:solidFill>
                  <a:srgbClr val="262626"/>
                </a:solidFill>
              </a:rPr>
              <a:t>max 10-12 meq/day  to avoid </a:t>
            </a:r>
            <a:r>
              <a:rPr lang="en-US" b="1"/>
              <a:t>Central pontine myelinolysis</a:t>
            </a:r>
            <a:r>
              <a:rPr lang="en-US" b="1" u="sng">
                <a:solidFill>
                  <a:srgbClr val="262626"/>
                </a:solidFill>
              </a:rPr>
              <a:t> 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>
              <a:solidFill>
                <a:srgbClr val="262626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Google Shape;3139;p59"/>
          <p:cNvSpPr txBox="1">
            <a:spLocks noGrp="1"/>
          </p:cNvSpPr>
          <p:nvPr>
            <p:ph type="body" idx="4294967295"/>
          </p:nvPr>
        </p:nvSpPr>
        <p:spPr>
          <a:xfrm>
            <a:off x="911424" y="1343488"/>
            <a:ext cx="10161115" cy="455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 In hyponatremic dehydration the  Na Deficit : </a:t>
            </a:r>
            <a:endParaRPr/>
          </a:p>
          <a:p>
            <a:pPr marL="169329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b="1"/>
              <a:t> is calculated  similar to Isonatremic Dehydration </a:t>
            </a:r>
            <a:endParaRPr b="1"/>
          </a:p>
          <a:p>
            <a:pPr marL="169329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667" b="1">
                <a:solidFill>
                  <a:srgbClr val="0070C0"/>
                </a:solidFill>
              </a:rPr>
              <a:t>plus the Na correction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b="1"/>
          </a:p>
        </p:txBody>
      </p:sp>
      <p:sp>
        <p:nvSpPr>
          <p:cNvPr id="3140" name="Google Shape;3140;p59"/>
          <p:cNvSpPr/>
          <p:nvPr/>
        </p:nvSpPr>
        <p:spPr>
          <a:xfrm rot="1530413">
            <a:off x="4910990" y="2948301"/>
            <a:ext cx="1035367" cy="37347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1" name="Google Shape;3141;p59"/>
          <p:cNvSpPr/>
          <p:nvPr/>
        </p:nvSpPr>
        <p:spPr>
          <a:xfrm>
            <a:off x="5466731" y="3364118"/>
            <a:ext cx="4800533" cy="2678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(Desired Na – Actual Na</a:t>
            </a:r>
            <a:r>
              <a:rPr lang="en-US" sz="1867" b="1" i="0" u="sng" strike="noStrike" cap="none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 × Wt × 0.6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Desired ideal=135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2" name="Google Shape;3142;p59"/>
          <p:cNvSpPr/>
          <p:nvPr/>
        </p:nvSpPr>
        <p:spPr>
          <a:xfrm>
            <a:off x="6003736" y="3374798"/>
            <a:ext cx="24416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correction : 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Google Shape;3147;p60"/>
          <p:cNvSpPr txBox="1"/>
          <p:nvPr/>
        </p:nvSpPr>
        <p:spPr>
          <a:xfrm>
            <a:off x="1295467" y="548680"/>
            <a:ext cx="9121013" cy="2144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667" b="1" i="0" u="none" strike="noStrike" cap="non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2667" b="1" i="0" u="none" strike="noStrike" cap="none">
                <a:solidFill>
                  <a:srgbClr val="000066"/>
                </a:solidFill>
                <a:latin typeface="Garamond"/>
                <a:ea typeface="Garamond"/>
                <a:cs typeface="Garamond"/>
                <a:sym typeface="Garamond"/>
              </a:rPr>
              <a:t>In a 10 kg infant, with moderate dehydration &amp;   Na 127 mEq/L</a:t>
            </a:r>
            <a:br>
              <a:rPr lang="en-US" sz="2667" b="1" i="0" u="none" strike="noStrike" cap="none">
                <a:solidFill>
                  <a:srgbClr val="000066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26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(10% dehydration)</a:t>
            </a:r>
            <a:br>
              <a:rPr lang="en-US" sz="26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2667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148" name="Google Shape;3148;p60"/>
          <p:cNvSpPr/>
          <p:nvPr/>
        </p:nvSpPr>
        <p:spPr>
          <a:xfrm>
            <a:off x="911424" y="2429267"/>
            <a:ext cx="3840427" cy="362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0" u="sng" strike="noStrike" cap="none">
                <a:solidFill>
                  <a:srgbClr val="0070C0"/>
                </a:solidFill>
                <a:latin typeface="Garamond"/>
                <a:ea typeface="Garamond"/>
                <a:cs typeface="Garamond"/>
                <a:sym typeface="Garamond"/>
              </a:rPr>
              <a:t>Water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Maintenance =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(10)x(100) = 1000cc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Deficit =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W * % dehydration * 10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  (10)x(10)x10 = 1000cc</a:t>
            </a: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Total = 2 L</a:t>
            </a:r>
            <a:b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67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149" name="Google Shape;3149;p60"/>
          <p:cNvSpPr/>
          <p:nvPr/>
        </p:nvSpPr>
        <p:spPr>
          <a:xfrm>
            <a:off x="5276096" y="2511601"/>
            <a:ext cx="5328592" cy="44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1" u="sng" strike="noStrike" cap="none">
                <a:solidFill>
                  <a:srgbClr val="0070C0"/>
                </a:solidFill>
                <a:latin typeface="Garamond"/>
                <a:ea typeface="Garamond"/>
                <a:cs typeface="Garamond"/>
                <a:sym typeface="Garamond"/>
              </a:rPr>
              <a:t>Solute</a:t>
            </a:r>
            <a:r>
              <a:rPr lang="en-US" sz="4267" b="1" i="1" u="none" strike="noStrike" cap="none">
                <a:solidFill>
                  <a:srgbClr val="0070C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Na correction  =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wt (10) x 0.6 x (135-127) = 10x0.6x8= 48 meq</a:t>
            </a:r>
            <a:endParaRPr sz="1867" b="1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Na</a:t>
            </a:r>
            <a:r>
              <a:rPr lang="en-US" sz="1867" b="1" i="0" u="none" strike="noStrike" cap="none" baseline="30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+</a:t>
            </a: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maintenance =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(3)x(10) = 30 mEq</a:t>
            </a:r>
            <a:endParaRPr sz="1867" b="1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Na</a:t>
            </a:r>
            <a:r>
              <a:rPr lang="en-US" sz="1867" b="1" i="0" u="none" strike="noStrike" cap="none" baseline="30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+</a:t>
            </a: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deficit	   =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Fluid deficit(L) x 0.8  x (serum Na 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= 1 x 0.8 x (127 ) = 102</a:t>
            </a:r>
            <a:b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67" b="1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Total   = 180 mEq</a:t>
            </a:r>
            <a:b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en-US" sz="1867" b="1" i="1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67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Google Shape;3154;p61"/>
          <p:cNvSpPr txBox="1">
            <a:spLocks noGrp="1"/>
          </p:cNvSpPr>
          <p:nvPr>
            <p:ph type="title" idx="4294967295"/>
          </p:nvPr>
        </p:nvSpPr>
        <p:spPr>
          <a:xfrm>
            <a:off x="0" y="588434"/>
            <a:ext cx="10255251" cy="76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</a:pPr>
            <a:r>
              <a:rPr lang="en-US"/>
              <a:t>Hypertonic Saline </a:t>
            </a:r>
            <a:endParaRPr/>
          </a:p>
        </p:txBody>
      </p:sp>
      <p:graphicFrame>
        <p:nvGraphicFramePr>
          <p:cNvPr id="3155" name="Google Shape;3155;p61"/>
          <p:cNvGraphicFramePr/>
          <p:nvPr/>
        </p:nvGraphicFramePr>
        <p:xfrm>
          <a:off x="1103446" y="1316766"/>
          <a:ext cx="9697100" cy="4719075"/>
        </p:xfrm>
        <a:graphic>
          <a:graphicData uri="http://schemas.openxmlformats.org/drawingml/2006/table">
            <a:tbl>
              <a:tblPr>
                <a:noFill/>
                <a:tableStyleId>{29ED9793-A1DC-4CAE-818F-70D9C7C8188E}</a:tableStyleId>
              </a:tblPr>
              <a:tblGrid>
                <a:gridCol w="268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9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444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u="none" strike="noStrike" cap="none">
                          <a:solidFill>
                            <a:srgbClr val="0070C0"/>
                          </a:solidFill>
                        </a:rPr>
                        <a:t>Hypertonic Saline  </a:t>
                      </a:r>
                      <a:endParaRPr sz="2700" b="0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25400" marR="25400" marT="19050" marB="19050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size (mL)</a:t>
                      </a:r>
                      <a:endParaRPr sz="1100" b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Composition (g/L)</a:t>
                      </a:r>
                      <a:endParaRPr sz="1100" b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19050" marB="19050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Ionic Concentration (mEq/L)</a:t>
                      </a:r>
                      <a:endParaRPr sz="1100" b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*Osmolarity (mOsmol/L) (calc)</a:t>
                      </a:r>
                      <a:endParaRPr sz="1100" b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19050" marB="19050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pH</a:t>
                      </a:r>
                      <a:endParaRPr sz="1100" b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Sodium Chloride USP (NaCl)</a:t>
                      </a:r>
                      <a:endParaRPr sz="1100" b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Sodium</a:t>
                      </a:r>
                      <a:endParaRPr sz="1100" b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Chloride</a:t>
                      </a:r>
                      <a:endParaRPr sz="1100" b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19050" marB="190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0000"/>
                          </a:solidFill>
                        </a:rPr>
                        <a:t>3% Sodium Chloride Injection, USP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500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30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 strike="noStrike" cap="none"/>
                        <a:t>513</a:t>
                      </a:r>
                      <a:endParaRPr sz="1100" b="1" u="sng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513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1027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5.0</a:t>
                      </a:r>
                      <a:br>
                        <a:rPr lang="en-US" sz="1100" u="none" strike="noStrike" cap="none"/>
                      </a:br>
                      <a:r>
                        <a:rPr lang="en-US" sz="1100" u="none" strike="noStrike" cap="none"/>
                        <a:t>(4.5 to 7.0)</a:t>
                      </a:r>
                      <a:endParaRPr/>
                    </a:p>
                  </a:txBody>
                  <a:tcPr marL="25400" marR="25400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B050"/>
                          </a:solidFill>
                        </a:rPr>
                        <a:t>5% Sodium Chloride Injection, USP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500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50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856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856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1711</a:t>
                      </a:r>
                      <a:endParaRPr/>
                    </a:p>
                  </a:txBody>
                  <a:tcPr marL="25400" marR="2540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5.0</a:t>
                      </a:r>
                      <a:br>
                        <a:rPr lang="en-US" sz="1100" u="none" strike="noStrike" cap="none"/>
                      </a:br>
                      <a:r>
                        <a:rPr lang="en-US" sz="1100" u="none" strike="noStrike" cap="none"/>
                        <a:t>(4.5 to 7.0)</a:t>
                      </a:r>
                      <a:endParaRPr/>
                    </a:p>
                  </a:txBody>
                  <a:tcPr marL="25400" marR="25400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325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*Normal physiological osmolarity range is approximately 280 to 310 mOsmol/L. Administration of substantially hypertonic solutions ( ≥ 600 mOsmol/L) may cause </a:t>
                      </a: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hlinkClick r:id="rId3"/>
                        </a:rPr>
                        <a:t>vein</a:t>
                      </a:r>
                      <a:r>
                        <a:rPr lang="en-US" sz="1100" u="none" strike="noStrike" cap="none"/>
                        <a:t> damage.</a:t>
                      </a:r>
                      <a:endParaRPr sz="1100" b="0" u="none" strike="noStrike" cap="none">
                        <a:solidFill>
                          <a:srgbClr val="888888"/>
                        </a:solidFill>
                      </a:endParaRPr>
                    </a:p>
                  </a:txBody>
                  <a:tcPr marL="25400" marR="25400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56" name="Google Shape;3156;p61"/>
          <p:cNvSpPr txBox="1">
            <a:spLocks noGrp="1"/>
          </p:cNvSpPr>
          <p:nvPr>
            <p:ph type="sldNum" idx="12"/>
          </p:nvPr>
        </p:nvSpPr>
        <p:spPr>
          <a:xfrm>
            <a:off x="11582400" y="6305552"/>
            <a:ext cx="609600" cy="47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67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sz="1867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7" name="Google Shape;3157;p61"/>
          <p:cNvSpPr/>
          <p:nvPr/>
        </p:nvSpPr>
        <p:spPr>
          <a:xfrm>
            <a:off x="1201593" y="6495437"/>
            <a:ext cx="8425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rPr>
              <a:t>Table 1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3" name="Google Shape;3163;p62"/>
          <p:cNvSpPr txBox="1">
            <a:spLocks noGrp="1"/>
          </p:cNvSpPr>
          <p:nvPr>
            <p:ph type="title" idx="4294967295"/>
          </p:nvPr>
        </p:nvSpPr>
        <p:spPr>
          <a:xfrm>
            <a:off x="1583499" y="644691"/>
            <a:ext cx="7776864" cy="627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800"/>
              <a:t>Hyponatremic Dehydration -  severe </a:t>
            </a:r>
            <a:endParaRPr/>
          </a:p>
        </p:txBody>
      </p:sp>
      <p:sp>
        <p:nvSpPr>
          <p:cNvPr id="3164" name="Google Shape;3164;p62"/>
          <p:cNvSpPr txBox="1">
            <a:spLocks noGrp="1"/>
          </p:cNvSpPr>
          <p:nvPr>
            <p:ph type="body" idx="4294967295"/>
          </p:nvPr>
        </p:nvSpPr>
        <p:spPr>
          <a:xfrm>
            <a:off x="815414" y="2311689"/>
            <a:ext cx="4827617" cy="497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8099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US" sz="1867" b="1">
                <a:solidFill>
                  <a:srgbClr val="FF0000"/>
                </a:solidFill>
              </a:rPr>
              <a:t> </a:t>
            </a:r>
            <a:r>
              <a:rPr lang="en-US" sz="2400" b="1">
                <a:solidFill>
                  <a:srgbClr val="FF0000"/>
                </a:solidFill>
              </a:rPr>
              <a:t>tx of   Convulsions or Coma if Na &lt;120 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67" b="1">
              <a:solidFill>
                <a:srgbClr val="FF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67" b="1"/>
              <a:t>Rapid Intravenous administration of hypertonic  </a:t>
            </a:r>
            <a:r>
              <a:rPr lang="en-US" sz="1867" b="1">
                <a:solidFill>
                  <a:srgbClr val="FF0000"/>
                </a:solidFill>
              </a:rPr>
              <a:t>Na</a:t>
            </a:r>
            <a:r>
              <a:rPr lang="en-US" sz="1867" b="1" baseline="30000">
                <a:solidFill>
                  <a:srgbClr val="FF0000"/>
                </a:solidFill>
              </a:rPr>
              <a:t>+</a:t>
            </a:r>
            <a:r>
              <a:rPr lang="en-US" sz="1867" b="1">
                <a:solidFill>
                  <a:srgbClr val="FF0000"/>
                </a:solidFill>
              </a:rPr>
              <a:t> 3% saline </a:t>
            </a:r>
            <a:r>
              <a:rPr lang="en-US" sz="1867" b="1"/>
              <a:t>infusion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67" b="1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867" b="1"/>
              <a:t>correction  is of  (</a:t>
            </a:r>
            <a:r>
              <a:rPr lang="en-US" sz="1867" b="1">
                <a:solidFill>
                  <a:srgbClr val="FF0000"/>
                </a:solidFill>
              </a:rPr>
              <a:t>5 mEq</a:t>
            </a:r>
            <a:r>
              <a:rPr lang="en-US" sz="1867" b="1"/>
              <a:t> ) calculation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67" b="1"/>
              <a:t>  ie ( wt x 5mEq x 0.6 )  and    infuse over 2-3 hr    </a:t>
            </a:r>
            <a:endParaRPr sz="1867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67" b="1">
              <a:solidFill>
                <a:srgbClr val="000066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67"/>
          </a:p>
        </p:txBody>
      </p:sp>
      <p:sp>
        <p:nvSpPr>
          <p:cNvPr id="3165" name="Google Shape;3165;p62"/>
          <p:cNvSpPr/>
          <p:nvPr/>
        </p:nvSpPr>
        <p:spPr>
          <a:xfrm>
            <a:off x="641446" y="5860853"/>
            <a:ext cx="538230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P.S : Avoid phenobarpital :  pontine demylenation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6" name="Google Shape;3166;p62"/>
          <p:cNvCxnSpPr/>
          <p:nvPr/>
        </p:nvCxnSpPr>
        <p:spPr>
          <a:xfrm>
            <a:off x="5903979" y="2276872"/>
            <a:ext cx="0" cy="4199533"/>
          </a:xfrm>
          <a:prstGeom prst="straightConnector1">
            <a:avLst/>
          </a:prstGeom>
          <a:noFill/>
          <a:ln w="9525" cap="flat" cmpd="sng">
            <a:solidFill>
              <a:srgbClr val="FA995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67" name="Google Shape;3167;p62"/>
          <p:cNvSpPr/>
          <p:nvPr/>
        </p:nvSpPr>
        <p:spPr>
          <a:xfrm>
            <a:off x="6023751" y="2386843"/>
            <a:ext cx="547260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Management of seizures in hyponatrermia 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b="1" i="0" u="sng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1mL/kg of 3%NS</a:t>
            </a: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Increases serum Na by 1mEq/L 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b="1" i="0" u="sng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4mL/kg of 3% 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b="1" i="0" u="sng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stops the seizure most of the time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2" name="Google Shape;3172;p63"/>
          <p:cNvSpPr/>
          <p:nvPr/>
        </p:nvSpPr>
        <p:spPr>
          <a:xfrm rot="126755">
            <a:off x="2840002" y="1349726"/>
            <a:ext cx="6271863" cy="44374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3" name="Google Shape;3173;p63"/>
          <p:cNvSpPr/>
          <p:nvPr/>
        </p:nvSpPr>
        <p:spPr>
          <a:xfrm rot="-135875">
            <a:off x="2546420" y="962460"/>
            <a:ext cx="1451029" cy="125390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4" name="Google Shape;3174;p63"/>
          <p:cNvSpPr/>
          <p:nvPr/>
        </p:nvSpPr>
        <p:spPr>
          <a:xfrm rot="4829593">
            <a:off x="8020405" y="1167086"/>
            <a:ext cx="1451051" cy="125385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5" name="Google Shape;3175;p63"/>
          <p:cNvSpPr txBox="1">
            <a:spLocks noGrp="1"/>
          </p:cNvSpPr>
          <p:nvPr>
            <p:ph type="title"/>
          </p:nvPr>
        </p:nvSpPr>
        <p:spPr>
          <a:xfrm>
            <a:off x="3330499" y="3400019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333"/>
              <a:t>Hypernatremic</a:t>
            </a:r>
            <a:br>
              <a:rPr lang="en-US" sz="5333"/>
            </a:br>
            <a:br>
              <a:rPr lang="en-US" sz="5333"/>
            </a:br>
            <a:r>
              <a:rPr lang="en-US" sz="5333"/>
              <a:t> Deyhration</a:t>
            </a:r>
            <a:endParaRPr sz="5333"/>
          </a:p>
        </p:txBody>
      </p:sp>
      <p:sp>
        <p:nvSpPr>
          <p:cNvPr id="3176" name="Google Shape;3176;p63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177" name="Google Shape;3177;p63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i="0" u="none" strike="noStrike" cap="none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63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i="0" u="none" strike="noStrike" cap="none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63">
            <a:hlinkClick r:id="rId3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i="0" u="none" strike="noStrike" cap="none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63">
            <a:hlinkClick r:id="rId5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1" name="Google Shape;3181;p63">
            <a:hlinkClick r:id="rId3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p64"/>
          <p:cNvSpPr txBox="1">
            <a:spLocks noGrp="1"/>
          </p:cNvSpPr>
          <p:nvPr>
            <p:ph type="title" idx="4294967295"/>
          </p:nvPr>
        </p:nvSpPr>
        <p:spPr>
          <a:xfrm>
            <a:off x="1295467" y="452670"/>
            <a:ext cx="10255251" cy="76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Hypernatremic Deyhration </a:t>
            </a:r>
            <a:endParaRPr/>
          </a:p>
        </p:txBody>
      </p:sp>
      <p:sp>
        <p:nvSpPr>
          <p:cNvPr id="3188" name="Google Shape;3188;p64"/>
          <p:cNvSpPr txBox="1">
            <a:spLocks noGrp="1"/>
          </p:cNvSpPr>
          <p:nvPr>
            <p:ph type="body" idx="4294967295"/>
          </p:nvPr>
        </p:nvSpPr>
        <p:spPr>
          <a:xfrm>
            <a:off x="815414" y="2276872"/>
            <a:ext cx="4800533" cy="384042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667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6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 usually somnolent</a:t>
            </a:r>
            <a:endParaRPr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6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Hyperirritable when stimulated.</a:t>
            </a:r>
            <a:endParaRPr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6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Doughy skin.</a:t>
            </a:r>
            <a:endParaRPr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6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Underestimated % of dehydration .</a:t>
            </a:r>
            <a:endParaRPr/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pic>
        <p:nvPicPr>
          <p:cNvPr id="3189" name="Google Shape;3189;p64" descr="Dehydraton in pediatrics"/>
          <p:cNvPicPr preferRelativeResize="0"/>
          <p:nvPr/>
        </p:nvPicPr>
        <p:blipFill rotWithShape="1">
          <a:blip r:embed="rId3">
            <a:alphaModFix/>
          </a:blip>
          <a:srcRect l="9088" t="29829" r="17426"/>
          <a:stretch/>
        </p:blipFill>
        <p:spPr>
          <a:xfrm>
            <a:off x="6192011" y="2276872"/>
            <a:ext cx="4639845" cy="384042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65"/>
          <p:cNvSpPr txBox="1">
            <a:spLocks noGrp="1"/>
          </p:cNvSpPr>
          <p:nvPr>
            <p:ph type="title" idx="4294967295"/>
          </p:nvPr>
        </p:nvSpPr>
        <p:spPr>
          <a:xfrm>
            <a:off x="815413" y="740702"/>
            <a:ext cx="10255251" cy="76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Hypernatremia  </a:t>
            </a:r>
            <a:endParaRPr/>
          </a:p>
        </p:txBody>
      </p:sp>
      <p:sp>
        <p:nvSpPr>
          <p:cNvPr id="3195" name="Google Shape;3195;p65"/>
          <p:cNvSpPr txBox="1">
            <a:spLocks noGrp="1"/>
          </p:cNvSpPr>
          <p:nvPr>
            <p:ph type="body" idx="4294967295"/>
          </p:nvPr>
        </p:nvSpPr>
        <p:spPr>
          <a:xfrm>
            <a:off x="2255573" y="1508787"/>
            <a:ext cx="7632171" cy="455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400" b="1">
                <a:solidFill>
                  <a:srgbClr val="FF0000"/>
                </a:solidFill>
              </a:rPr>
              <a:t>Calculate the water deficit : </a:t>
            </a:r>
            <a:endParaRPr/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u="sng"/>
              <a:t> </a:t>
            </a:r>
            <a:r>
              <a:rPr lang="en-US" sz="2667" b="1" u="sng">
                <a:solidFill>
                  <a:srgbClr val="0070C0"/>
                </a:solidFill>
              </a:rPr>
              <a:t>Water deficit =  wt x (0.6 x( serum Na-  145)) /current Na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 b="1" i="1">
                <a:solidFill>
                  <a:srgbClr val="FF0000"/>
                </a:solidFill>
              </a:rPr>
              <a:t>Or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 b="1" i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 b="1" u="sng">
                <a:solidFill>
                  <a:srgbClr val="FF0000"/>
                </a:solidFill>
              </a:rPr>
              <a:t>consider as 10 % dehydration and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400"/>
              <a:t> If &gt; 150 mEq/l correct over 36-48hr . 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400"/>
              <a:t>If &gt; 170 mEq/l  correct over 72-96 hr 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400"/>
              <a:t>Use   </a:t>
            </a:r>
            <a:r>
              <a:rPr lang="en-US" sz="2400" b="1">
                <a:solidFill>
                  <a:srgbClr val="FF0000"/>
                </a:solidFill>
              </a:rPr>
              <a:t>0.45% NS   </a:t>
            </a:r>
            <a:r>
              <a:rPr lang="en-US" sz="2400"/>
              <a:t>as initial type of solution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400"/>
              <a:t> Give NS 0.9%  20cc/kg bolus if  patient in </a:t>
            </a:r>
            <a:r>
              <a:rPr lang="en-US" sz="2400" b="1">
                <a:solidFill>
                  <a:srgbClr val="FF0000"/>
                </a:solidFill>
              </a:rPr>
              <a:t>shock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66"/>
          <p:cNvSpPr txBox="1">
            <a:spLocks noGrp="1"/>
          </p:cNvSpPr>
          <p:nvPr>
            <p:ph type="body" idx="4294967295"/>
          </p:nvPr>
        </p:nvSpPr>
        <p:spPr>
          <a:xfrm>
            <a:off x="1138509" y="1220755"/>
            <a:ext cx="9505056" cy="86409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42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-Cerebral edema           -Seizures</a:t>
            </a:r>
            <a:endParaRPr/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4267"/>
          </a:p>
        </p:txBody>
      </p:sp>
      <p:sp>
        <p:nvSpPr>
          <p:cNvPr id="3202" name="Google Shape;3202;p66"/>
          <p:cNvSpPr/>
          <p:nvPr/>
        </p:nvSpPr>
        <p:spPr>
          <a:xfrm>
            <a:off x="1391477" y="452670"/>
            <a:ext cx="9222396" cy="5847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Rapid correction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of hypernatremia </a:t>
            </a:r>
            <a:r>
              <a:rPr lang="en-US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cause ;</a:t>
            </a:r>
            <a:endParaRPr/>
          </a:p>
        </p:txBody>
      </p:sp>
      <p:pic>
        <p:nvPicPr>
          <p:cNvPr id="3203" name="Google Shape;3203;p66" descr="Fluids , Electrolytes Sudqi Hamadah. - ppt download"/>
          <p:cNvPicPr preferRelativeResize="0"/>
          <p:nvPr/>
        </p:nvPicPr>
        <p:blipFill rotWithShape="1">
          <a:blip r:embed="rId3">
            <a:alphaModFix/>
          </a:blip>
          <a:srcRect t="12428"/>
          <a:stretch/>
        </p:blipFill>
        <p:spPr>
          <a:xfrm>
            <a:off x="882056" y="2094472"/>
            <a:ext cx="9957768" cy="461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p67"/>
          <p:cNvSpPr/>
          <p:nvPr/>
        </p:nvSpPr>
        <p:spPr>
          <a:xfrm rot="-148040">
            <a:off x="2852215" y="1351417"/>
            <a:ext cx="6271815" cy="44373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9" name="Google Shape;3209;p67"/>
          <p:cNvSpPr/>
          <p:nvPr/>
        </p:nvSpPr>
        <p:spPr>
          <a:xfrm rot="-410702">
            <a:off x="2409150" y="1186379"/>
            <a:ext cx="1451020" cy="125393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0" name="Google Shape;3210;p67"/>
          <p:cNvSpPr/>
          <p:nvPr/>
        </p:nvSpPr>
        <p:spPr>
          <a:xfrm rot="4554861">
            <a:off x="7881979" y="953276"/>
            <a:ext cx="1451072" cy="125382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1" name="Google Shape;3211;p67">
            <a:hlinkClick r:id="rId3" action="ppaction://hlinksldjump"/>
          </p:cNvPr>
          <p:cNvSpPr txBox="1"/>
          <p:nvPr/>
        </p:nvSpPr>
        <p:spPr>
          <a:xfrm>
            <a:off x="4373867" y="5003451"/>
            <a:ext cx="3204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>
              <a:solidFill>
                <a:srgbClr val="FD9E66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3212" name="Google Shape;3212;p67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3213" name="Google Shape;3213;p6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6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6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6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6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18" name="Google Shape;3218;p67"/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9" name="Google Shape;3219;p67">
            <a:hlinkClick r:id="rId3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0" name="Google Shape;3220;p67"/>
          <p:cNvSpPr txBox="1"/>
          <p:nvPr/>
        </p:nvSpPr>
        <p:spPr>
          <a:xfrm>
            <a:off x="3311691" y="3016078"/>
            <a:ext cx="556861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 i="0" u="none" strike="noStrike" cap="none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Lots of success </a:t>
            </a:r>
            <a:endParaRPr sz="6400" b="1" i="0" u="none" strike="noStrike" cap="none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221" name="Google Shape;3221;p67"/>
          <p:cNvSpPr txBox="1"/>
          <p:nvPr/>
        </p:nvSpPr>
        <p:spPr>
          <a:xfrm>
            <a:off x="6096001" y="5822440"/>
            <a:ext cx="455976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Thank you </a:t>
            </a:r>
            <a:endParaRPr sz="3733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8"/>
          <p:cNvSpPr/>
          <p:nvPr/>
        </p:nvSpPr>
        <p:spPr>
          <a:xfrm>
            <a:off x="1006929" y="368116"/>
            <a:ext cx="102899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4400"/>
              <a:buFont typeface="Bilbo"/>
              <a:buNone/>
            </a:pPr>
            <a:r>
              <a:rPr lang="en-US" sz="4400" b="0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Maintaining Intake &amp; Output Homeostasis</a:t>
            </a:r>
            <a:endParaRPr sz="4400" b="0" i="0" u="none" strike="noStrike" cap="none">
              <a:solidFill>
                <a:srgbClr val="CC0066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sp>
        <p:nvSpPr>
          <p:cNvPr id="2616" name="Google Shape;2616;p8"/>
          <p:cNvSpPr/>
          <p:nvPr/>
        </p:nvSpPr>
        <p:spPr>
          <a:xfrm>
            <a:off x="2383917" y="3930030"/>
            <a:ext cx="28847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Cellular process</a:t>
            </a:r>
            <a:endParaRPr/>
          </a:p>
        </p:txBody>
      </p:sp>
      <p:pic>
        <p:nvPicPr>
          <p:cNvPr id="2617" name="Google Shape;2617;p8" descr="C:\Users\Ahmed\Desktop\clipart-scales-512x512-d53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3917" y="957943"/>
            <a:ext cx="6803626" cy="5671904"/>
          </a:xfrm>
          <a:prstGeom prst="rect">
            <a:avLst/>
          </a:prstGeom>
          <a:noFill/>
          <a:ln>
            <a:noFill/>
          </a:ln>
        </p:spPr>
      </p:pic>
      <p:sp>
        <p:nvSpPr>
          <p:cNvPr id="2618" name="Google Shape;2618;p8"/>
          <p:cNvSpPr/>
          <p:nvPr/>
        </p:nvSpPr>
        <p:spPr>
          <a:xfrm>
            <a:off x="7228401" y="3505959"/>
            <a:ext cx="169080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Urine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skin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Breathing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stool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Google Shape;2623;p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/>
          </a:p>
        </p:txBody>
      </p:sp>
      <p:pic>
        <p:nvPicPr>
          <p:cNvPr id="2624" name="Google Shape;262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542" y="162266"/>
            <a:ext cx="11642271" cy="654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10"/>
          <p:cNvSpPr txBox="1"/>
          <p:nvPr/>
        </p:nvSpPr>
        <p:spPr>
          <a:xfrm>
            <a:off x="709537" y="1233574"/>
            <a:ext cx="10959659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22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Osmolality means the amount of particles per 1kg of plasma ( mOsmol/</a:t>
            </a:r>
            <a:r>
              <a:rPr lang="en-US" sz="32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kg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)/ Electrolyte-Water Balance.</a:t>
            </a: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2296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should be kept between 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D58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285 - 295 mOsmol/kg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82296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Serum osmolality &lt;240 or &gt; 320 is critically abnormal.</a:t>
            </a:r>
            <a:endParaRPr/>
          </a:p>
          <a:p>
            <a:pPr marL="82296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It is regulated by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intake and loss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82296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The </a:t>
            </a:r>
            <a:r>
              <a:rPr lang="en-US" sz="32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main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regulator is 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B8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ADH hormone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82296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2296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880"/>
              <a:buFont typeface="Noto Sans Symbol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Osmolality           ADH            Water reabsorption</a:t>
            </a:r>
            <a:endParaRPr sz="3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2296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56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Another regulator is the </a:t>
            </a:r>
            <a:r>
              <a:rPr lang="en-US" sz="3200" b="0" i="0" u="none" strike="noStrike" cap="none">
                <a:solidFill>
                  <a:srgbClr val="000000"/>
                </a:solidFill>
                <a:highlight>
                  <a:srgbClr val="FEB8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Thirst center</a:t>
            </a:r>
            <a:endParaRPr sz="2800" b="0" i="0" u="none" strike="noStrike" cap="none">
              <a:solidFill>
                <a:srgbClr val="000000"/>
              </a:solidFill>
              <a:highlight>
                <a:srgbClr val="FEB8B3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65760" marR="0" lvl="0" indent="-15138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388C"/>
              </a:buClr>
              <a:buSzPts val="2080"/>
              <a:buFont typeface="Noto Sans Symbols"/>
              <a:buNone/>
            </a:pPr>
            <a:endParaRPr sz="26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31" name="Google Shape;2631;p10"/>
          <p:cNvSpPr/>
          <p:nvPr/>
        </p:nvSpPr>
        <p:spPr>
          <a:xfrm>
            <a:off x="764255" y="310244"/>
            <a:ext cx="407194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5400"/>
              <a:buFont typeface="Bilbo"/>
              <a:buNone/>
            </a:pPr>
            <a:r>
              <a:rPr lang="en-US" sz="5400" b="1" i="0" u="none" strike="noStrike" cap="none">
                <a:solidFill>
                  <a:srgbClr val="CC0066"/>
                </a:solidFill>
                <a:latin typeface="Bilbo"/>
                <a:ea typeface="Bilbo"/>
                <a:cs typeface="Bilbo"/>
                <a:sym typeface="Bilbo"/>
              </a:rPr>
              <a:t>Osmolality : </a:t>
            </a:r>
            <a:r>
              <a:rPr lang="en-US" sz="4300" b="0" i="0" u="none" strike="noStrike" cap="none">
                <a:solidFill>
                  <a:srgbClr val="0074DC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32" name="Google Shape;2632;p10"/>
          <p:cNvGrpSpPr/>
          <p:nvPr/>
        </p:nvGrpSpPr>
        <p:grpSpPr>
          <a:xfrm flipH="1">
            <a:off x="5161942" y="1633782"/>
            <a:ext cx="5957813" cy="128317"/>
            <a:chOff x="4345425" y="2175475"/>
            <a:chExt cx="800750" cy="176025"/>
          </a:xfrm>
        </p:grpSpPr>
        <p:sp>
          <p:nvSpPr>
            <p:cNvPr id="2633" name="Google Shape;2633;p1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5" name="Google Shape;2635;p10"/>
          <p:cNvGrpSpPr/>
          <p:nvPr/>
        </p:nvGrpSpPr>
        <p:grpSpPr>
          <a:xfrm flipH="1">
            <a:off x="823491" y="2204706"/>
            <a:ext cx="4497804" cy="160974"/>
            <a:chOff x="4345425" y="2175475"/>
            <a:chExt cx="800750" cy="176025"/>
          </a:xfrm>
        </p:grpSpPr>
        <p:sp>
          <p:nvSpPr>
            <p:cNvPr id="2636" name="Google Shape;2636;p1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8" name="Google Shape;2638;p10"/>
          <p:cNvGrpSpPr/>
          <p:nvPr/>
        </p:nvGrpSpPr>
        <p:grpSpPr>
          <a:xfrm>
            <a:off x="840397" y="3588582"/>
            <a:ext cx="471419" cy="260718"/>
            <a:chOff x="1822875" y="1377000"/>
            <a:chExt cx="548075" cy="286550"/>
          </a:xfrm>
        </p:grpSpPr>
        <p:sp>
          <p:nvSpPr>
            <p:cNvPr id="2639" name="Google Shape;2639;p10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8" name="Google Shape;2648;p10"/>
          <p:cNvGrpSpPr/>
          <p:nvPr/>
        </p:nvGrpSpPr>
        <p:grpSpPr>
          <a:xfrm rot="-9134485">
            <a:off x="3258385" y="5259962"/>
            <a:ext cx="916300" cy="364047"/>
            <a:chOff x="2509330" y="1371995"/>
            <a:chExt cx="393094" cy="209646"/>
          </a:xfrm>
        </p:grpSpPr>
        <p:sp>
          <p:nvSpPr>
            <p:cNvPr id="2649" name="Google Shape;2649;p10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0" name="Google Shape;2650;p10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1" name="Google Shape;2651;p10"/>
          <p:cNvGrpSpPr/>
          <p:nvPr/>
        </p:nvGrpSpPr>
        <p:grpSpPr>
          <a:xfrm rot="-9134485">
            <a:off x="5809933" y="5243652"/>
            <a:ext cx="972161" cy="396666"/>
            <a:chOff x="2509330" y="1371995"/>
            <a:chExt cx="393094" cy="209646"/>
          </a:xfrm>
        </p:grpSpPr>
        <p:sp>
          <p:nvSpPr>
            <p:cNvPr id="2652" name="Google Shape;2652;p10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4" name="Google Shape;2654;p10"/>
          <p:cNvSpPr/>
          <p:nvPr/>
        </p:nvSpPr>
        <p:spPr>
          <a:xfrm rot="-5400000">
            <a:off x="408548" y="5026247"/>
            <a:ext cx="876558" cy="270180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rgbClr val="FF00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5" name="Google Shape;2655;p10"/>
          <p:cNvSpPr/>
          <p:nvPr/>
        </p:nvSpPr>
        <p:spPr>
          <a:xfrm rot="-5400000">
            <a:off x="6515339" y="5042788"/>
            <a:ext cx="876558" cy="270180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rgbClr val="FF00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6" name="Google Shape;2656;p10"/>
          <p:cNvSpPr/>
          <p:nvPr/>
        </p:nvSpPr>
        <p:spPr>
          <a:xfrm rot="-5400000">
            <a:off x="4058461" y="5042788"/>
            <a:ext cx="876558" cy="270180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rgbClr val="FF00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sCarnival base template">
  <a:themeElements>
    <a:clrScheme name="Custom 347">
      <a:dk1>
        <a:srgbClr val="322B3A"/>
      </a:dk1>
      <a:lt1>
        <a:srgbClr val="FFFFFF"/>
      </a:lt1>
      <a:dk2>
        <a:srgbClr val="B6B4BE"/>
      </a:dk2>
      <a:lt2>
        <a:srgbClr val="F1ECEE"/>
      </a:lt2>
      <a:accent1>
        <a:srgbClr val="ECA3BD"/>
      </a:accent1>
      <a:accent2>
        <a:srgbClr val="B9A9E9"/>
      </a:accent2>
      <a:accent3>
        <a:srgbClr val="A1CAF3"/>
      </a:accent3>
      <a:accent4>
        <a:srgbClr val="A9E9D5"/>
      </a:accent4>
      <a:accent5>
        <a:srgbClr val="C3E299"/>
      </a:accent5>
      <a:accent6>
        <a:srgbClr val="F7DDAD"/>
      </a:accent6>
      <a:hlink>
        <a:srgbClr val="55406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9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9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4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2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5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6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7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8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9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11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10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12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3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4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15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16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4232</Words>
  <Application>Microsoft Office PowerPoint</Application>
  <PresentationFormat>Widescreen</PresentationFormat>
  <Paragraphs>628</Paragraphs>
  <Slides>69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48</vt:i4>
      </vt:variant>
      <vt:variant>
        <vt:lpstr>Slide Titles</vt:lpstr>
      </vt:variant>
      <vt:variant>
        <vt:i4>69</vt:i4>
      </vt:variant>
    </vt:vector>
  </HeadingPairs>
  <TitlesOfParts>
    <vt:vector size="117" baseType="lpstr">
      <vt:lpstr>SlidesCarnival base template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19_Office Theme</vt:lpstr>
      <vt:lpstr>17_Office Theme</vt:lpstr>
      <vt:lpstr>18_Office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Nature Activities Binder by Slidesgo</vt:lpstr>
      <vt:lpstr>4_Nature Activities Binder by Slidesgo</vt:lpstr>
      <vt:lpstr>1_Nature Activities Binder by Slidesgo</vt:lpstr>
      <vt:lpstr>2_Nature Activities Binder by Slidesgo</vt:lpstr>
      <vt:lpstr>3_Nature Activities Binder by Slidesgo</vt:lpstr>
      <vt:lpstr>5_Nature Activities Binder by Slidesgo</vt:lpstr>
      <vt:lpstr>6_Nature Activities Binder by Slidesgo</vt:lpstr>
      <vt:lpstr>7_Nature Activities Binder by Slidesgo</vt:lpstr>
      <vt:lpstr>8_Nature Activities Binder by Slidesgo</vt:lpstr>
      <vt:lpstr>9_Nature Activities Binder by Slidesgo</vt:lpstr>
      <vt:lpstr>11_Nature Activities Binder by Slidesgo</vt:lpstr>
      <vt:lpstr>10_Nature Activities Binder by Slidesgo</vt:lpstr>
      <vt:lpstr>12_Nature Activities Binder by Slidesgo</vt:lpstr>
      <vt:lpstr>13_Nature Activities Binder by Slidesgo</vt:lpstr>
      <vt:lpstr>14_Nature Activities Binder by Slidesgo</vt:lpstr>
      <vt:lpstr>15_Nature Activities Binder by Slidesgo</vt:lpstr>
      <vt:lpstr>16_Nature Activities Binder by Slidesgo</vt:lpstr>
      <vt:lpstr>FLUID THERAPY IN CHILDREN</vt:lpstr>
      <vt:lpstr>PowerPoint Presentation</vt:lpstr>
      <vt:lpstr>Body Composition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 Circulating Volume :</vt:lpstr>
      <vt:lpstr>PowerPoint Presentation</vt:lpstr>
      <vt:lpstr>CHILD DEHYDRATION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Fluid Therapy in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Isonatremic Dehydration  </vt:lpstr>
      <vt:lpstr>PowerPoint Presentation</vt:lpstr>
      <vt:lpstr>PowerPoint Presentation</vt:lpstr>
      <vt:lpstr>PowerPoint Presentation</vt:lpstr>
      <vt:lpstr>Water and Solute deficit</vt:lpstr>
      <vt:lpstr>Types of dehydration</vt:lpstr>
      <vt:lpstr>Isonatremic Dehydration </vt:lpstr>
      <vt:lpstr>Isonatremic Dehydration </vt:lpstr>
      <vt:lpstr>PowerPoint Presentation</vt:lpstr>
      <vt:lpstr>Hyponatremic Dehydration</vt:lpstr>
      <vt:lpstr>Hyponatremic Dehydration</vt:lpstr>
      <vt:lpstr>PowerPoint Presentation</vt:lpstr>
      <vt:lpstr>PowerPoint Presentation</vt:lpstr>
      <vt:lpstr>PowerPoint Presentation</vt:lpstr>
      <vt:lpstr>Hypertonic Saline </vt:lpstr>
      <vt:lpstr>Hyponatremic Dehydration -  severe </vt:lpstr>
      <vt:lpstr>Hypernatremic   Deyhration</vt:lpstr>
      <vt:lpstr>Hypernatremic Deyhration </vt:lpstr>
      <vt:lpstr>Hypernatremia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FLUID THERAPY IN CHILDREN</dc:title>
  <dc:creator>user</dc:creator>
  <cp:lastModifiedBy>Microsoft Office User</cp:lastModifiedBy>
  <cp:revision>4</cp:revision>
  <dcterms:created xsi:type="dcterms:W3CDTF">2021-07-17T10:54:24Z</dcterms:created>
  <dcterms:modified xsi:type="dcterms:W3CDTF">2022-11-25T12:54:00Z</dcterms:modified>
</cp:coreProperties>
</file>