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61" r:id="rId3"/>
    <p:sldMasterId id="2147483648" r:id="rId4"/>
    <p:sldMasterId id="2147483654" r:id="rId5"/>
    <p:sldMasterId id="2147483672" r:id="rId6"/>
  </p:sldMasterIdLst>
  <p:notesMasterIdLst>
    <p:notesMasterId r:id="rId99"/>
  </p:notesMasterIdLst>
  <p:sldIdLst>
    <p:sldId id="256" r:id="rId7"/>
    <p:sldId id="404" r:id="rId8"/>
    <p:sldId id="346" r:id="rId9"/>
    <p:sldId id="347" r:id="rId10"/>
    <p:sldId id="380" r:id="rId11"/>
    <p:sldId id="258" r:id="rId12"/>
    <p:sldId id="259" r:id="rId13"/>
    <p:sldId id="261" r:id="rId14"/>
    <p:sldId id="262" r:id="rId15"/>
    <p:sldId id="263" r:id="rId16"/>
    <p:sldId id="268" r:id="rId17"/>
    <p:sldId id="267" r:id="rId18"/>
    <p:sldId id="266" r:id="rId19"/>
    <p:sldId id="265" r:id="rId20"/>
    <p:sldId id="264" r:id="rId21"/>
    <p:sldId id="269" r:id="rId22"/>
    <p:sldId id="271" r:id="rId23"/>
    <p:sldId id="275" r:id="rId24"/>
    <p:sldId id="276" r:id="rId25"/>
    <p:sldId id="272" r:id="rId26"/>
    <p:sldId id="406" r:id="rId27"/>
    <p:sldId id="407" r:id="rId28"/>
    <p:sldId id="273" r:id="rId29"/>
    <p:sldId id="274" r:id="rId30"/>
    <p:sldId id="336" r:id="rId31"/>
    <p:sldId id="277" r:id="rId32"/>
    <p:sldId id="337" r:id="rId33"/>
    <p:sldId id="278" r:id="rId34"/>
    <p:sldId id="280" r:id="rId35"/>
    <p:sldId id="281" r:id="rId36"/>
    <p:sldId id="416" r:id="rId37"/>
    <p:sldId id="365" r:id="rId38"/>
    <p:sldId id="405" r:id="rId39"/>
    <p:sldId id="363" r:id="rId40"/>
    <p:sldId id="282" r:id="rId41"/>
    <p:sldId id="283" r:id="rId42"/>
    <p:sldId id="284" r:id="rId43"/>
    <p:sldId id="293" r:id="rId44"/>
    <p:sldId id="414" r:id="rId45"/>
    <p:sldId id="292" r:id="rId46"/>
    <p:sldId id="306" r:id="rId47"/>
    <p:sldId id="332" r:id="rId48"/>
    <p:sldId id="290" r:id="rId49"/>
    <p:sldId id="289" r:id="rId50"/>
    <p:sldId id="288" r:id="rId51"/>
    <p:sldId id="295" r:id="rId52"/>
    <p:sldId id="287" r:id="rId53"/>
    <p:sldId id="286" r:id="rId54"/>
    <p:sldId id="285" r:id="rId55"/>
    <p:sldId id="294" r:id="rId56"/>
    <p:sldId id="308" r:id="rId57"/>
    <p:sldId id="309" r:id="rId58"/>
    <p:sldId id="300" r:id="rId59"/>
    <p:sldId id="333" r:id="rId60"/>
    <p:sldId id="334" r:id="rId61"/>
    <p:sldId id="305" r:id="rId62"/>
    <p:sldId id="353" r:id="rId63"/>
    <p:sldId id="311" r:id="rId64"/>
    <p:sldId id="408" r:id="rId65"/>
    <p:sldId id="298" r:id="rId66"/>
    <p:sldId id="297" r:id="rId67"/>
    <p:sldId id="356" r:id="rId68"/>
    <p:sldId id="381" r:id="rId69"/>
    <p:sldId id="304" r:id="rId70"/>
    <p:sldId id="392" r:id="rId71"/>
    <p:sldId id="417" r:id="rId72"/>
    <p:sldId id="409" r:id="rId73"/>
    <p:sldId id="303" r:id="rId74"/>
    <p:sldId id="302" r:id="rId75"/>
    <p:sldId id="312" r:id="rId76"/>
    <p:sldId id="299" r:id="rId77"/>
    <p:sldId id="313" r:id="rId78"/>
    <p:sldId id="358" r:id="rId79"/>
    <p:sldId id="359" r:id="rId80"/>
    <p:sldId id="314" r:id="rId81"/>
    <p:sldId id="396" r:id="rId82"/>
    <p:sldId id="315" r:id="rId83"/>
    <p:sldId id="316" r:id="rId84"/>
    <p:sldId id="317" r:id="rId85"/>
    <p:sldId id="319" r:id="rId86"/>
    <p:sldId id="410" r:id="rId87"/>
    <p:sldId id="411" r:id="rId88"/>
    <p:sldId id="412" r:id="rId89"/>
    <p:sldId id="327" r:id="rId90"/>
    <p:sldId id="340" r:id="rId91"/>
    <p:sldId id="330" r:id="rId92"/>
    <p:sldId id="324" r:id="rId93"/>
    <p:sldId id="341" r:id="rId94"/>
    <p:sldId id="325" r:id="rId95"/>
    <p:sldId id="343" r:id="rId96"/>
    <p:sldId id="344" r:id="rId97"/>
    <p:sldId id="415" r:id="rId9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04F51D-6432-49FE-BED2-606B0FDCA573}" v="295" dt="2022-07-11T10:07:58.169"/>
    <p1510:client id="{119A8E3C-7680-4D0D-8583-D6E67E29312E}" v="582" dt="2022-07-11T18:56:57.801"/>
    <p1510:client id="{55BEF89D-CAC5-435E-98D0-59227E725F8C}" v="74" dt="2022-07-20T04:30:29.303"/>
    <p1510:client id="{72F1C6F3-C014-4227-802F-F5FFE8C2EFA7}" v="19" dt="2022-07-11T10:14:55.002"/>
    <p1510:client id="{AA9D17FE-B839-42BA-8FFD-61549C3AC959}" v="261" dt="2022-07-11T09:18:34.028"/>
    <p1510:client id="{BC50A6FB-487C-40E8-AB29-5395541D8E39}" v="18" dt="2022-07-18T09:38:29.293"/>
    <p1510:client id="{C429FE51-C894-41BE-82DC-62E41E27F6B7}" v="62" dt="2022-07-12T09:40:04.016"/>
    <p1510:client id="{E5649E9E-2900-472A-ABDE-CCA62CCFE978}" v="275" dt="2022-07-12T09:24:32.8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commentAuthors" Target="commentAuthors.xml"/><Relationship Id="rId105" Type="http://schemas.microsoft.com/office/2015/10/relationships/revisionInfo" Target="revisionInfo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02D80-8F64-49F4-97FC-1CACF06D2F22}" type="datetimeFigureOut">
              <a:t>7/19/2022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BE09C-4D02-4294-A12A-17FB5657849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33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59AA571-941C-5352-5A29-7F29A7325D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C2281C-4F56-4448-88E0-4B837016D7F4}" type="slidenum">
              <a:rPr lang="en-GB" altLang="en-US"/>
              <a:pPr/>
              <a:t>5</a:t>
            </a:fld>
            <a:endParaRPr lang="en-GB" altLang="en-US"/>
          </a:p>
        </p:txBody>
      </p:sp>
      <p:sp>
        <p:nvSpPr>
          <p:cNvPr id="275458" name="Rectangle 2">
            <a:extLst>
              <a:ext uri="{FF2B5EF4-FFF2-40B4-BE49-F238E27FC236}">
                <a16:creationId xmlns:a16="http://schemas.microsoft.com/office/drawing/2014/main" id="{3746E67A-2BBA-B783-2F5B-DC69C55AB9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5459" name="Rectangle 3">
            <a:extLst>
              <a:ext uri="{FF2B5EF4-FFF2-40B4-BE49-F238E27FC236}">
                <a16:creationId xmlns:a16="http://schemas.microsoft.com/office/drawing/2014/main" id="{798014FD-88D0-71AC-4EFD-F20E62F494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D5CF0DB-A5A5-BD41-1C75-3C587C6BB8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03F6CA-49D0-4B9E-A242-67972FEE8288}" type="slidenum">
              <a:rPr lang="en-GB" altLang="en-US"/>
              <a:pPr/>
              <a:t>32</a:t>
            </a:fld>
            <a:endParaRPr lang="en-GB" altLang="en-US"/>
          </a:p>
        </p:txBody>
      </p:sp>
      <p:sp>
        <p:nvSpPr>
          <p:cNvPr id="440322" name="Rectangle 2">
            <a:extLst>
              <a:ext uri="{FF2B5EF4-FFF2-40B4-BE49-F238E27FC236}">
                <a16:creationId xmlns:a16="http://schemas.microsoft.com/office/drawing/2014/main" id="{22DD8DD8-3F2B-04D3-7A84-2AEAE1F5E2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23" name="Rectangle 3">
            <a:extLst>
              <a:ext uri="{FF2B5EF4-FFF2-40B4-BE49-F238E27FC236}">
                <a16:creationId xmlns:a16="http://schemas.microsoft.com/office/drawing/2014/main" id="{308AAA51-4A6C-A017-0B5B-FCCB00CE39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8136724-013A-2BE8-7886-CCA24307C7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F57667-E2A4-40E4-AA86-2CDAA12667BE}" type="slidenum">
              <a:rPr lang="en-GB" altLang="en-US"/>
              <a:pPr/>
              <a:t>34</a:t>
            </a:fld>
            <a:endParaRPr lang="en-GB" altLang="en-US"/>
          </a:p>
        </p:txBody>
      </p:sp>
      <p:sp>
        <p:nvSpPr>
          <p:cNvPr id="385026" name="Rectangle 2">
            <a:extLst>
              <a:ext uri="{FF2B5EF4-FFF2-40B4-BE49-F238E27FC236}">
                <a16:creationId xmlns:a16="http://schemas.microsoft.com/office/drawing/2014/main" id="{09B2BC65-BF33-1D86-98C7-4249C89314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5027" name="Rectangle 3">
            <a:extLst>
              <a:ext uri="{FF2B5EF4-FFF2-40B4-BE49-F238E27FC236}">
                <a16:creationId xmlns:a16="http://schemas.microsoft.com/office/drawing/2014/main" id="{2036314A-C9EA-AE8A-60DE-647E15F76D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74700"/>
            <a:ext cx="6577012" cy="3700463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CA71A-5A90-4AF5-8D77-A3EEFFA2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17E658-7014-4931-8693-6A8D60738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63BEB-5FB7-4639-A16D-878D9E258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37BE-B23E-4F33-940C-531BB84B5F2B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A3B30-8F48-4F94-852C-E43579D39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DEB0B-C0E2-4391-874C-D1B2BA9A7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2EBD-414A-4AB3-B6C4-9229D9246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82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A6146-3F71-44BD-82CB-18A2F1BFD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098468-1024-42E6-90DE-F8607D401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74A6C-3509-4147-A31A-77B567B30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37BE-B23E-4F33-940C-531BB84B5F2B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E8EE0-1A98-4259-A5FE-A3FCED42B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A30B6-0FAE-4DDA-B0BF-E9C28100E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2EBD-414A-4AB3-B6C4-9229D9246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93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093C34-A1B9-49A2-9ED5-84BC9203C7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11D224-F778-49FC-9BAF-667637C63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83C90-A935-4CF3-AFCE-AB553550D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37BE-B23E-4F33-940C-531BB84B5F2B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402C8-8569-4773-98DA-695F2E039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AE041-3129-4702-9C47-A7A66E781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2EBD-414A-4AB3-B6C4-9229D9246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97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C1F43-28E2-456F-BE21-EB0E02E57026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C9BA-41D7-445D-8DE2-E5CADB205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01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C1F43-28E2-456F-BE21-EB0E02E57026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C9BA-41D7-445D-8DE2-E5CADB205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45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C1F43-28E2-456F-BE21-EB0E02E57026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C9BA-41D7-445D-8DE2-E5CADB205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0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C1F43-28E2-456F-BE21-EB0E02E57026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C9BA-41D7-445D-8DE2-E5CADB205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67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C1F43-28E2-456F-BE21-EB0E02E57026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C9BA-41D7-445D-8DE2-E5CADB205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1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C1F43-28E2-456F-BE21-EB0E02E57026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C9BA-41D7-445D-8DE2-E5CADB205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68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C1F43-28E2-456F-BE21-EB0E02E57026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C9BA-41D7-445D-8DE2-E5CADB205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22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C1F43-28E2-456F-BE21-EB0E02E57026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C9BA-41D7-445D-8DE2-E5CADB205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1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0A280-EE07-488B-BB73-AD0E083CB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12997-3797-4121-A7F2-E50C016CB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9F3AA-19A1-4852-90AB-26ABAC95F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37BE-B23E-4F33-940C-531BB84B5F2B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CBBDC-DED2-4A9A-9E6A-7D359DA12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22A62-C4D1-47F4-9F64-3CB62C95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2EBD-414A-4AB3-B6C4-9229D9246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06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C1F43-28E2-456F-BE21-EB0E02E57026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C9BA-41D7-445D-8DE2-E5CADB205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34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C1F43-28E2-456F-BE21-EB0E02E57026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C9BA-41D7-445D-8DE2-E5CADB205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78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C1F43-28E2-456F-BE21-EB0E02E57026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C9BA-41D7-445D-8DE2-E5CADB205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98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>
            <a:extLst>
              <a:ext uri="{FF2B5EF4-FFF2-40B4-BE49-F238E27FC236}">
                <a16:creationId xmlns:a16="http://schemas.microsoft.com/office/drawing/2014/main" id="{8692F71C-F23D-F8F2-7A9B-47CE5EA6128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645584" y="1549400"/>
            <a:ext cx="10877549" cy="1689100"/>
          </a:xfrm>
          <a:prstGeom prst="rect">
            <a:avLst/>
          </a:prstGeom>
          <a:pattFill prst="lgConfetti">
            <a:fgClr>
              <a:schemeClr val="accent2">
                <a:alpha val="50000"/>
              </a:schemeClr>
            </a:fgClr>
            <a:bgClr>
              <a:schemeClr val="folHlink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25635" name="AutoShape 3">
            <a:extLst>
              <a:ext uri="{FF2B5EF4-FFF2-40B4-BE49-F238E27FC236}">
                <a16:creationId xmlns:a16="http://schemas.microsoft.com/office/drawing/2014/main" id="{D4EF2116-8A96-12C5-830F-1886C9C469F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304800" y="3206750"/>
            <a:ext cx="115824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25636" name="AutoShape 4">
            <a:extLst>
              <a:ext uri="{FF2B5EF4-FFF2-40B4-BE49-F238E27FC236}">
                <a16:creationId xmlns:a16="http://schemas.microsoft.com/office/drawing/2014/main" id="{A071A925-F97C-95CA-CA08-66AB0F3FF8AA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304800" y="1482725"/>
            <a:ext cx="115824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25637" name="AutoShape 5">
            <a:extLst>
              <a:ext uri="{FF2B5EF4-FFF2-40B4-BE49-F238E27FC236}">
                <a16:creationId xmlns:a16="http://schemas.microsoft.com/office/drawing/2014/main" id="{3EB76AD6-4368-E09A-4C1D-51F12C69E848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497734" y="1246188"/>
            <a:ext cx="103717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25638" name="AutoShape 6">
            <a:extLst>
              <a:ext uri="{FF2B5EF4-FFF2-40B4-BE49-F238E27FC236}">
                <a16:creationId xmlns:a16="http://schemas.microsoft.com/office/drawing/2014/main" id="{98CA44FF-2650-228F-25CA-BE9DFD1B25BB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79967" y="1252538"/>
            <a:ext cx="103717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25639" name="AutoShape 7">
            <a:extLst>
              <a:ext uri="{FF2B5EF4-FFF2-40B4-BE49-F238E27FC236}">
                <a16:creationId xmlns:a16="http://schemas.microsoft.com/office/drawing/2014/main" id="{F5B4805E-15E3-6EEF-B4EA-4A126C17F658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3774018" y="5783264"/>
            <a:ext cx="4641849" cy="7778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25640" name="Rectangle 8">
            <a:extLst>
              <a:ext uri="{FF2B5EF4-FFF2-40B4-BE49-F238E27FC236}">
                <a16:creationId xmlns:a16="http://schemas.microsoft.com/office/drawing/2014/main" id="{CA81C0AA-2008-9344-85FE-5227349399AB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461001" y="5734051"/>
            <a:ext cx="1265767" cy="176213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25641" name="Rectangle 9">
            <a:extLst>
              <a:ext uri="{FF2B5EF4-FFF2-40B4-BE49-F238E27FC236}">
                <a16:creationId xmlns:a16="http://schemas.microsoft.com/office/drawing/2014/main" id="{961527CA-7425-6E0E-905C-A6F1951DBDD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914400" y="1752600"/>
            <a:ext cx="10363200" cy="11430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325642" name="Rectangle 10">
            <a:extLst>
              <a:ext uri="{FF2B5EF4-FFF2-40B4-BE49-F238E27FC236}">
                <a16:creationId xmlns:a16="http://schemas.microsoft.com/office/drawing/2014/main" id="{33A241F2-586A-D999-19AA-95BF5732436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828800" y="3746500"/>
            <a:ext cx="85344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  <p:sp>
        <p:nvSpPr>
          <p:cNvPr id="325643" name="Rectangle 11">
            <a:extLst>
              <a:ext uri="{FF2B5EF4-FFF2-40B4-BE49-F238E27FC236}">
                <a16:creationId xmlns:a16="http://schemas.microsoft.com/office/drawing/2014/main" id="{566793FF-893F-41CA-1921-044378A94B7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endParaRPr lang="en-GB" altLang="en-US"/>
          </a:p>
        </p:txBody>
      </p:sp>
      <p:sp>
        <p:nvSpPr>
          <p:cNvPr id="325644" name="Rectangle 12">
            <a:extLst>
              <a:ext uri="{FF2B5EF4-FFF2-40B4-BE49-F238E27FC236}">
                <a16:creationId xmlns:a16="http://schemas.microsoft.com/office/drawing/2014/main" id="{3337DC0F-0B74-D131-0397-9B585290DE7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en-GB" altLang="en-US"/>
          </a:p>
        </p:txBody>
      </p:sp>
      <p:sp>
        <p:nvSpPr>
          <p:cNvPr id="325645" name="Rectangle 13">
            <a:extLst>
              <a:ext uri="{FF2B5EF4-FFF2-40B4-BE49-F238E27FC236}">
                <a16:creationId xmlns:a16="http://schemas.microsoft.com/office/drawing/2014/main" id="{3FAF844C-19FC-C733-768C-2588E9767E6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67B352B3-EEA9-4F76-A528-3CA07934888C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9DFD9-416C-F2F3-E707-488C52FF3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8023C-6F7A-ED5F-80F1-F4A42A117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3991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4861A-1A01-0775-A72D-577EE4C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A2A52-9B9D-99B2-0099-80E494BAE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96009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B9955-9F7D-8531-9A24-818EF482F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5BDA5-29D0-34A1-2CC7-A53A8BB22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2969CA-1065-186E-D32B-11777E1AA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6369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71A4E-09C3-93BC-B28B-0D564DF30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71CE2-9108-4996-139A-2CB6ECFFA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79789-4805-A6BD-CEFA-EC9D127EA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C8DDFF-4D2C-13E6-69F1-DD8DD88DEF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C6633-B348-9FFF-3AA3-DF5DCBCCDF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2633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557C7-61A3-0AAB-E94C-9B3CF9D5A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153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649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29F76-8654-4FED-BE32-424774688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884F7-1D7C-4CDF-BA83-A72C300C4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66AA4-E196-4AF9-86DC-E70633605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37BE-B23E-4F33-940C-531BB84B5F2B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27DD3-BF6A-4E94-A001-C7725D4D1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354C6-DAEF-4F17-BFAF-CFB0D32A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2EBD-414A-4AB3-B6C4-9229D9246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291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351A0-088C-9B15-C9DE-50677A4E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17026-7B82-2DEF-A02F-FC544BAAB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847A70-F679-66D0-E7FE-4DFEC8669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22506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6CDF3-6AA2-D714-CC15-EDC1178E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0BD346-8A41-5F96-86E6-8D4B07FB50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8CF297-F345-0848-9C0C-56636E93D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0058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2683-A71F-5DC5-0ADE-213B6DF2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EB653A-02E8-D74C-7787-BC40E11AE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39835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739880-CF09-9173-ED41-B5EA4CFAE5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9CBC5F-D893-91E9-72CA-671BE84A62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0010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B240B-45F6-847C-1520-408F5C9C3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4854FC94-6653-0824-3174-514BD1CABAB5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99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AAA9A-6887-B299-774D-5A755F580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36F555F4-7479-DA96-6A07-8D914ED02C90}"/>
              </a:ext>
            </a:extLst>
          </p:cNvPr>
          <p:cNvSpPr>
            <a:spLocks noGrp="1"/>
          </p:cNvSpPr>
          <p:nvPr>
            <p:ph type="chart"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EC898D-3BD2-5332-8A90-E0487E17E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77305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3D991-4160-29B3-207B-E083D84D06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9483F2-A860-438A-1DA3-729A4747E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9BB49-CF5D-492A-673A-0CB353758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B9A19-FA04-659F-E3F2-E8B86AFA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01ADC-0AF1-A73C-5548-AE6DBDB1B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0D91F-7868-40DD-B118-F3294C5F8D7E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5894471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79584-479E-668E-6027-A7BA1D833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05B0F-D324-8E5A-6638-33828784C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B2CFB-99EB-EE9A-CF39-413D630ED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453B5-750F-317D-3AE2-47A96A478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4A7DE-6970-9437-1F00-B64EEB05B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E27FC-063B-4C5A-B97E-DF8A8FCB05F9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065624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8A5A2-4882-7A8A-4163-8A3E2CB7B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5A744-AABB-BFB5-C429-C88CE042D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5C0AE-9865-FD7F-D0AB-6C09109F5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5C38F-94E4-BB2F-4E5F-9C283E0AA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FAE7F-6461-9C3A-BBC1-3C7AE1FE1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4DCB5-589F-4F2D-B181-849F9385C325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5989600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5B7A-5926-1414-8767-AB8EECBA4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1AC3-7708-D2F0-E430-987EC1FFAE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97A701-5FB4-80A1-03A8-BC5FF8A87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EC86B-B5B2-EC70-5F49-4D611F73A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ADC65-59B0-15A1-07B0-D35EBADD8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AF7F8-F32A-CD5B-165B-A06FA1A31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729B6-96BC-40C7-AD9E-0BD8D40DE928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033401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28E1E-55E2-42E2-8E7A-E41C08D1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2BA2F-F1D6-4745-AAA6-1C880D9D6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559D1B-1E54-4874-B2FB-62FE0BFFE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27A2F7-2E6C-4C5A-B828-955553C7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37BE-B23E-4F33-940C-531BB84B5F2B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A33D4-C04D-4E2E-885E-147409DFA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99710-BCF5-4114-9B3B-310B9C973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2EBD-414A-4AB3-B6C4-9229D9246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14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50760-ACF7-B35C-E1B7-2472B2D5F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E72FD-C389-CEF4-D26B-0B43EE227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CEF41D-04E3-B978-E2E8-3A641D1B6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77F315-4A79-699C-8D9E-213025E72A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0E115E-7E6A-20CF-0968-74C6CEF82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104872-7A77-E0B6-FA95-B9179549F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099E18-B54E-BA51-17F5-465AC0E53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06C606-DB12-438B-E8A5-8DD5E9305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252F64-EADC-46E6-A8E1-997B1556E10D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2028346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78522-689C-7924-684A-50BB72ED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FF98AC-E2D8-4167-17CE-D3823F41E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9A489-6F1E-AF91-9443-C783AC434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AACD73-1BA3-6BBD-30E5-EA20FB51E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26AD7-E553-43B6-9151-FA4EC2EAB48F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4259326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7BEEB5-C09E-F7D8-8BEE-A90CC4F13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72297-652D-402C-C348-20AEFC8A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6E39B-822E-4EE2-B350-2459CD2CD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2FC1DB-057F-4A60-B868-3C8F39D4ABF4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4747040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18E8-B5EE-3DA8-31DC-571F7FE4B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2DDF5-A08A-49B3-BB9B-E71A7E9B2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9DF2DE-E9BF-A424-C401-4E4619F70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4B45B8-3773-F192-4E47-BF937F9C0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36D3C-3BA4-DCF3-6C09-61E6DB572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E81985-CADE-F1CC-BAB0-0DABA872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38A97E-F213-4C8E-9F47-A460012DA4F5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7915504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B1256-BFB2-C011-1242-91938ABCE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F51705-E056-C2B6-016E-7AC6B163B2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7AF1BD-93D0-1563-2AEA-7F3B77DC8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91FD6B-10A1-1242-2B63-2BE318864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F6D2DF-8FBC-F639-80F2-841A68848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F3DAE8-638C-47F5-BBC2-92D4A9259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34C23-A448-4062-9D26-66B2200F929D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265425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96B13-17BC-61AE-D60B-55310CB9E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EC30DD-AEA1-90DD-1052-2F1C7CCE72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08A6-CCDC-ABBE-B508-552CE2D73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E9594-AEFD-A59C-687E-72C9E61B9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93B92-311F-1FF4-E833-232FCE2C9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B3CCD-B010-44E4-BEEA-CFE0D7601EF5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691255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BD5C1A-935B-F071-F7EC-5FD890F9DC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D1767D-7694-9FA2-38AF-A54531774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EA3BD-AA1F-FF42-6E14-15AE19018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437B4-E381-A226-6AFF-998C7DC99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1706A-CDB0-B691-EECC-AFBD5BDD6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B4248-0108-4EAF-830D-D5215AF45553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974637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OT_BEAM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5" b="24760"/>
          <a:stretch>
            <a:fillRect/>
          </a:stretch>
        </p:blipFill>
        <p:spPr bwMode="auto">
          <a:xfrm>
            <a:off x="239184" y="857250"/>
            <a:ext cx="11707283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5903384" y="1700213"/>
            <a:ext cx="5486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20000"/>
              </a:spcBef>
              <a:buFontTx/>
              <a:buChar char="•"/>
              <a:defRPr/>
            </a:pPr>
            <a:endParaRPr lang="en-US" sz="2400"/>
          </a:p>
        </p:txBody>
      </p:sp>
      <p:pic>
        <p:nvPicPr>
          <p:cNvPr id="6" name="Picture 10" descr="AOT_LOGO_int_L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84" y="236539"/>
            <a:ext cx="3359149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8001" y="1520826"/>
            <a:ext cx="11036300" cy="468313"/>
          </a:xfrm>
        </p:spPr>
        <p:txBody>
          <a:bodyPr/>
          <a:lstStyle>
            <a:lvl1pPr>
              <a:defRPr>
                <a:solidFill>
                  <a:srgbClr val="29529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8001" y="1957388"/>
            <a:ext cx="11036300" cy="468312"/>
          </a:xfrm>
        </p:spPr>
        <p:txBody>
          <a:bodyPr lIns="0" tIns="0" rIns="0" bIns="0"/>
          <a:lstStyle>
            <a:lvl1pPr marL="0" indent="0">
              <a:lnSpc>
                <a:spcPts val="3400"/>
              </a:lnSpc>
              <a:buFontTx/>
              <a:buNone/>
              <a:defRPr sz="3200">
                <a:solidFill>
                  <a:srgbClr val="808080"/>
                </a:solidFill>
              </a:defRPr>
            </a:lvl1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380864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29529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B0EED-89E3-418D-A96E-1B436E8E7897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573150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17CB3-BCD5-4D20-94CC-55E82BD0FACF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72606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81258-57A3-4C80-8A3F-90F45678F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BA5C6-C6F1-4845-9A04-CBF01B66E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4F1556-6EE7-498E-8017-E8048C5F2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0A171-A27E-43E1-A10B-FEFFD81A9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4F790F-5790-4911-AB49-9361F65B3A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CBF822-1781-4354-A3A8-6A86DD8AD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37BE-B23E-4F33-940C-531BB84B5F2B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6740E2-722E-46B4-B5E7-C5E9E9ED5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52D5F0-4F60-49D4-9961-3BBBBC15D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2EBD-414A-4AB3-B6C4-9229D9246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737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520826"/>
            <a:ext cx="5416551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7751" y="1520826"/>
            <a:ext cx="5416549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95105-7AA0-4530-88B4-EE9302295AE0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420733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0BDB6-B9EF-4BE7-90BB-9378A72A3124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77012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FDFD0-8843-4AD6-9AD8-403C70641076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650784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F02B3-60F3-4609-9D0F-9DB0350DEE7E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368086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BB3F1-BECD-4CE9-8B64-EAC084F0AEDC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72790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F9CDD-61D9-4948-971D-74ED080EE545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21917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3F3A6-42C2-4121-AFDC-61550D567047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93651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6284" y="381000"/>
            <a:ext cx="2758016" cy="58181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381000"/>
            <a:ext cx="8075084" cy="58181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DF82C-9C4E-4BE8-A238-9D168423415B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695054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9F2BC-F158-4C7B-A471-2E5A4C0F443C}" type="datetime1">
              <a:rPr lang="en-IN" smtClean="0"/>
              <a:pPr/>
              <a:t>19-07-2022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9253-6FD3-4C20-BADF-93C1A9636B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04C1-7C98-4013-9F9E-5E5B4DBFB6B1}" type="datetime1">
              <a:rPr lang="en-IN" smtClean="0"/>
              <a:pPr/>
              <a:t>19-07-2022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9253-6FD3-4C20-BADF-93C1A9636B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0DCD7-7268-4C09-A67C-05A40EE3B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0B6BA-559C-4BB2-8F90-1DF368C38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37BE-B23E-4F33-940C-531BB84B5F2B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D912FA-E5A9-4C9E-9920-02F62760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D0A462-8F37-4811-B8E7-D60E646DC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2EBD-414A-4AB3-B6C4-9229D9246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251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34FA2-922D-4332-BFCB-6757A77818D8}" type="datetime1">
              <a:rPr lang="en-IN" smtClean="0"/>
              <a:pPr/>
              <a:t>19-07-2022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9253-6FD3-4C20-BADF-93C1A9636B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5FB7A-D03A-4E57-8812-126EFF932CF5}" type="datetime1">
              <a:rPr lang="en-IN" smtClean="0"/>
              <a:pPr/>
              <a:t>19-07-2022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9253-6FD3-4C20-BADF-93C1A9636B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4B480-F29B-41D0-8DD7-C95579CCE2D2}" type="datetime1">
              <a:rPr lang="en-IN" smtClean="0"/>
              <a:pPr/>
              <a:t>19-07-2022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9253-6FD3-4C20-BADF-93C1A9636B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5DCC-8548-424B-81C8-85866E43A3F7}" type="datetime1">
              <a:rPr lang="en-IN" smtClean="0"/>
              <a:pPr/>
              <a:t>19-07-2022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9253-6FD3-4C20-BADF-93C1A9636B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A6B6-11E6-4D2D-9F1B-59EFE1883989}" type="datetime1">
              <a:rPr lang="en-IN" smtClean="0"/>
              <a:pPr/>
              <a:t>19-07-2022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9253-6FD3-4C20-BADF-93C1A9636B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22F10-2799-4B70-AE54-2E2DC29D7C83}" type="datetime1">
              <a:rPr lang="en-IN" smtClean="0"/>
              <a:pPr/>
              <a:t>19-07-2022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9253-6FD3-4C20-BADF-93C1A9636B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16BB2-6988-4791-8201-CDC3961FB2B6}" type="datetime1">
              <a:rPr lang="en-IN" smtClean="0"/>
              <a:pPr/>
              <a:t>19-07-2022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9253-6FD3-4C20-BADF-93C1A9636B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BB34-D40B-4938-BA5A-54679CEEFC00}" type="datetime1">
              <a:rPr lang="en-IN" smtClean="0"/>
              <a:pPr/>
              <a:t>19-07-2022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9253-6FD3-4C20-BADF-93C1A9636B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8550-FA5D-45D8-B341-C59B00CEE2FE}" type="datetime1">
              <a:rPr lang="en-IN" smtClean="0"/>
              <a:pPr/>
              <a:t>19-07-2022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9253-6FD3-4C20-BADF-93C1A9636B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37EEC1-8589-4C72-A2DF-9A043FDB5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37BE-B23E-4F33-940C-531BB84B5F2B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4EAE0B-1745-4F3F-8B4B-A77F66784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BDFB5-896E-4027-85F4-9A8779949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2EBD-414A-4AB3-B6C4-9229D9246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26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D6707-CF25-4D09-83F5-698A32B9F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86627-A55A-4CC6-A802-8151EABB3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02F160-89B7-4AA6-8C81-7762F461F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F7A80B-84C7-43A7-81A9-A65496EC4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37BE-B23E-4F33-940C-531BB84B5F2B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3FDB0-DFAC-44BC-AD7C-71EAC20C8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E8635E-E6C8-4631-B3A0-92FB77DEB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2EBD-414A-4AB3-B6C4-9229D9246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31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B9492-72D8-4C99-8E8F-F83515DC1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E40B10-9F50-46F9-968F-B57C42705C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33689F-B1CD-4D46-97B9-B70471976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1F3571-C26A-458A-B3D4-79F952AB1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37BE-B23E-4F33-940C-531BB84B5F2B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6C6E3-D473-40BA-9F3D-008F668D5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381FF5-5DA8-4CB3-9B6F-AF81ED020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2EBD-414A-4AB3-B6C4-9229D9246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98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2EBFB2-511D-4AA3-8396-14FA7717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93E05C-A01A-46F7-A932-7EF44733F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483D2-342F-408C-A67D-A1A42A8202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637BE-B23E-4F33-940C-531BB84B5F2B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49A4C-49BA-498C-858F-FB50A32DA5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95579-B924-4A71-A065-0F32B80A0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D2EBD-414A-4AB3-B6C4-9229D9246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1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C1F43-28E2-456F-BE21-EB0E02E57026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8C9BA-41D7-445D-8DE2-E5CADB205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3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>
            <a:extLst>
              <a:ext uri="{FF2B5EF4-FFF2-40B4-BE49-F238E27FC236}">
                <a16:creationId xmlns:a16="http://schemas.microsoft.com/office/drawing/2014/main" id="{3B070B15-E9A1-7CF5-7E62-459598540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lum bright="66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715" r:id="rId11"/>
    <p:sldLayoutId id="2147483716" r:id="rId12"/>
    <p:sldLayoutId id="2147483717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85000"/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44EE571-F000-0894-1022-ADE888272B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B0D7A5F-EB5B-51AB-DD80-3B4DC6D401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/>
              <a:t>Click to edit Master text styles</a:t>
            </a:r>
          </a:p>
          <a:p>
            <a:pPr lvl="1"/>
            <a:r>
              <a:rPr lang="en-CA" altLang="en-US"/>
              <a:t>Second level</a:t>
            </a:r>
          </a:p>
          <a:p>
            <a:pPr lvl="2"/>
            <a:r>
              <a:rPr lang="en-CA" altLang="en-US"/>
              <a:t>Third level</a:t>
            </a:r>
          </a:p>
          <a:p>
            <a:pPr lvl="3"/>
            <a:r>
              <a:rPr lang="en-CA" altLang="en-US"/>
              <a:t>Fourth level</a:t>
            </a:r>
          </a:p>
          <a:p>
            <a:pPr lvl="4"/>
            <a:r>
              <a:rPr lang="en-CA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6BB4DE3-BF71-7F64-254B-AA6820D63F5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endParaRPr lang="en-CA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15579DB-3F1C-CC95-F9DC-FC2DC5EF44E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endParaRPr lang="en-CA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4213757-C1A1-0539-39A7-795D4F77B3D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fld id="{8591F030-1B0F-4910-B72A-CA8DD66065F8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71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1" y="381000"/>
            <a:ext cx="11036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08000" y="6602413"/>
            <a:ext cx="2844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800"/>
            </a:lvl1pPr>
          </a:lstStyle>
          <a:p>
            <a:pPr>
              <a:defRPr/>
            </a:pPr>
            <a:fld id="{24DF7D77-57CA-4064-A5D9-D77872708E38}" type="slidenum">
              <a:rPr lang="de-CH"/>
              <a:pPr>
                <a:defRPr/>
              </a:pPr>
              <a:t>‹#›</a:t>
            </a:fld>
            <a:endParaRPr lang="de-CH"/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1" y="1520826"/>
            <a:ext cx="110363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2nd level</a:t>
            </a:r>
          </a:p>
          <a:p>
            <a:pPr lvl="2"/>
            <a:r>
              <a:rPr lang="en-US"/>
              <a:t>3rd level</a:t>
            </a:r>
          </a:p>
          <a:p>
            <a:pPr lvl="3"/>
            <a:r>
              <a:rPr lang="en-US"/>
              <a:t>4th level</a:t>
            </a:r>
          </a:p>
          <a:p>
            <a:pPr lvl="4"/>
            <a:r>
              <a:rPr lang="en-US"/>
              <a:t>5th level</a:t>
            </a:r>
          </a:p>
        </p:txBody>
      </p:sp>
      <p:pic>
        <p:nvPicPr>
          <p:cNvPr id="1029" name="Picture 8" descr="AOT_LOGO_int_M_rg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1" y="6477001"/>
            <a:ext cx="2156884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9pPr>
    </p:titleStyle>
    <p:bodyStyle>
      <a:lvl1pPr marL="533400" indent="-5334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52500" indent="-4286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2pPr>
      <a:lvl3pPr marL="1371600" indent="-4095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752600" indent="-3619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09800" indent="-4635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0C7AA-1086-40A8-B6C0-084012B185A4}" type="datetime1">
              <a:rPr lang="en-IN" smtClean="0"/>
              <a:pPr/>
              <a:t>19-07-2022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19253-6FD3-4C20-BADF-93C1A9636B12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.pn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3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15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17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968282"/>
            <a:ext cx="12188824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A7030B-AE36-4AA3-A51F-B4E55309C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338" y="1235793"/>
            <a:ext cx="10601325" cy="1304082"/>
          </a:xfrm>
        </p:spPr>
        <p:txBody>
          <a:bodyPr>
            <a:normAutofit/>
          </a:bodyPr>
          <a:lstStyle/>
          <a:p>
            <a:r>
              <a:rPr lang="en-US" sz="6600"/>
              <a:t>Shoulder and elbow disorders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A3ADE5-392B-47D2-8576-A76EADA181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715" y="3560358"/>
            <a:ext cx="10601325" cy="114488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+mn-lt"/>
                <a:cs typeface="+mn-lt"/>
              </a:rPr>
              <a:t>Dr. Belal Al-</a:t>
            </a:r>
            <a:r>
              <a:rPr lang="en-US" err="1">
                <a:ea typeface="+mn-lt"/>
                <a:cs typeface="+mn-lt"/>
              </a:rPr>
              <a:t>zu'bi</a:t>
            </a:r>
            <a:endParaRPr lang="en-US" err="1"/>
          </a:p>
          <a:p>
            <a:r>
              <a:rPr lang="en-US">
                <a:ea typeface="+mn-lt"/>
                <a:cs typeface="+mn-lt"/>
              </a:rPr>
              <a:t>Assistant Professor, </a:t>
            </a:r>
            <a:r>
              <a:rPr lang="en-US" err="1">
                <a:ea typeface="+mn-lt"/>
                <a:cs typeface="+mn-lt"/>
              </a:rPr>
              <a:t>Mutah</a:t>
            </a:r>
            <a:r>
              <a:rPr lang="en-US">
                <a:ea typeface="+mn-lt"/>
                <a:cs typeface="+mn-lt"/>
              </a:rPr>
              <a:t> University</a:t>
            </a:r>
            <a:endParaRPr lang="en-US"/>
          </a:p>
          <a:p>
            <a:r>
              <a:rPr lang="en-US">
                <a:ea typeface="+mn-lt"/>
                <a:cs typeface="+mn-lt"/>
              </a:rPr>
              <a:t>Orthopedic Sports Medicine, Arthroscopy, Foot and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Ankle</a:t>
            </a:r>
            <a:endParaRPr lang="en-US"/>
          </a:p>
          <a:p>
            <a:r>
              <a:rPr lang="en-US">
                <a:ea typeface="+mn-lt"/>
                <a:cs typeface="+mn-lt"/>
              </a:rPr>
              <a:t>MRCS, JBO</a:t>
            </a:r>
            <a:endParaRPr lang="en-US"/>
          </a:p>
          <a:p>
            <a:endParaRPr lang="en-US">
              <a:cs typeface="Calibri"/>
            </a:endParaRPr>
          </a:p>
        </p:txBody>
      </p:sp>
      <p:cxnSp>
        <p:nvCxnSpPr>
          <p:cNvPr id="28" name="Straight Connector 19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3894594"/>
            <a:ext cx="27432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1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357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3585"/>
    </mc:Choice>
    <mc:Fallback xmlns="">
      <p:transition spd="slow" advTm="1358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A9249-D3C7-472A-AB3F-383E2A538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Jobe's test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4A1908-30E2-45CD-9A7E-A6788223D4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5616" y="1868757"/>
            <a:ext cx="6226090" cy="3503074"/>
          </a:xfrm>
          <a:prstGeom prst="rect">
            <a:avLst/>
          </a:prstGeom>
        </p:spPr>
      </p:pic>
      <p:pic>
        <p:nvPicPr>
          <p:cNvPr id="3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0721DC8-61DD-B8D0-FB4B-B47D7B69B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20" y="1861868"/>
            <a:ext cx="4684143" cy="412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76"/>
    </mc:Choice>
    <mc:Fallback xmlns="">
      <p:transition spd="slow" advTm="3377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BCB01-04A9-4DDB-99C2-7FE6230E3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err="1"/>
              <a:t>Infraspinatous</a:t>
            </a:r>
            <a:br>
              <a:rPr lang="en-US"/>
            </a:br>
            <a:r>
              <a:rPr lang="en-US"/>
              <a:t>suprascapular nerve</a:t>
            </a:r>
          </a:p>
        </p:txBody>
      </p:sp>
      <p:pic>
        <p:nvPicPr>
          <p:cNvPr id="4098" name="Picture 2" descr="نتيجة بحث الصور عن infraspinatous">
            <a:extLst>
              <a:ext uri="{FF2B5EF4-FFF2-40B4-BE49-F238E27FC236}">
                <a16:creationId xmlns:a16="http://schemas.microsoft.com/office/drawing/2014/main" id="{37C94036-B6F0-4D1E-A8EC-6D2D573D7A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598" y="2199436"/>
            <a:ext cx="361106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C45C324-D462-84ED-1F5B-DD56BA706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979" y="2267130"/>
            <a:ext cx="3962759" cy="394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6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75"/>
    </mc:Choice>
    <mc:Fallback xmlns="">
      <p:transition spd="slow" advTm="2267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BBA14-9C5F-4906-9A80-E997A3803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Examination</a:t>
            </a:r>
          </a:p>
        </p:txBody>
      </p:sp>
      <p:pic>
        <p:nvPicPr>
          <p:cNvPr id="3" name="Picture 4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E500876D-FE66-15D2-B599-0930E0BA8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985" y="1698314"/>
            <a:ext cx="6280030" cy="501413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6628853-EB74-77AE-CEF2-5DBD7D5B8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702" y="2946640"/>
            <a:ext cx="4784784" cy="359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2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04"/>
    </mc:Choice>
    <mc:Fallback xmlns="">
      <p:transition spd="slow" advTm="1590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176CB-1264-4C8F-941D-ED160025D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Teres Minor</a:t>
            </a:r>
            <a:br>
              <a:rPr lang="en-US"/>
            </a:br>
            <a:r>
              <a:rPr lang="en-US"/>
              <a:t>Axillary nerve</a:t>
            </a: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369BB125-B68E-522C-01B1-41436471B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9872" y="1899249"/>
            <a:ext cx="4770407" cy="4799162"/>
          </a:xfrm>
        </p:spPr>
      </p:pic>
    </p:spTree>
    <p:extLst>
      <p:ext uri="{BB962C8B-B14F-4D97-AF65-F5344CB8AC3E}">
        <p14:creationId xmlns:p14="http://schemas.microsoft.com/office/powerpoint/2010/main" val="300977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65"/>
    </mc:Choice>
    <mc:Fallback xmlns="">
      <p:transition spd="slow" advTm="2496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BF545-88CE-4B1B-B63C-2E0A025AE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Examination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022CDFB-C9AA-C15F-849A-F45A16754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695" y="1649893"/>
            <a:ext cx="4426608" cy="4694027"/>
          </a:xfrm>
          <a:prstGeom prst="rect">
            <a:avLst/>
          </a:prstGeom>
        </p:spPr>
      </p:pic>
      <p:pic>
        <p:nvPicPr>
          <p:cNvPr id="5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4F213DD-E009-2528-1A30-69F96B45B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66" y="2671852"/>
            <a:ext cx="6121879" cy="344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4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8"/>
    </mc:Choice>
    <mc:Fallback xmlns="">
      <p:transition spd="slow" advTm="1755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ECBAC-0619-4E25-A5ED-56861BF3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Subscapularis</a:t>
            </a:r>
            <a:br>
              <a:rPr lang="en-US"/>
            </a:br>
            <a:r>
              <a:rPr lang="en-US"/>
              <a:t>Upper and lower subscapular nerve</a:t>
            </a: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925AB73B-F6BF-CF0C-9FA0-7DAD4A097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9727" y="209879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44443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52"/>
    </mc:Choice>
    <mc:Fallback xmlns="">
      <p:transition spd="slow" advTm="2085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3D493-88BE-426B-B481-F211F4439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Examination</a:t>
            </a:r>
          </a:p>
        </p:txBody>
      </p:sp>
      <p:pic>
        <p:nvPicPr>
          <p:cNvPr id="6" name="Picture 6" descr="A picture containing person, swimsuit, underpants&#10;&#10;Description automatically generated">
            <a:extLst>
              <a:ext uri="{FF2B5EF4-FFF2-40B4-BE49-F238E27FC236}">
                <a16:creationId xmlns:a16="http://schemas.microsoft.com/office/drawing/2014/main" id="{C7333888-E38B-FA86-BFC7-19174044D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437" y="1716564"/>
            <a:ext cx="6883878" cy="492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15"/>
    </mc:Choice>
    <mc:Fallback xmlns="">
      <p:transition spd="slow" advTm="2991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83F8E-6EFC-4B8E-8260-1B224B2D9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Superficial Muscles</a:t>
            </a:r>
            <a:br>
              <a:rPr lang="en-US"/>
            </a:br>
            <a:r>
              <a:rPr lang="en-US"/>
              <a:t>Deltoid; Axillary nerve</a:t>
            </a: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9CCF836C-88BF-1239-B3E7-EDD0610AF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8125" y="1948656"/>
            <a:ext cx="4390126" cy="4781010"/>
          </a:xfrm>
        </p:spPr>
      </p:pic>
    </p:spTree>
    <p:extLst>
      <p:ext uri="{BB962C8B-B14F-4D97-AF65-F5344CB8AC3E}">
        <p14:creationId xmlns:p14="http://schemas.microsoft.com/office/powerpoint/2010/main" val="343814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41"/>
    </mc:Choice>
    <mc:Fallback xmlns="">
      <p:transition spd="slow" advTm="5594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83434-F7B3-4CB4-B7B2-C0552E681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Pectoralis Major</a:t>
            </a:r>
            <a:br>
              <a:rPr lang="en-US"/>
            </a:br>
            <a:r>
              <a:rPr lang="en-US"/>
              <a:t>Medial and lateral pectoral Nerve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5C2463A-9FD1-4EF2-8412-AAE8CE862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3517" y="1885071"/>
            <a:ext cx="5761693" cy="430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6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17"/>
    </mc:Choice>
    <mc:Fallback xmlns="">
      <p:transition spd="slow" advTm="2241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CDC9C-5494-4B85-B7EF-1747FF5CE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err="1"/>
              <a:t>Latissmus</a:t>
            </a:r>
            <a:r>
              <a:rPr lang="en-US"/>
              <a:t> dorsi</a:t>
            </a:r>
            <a:br>
              <a:rPr lang="en-US"/>
            </a:br>
            <a:r>
              <a:rPr lang="en-US"/>
              <a:t>Thoracodorsal nerve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6D58C3-97F7-4570-B794-1A6F3F3E2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6150" y="1825625"/>
            <a:ext cx="52796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4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95"/>
    </mc:Choice>
    <mc:Fallback xmlns="">
      <p:transition spd="slow" advTm="2199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257FE-0106-BBB0-6430-C6F6001F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50000"/>
              </a:spcBef>
            </a:pPr>
            <a:r>
              <a:rPr lang="en-US">
                <a:ea typeface="+mn-lt"/>
                <a:cs typeface="+mn-lt"/>
              </a:rPr>
              <a:t>Scapulothoracic</a:t>
            </a:r>
          </a:p>
          <a:p>
            <a:pPr>
              <a:spcBef>
                <a:spcPct val="50000"/>
              </a:spcBef>
            </a:pPr>
            <a:r>
              <a:rPr lang="en-US">
                <a:ea typeface="+mn-lt"/>
                <a:cs typeface="+mn-lt"/>
              </a:rPr>
              <a:t> Acromioclavicular</a:t>
            </a:r>
          </a:p>
          <a:p>
            <a:pPr>
              <a:spcBef>
                <a:spcPct val="50000"/>
              </a:spcBef>
            </a:pPr>
            <a:r>
              <a:rPr lang="en-US">
                <a:ea typeface="+mn-lt"/>
                <a:cs typeface="+mn-lt"/>
              </a:rPr>
              <a:t> Sternoclavicular</a:t>
            </a:r>
          </a:p>
          <a:p>
            <a:pPr>
              <a:spcBef>
                <a:spcPct val="50000"/>
              </a:spcBef>
            </a:pPr>
            <a:r>
              <a:rPr lang="en-US">
                <a:ea typeface="+mn-lt"/>
                <a:cs typeface="+mn-lt"/>
              </a:rPr>
              <a:t> Glenohumeral</a:t>
            </a:r>
            <a:endParaRPr lang="en-CA">
              <a:ea typeface="+mn-lt"/>
              <a:cs typeface="+mn-lt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5" name="Picture 2" descr="A picture containing indoor, gray, silver&#10;&#10;Description automatically generated">
            <a:extLst>
              <a:ext uri="{FF2B5EF4-FFF2-40B4-BE49-F238E27FC236}">
                <a16:creationId xmlns:a16="http://schemas.microsoft.com/office/drawing/2014/main" id="{8448BDF5-FF2D-9B95-5EC4-7826BCE0E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2145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986BCC7-2450-150F-FF3C-4D4695BB8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38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773DB-4C32-4269-B1CE-F2D28D777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Biceps</a:t>
            </a:r>
            <a:br>
              <a:rPr lang="en-US"/>
            </a:br>
            <a:r>
              <a:rPr lang="en-US"/>
              <a:t>Musculocutaneous nerve</a:t>
            </a:r>
          </a:p>
        </p:txBody>
      </p:sp>
      <p:pic>
        <p:nvPicPr>
          <p:cNvPr id="10242" name="Picture 2" descr="نتيجة بحث الصور عن biceps brachii">
            <a:extLst>
              <a:ext uri="{FF2B5EF4-FFF2-40B4-BE49-F238E27FC236}">
                <a16:creationId xmlns:a16="http://schemas.microsoft.com/office/drawing/2014/main" id="{8C121304-7A49-4B83-A164-1D8BE1EA9A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36" y="2550348"/>
            <a:ext cx="607695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7BAA279D-FAD8-3374-71E7-E565847BB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255" y="2767552"/>
            <a:ext cx="4205376" cy="332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6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13"/>
    </mc:Choice>
    <mc:Fallback xmlns="">
      <p:transition spd="slow" advTm="41013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D3F6B-DB7D-510B-230A-639FE547C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Bicipital tendinitis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9BFC36D-E22F-E2DE-074E-C39824034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7099" y="2292275"/>
            <a:ext cx="4597160" cy="3418037"/>
          </a:xfrm>
        </p:spPr>
      </p:pic>
      <p:pic>
        <p:nvPicPr>
          <p:cNvPr id="5" name="Picture 5" descr="A picture containing clothing, underpants&#10;&#10;Description automatically generated">
            <a:extLst>
              <a:ext uri="{FF2B5EF4-FFF2-40B4-BE49-F238E27FC236}">
                <a16:creationId xmlns:a16="http://schemas.microsoft.com/office/drawing/2014/main" id="{C91160F5-17EE-6475-5AAF-2228307A3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532" y="2045320"/>
            <a:ext cx="2743200" cy="3831285"/>
          </a:xfrm>
          <a:prstGeom prst="rect">
            <a:avLst/>
          </a:prstGeom>
        </p:spPr>
      </p:pic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40BDBF80-A41D-5DA2-2A73-C0DA51F39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64" y="1717862"/>
            <a:ext cx="4267200" cy="44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38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39208-6FF0-93F2-22BB-BFD75C3C5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Biceps tendon Rupture</a:t>
            </a:r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608C34F-A624-59B1-4A73-2AD3E94C5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155" y="2931135"/>
            <a:ext cx="5345501" cy="300856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00A5FB-5602-31A3-0F11-E4B377B9A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D274A9-2048-DDC3-3285-35C9F9D9F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107" y="1624251"/>
            <a:ext cx="2270376" cy="466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3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40D3C-461B-4C7C-A7FF-A87DF6CFB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Speed's test</a:t>
            </a:r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52BC11C-9B43-F657-24B6-147FFF2C32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5550" y="1977231"/>
            <a:ext cx="7200900" cy="4048125"/>
          </a:xfrm>
        </p:spPr>
      </p:pic>
    </p:spTree>
    <p:extLst>
      <p:ext uri="{BB962C8B-B14F-4D97-AF65-F5344CB8AC3E}">
        <p14:creationId xmlns:p14="http://schemas.microsoft.com/office/powerpoint/2010/main" val="322317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81"/>
    </mc:Choice>
    <mc:Fallback xmlns="">
      <p:transition spd="slow" advTm="3608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F3DD8-7AEE-4CE8-B9E1-53F41F916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+mj-lt"/>
                <a:cs typeface="+mj-lt"/>
              </a:rPr>
              <a:t>Yergason's</a:t>
            </a:r>
            <a:r>
              <a:rPr lang="en-US">
                <a:ea typeface="+mj-lt"/>
                <a:cs typeface="+mj-lt"/>
              </a:rPr>
              <a:t> test</a:t>
            </a:r>
            <a:endParaRPr lang="en-US"/>
          </a:p>
        </p:txBody>
      </p:sp>
      <p:pic>
        <p:nvPicPr>
          <p:cNvPr id="5" name="Picture 5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C9127D01-1260-3829-BA97-F28897944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5550" y="1977231"/>
            <a:ext cx="7200900" cy="4048125"/>
          </a:xfrm>
        </p:spPr>
      </p:pic>
    </p:spTree>
    <p:extLst>
      <p:ext uri="{BB962C8B-B14F-4D97-AF65-F5344CB8AC3E}">
        <p14:creationId xmlns:p14="http://schemas.microsoft.com/office/powerpoint/2010/main" val="395812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43"/>
    </mc:Choice>
    <mc:Fallback xmlns="">
      <p:transition spd="slow" advTm="39243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5B229-F9FD-44DC-B5C2-9AEA284DC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err="1"/>
              <a:t>Serratous</a:t>
            </a:r>
            <a:r>
              <a:rPr lang="en-US"/>
              <a:t> anterior</a:t>
            </a:r>
            <a:br>
              <a:rPr lang="en-US"/>
            </a:br>
            <a:r>
              <a:rPr lang="en-US"/>
              <a:t>Long thoracic nerve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02FDE0-C438-4C31-98FE-9CA8720A3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5853" y="2141537"/>
            <a:ext cx="3049067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B37EEC-9FEA-48AC-BBB7-A53F43CE7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037" y="2141537"/>
            <a:ext cx="30099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0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90"/>
    </mc:Choice>
    <mc:Fallback xmlns="">
      <p:transition spd="slow" advTm="1419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A1535-507B-445E-97C9-8E1E307F4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Trapezius</a:t>
            </a:r>
            <a:br>
              <a:rPr lang="en-US"/>
            </a:br>
            <a:r>
              <a:rPr lang="en-US"/>
              <a:t>Spinal Accessory Nerve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63728E-24EA-47E1-A189-CE674EC185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9484" y="2442299"/>
            <a:ext cx="666750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4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4"/>
    </mc:Choice>
    <mc:Fallback xmlns="">
      <p:transition spd="slow" advTm="8614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30BD7083-0B6E-90B7-BD0A-D65576C328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51" t="13006" r="1064" b="32128"/>
          <a:stretch/>
        </p:blipFill>
        <p:spPr>
          <a:xfrm>
            <a:off x="871267" y="693408"/>
            <a:ext cx="10449473" cy="577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4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29"/>
    </mc:Choice>
    <mc:Fallback xmlns="">
      <p:transition spd="slow" advTm="31229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F5755-8500-4C60-B125-BAACA5C59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Static Stabilizer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22A4E-D59D-4FB3-A9F2-A21D2B434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435087" cy="626027"/>
          </a:xfrm>
        </p:spPr>
        <p:txBody>
          <a:bodyPr/>
          <a:lstStyle/>
          <a:p>
            <a:r>
              <a:rPr lang="en-US"/>
              <a:t>Ligaments</a:t>
            </a: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D588A44C-A5A4-3947-B832-E51398E3F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23" y="2434453"/>
            <a:ext cx="4410974" cy="4418866"/>
          </a:xfrm>
          <a:prstGeom prst="rect">
            <a:avLst/>
          </a:prstGeom>
        </p:spPr>
      </p:pic>
      <p:pic>
        <p:nvPicPr>
          <p:cNvPr id="6" name="Picture 2" descr="Diagram&#10;&#10;Description automatically generated">
            <a:extLst>
              <a:ext uri="{FF2B5EF4-FFF2-40B4-BE49-F238E27FC236}">
                <a16:creationId xmlns:a16="http://schemas.microsoft.com/office/drawing/2014/main" id="{431CE2B5-BC8E-9728-BF65-3C3A81747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773" y="1922253"/>
            <a:ext cx="7251940" cy="466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04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68"/>
    </mc:Choice>
    <mc:Fallback xmlns="">
      <p:transition spd="slow" advTm="5526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8B8EB-D75D-4161-89B2-5FA235980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Capsule</a:t>
            </a:r>
            <a:br>
              <a:rPr lang="en-US"/>
            </a:br>
            <a:r>
              <a:rPr lang="en-US">
                <a:ea typeface="+mj-lt"/>
                <a:cs typeface="+mj-lt"/>
              </a:rPr>
              <a:t>Negative Pressure</a:t>
            </a:r>
            <a:endParaRPr lang="en-US">
              <a:cs typeface="Calibri Light"/>
            </a:endParaRPr>
          </a:p>
        </p:txBody>
      </p:sp>
      <p:pic>
        <p:nvPicPr>
          <p:cNvPr id="13314" name="Picture 2" descr="نتيجة بحث الصور عن shoulder capsule">
            <a:extLst>
              <a:ext uri="{FF2B5EF4-FFF2-40B4-BE49-F238E27FC236}">
                <a16:creationId xmlns:a16="http://schemas.microsoft.com/office/drawing/2014/main" id="{E692AA44-F195-4520-9265-A860ABC98A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800" y="1814731"/>
            <a:ext cx="5271624" cy="427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53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1"/>
    </mc:Choice>
    <mc:Fallback xmlns="">
      <p:transition spd="slow" advTm="700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526A1-2850-D39A-C130-5DBA3909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Normal Shoulder Motion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0F0E6-D184-1FAE-CD07-B6DCB9398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8719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 2/3 of normal shoulder abduction comes from the glenohumeral joint.</a:t>
            </a:r>
          </a:p>
          <a:p>
            <a:r>
              <a:rPr lang="en-US" dirty="0">
                <a:ea typeface="+mn-lt"/>
                <a:cs typeface="+mn-lt"/>
              </a:rPr>
              <a:t>1/3 of shoulder abduction comes from scapulothoracic joint .  </a:t>
            </a:r>
            <a:endParaRPr lang="en-US" dirty="0">
              <a:cs typeface="Calibri" panose="020F0502020204030204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D41F87BA-2F36-DF94-A241-E93245B78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419" y="2969628"/>
            <a:ext cx="6768860" cy="35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33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21536-EDE9-4448-BB44-EF748AA55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502"/>
            <a:ext cx="10515600" cy="1325563"/>
          </a:xfrm>
        </p:spPr>
        <p:txBody>
          <a:bodyPr/>
          <a:lstStyle/>
          <a:p>
            <a:pPr algn="ctr"/>
            <a:r>
              <a:rPr lang="en-US"/>
              <a:t>Labrum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30622B-9C63-4256-AD11-6CDAC1093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9396" y="1886205"/>
            <a:ext cx="7620000" cy="4057650"/>
          </a:xfrm>
          <a:prstGeom prst="rect">
            <a:avLst/>
          </a:prstGeom>
        </p:spPr>
      </p:pic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29738402-526F-DDDC-2729-0D041AA42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004" y="2357168"/>
            <a:ext cx="4684143" cy="352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8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78"/>
    </mc:Choice>
    <mc:Fallback xmlns="">
      <p:transition spd="slow" advTm="24978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765F4-2186-3203-B87D-A7FAF019F6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Shoulder pain ???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4BF03-D567-B24C-F881-A1D9C166B2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sz="3600">
              <a:cs typeface="Calibri"/>
            </a:endParaRPr>
          </a:p>
          <a:p>
            <a:r>
              <a:rPr lang="en-US" sz="3600">
                <a:cs typeface="Calibri"/>
              </a:rPr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817505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9308" name="Rectangle 439307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9302" name="Picture 6">
            <a:extLst>
              <a:ext uri="{FF2B5EF4-FFF2-40B4-BE49-F238E27FC236}">
                <a16:creationId xmlns:a16="http://schemas.microsoft.com/office/drawing/2014/main" id="{852CD50B-76F0-9A01-7E9E-D99255683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8" b="24758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9303" name="Picture 7">
            <a:extLst>
              <a:ext uri="{FF2B5EF4-FFF2-40B4-BE49-F238E27FC236}">
                <a16:creationId xmlns:a16="http://schemas.microsoft.com/office/drawing/2014/main" id="{D8190DA6-6C40-87E7-09CB-CF93B8C7D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" b="35574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39310" name="Freeform: Shape 439309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39312" name="Freeform: Shape 439311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9298" name="Rectangle 2">
            <a:extLst>
              <a:ext uri="{FF2B5EF4-FFF2-40B4-BE49-F238E27FC236}">
                <a16:creationId xmlns:a16="http://schemas.microsoft.com/office/drawing/2014/main" id="{46E7CFEC-E68D-9E87-887A-30507A24E5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48056" y="859536"/>
            <a:ext cx="4832802" cy="1243584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400">
                <a:solidFill>
                  <a:schemeClr val="tx1"/>
                </a:solidFill>
              </a:rPr>
              <a:t>Shoulder pain</a:t>
            </a:r>
            <a:endParaRPr lang="en-US" altLang="en-US" sz="3400" b="1" kern="1200">
              <a:solidFill>
                <a:schemeClr val="tx1"/>
              </a:solidFill>
              <a:latin typeface="+mj-lt"/>
              <a:cs typeface="Times New Roman"/>
            </a:endParaRPr>
          </a:p>
        </p:txBody>
      </p:sp>
      <p:sp>
        <p:nvSpPr>
          <p:cNvPr id="439314" name="Rectangle 439313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439316" name="Rectangle 439315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9318" name="Rectangle 439317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9300" name="Rectangle 4">
            <a:extLst>
              <a:ext uri="{FF2B5EF4-FFF2-40B4-BE49-F238E27FC236}">
                <a16:creationId xmlns:a16="http://schemas.microsoft.com/office/drawing/2014/main" id="{CCAC9A5D-6B7D-CC46-8293-0F34029B8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056" y="2512611"/>
            <a:ext cx="4832803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SzPct val="85000"/>
              <a:buBlip>
                <a:blip r:embed="rId5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-228600">
              <a:lnSpc>
                <a:spcPct val="90000"/>
              </a:lnSpc>
              <a:buSzPct val="60000"/>
              <a:buFont typeface="Arial" panose="020B0604020202020204" pitchFamily="34" charset="0"/>
              <a:buChar char="•"/>
            </a:pPr>
            <a:r>
              <a:rPr lang="en-US" altLang="en-US" sz="2000" u="sng">
                <a:latin typeface="+mn-lt"/>
              </a:rPr>
              <a:t>Open Palm v Finger sign</a:t>
            </a:r>
          </a:p>
          <a:p>
            <a:pPr indent="-228600">
              <a:lnSpc>
                <a:spcPct val="90000"/>
              </a:lnSpc>
              <a:buSzPct val="60000"/>
              <a:buFont typeface="Arial" panose="020B0604020202020204" pitchFamily="34" charset="0"/>
              <a:buChar char="•"/>
            </a:pPr>
            <a:r>
              <a:rPr lang="en-US" altLang="en-US" sz="2000">
                <a:latin typeface="+mn-lt"/>
              </a:rPr>
              <a:t>Deltoid sited pain</a:t>
            </a:r>
          </a:p>
          <a:p>
            <a:pPr lvl="1" indent="-228600">
              <a:lnSpc>
                <a:spcPct val="90000"/>
              </a:lnSpc>
              <a:buSzPct val="60000"/>
              <a:buFont typeface="Arial" panose="020B0604020202020204" pitchFamily="34" charset="0"/>
              <a:buChar char="•"/>
            </a:pPr>
            <a:r>
              <a:rPr lang="en-US" altLang="en-US" sz="2000">
                <a:latin typeface="+mn-lt"/>
              </a:rPr>
              <a:t>Subacromial space / Rotator cuff. GHJ</a:t>
            </a:r>
          </a:p>
          <a:p>
            <a:pPr indent="-228600">
              <a:lnSpc>
                <a:spcPct val="90000"/>
              </a:lnSpc>
              <a:buSzPct val="60000"/>
              <a:buFont typeface="Arial" panose="020B0604020202020204" pitchFamily="34" charset="0"/>
              <a:buChar char="•"/>
            </a:pPr>
            <a:r>
              <a:rPr lang="en-US" altLang="en-US" sz="2000">
                <a:latin typeface="+mn-lt"/>
              </a:rPr>
              <a:t>Superiorly sited pain</a:t>
            </a:r>
          </a:p>
          <a:p>
            <a:pPr lvl="1" indent="-228600">
              <a:lnSpc>
                <a:spcPct val="90000"/>
              </a:lnSpc>
              <a:buSzPct val="60000"/>
              <a:buFont typeface="Arial" panose="020B0604020202020204" pitchFamily="34" charset="0"/>
              <a:buChar char="•"/>
            </a:pPr>
            <a:r>
              <a:rPr lang="en-US" altLang="en-US" sz="2000">
                <a:latin typeface="+mn-lt"/>
              </a:rPr>
              <a:t>Acromioclavicular joint</a:t>
            </a:r>
          </a:p>
          <a:p>
            <a:pPr lvl="1" indent="-228600">
              <a:lnSpc>
                <a:spcPct val="90000"/>
              </a:lnSpc>
              <a:buSzPct val="60000"/>
              <a:buFont typeface="Arial" panose="020B0604020202020204" pitchFamily="34" charset="0"/>
              <a:buChar char="•"/>
            </a:pPr>
            <a:endParaRPr lang="en-US" altLang="en-US" sz="2000">
              <a:latin typeface="+mn-lt"/>
            </a:endParaRPr>
          </a:p>
          <a:p>
            <a:pPr lvl="1" indent="-228600">
              <a:lnSpc>
                <a:spcPct val="90000"/>
              </a:lnSpc>
              <a:buSzPct val="60000"/>
              <a:buFont typeface="Arial" panose="020B0604020202020204" pitchFamily="34" charset="0"/>
              <a:buChar char="•"/>
            </a:pPr>
            <a:endParaRPr lang="en-US" altLang="en-US" sz="2000">
              <a:latin typeface="+mn-lt"/>
            </a:endParaRPr>
          </a:p>
          <a:p>
            <a:pPr indent="-228600">
              <a:lnSpc>
                <a:spcPct val="90000"/>
              </a:lnSpc>
              <a:buSzPct val="60000"/>
              <a:buFont typeface="Arial" panose="020B0604020202020204" pitchFamily="34" charset="0"/>
              <a:buChar char="•"/>
            </a:pPr>
            <a:endParaRPr lang="en-US" altLang="en-US" sz="2000">
              <a:latin typeface="+mn-lt"/>
            </a:endParaRPr>
          </a:p>
          <a:p>
            <a:pPr indent="-228600">
              <a:lnSpc>
                <a:spcPct val="90000"/>
              </a:lnSpc>
              <a:buSzPct val="50000"/>
              <a:buFont typeface="Arial" panose="020B0604020202020204" pitchFamily="34" charset="0"/>
              <a:buChar char="•"/>
            </a:pPr>
            <a:endParaRPr lang="en-US" altLang="en-US" sz="20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9863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80549-1233-9CF8-D4D1-8D9A6D843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/>
              <a:ea typeface="+mj-lt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97BFF-5A81-2926-67B1-08D7A6F48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08" y="1825625"/>
            <a:ext cx="10716882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spcBef>
                <a:spcPct val="20000"/>
              </a:spcBef>
              <a:spcAft>
                <a:spcPct val="0"/>
              </a:spcAft>
              <a:buFont typeface="Arial,Sans-Serif" panose="020B0604020202020204" pitchFamily="34" charset="0"/>
            </a:pPr>
            <a:endParaRPr lang="en-US">
              <a:ea typeface="+mn-lt"/>
              <a:cs typeface="+mn-lt"/>
            </a:endParaRPr>
          </a:p>
          <a:p>
            <a:pPr marL="0" indent="0" algn="ctr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4000">
                <a:ea typeface="+mn-lt"/>
                <a:cs typeface="+mn-lt"/>
              </a:rPr>
              <a:t>Remember that pain experienced in the shoulder can arise from outside the shoulder </a:t>
            </a:r>
          </a:p>
          <a:p>
            <a:pPr marL="0" indent="0" algn="ctr">
              <a:spcBef>
                <a:spcPct val="20000"/>
              </a:spcBef>
              <a:spcAft>
                <a:spcPct val="0"/>
              </a:spcAft>
              <a:buNone/>
            </a:pPr>
            <a:endParaRPr lang="en-US" sz="4000">
              <a:cs typeface="Calibri"/>
            </a:endParaRPr>
          </a:p>
          <a:p>
            <a:pPr>
              <a:spcBef>
                <a:spcPct val="20000"/>
              </a:spcBef>
              <a:buFont typeface="Arial"/>
              <a:buChar char="•"/>
            </a:pPr>
            <a:r>
              <a:rPr lang="en-GB" sz="4000">
                <a:ea typeface="+mn-lt"/>
                <a:cs typeface="+mn-lt"/>
              </a:rPr>
              <a:t>Neck</a:t>
            </a:r>
            <a:endParaRPr lang="en-US" sz="4000">
              <a:ea typeface="+mn-lt"/>
              <a:cs typeface="+mn-lt"/>
            </a:endParaRPr>
          </a:p>
          <a:p>
            <a:pPr>
              <a:spcBef>
                <a:spcPct val="20000"/>
              </a:spcBef>
              <a:buFont typeface="Arial"/>
              <a:buChar char="•"/>
            </a:pPr>
            <a:r>
              <a:rPr lang="en-GB" sz="4000">
                <a:ea typeface="+mn-lt"/>
                <a:cs typeface="+mn-lt"/>
              </a:rPr>
              <a:t>Brachial plexus pain</a:t>
            </a:r>
            <a:endParaRPr lang="en-US" sz="4000">
              <a:ea typeface="+mn-lt"/>
              <a:cs typeface="+mn-lt"/>
            </a:endParaRPr>
          </a:p>
          <a:p>
            <a:pPr>
              <a:spcBef>
                <a:spcPct val="20000"/>
              </a:spcBef>
              <a:buFont typeface="Arial"/>
              <a:buChar char="•"/>
            </a:pPr>
            <a:r>
              <a:rPr lang="en-GB" sz="4000">
                <a:ea typeface="+mn-lt"/>
                <a:cs typeface="+mn-lt"/>
              </a:rPr>
              <a:t>Abdominal viscera</a:t>
            </a:r>
          </a:p>
          <a:p>
            <a:pPr>
              <a:spcBef>
                <a:spcPct val="20000"/>
              </a:spcBef>
              <a:buFont typeface="Arial"/>
              <a:buChar char="•"/>
            </a:pPr>
            <a:r>
              <a:rPr lang="en-GB" sz="4000">
                <a:ea typeface="+mn-lt"/>
                <a:cs typeface="+mn-lt"/>
              </a:rPr>
              <a:t>Intrathoracic (cardiac)</a:t>
            </a:r>
          </a:p>
          <a:p>
            <a:pPr>
              <a:spcBef>
                <a:spcPct val="20000"/>
              </a:spcBef>
              <a:buFont typeface="Arial"/>
              <a:buChar char="•"/>
            </a:pPr>
            <a:r>
              <a:rPr lang="en-GB" sz="4000">
                <a:ea typeface="+mn-lt"/>
                <a:cs typeface="+mn-lt"/>
              </a:rPr>
              <a:t>Subphrenic</a:t>
            </a:r>
            <a:endParaRPr lang="en-US" sz="4000">
              <a:ea typeface="+mn-lt"/>
              <a:cs typeface="+mn-lt"/>
            </a:endParaRPr>
          </a:p>
          <a:p>
            <a:pPr marL="0" indent="0">
              <a:spcBef>
                <a:spcPct val="20000"/>
              </a:spcBef>
              <a:buNone/>
            </a:pPr>
            <a:endParaRPr lang="en-GB" sz="4000">
              <a:ea typeface="+mn-lt"/>
              <a:cs typeface="+mn-lt"/>
            </a:endParaRPr>
          </a:p>
          <a:p>
            <a:pPr marL="0" indent="0" algn="ctr">
              <a:spcBef>
                <a:spcPct val="20000"/>
              </a:spcBef>
              <a:spcAft>
                <a:spcPct val="0"/>
              </a:spcAft>
              <a:buNone/>
            </a:pPr>
            <a:endParaRPr lang="en-US" sz="4000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23138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4011" name="Rectangle 384010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013" name="Oval 384012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002" name="Rectangle 2">
            <a:extLst>
              <a:ext uri="{FF2B5EF4-FFF2-40B4-BE49-F238E27FC236}">
                <a16:creationId xmlns:a16="http://schemas.microsoft.com/office/drawing/2014/main" id="{D7AE44F9-90A0-C8FF-86E7-02DBF0B55A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45072" y="1289765"/>
            <a:ext cx="3651101" cy="4270963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Shoulder </a:t>
            </a:r>
            <a:r>
              <a:rPr lang="en-US" altLang="en-US" sz="5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weakness</a:t>
            </a:r>
          </a:p>
        </p:txBody>
      </p:sp>
      <p:sp>
        <p:nvSpPr>
          <p:cNvPr id="384015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4017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4003" name="Rectangle 3">
            <a:extLst>
              <a:ext uri="{FF2B5EF4-FFF2-40B4-BE49-F238E27FC236}">
                <a16:creationId xmlns:a16="http://schemas.microsoft.com/office/drawing/2014/main" id="{7E9313A4-A7E1-3211-2367-664831E0F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233" y="518400"/>
            <a:ext cx="4771607" cy="5837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spcBef>
                <a:spcPct val="20000"/>
              </a:spcBef>
              <a:buSzPct val="85000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-228600">
              <a:lnSpc>
                <a:spcPct val="90000"/>
              </a:lnSpc>
              <a:buSzPct val="50000"/>
              <a:buFont typeface="Arial" panose="020B0604020202020204" pitchFamily="34" charset="0"/>
              <a:buChar char="•"/>
            </a:pPr>
            <a:r>
              <a:rPr lang="en-US" altLang="en-US" b="1">
                <a:solidFill>
                  <a:schemeClr val="tx1">
                    <a:alpha val="80000"/>
                  </a:schemeClr>
                </a:solidFill>
                <a:latin typeface="+mn-lt"/>
              </a:rPr>
              <a:t>Pain </a:t>
            </a:r>
            <a:r>
              <a:rPr lang="en-US" altLang="en-US">
                <a:solidFill>
                  <a:schemeClr val="tx1">
                    <a:alpha val="80000"/>
                  </a:schemeClr>
                </a:solidFill>
                <a:latin typeface="+mn-lt"/>
              </a:rPr>
              <a:t>causes weakness</a:t>
            </a:r>
            <a:endParaRPr lang="en-US" altLang="en-US">
              <a:solidFill>
                <a:schemeClr val="tx1">
                  <a:alpha val="80000"/>
                </a:schemeClr>
              </a:solidFill>
              <a:latin typeface="+mn-lt"/>
              <a:cs typeface="Times New Roman"/>
            </a:endParaRPr>
          </a:p>
          <a:p>
            <a:pPr indent="-228600">
              <a:lnSpc>
                <a:spcPct val="90000"/>
              </a:lnSpc>
              <a:buSzPct val="50000"/>
              <a:buFont typeface="Arial" panose="020B0604020202020204" pitchFamily="34" charset="0"/>
              <a:buChar char="•"/>
            </a:pPr>
            <a:r>
              <a:rPr lang="en-US" altLang="en-US" b="1">
                <a:solidFill>
                  <a:schemeClr val="tx1">
                    <a:alpha val="80000"/>
                  </a:schemeClr>
                </a:solidFill>
                <a:latin typeface="+mn-lt"/>
              </a:rPr>
              <a:t>Weakness of muscles –</a:t>
            </a:r>
            <a:r>
              <a:rPr lang="en-US" altLang="en-US">
                <a:solidFill>
                  <a:schemeClr val="tx1">
                    <a:alpha val="80000"/>
                  </a:schemeClr>
                </a:solidFill>
                <a:latin typeface="+mn-lt"/>
              </a:rPr>
              <a:t>neural, musculotendinous or other mechanical</a:t>
            </a:r>
            <a:endParaRPr lang="en-US" altLang="en-US">
              <a:solidFill>
                <a:schemeClr val="tx1">
                  <a:alpha val="80000"/>
                </a:schemeClr>
              </a:solidFill>
              <a:latin typeface="+mn-lt"/>
              <a:cs typeface="Times New Roman"/>
            </a:endParaRPr>
          </a:p>
          <a:p>
            <a:pPr indent="-228600">
              <a:lnSpc>
                <a:spcPct val="90000"/>
              </a:lnSpc>
              <a:buSzPct val="50000"/>
              <a:buFont typeface="Arial" panose="020B0604020202020204" pitchFamily="34" charset="0"/>
              <a:buChar char="•"/>
            </a:pPr>
            <a:endParaRPr lang="en-US" altLang="en-US">
              <a:solidFill>
                <a:schemeClr val="tx1">
                  <a:alpha val="80000"/>
                </a:schemeClr>
              </a:solidFill>
              <a:latin typeface="+mn-lt"/>
              <a:cs typeface="Times New Roman"/>
            </a:endParaRPr>
          </a:p>
          <a:p>
            <a:pPr indent="-228600">
              <a:lnSpc>
                <a:spcPct val="90000"/>
              </a:lnSpc>
              <a:buSzPct val="50000"/>
              <a:buFont typeface="Arial" panose="020B0604020202020204" pitchFamily="34" charset="0"/>
              <a:buChar char="•"/>
            </a:pPr>
            <a:endParaRPr lang="en-US" altLang="en-US">
              <a:solidFill>
                <a:schemeClr val="tx1">
                  <a:alpha val="80000"/>
                </a:schemeClr>
              </a:solidFill>
              <a:latin typeface="+mn-lt"/>
              <a:cs typeface="Times New Roman"/>
            </a:endParaRPr>
          </a:p>
          <a:p>
            <a:pPr marL="0" indent="-228600">
              <a:lnSpc>
                <a:spcPct val="90000"/>
              </a:lnSpc>
              <a:buSzPct val="50000"/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alpha val="80000"/>
                  </a:schemeClr>
                </a:solidFill>
                <a:latin typeface="+mn-lt"/>
              </a:rPr>
              <a:t>Patients exact meaning ….....</a:t>
            </a:r>
            <a:endParaRPr lang="en-US" altLang="en-US">
              <a:solidFill>
                <a:schemeClr val="tx1">
                  <a:alpha val="80000"/>
                </a:schemeClr>
              </a:solidFill>
              <a:latin typeface="+mn-lt"/>
              <a:cs typeface="Times New Roman"/>
            </a:endParaRPr>
          </a:p>
          <a:p>
            <a:pPr indent="-228600">
              <a:lnSpc>
                <a:spcPct val="90000"/>
              </a:lnSpc>
              <a:buSzPct val="50000"/>
              <a:buFont typeface="Arial" panose="020B0604020202020204" pitchFamily="34" charset="0"/>
              <a:buChar char="•"/>
            </a:pPr>
            <a:endParaRPr lang="en-US" altLang="en-US">
              <a:solidFill>
                <a:schemeClr val="tx1">
                  <a:alpha val="80000"/>
                </a:schemeClr>
              </a:solidFill>
              <a:latin typeface="+mn-lt"/>
              <a:cs typeface="Times New Roman"/>
            </a:endParaRPr>
          </a:p>
          <a:p>
            <a:pPr lvl="1" indent="-228600">
              <a:lnSpc>
                <a:spcPct val="90000"/>
              </a:lnSpc>
              <a:buSzPct val="60000"/>
              <a:buFont typeface="Arial" panose="020B0604020202020204" pitchFamily="34" charset="0"/>
              <a:buChar char="•"/>
            </a:pPr>
            <a:endParaRPr lang="en-US" altLang="en-US" sz="2000">
              <a:solidFill>
                <a:schemeClr val="tx1">
                  <a:alpha val="80000"/>
                </a:schemeClr>
              </a:solidFill>
              <a:latin typeface="+mn-lt"/>
            </a:endParaRPr>
          </a:p>
          <a:p>
            <a:pPr lvl="1" indent="-228600">
              <a:lnSpc>
                <a:spcPct val="90000"/>
              </a:lnSpc>
              <a:buSzPct val="60000"/>
              <a:buFont typeface="Arial" panose="020B0604020202020204" pitchFamily="34" charset="0"/>
              <a:buChar char="•"/>
            </a:pPr>
            <a:endParaRPr lang="en-US" altLang="en-US" sz="2000">
              <a:solidFill>
                <a:schemeClr val="tx1">
                  <a:alpha val="80000"/>
                </a:schemeClr>
              </a:solidFill>
              <a:latin typeface="+mn-lt"/>
            </a:endParaRPr>
          </a:p>
        </p:txBody>
      </p:sp>
      <p:sp>
        <p:nvSpPr>
          <p:cNvPr id="384019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84021" name="Straight Connector 38402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2572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6079-E89A-472F-A398-AF9167D1B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ea typeface="+mj-lt"/>
                <a:cs typeface="+mj-lt"/>
              </a:rPr>
              <a:t>Calcific tendinitis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3243C-DE41-4ACA-AE29-46195ECE1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36235" cy="439627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Deposition of calcium hydroxyapatite crystals </a:t>
            </a:r>
            <a:r>
              <a:rPr lang="en-US"/>
              <a:t>within the rotator cuff tendons esp. </a:t>
            </a:r>
            <a:r>
              <a:rPr lang="en-US" err="1"/>
              <a:t>supraspinatous</a:t>
            </a:r>
            <a:endParaRPr lang="en-US">
              <a:cs typeface="Calibri"/>
            </a:endParaRPr>
          </a:p>
          <a:p>
            <a:r>
              <a:rPr lang="en-US"/>
              <a:t>Disabling  pain</a:t>
            </a:r>
          </a:p>
          <a:p>
            <a:r>
              <a:rPr lang="en-US"/>
              <a:t>Decrease in ROM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4E309B-5959-4C5E-8A39-BBC3C0C4E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0525" y="2411896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7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94"/>
    </mc:Choice>
    <mc:Fallback xmlns="">
      <p:transition spd="slow" advTm="38894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5DCA7-C3AA-444D-ADA6-8AC56E43F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E4BA5-3B7A-4E1A-A33F-87F29C91D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Activity modification</a:t>
            </a:r>
          </a:p>
          <a:p>
            <a:r>
              <a:rPr lang="en-US"/>
              <a:t>NSAID</a:t>
            </a:r>
          </a:p>
          <a:p>
            <a:r>
              <a:rPr lang="en-US"/>
              <a:t>ECSW</a:t>
            </a:r>
          </a:p>
          <a:p>
            <a:r>
              <a:rPr lang="en-US"/>
              <a:t>Steroid Injection</a:t>
            </a:r>
          </a:p>
          <a:p>
            <a:r>
              <a:rPr lang="en-US"/>
              <a:t>Surgery</a:t>
            </a:r>
          </a:p>
        </p:txBody>
      </p:sp>
    </p:spTree>
    <p:extLst>
      <p:ext uri="{BB962C8B-B14F-4D97-AF65-F5344CB8AC3E}">
        <p14:creationId xmlns:p14="http://schemas.microsoft.com/office/powerpoint/2010/main" val="153253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49"/>
    </mc:Choice>
    <mc:Fallback xmlns="">
      <p:transition spd="slow" advTm="21149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58D53-69B6-4CEE-9288-3A81ECE87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Rotator Cuff Impingement</a:t>
            </a:r>
          </a:p>
        </p:txBody>
      </p:sp>
      <p:pic>
        <p:nvPicPr>
          <p:cNvPr id="9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FBB56E7A-3F75-5EAD-C81E-30630373A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2748" y="1654370"/>
            <a:ext cx="4368919" cy="4593206"/>
          </a:xfrm>
        </p:spPr>
      </p:pic>
    </p:spTree>
    <p:extLst>
      <p:ext uri="{BB962C8B-B14F-4D97-AF65-F5344CB8AC3E}">
        <p14:creationId xmlns:p14="http://schemas.microsoft.com/office/powerpoint/2010/main" val="35249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05"/>
    </mc:Choice>
    <mc:Fallback xmlns="">
      <p:transition spd="slow" advTm="48605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DDB90-C8F2-4ABE-AABD-A935E3A07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61" y="321992"/>
            <a:ext cx="4754717" cy="624496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>
                <a:ea typeface="+mj-lt"/>
                <a:cs typeface="+mj-lt"/>
              </a:rPr>
              <a:t>The pathological mechanism is a structural narrowing in the subacromial space</a:t>
            </a:r>
            <a:br>
              <a:rPr lang="en-US" sz="3200">
                <a:cs typeface="Calibri Light"/>
              </a:rPr>
            </a:br>
            <a:br>
              <a:rPr lang="en-US" sz="3200">
                <a:cs typeface="+mj-lt"/>
              </a:rPr>
            </a:br>
            <a:r>
              <a:rPr lang="en-US" sz="3200">
                <a:ea typeface="+mj-lt"/>
                <a:cs typeface="+mj-lt"/>
              </a:rPr>
              <a:t>Patients often report painful elevation and depression of the arm between 70 ° and 120 (painful arch) °, pain on forced movement above the head, and pain when lying on the affected shoulder</a:t>
            </a:r>
            <a:br>
              <a:rPr lang="en-US" sz="3200"/>
            </a:br>
            <a:endParaRPr lang="en-US" sz="3200">
              <a:cs typeface="Calibri Light" panose="020F0302020204030204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36E0C6-981E-494E-8AD3-B515C67A7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7935" y="1498841"/>
            <a:ext cx="617933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3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01"/>
    </mc:Choice>
    <mc:Fallback xmlns="">
      <p:transition spd="slow" advTm="3740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5E615-FA2D-F7D5-5162-62E40A72C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Impingement </a:t>
            </a:r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C56E419-D376-E96A-AFBB-DB62C8064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513" y="1721586"/>
            <a:ext cx="5949350" cy="335731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F04D83-CD08-8643-7A2E-421D69104116}"/>
              </a:ext>
            </a:extLst>
          </p:cNvPr>
          <p:cNvSpPr txBox="1"/>
          <p:nvPr/>
        </p:nvSpPr>
        <p:spPr>
          <a:xfrm>
            <a:off x="1115683" y="552953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Neer's test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2D10F71D-D354-F609-8C56-8B761AAD1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626" y="1722076"/>
            <a:ext cx="6064369" cy="3413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ABAE91-DB2D-EBD6-162E-CFCEBABB811A}"/>
              </a:ext>
            </a:extLst>
          </p:cNvPr>
          <p:cNvSpPr txBox="1"/>
          <p:nvPr/>
        </p:nvSpPr>
        <p:spPr>
          <a:xfrm>
            <a:off x="7182030" y="547112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Hawkin's test</a:t>
            </a:r>
          </a:p>
        </p:txBody>
      </p:sp>
    </p:spTree>
    <p:extLst>
      <p:ext uri="{BB962C8B-B14F-4D97-AF65-F5344CB8AC3E}">
        <p14:creationId xmlns:p14="http://schemas.microsoft.com/office/powerpoint/2010/main" val="3919282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FE96A-4513-D247-94D6-229E9FFC0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Problems with Motion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FCB93-2F54-BA2D-1D50-A454964D4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Active versus passive motion </a:t>
            </a:r>
          </a:p>
          <a:p>
            <a:r>
              <a:rPr lang="en-US">
                <a:ea typeface="+mn-lt"/>
                <a:cs typeface="+mn-lt"/>
              </a:rPr>
              <a:t>If passive motion is equal to active, there is something physically stopping motion </a:t>
            </a: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                  • Arthritis • Adhesive capsulitis • Locked joint </a:t>
            </a:r>
            <a:endParaRPr lang="en-US">
              <a:cs typeface="Calibri" panose="020F0502020204030204"/>
            </a:endParaRPr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If passive motion is greater than active, there is not a physical barrier to motion </a:t>
            </a: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                    • Pain • Rotator cuff tear 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45037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4A07A-276C-4C5F-B09D-46374CAE1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65140-4B4A-430B-9761-560212F8B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Rest and activity modification</a:t>
            </a:r>
          </a:p>
          <a:p>
            <a:r>
              <a:rPr lang="en-US"/>
              <a:t>NSAID</a:t>
            </a:r>
          </a:p>
          <a:p>
            <a:r>
              <a:rPr lang="en-US"/>
              <a:t>Physiotherapy</a:t>
            </a:r>
          </a:p>
          <a:p>
            <a:r>
              <a:rPr lang="en-US"/>
              <a:t>Injections</a:t>
            </a:r>
          </a:p>
          <a:p>
            <a:r>
              <a:rPr lang="en-US"/>
              <a:t>Surgery</a:t>
            </a:r>
          </a:p>
        </p:txBody>
      </p:sp>
    </p:spTree>
    <p:extLst>
      <p:ext uri="{BB962C8B-B14F-4D97-AF65-F5344CB8AC3E}">
        <p14:creationId xmlns:p14="http://schemas.microsoft.com/office/powerpoint/2010/main" val="95435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7"/>
    </mc:Choice>
    <mc:Fallback xmlns="">
      <p:transition spd="slow" advTm="23857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D850F-F738-473F-A9DC-8CEE30C9A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ea typeface="+mj-lt"/>
                <a:cs typeface="+mj-lt"/>
              </a:rPr>
              <a:t>Rotator cuff tendinitis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D2DC7-2EF4-4DB3-A886-AF5A85D7C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4000"/>
              <a:t>Pain over the anterolateral part of the shoulder that is exacerbated by overhead activities. </a:t>
            </a:r>
          </a:p>
          <a:p>
            <a:pPr marL="0" indent="0">
              <a:buNone/>
            </a:pPr>
            <a:endParaRPr lang="en-US" sz="4000"/>
          </a:p>
          <a:p>
            <a:r>
              <a:rPr lang="en-US" sz="4000"/>
              <a:t>Night pain is a frequent symptom, especially when the patient lies on the affected shoulder</a:t>
            </a:r>
          </a:p>
          <a:p>
            <a:endParaRPr lang="en-US" sz="4000"/>
          </a:p>
          <a:p>
            <a:r>
              <a:rPr lang="en-US" sz="4000"/>
              <a:t>Weakness and loss of shoulder motion</a:t>
            </a:r>
          </a:p>
          <a:p>
            <a:endParaRPr lang="en-US" sz="40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4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06"/>
    </mc:Choice>
    <mc:Fallback xmlns="">
      <p:transition spd="slow" advTm="23106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D7E64-87F6-4C74-B636-12DC0C086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Rotator cuff pathologies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5A9CF-530F-466D-ABD9-D8556D435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Cyclic Pathology</a:t>
            </a:r>
          </a:p>
          <a:p>
            <a:r>
              <a:rPr lang="en-US" err="1"/>
              <a:t>Tendenitis</a:t>
            </a:r>
            <a:r>
              <a:rPr lang="en-US"/>
              <a:t> → Edema → Thickened tendon → Impingement →</a:t>
            </a:r>
          </a:p>
          <a:p>
            <a:pPr marL="0" indent="0">
              <a:buNone/>
            </a:pPr>
            <a:r>
              <a:rPr lang="en-US"/>
              <a:t> Tear → Edema → Impingement</a:t>
            </a:r>
          </a:p>
        </p:txBody>
      </p:sp>
    </p:spTree>
    <p:extLst>
      <p:ext uri="{BB962C8B-B14F-4D97-AF65-F5344CB8AC3E}">
        <p14:creationId xmlns:p14="http://schemas.microsoft.com/office/powerpoint/2010/main" val="363710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67"/>
    </mc:Choice>
    <mc:Fallback xmlns="">
      <p:transition spd="slow" advTm="30167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E63FE-3562-41D9-B2C8-EFC738278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DBF64-AB3D-4879-992E-E40E98B72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Stop the activity.</a:t>
            </a:r>
            <a:endParaRPr lang="en-US">
              <a:cs typeface="Calibri"/>
            </a:endParaRPr>
          </a:p>
          <a:p>
            <a:r>
              <a:rPr lang="en-US"/>
              <a:t>Ice.</a:t>
            </a:r>
            <a:endParaRPr lang="en-US">
              <a:cs typeface="Calibri"/>
            </a:endParaRPr>
          </a:p>
          <a:p>
            <a:r>
              <a:rPr lang="en-US"/>
              <a:t>Anti-inflammatory drugs.</a:t>
            </a:r>
          </a:p>
          <a:p>
            <a:r>
              <a:rPr lang="en-US"/>
              <a:t>Light exercise and physiotherapy</a:t>
            </a:r>
          </a:p>
          <a:p>
            <a:r>
              <a:rPr lang="en-US"/>
              <a:t>Injections</a:t>
            </a:r>
          </a:p>
          <a:p>
            <a:r>
              <a:rPr lang="en-US"/>
              <a:t>Surgery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0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27"/>
    </mc:Choice>
    <mc:Fallback xmlns="">
      <p:transition spd="slow" advTm="25627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6B2F4-A058-4425-99BA-84BF648D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Rotator cuff tear</a:t>
            </a:r>
            <a:br>
              <a:rPr lang="en-US"/>
            </a:br>
            <a:r>
              <a:rPr lang="en-US"/>
              <a:t>Partial or Full thickness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D2F871-CCE3-47F0-90B7-5A3FEAE73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6437" y="2037284"/>
            <a:ext cx="5299125" cy="445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57"/>
    </mc:Choice>
    <mc:Fallback xmlns="">
      <p:transition spd="slow" advTm="48357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6AE21-25D6-4F28-96CE-381915F7B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Traumatic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9283D3-5BF6-45EB-9375-7CAFE2880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3855" y="1825625"/>
            <a:ext cx="75842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9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42"/>
    </mc:Choice>
    <mc:Fallback xmlns="">
      <p:transition spd="slow" advTm="27442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F69F0-999C-49A1-8045-4AD9253EC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Radiological investigation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F46FB7-0AEA-4E9F-96B4-E165C5867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1941" y="1901703"/>
            <a:ext cx="508811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58"/>
    </mc:Choice>
    <mc:Fallback xmlns="">
      <p:transition spd="slow" advTm="42358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30DFF-68BA-49A3-A293-74E171D7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b="1"/>
              <a:t>Management</a:t>
            </a:r>
            <a:r>
              <a:rPr lang="en-US"/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095BE0-0A23-4FD6-9BB6-BB9F985F8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/>
              <a:t>Partial or Full thickness</a:t>
            </a:r>
          </a:p>
          <a:p>
            <a:pPr marL="0" indent="0">
              <a:buNone/>
            </a:pPr>
            <a:endParaRPr lang="en-US" sz="6000"/>
          </a:p>
          <a:p>
            <a:r>
              <a:rPr lang="en-US" sz="6000"/>
              <a:t>Age</a:t>
            </a:r>
            <a:endParaRPr lang="en-US" sz="6000">
              <a:cs typeface="Calibri"/>
            </a:endParaRPr>
          </a:p>
          <a:p>
            <a:endParaRPr lang="en-US" sz="6000"/>
          </a:p>
          <a:p>
            <a:endParaRPr lang="en-US" sz="6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271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07"/>
    </mc:Choice>
    <mc:Fallback xmlns="">
      <p:transition spd="slow" advTm="24107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3B287-C190-4EF3-A6B3-FD570690E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Degenerative 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5525F1-D0E5-448B-B6D3-CA77005F9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8538" y="1825625"/>
            <a:ext cx="7007651" cy="405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2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44"/>
    </mc:Choice>
    <mc:Fallback xmlns="">
      <p:transition spd="slow" advTm="17744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5FF6C-89F9-4AAF-9FB1-97042965D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A7BC4-9B43-4E1F-BDA6-6E5551C9E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Activity modification</a:t>
            </a:r>
          </a:p>
          <a:p>
            <a:r>
              <a:rPr lang="en-US"/>
              <a:t>Pain medication</a:t>
            </a:r>
          </a:p>
          <a:p>
            <a:r>
              <a:rPr lang="en-US"/>
              <a:t>Physiotherapy to strengthen the rotator cuff and scapular stabilizer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 algn="ctr">
              <a:buNone/>
            </a:pPr>
            <a:r>
              <a:rPr lang="en-US" sz="6600" b="1"/>
              <a:t>Surgery ??</a:t>
            </a:r>
          </a:p>
        </p:txBody>
      </p:sp>
    </p:spTree>
    <p:extLst>
      <p:ext uri="{BB962C8B-B14F-4D97-AF65-F5344CB8AC3E}">
        <p14:creationId xmlns:p14="http://schemas.microsoft.com/office/powerpoint/2010/main" val="290569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75"/>
    </mc:Choice>
    <mc:Fallback xmlns="">
      <p:transition spd="slow" advTm="3107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4457" name="Rectangle 274456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434" name="Rectangle 2">
            <a:extLst>
              <a:ext uri="{FF2B5EF4-FFF2-40B4-BE49-F238E27FC236}">
                <a16:creationId xmlns:a16="http://schemas.microsoft.com/office/drawing/2014/main" id="{57147D62-34BD-C31A-3390-AD7FD24D65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06443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4000">
                <a:solidFill>
                  <a:schemeClr val="tx1"/>
                </a:solidFill>
              </a:rPr>
              <a:t>Shoulder examination</a:t>
            </a:r>
          </a:p>
        </p:txBody>
      </p:sp>
      <p:sp>
        <p:nvSpPr>
          <p:cNvPr id="274436" name="Rectangle 4">
            <a:extLst>
              <a:ext uri="{FF2B5EF4-FFF2-40B4-BE49-F238E27FC236}">
                <a16:creationId xmlns:a16="http://schemas.microsoft.com/office/drawing/2014/main" id="{3F69D2D0-57C3-DA0C-E403-C4AE59678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825625"/>
            <a:ext cx="4152774" cy="43034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>
              <a:spcBef>
                <a:spcPct val="20000"/>
              </a:spcBef>
              <a:buSzPct val="85000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-228600">
              <a:lnSpc>
                <a:spcPct val="90000"/>
              </a:lnSpc>
              <a:buSzPct val="50000"/>
              <a:buFont typeface="Arial" panose="020B0604020202020204" pitchFamily="34" charset="0"/>
              <a:buChar char="•"/>
            </a:pPr>
            <a:endParaRPr lang="en-US" altLang="en-US" sz="2000" b="1">
              <a:latin typeface="+mn-lt"/>
            </a:endParaRPr>
          </a:p>
          <a:p>
            <a:pPr indent="-228600">
              <a:lnSpc>
                <a:spcPct val="90000"/>
              </a:lnSpc>
              <a:buSzPct val="50000"/>
              <a:buFont typeface="Arial" panose="020B0604020202020204" pitchFamily="34" charset="0"/>
              <a:buChar char="•"/>
            </a:pPr>
            <a:endParaRPr lang="en-US" altLang="en-US" sz="2000" b="1">
              <a:latin typeface="+mn-lt"/>
            </a:endParaRPr>
          </a:p>
          <a:p>
            <a:pPr indent="-228600">
              <a:lnSpc>
                <a:spcPct val="90000"/>
              </a:lnSpc>
              <a:buSzPct val="50000"/>
              <a:buFont typeface="Arial" panose="020B0604020202020204" pitchFamily="34" charset="0"/>
              <a:buChar char="•"/>
            </a:pPr>
            <a:endParaRPr lang="en-US" altLang="en-US" sz="2000" b="1">
              <a:latin typeface="+mn-lt"/>
            </a:endParaRPr>
          </a:p>
          <a:p>
            <a:pPr indent="-228600">
              <a:lnSpc>
                <a:spcPct val="90000"/>
              </a:lnSpc>
              <a:buSzPct val="50000"/>
              <a:buFont typeface="Arial" panose="020B0604020202020204" pitchFamily="34" charset="0"/>
              <a:buChar char="•"/>
            </a:pPr>
            <a:r>
              <a:rPr lang="en-US" altLang="en-US" sz="2400" b="1">
                <a:latin typeface="+mn-lt"/>
              </a:rPr>
              <a:t>Multiple techniques</a:t>
            </a:r>
            <a:endParaRPr lang="en-US" altLang="en-US" sz="2400" b="1">
              <a:latin typeface="+mn-lt"/>
              <a:cs typeface="Times New Roman"/>
            </a:endParaRPr>
          </a:p>
          <a:p>
            <a:pPr indent="-228600">
              <a:lnSpc>
                <a:spcPct val="90000"/>
              </a:lnSpc>
              <a:buSzPct val="50000"/>
              <a:buFont typeface="Arial" panose="020B0604020202020204" pitchFamily="34" charset="0"/>
              <a:buChar char="•"/>
            </a:pPr>
            <a:r>
              <a:rPr lang="en-US" altLang="en-US" sz="2400" b="1">
                <a:latin typeface="+mn-lt"/>
              </a:rPr>
              <a:t>No best single way!</a:t>
            </a:r>
            <a:endParaRPr lang="en-US" altLang="en-US" sz="2400" b="1">
              <a:latin typeface="+mn-lt"/>
              <a:cs typeface="Times New Roman"/>
            </a:endParaRPr>
          </a:p>
          <a:p>
            <a:pPr indent="-228600">
              <a:lnSpc>
                <a:spcPct val="90000"/>
              </a:lnSpc>
              <a:buSzPct val="50000"/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Think anatomically !</a:t>
            </a:r>
            <a:endParaRPr lang="en-US" sz="2400">
              <a:latin typeface="+mn-lt"/>
              <a:cs typeface="Times New Roman"/>
            </a:endParaRPr>
          </a:p>
          <a:p>
            <a:pPr indent="-228600">
              <a:lnSpc>
                <a:spcPct val="90000"/>
              </a:lnSpc>
              <a:buSzPct val="50000"/>
              <a:buFont typeface="Arial" panose="020B0604020202020204" pitchFamily="34" charset="0"/>
              <a:buChar char="•"/>
            </a:pPr>
            <a:r>
              <a:rPr lang="en-US" altLang="en-US" sz="2400" b="1" u="sng">
                <a:latin typeface="+mn-lt"/>
              </a:rPr>
              <a:t>Compare sides</a:t>
            </a:r>
            <a:endParaRPr lang="en-US" altLang="en-US" sz="2400" b="1" u="sng">
              <a:latin typeface="+mn-lt"/>
              <a:cs typeface="Times New Roman"/>
            </a:endParaRPr>
          </a:p>
          <a:p>
            <a:pPr indent="-228600">
              <a:lnSpc>
                <a:spcPct val="90000"/>
              </a:lnSpc>
              <a:buSzPct val="50000"/>
              <a:buFont typeface="Arial" panose="020B0604020202020204" pitchFamily="34" charset="0"/>
              <a:buChar char="•"/>
            </a:pPr>
            <a:endParaRPr lang="en-US" altLang="en-US" sz="2400" u="sng">
              <a:latin typeface="+mn-lt"/>
              <a:cs typeface="Times New Roman"/>
            </a:endParaRPr>
          </a:p>
          <a:p>
            <a:pPr indent="-228600">
              <a:lnSpc>
                <a:spcPct val="90000"/>
              </a:lnSpc>
              <a:buSzPct val="50000"/>
              <a:buFont typeface="Arial" panose="020B0604020202020204" pitchFamily="34" charset="0"/>
              <a:buChar char="•"/>
            </a:pPr>
            <a:endParaRPr lang="en-US" altLang="en-US" sz="2400" u="sng">
              <a:latin typeface="+mn-lt"/>
              <a:cs typeface="Times New Roman"/>
            </a:endParaRPr>
          </a:p>
          <a:p>
            <a:pPr indent="-228600">
              <a:lnSpc>
                <a:spcPct val="90000"/>
              </a:lnSpc>
              <a:buSzPct val="50000"/>
              <a:buFont typeface="Arial" panose="020B0604020202020204" pitchFamily="34" charset="0"/>
              <a:buChar char="•"/>
            </a:pPr>
            <a:endParaRPr lang="en-US" altLang="en-US" sz="2400">
              <a:latin typeface="+mn-lt"/>
              <a:cs typeface="Times New Roman"/>
            </a:endParaRPr>
          </a:p>
          <a:p>
            <a:pPr indent="-228600">
              <a:lnSpc>
                <a:spcPct val="90000"/>
              </a:lnSpc>
              <a:buSzPct val="50000"/>
              <a:buFont typeface="Arial" panose="020B0604020202020204" pitchFamily="34" charset="0"/>
              <a:buChar char="•"/>
            </a:pPr>
            <a:endParaRPr lang="en-US" altLang="en-US" sz="2000">
              <a:latin typeface="+mn-lt"/>
            </a:endParaRPr>
          </a:p>
          <a:p>
            <a:pPr indent="-228600">
              <a:lnSpc>
                <a:spcPct val="90000"/>
              </a:lnSpc>
              <a:buSzPct val="50000"/>
              <a:buFont typeface="Arial" panose="020B0604020202020204" pitchFamily="34" charset="0"/>
              <a:buChar char="•"/>
            </a:pPr>
            <a:endParaRPr lang="en-US" altLang="en-US" sz="2000">
              <a:latin typeface="+mn-lt"/>
            </a:endParaRPr>
          </a:p>
          <a:p>
            <a:pPr indent="-228600">
              <a:lnSpc>
                <a:spcPct val="90000"/>
              </a:lnSpc>
              <a:buSzPct val="50000"/>
              <a:buFont typeface="Arial" panose="020B0604020202020204" pitchFamily="34" charset="0"/>
              <a:buChar char="•"/>
            </a:pPr>
            <a:endParaRPr lang="en-US" altLang="en-US" sz="2000">
              <a:latin typeface="+mn-lt"/>
            </a:endParaRPr>
          </a:p>
          <a:p>
            <a:pPr indent="-228600">
              <a:lnSpc>
                <a:spcPct val="90000"/>
              </a:lnSpc>
              <a:buSzPct val="50000"/>
              <a:buFont typeface="Arial" panose="020B0604020202020204" pitchFamily="34" charset="0"/>
              <a:buChar char="•"/>
            </a:pPr>
            <a:endParaRPr lang="en-US" altLang="en-US" sz="2000">
              <a:latin typeface="+mn-lt"/>
            </a:endParaRPr>
          </a:p>
          <a:p>
            <a:pPr lvl="1" indent="-228600">
              <a:lnSpc>
                <a:spcPct val="90000"/>
              </a:lnSpc>
              <a:buSzPct val="60000"/>
              <a:buFont typeface="Arial" panose="020B0604020202020204" pitchFamily="34" charset="0"/>
              <a:buChar char="•"/>
            </a:pPr>
            <a:endParaRPr lang="en-US" altLang="en-US" sz="2000">
              <a:latin typeface="+mn-lt"/>
            </a:endParaRPr>
          </a:p>
          <a:p>
            <a:pPr lvl="1" indent="-228600">
              <a:lnSpc>
                <a:spcPct val="90000"/>
              </a:lnSpc>
              <a:buSzPct val="60000"/>
              <a:buFont typeface="Arial" panose="020B0604020202020204" pitchFamily="34" charset="0"/>
              <a:buChar char="•"/>
            </a:pPr>
            <a:endParaRPr lang="en-US" altLang="en-US" sz="2000" b="1">
              <a:latin typeface="+mn-lt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08F1DEA-0F6D-1573-FD8D-A0875FACA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665" y="983111"/>
            <a:ext cx="2168104" cy="312336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C0E556F-56F6-5B03-7939-745F4CCC0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5968" y="4064298"/>
            <a:ext cx="2216629" cy="2812571"/>
          </a:xfrm>
          <a:prstGeom prst="rect">
            <a:avLst/>
          </a:prstGeom>
        </p:spPr>
      </p:pic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EA030DB-D6D9-771A-FB95-5FFFCA53B1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2597" y="4060795"/>
            <a:ext cx="2085975" cy="2790825"/>
          </a:xfrm>
          <a:prstGeom prst="rect">
            <a:avLst/>
          </a:prstGeom>
        </p:spPr>
      </p:pic>
      <p:pic>
        <p:nvPicPr>
          <p:cNvPr id="6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E84E5CE-4D24-0F53-8516-0C2E9EC2E7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5802" y="940279"/>
            <a:ext cx="1980736" cy="306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053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A13EC-6E1E-4AD9-80F3-62A2D0552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ts val="1000"/>
              </a:spcBef>
            </a:pPr>
            <a:r>
              <a:rPr lang="en-US">
                <a:ea typeface="+mj-lt"/>
                <a:cs typeface="+mj-lt"/>
              </a:rPr>
              <a:t>Frozen shoulder</a:t>
            </a:r>
            <a:endParaRPr lang="en-US"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E1001-4728-476E-85DC-6B64F5F68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01051" cy="436314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ea typeface="+mn-lt"/>
                <a:cs typeface="+mn-lt"/>
              </a:rPr>
              <a:t>Usually involves pain and stiffness that develops gradually, gets worse and then finally goes away.</a:t>
            </a:r>
            <a:endParaRPr lang="en-US"/>
          </a:p>
          <a:p>
            <a:endParaRPr lang="en-US">
              <a:cs typeface="Calibri"/>
            </a:endParaRPr>
          </a:p>
          <a:p>
            <a:r>
              <a:rPr lang="en-US"/>
              <a:t>Idiopathic, usually associated with diabetes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Secondary, most of the time due to prolonged immobilization</a:t>
            </a:r>
          </a:p>
          <a:p>
            <a:r>
              <a:rPr lang="en-US">
                <a:cs typeface="Calibri"/>
              </a:rPr>
              <a:t>F&gt;M</a:t>
            </a:r>
          </a:p>
        </p:txBody>
      </p:sp>
      <p:pic>
        <p:nvPicPr>
          <p:cNvPr id="5" name="Picture 5" descr="A picture containing text, clothing, underwear&#10;&#10;Description automatically generated">
            <a:extLst>
              <a:ext uri="{FF2B5EF4-FFF2-40B4-BE49-F238E27FC236}">
                <a16:creationId xmlns:a16="http://schemas.microsoft.com/office/drawing/2014/main" id="{99746EFA-DF1E-C268-B349-6ADDD3ADF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023" y="2241890"/>
            <a:ext cx="6639464" cy="352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09"/>
    </mc:Choice>
    <mc:Fallback xmlns="">
      <p:transition spd="slow" advTm="44909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21C23-133C-4E3A-B886-D3FB07EC3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B393E-D855-4B63-823F-A402F2136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The normal course of a frozen shoulder has been described as having three stages:</a:t>
            </a:r>
          </a:p>
          <a:p>
            <a:endParaRPr lang="en-US"/>
          </a:p>
          <a:p>
            <a:r>
              <a:rPr lang="en-US"/>
              <a:t>The "freezing" or painful stage, (0 weeks to 6 months) As the pain worsens, the shoulder loses motion.</a:t>
            </a:r>
          </a:p>
          <a:p>
            <a:endParaRPr lang="en-US"/>
          </a:p>
          <a:p>
            <a:r>
              <a:rPr lang="en-US"/>
              <a:t>The "frozen" or adhesive stage (6-12months) Slow improvement in pain but the stiffness remains. </a:t>
            </a:r>
          </a:p>
          <a:p>
            <a:endParaRPr lang="en-US"/>
          </a:p>
          <a:p>
            <a:r>
              <a:rPr lang="en-US"/>
              <a:t>The "thawing" or recovery (12-18 months) when shoulder motion slowly returns toward normal.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6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95"/>
    </mc:Choice>
    <mc:Fallback xmlns="">
      <p:transition spd="slow" advTm="39295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CA784-233D-42D3-827C-EDA6A0C18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62" y="387889"/>
            <a:ext cx="10515600" cy="4351338"/>
          </a:xfrm>
        </p:spPr>
        <p:txBody>
          <a:bodyPr/>
          <a:lstStyle/>
          <a:p>
            <a:r>
              <a:rPr lang="en-US"/>
              <a:t>Arthrography (an X-ray with contrast dye injected into the shoulder joint to demonstrate the “shrunken shoulder capsule”)</a:t>
            </a:r>
          </a:p>
          <a:p>
            <a:endParaRPr lang="en-US"/>
          </a:p>
          <a:p>
            <a:r>
              <a:rPr lang="en-US"/>
              <a:t>The tissues of the shoulder can also be evaluated with an MRI scan.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4" descr="A picture containing text, device, gauge, control panel&#10;&#10;Description automatically generated">
            <a:extLst>
              <a:ext uri="{FF2B5EF4-FFF2-40B4-BE49-F238E27FC236}">
                <a16:creationId xmlns:a16="http://schemas.microsoft.com/office/drawing/2014/main" id="{482AB8A3-0D75-D54D-6FF2-B271F5AC8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533" y="3564006"/>
            <a:ext cx="5906218" cy="3194931"/>
          </a:xfrm>
          <a:prstGeom prst="rect">
            <a:avLst/>
          </a:prstGeom>
        </p:spPr>
      </p:pic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54D8E57A-3335-4B7D-EE38-3B4989EEB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12" y="2774111"/>
            <a:ext cx="5776822" cy="435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3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50"/>
    </mc:Choice>
    <mc:Fallback xmlns="">
      <p:transition spd="slow" advTm="2565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F920A-8CE7-44DF-A247-D16E880F3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AC336-0269-4744-A66F-F78F9FCCC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Medical Treatment (aggressive combination of anti-inflammatory medications, cortisone injection) </a:t>
            </a:r>
          </a:p>
          <a:p>
            <a:endParaRPr lang="en-US"/>
          </a:p>
          <a:p>
            <a:r>
              <a:rPr lang="en-US"/>
              <a:t>Physical therapy (electric stimulation, range-of-motion exercise maneuvers, ice packs, and eventually strengthening exercises). </a:t>
            </a:r>
          </a:p>
          <a:p>
            <a:endParaRPr lang="en-US"/>
          </a:p>
          <a:p>
            <a:r>
              <a:rPr lang="en-US"/>
              <a:t>Other treatments such as release of the scar tissue by arthroscopic surgery or manipulation of the scarred shoulder under anesthesia may be considered for patients with resistant frozen shoulders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8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36"/>
    </mc:Choice>
    <mc:Fallback xmlns="">
      <p:transition spd="slow" advTm="37236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403A2-DC1D-4B81-870F-214DBD33B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Pathology of the Acromioclavicular Joint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E0C97-0C06-4ED3-BA10-A11213FF7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69366"/>
          </a:xfrm>
        </p:spPr>
        <p:txBody>
          <a:bodyPr/>
          <a:lstStyle/>
          <a:p>
            <a:r>
              <a:rPr lang="en-US"/>
              <a:t>Osteoarthrosis</a:t>
            </a:r>
          </a:p>
          <a:p>
            <a:r>
              <a:rPr lang="en-US"/>
              <a:t>Examination; pain cross over testing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D9585B-3375-4828-9AC1-A4E40EFE7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294" y="3129928"/>
            <a:ext cx="3579501" cy="3579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1F0D8B-4BB5-4CCD-A7BD-B91EB33FD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545" y="3222796"/>
            <a:ext cx="5649886" cy="316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9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01"/>
    </mc:Choice>
    <mc:Fallback xmlns="">
      <p:transition spd="slow" advTm="57501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19833-784B-435E-A999-2BCED0000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EEC47-D759-480D-8E4F-CC4B6179C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Activity modification</a:t>
            </a:r>
          </a:p>
          <a:p>
            <a:r>
              <a:rPr lang="en-US"/>
              <a:t>Pain medication</a:t>
            </a:r>
          </a:p>
          <a:p>
            <a:r>
              <a:rPr lang="en-US"/>
              <a:t>Injections</a:t>
            </a:r>
          </a:p>
          <a:p>
            <a:r>
              <a:rPr lang="en-US"/>
              <a:t>Surgery </a:t>
            </a:r>
          </a:p>
          <a:p>
            <a:pPr marL="0" indent="0">
              <a:buNone/>
            </a:pPr>
            <a:r>
              <a:rPr lang="en-US"/>
              <a:t>   ( distal clavicle resection )</a:t>
            </a:r>
          </a:p>
        </p:txBody>
      </p:sp>
    </p:spTree>
    <p:extLst>
      <p:ext uri="{BB962C8B-B14F-4D97-AF65-F5344CB8AC3E}">
        <p14:creationId xmlns:p14="http://schemas.microsoft.com/office/powerpoint/2010/main" val="230848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75"/>
    </mc:Choice>
    <mc:Fallback xmlns="">
      <p:transition spd="slow" advTm="18775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F5ECC-EE82-4B2F-B0DA-299CCDE68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ts val="1000"/>
              </a:spcBef>
            </a:pPr>
            <a:r>
              <a:rPr lang="en-US">
                <a:ea typeface="+mj-lt"/>
                <a:cs typeface="+mj-lt"/>
              </a:rPr>
              <a:t>Shoulder dislocation</a:t>
            </a:r>
            <a:endParaRPr lang="en-US">
              <a:cs typeface="Calibri Light" panose="020F03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4DEB8-76C3-44B1-B31C-D9B52F4B8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618" y="1558043"/>
            <a:ext cx="4986427" cy="5000804"/>
          </a:xfrm>
          <a:prstGeom prst="rect">
            <a:avLst/>
          </a:prstGeom>
        </p:spPr>
      </p:pic>
      <p:pic>
        <p:nvPicPr>
          <p:cNvPr id="7" name="Picture 7" descr="A picture containing x-ray film&#10;&#10;Description automatically generated">
            <a:extLst>
              <a:ext uri="{FF2B5EF4-FFF2-40B4-BE49-F238E27FC236}">
                <a16:creationId xmlns:a16="http://schemas.microsoft.com/office/drawing/2014/main" id="{7804D75E-4B2F-D2CD-5366-739BAF94A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26" y="1555531"/>
            <a:ext cx="4770407" cy="479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82"/>
    </mc:Choice>
    <mc:Fallback xmlns="">
      <p:transition spd="slow" advTm="84082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 b="1"/>
              <a:t>Shoulder Instability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1" y="1825625"/>
            <a:ext cx="529347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Traumatic vs. Atraumatic</a:t>
            </a:r>
          </a:p>
          <a:p>
            <a:r>
              <a:rPr lang="en-US"/>
              <a:t>Direction of Instability</a:t>
            </a:r>
          </a:p>
          <a:p>
            <a:r>
              <a:rPr lang="en-US"/>
              <a:t>Age</a:t>
            </a:r>
          </a:p>
          <a:p>
            <a:r>
              <a:rPr lang="en-US"/>
              <a:t>Single episode vs. Recurrent</a:t>
            </a:r>
          </a:p>
          <a:p>
            <a:r>
              <a:rPr lang="en-US">
                <a:ea typeface="+mn-lt"/>
                <a:cs typeface="+mn-lt"/>
              </a:rPr>
              <a:t>Over 95% of shoulder dislocation cases are anterior.</a:t>
            </a:r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D5E0C7-EAF2-49CC-8439-18791F81AB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0" r="2261" b="-2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8" name="Arc 17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E6BAA-5D82-4690-9BF9-889811C3CC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6" r="17218" b="-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D64D4FF-8DE1-81B8-B6A7-91E708E01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211" y="4707560"/>
            <a:ext cx="3807124" cy="204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9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E0121-A235-4230-B800-7DB25A4A5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E4B44-0488-43BF-A258-243677DE2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endParaRPr lang="en-US"/>
          </a:p>
          <a:p>
            <a:r>
              <a:rPr lang="en-US"/>
              <a:t>Direct or indirect trauma  (</a:t>
            </a:r>
            <a:r>
              <a:rPr lang="en-US">
                <a:ea typeface="+mn-lt"/>
                <a:cs typeface="+mn-lt"/>
              </a:rPr>
              <a:t>Abducted and externally rotated arm</a:t>
            </a:r>
            <a:r>
              <a:rPr lang="en-US"/>
              <a:t>)..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 The patient typically  appears holding their arm externally rotated and slightly abducted.</a:t>
            </a:r>
          </a:p>
          <a:p>
            <a:endParaRPr lang="en-US"/>
          </a:p>
          <a:p>
            <a:r>
              <a:rPr lang="en-US"/>
              <a:t>It can result in damage to the axillary artery and axillary nerve (C5, C6).</a:t>
            </a:r>
          </a:p>
          <a:p>
            <a:endParaRPr lang="en-US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Rotator Cuff Tears</a:t>
            </a:r>
          </a:p>
          <a:p>
            <a:pPr lvl="1"/>
            <a:r>
              <a:rPr lang="en-US" dirty="0">
                <a:ea typeface="+mn-lt"/>
                <a:cs typeface="+mn-lt"/>
              </a:rPr>
              <a:t>After 40 </a:t>
            </a:r>
            <a:r>
              <a:rPr lang="en-US" dirty="0" err="1">
                <a:ea typeface="+mn-lt"/>
                <a:cs typeface="+mn-lt"/>
              </a:rPr>
              <a:t>yrs</a:t>
            </a:r>
            <a:r>
              <a:rPr lang="en-US" dirty="0">
                <a:ea typeface="+mn-lt"/>
                <a:cs typeface="+mn-lt"/>
              </a:rPr>
              <a:t> old – 40%</a:t>
            </a:r>
          </a:p>
          <a:p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2751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06"/>
    </mc:Choice>
    <mc:Fallback xmlns="">
      <p:transition spd="slow" advTm="37806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D42FC-9D25-45D3-32E5-AB9F48A2C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CB2CC-10A7-2523-D847-9B2E1CCB1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Recurrent Dislocation</a:t>
            </a:r>
          </a:p>
          <a:p>
            <a:pPr lvl="1"/>
            <a:r>
              <a:rPr lang="en-US">
                <a:ea typeface="+mn-lt"/>
                <a:cs typeface="+mn-lt"/>
              </a:rPr>
              <a:t>Under 20 years old: Wide variation between studies (&lt;25% to &gt;90%)</a:t>
            </a:r>
          </a:p>
          <a:p>
            <a:pPr lvl="1"/>
            <a:r>
              <a:rPr lang="en-US">
                <a:ea typeface="+mn-lt"/>
                <a:cs typeface="+mn-lt"/>
              </a:rPr>
              <a:t>Less likely as age increases</a:t>
            </a:r>
          </a:p>
          <a:p>
            <a:pPr lvl="1"/>
            <a:r>
              <a:rPr lang="en-US">
                <a:ea typeface="+mn-lt"/>
                <a:cs typeface="+mn-lt"/>
              </a:rPr>
              <a:t>Males higher risk than females at all ages</a:t>
            </a:r>
          </a:p>
          <a:p>
            <a:pPr lvl="1"/>
            <a:r>
              <a:rPr lang="en-US">
                <a:ea typeface="+mn-lt"/>
                <a:cs typeface="+mn-lt"/>
              </a:rPr>
              <a:t>Higher risks in contact sports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6189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C326E-855A-4834-8967-4CB839AAD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81C17-DB77-49F4-9C30-7ACF0E416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054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Dynamic Stabilizer …(contractile)</a:t>
            </a:r>
          </a:p>
          <a:p>
            <a:endParaRPr lang="en-US"/>
          </a:p>
          <a:p>
            <a:r>
              <a:rPr lang="en-US"/>
              <a:t>Static Stabilizer...(non-contractile)</a:t>
            </a:r>
            <a:endParaRPr lang="en-US">
              <a:cs typeface="Calibri"/>
            </a:endParaRP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D91B330-1544-E63F-660B-21C23C2EF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494" y="2094626"/>
            <a:ext cx="4871049" cy="453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45"/>
    </mc:Choice>
    <mc:Fallback xmlns="">
      <p:transition spd="slow" advTm="21545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B5937-175D-41BF-B9B4-87CE7F9C6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Bankart lesion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BFAAF-D23E-49A7-AEAF-3FD0886AA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r>
              <a:rPr lang="en-US"/>
              <a:t>Separation of the glenoid labrum from the margin of the glenoid cavity called Bankart lesion.</a:t>
            </a:r>
          </a:p>
          <a:p>
            <a:endParaRPr lang="en-US"/>
          </a:p>
          <a:p>
            <a:r>
              <a:rPr lang="en-US" dirty="0"/>
              <a:t>Anterio-inferior margin.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D1BC9-DF17-4698-93DD-095B2C301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348" y="3246783"/>
            <a:ext cx="4779524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64"/>
    </mc:Choice>
    <mc:Fallback xmlns="">
      <p:transition spd="slow" advTm="80464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57E08-F23E-42F7-AFB5-096D84020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99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Hill-Sachs lesion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2544E4-61CE-4D15-815C-B8E6DF7DD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5080" y="2487853"/>
            <a:ext cx="4762500" cy="36099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88BDD7-2648-4B5A-BB43-93E86124D25A}"/>
              </a:ext>
            </a:extLst>
          </p:cNvPr>
          <p:cNvSpPr/>
          <p:nvPr/>
        </p:nvSpPr>
        <p:spPr>
          <a:xfrm>
            <a:off x="371061" y="1542330"/>
            <a:ext cx="10982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 depressed fracture (indentation) in the posterior-lateral aspect of the head of humerus,  due to impaction against the anterior rim of the glenoid</a:t>
            </a:r>
          </a:p>
        </p:txBody>
      </p:sp>
    </p:spTree>
    <p:extLst>
      <p:ext uri="{BB962C8B-B14F-4D97-AF65-F5344CB8AC3E}">
        <p14:creationId xmlns:p14="http://schemas.microsoft.com/office/powerpoint/2010/main" val="20468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63"/>
    </mc:Choice>
    <mc:Fallback xmlns="">
      <p:transition spd="slow" advTm="50263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4846-485B-1A2A-405D-1FAC4E5CC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00CD6FCC-4D16-A8C5-ACD1-0FA5F4C73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7384" y="1896179"/>
            <a:ext cx="6237796" cy="4023324"/>
          </a:xfrm>
        </p:spPr>
      </p:pic>
    </p:spTree>
    <p:extLst>
      <p:ext uri="{BB962C8B-B14F-4D97-AF65-F5344CB8AC3E}">
        <p14:creationId xmlns:p14="http://schemas.microsoft.com/office/powerpoint/2010/main" val="12466159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25DC3-0660-D592-9A23-A9BB19B20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6717203-C7FD-C74E-7E31-8082307A7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8353" y="1121134"/>
            <a:ext cx="6204878" cy="512771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1C2A4E-66E0-55FD-FEDC-37C0B57AC78B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72F3728A-80CB-B669-316A-C12ED9D78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78" y="1726091"/>
            <a:ext cx="5028481" cy="44841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4C22BB-F662-7913-A75C-6DC9859C4C1F}"/>
              </a:ext>
            </a:extLst>
          </p:cNvPr>
          <p:cNvSpPr txBox="1"/>
          <p:nvPr/>
        </p:nvSpPr>
        <p:spPr>
          <a:xfrm>
            <a:off x="684362" y="378987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761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16BF6-EDCF-4EEB-8E16-ACB762CA7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Examination</a:t>
            </a:r>
            <a:br>
              <a:rPr lang="en-US"/>
            </a:br>
            <a:r>
              <a:rPr lang="en-US"/>
              <a:t>Neurovascular bundle pre and post reduction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C002CE-7231-4CFF-8DF6-718880024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7073" y="2012753"/>
            <a:ext cx="5696357" cy="426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29"/>
    </mc:Choice>
    <mc:Fallback xmlns="">
      <p:transition spd="slow" advTm="87529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1027">
            <a:extLst>
              <a:ext uri="{FF2B5EF4-FFF2-40B4-BE49-F238E27FC236}">
                <a16:creationId xmlns:a16="http://schemas.microsoft.com/office/drawing/2014/main" id="{A6D4F2A4-67D7-6E8E-55EB-46AE27DCD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8372" name="Picture 1028">
            <a:extLst>
              <a:ext uri="{FF2B5EF4-FFF2-40B4-BE49-F238E27FC236}">
                <a16:creationId xmlns:a16="http://schemas.microsoft.com/office/drawing/2014/main" id="{E20DF4FC-E002-69CF-3E1D-3781E1450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09800"/>
            <a:ext cx="5334000" cy="40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3" name="Text Box 1029">
            <a:extLst>
              <a:ext uri="{FF2B5EF4-FFF2-40B4-BE49-F238E27FC236}">
                <a16:creationId xmlns:a16="http://schemas.microsoft.com/office/drawing/2014/main" id="{758E52BD-189E-BE59-3EF5-CDC9D4B42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0"/>
            <a:ext cx="9144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>
                <a:solidFill>
                  <a:schemeClr val="accent1"/>
                </a:solidFill>
              </a:rPr>
              <a:t>APPREHENSIVE SHOULDER TEST</a:t>
            </a:r>
            <a:endParaRPr lang="en-CA" altLang="en-US" sz="54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1488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C872747D-E9DC-7F5D-A9A0-916AC2A5F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211" y="1478502"/>
            <a:ext cx="8206596" cy="427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128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8191C05A-FEED-A5DD-51DA-3AB4D6EE0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237" y="1989826"/>
            <a:ext cx="2610961" cy="41148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82DD17F-27C9-DCF7-81D6-75688E5D2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646" y="1925847"/>
            <a:ext cx="5144218" cy="38689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261F8F-DE3B-13A2-72CA-5199DEBAA59E}"/>
              </a:ext>
            </a:extLst>
          </p:cNvPr>
          <p:cNvSpPr txBox="1"/>
          <p:nvPr/>
        </p:nvSpPr>
        <p:spPr>
          <a:xfrm>
            <a:off x="4595004" y="626853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/>
              <a:t>Sulcus sign</a:t>
            </a:r>
            <a:endParaRPr lang="en-US" sz="320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39087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B269E-DA8C-4B13-BAF5-4F1861574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9CEEF-4C8E-4A87-8E9E-1EEAFC314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1235"/>
            <a:ext cx="10515600" cy="52213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Urgent Closed reduction ( post reduction X ray )</a:t>
            </a:r>
            <a:endParaRPr lang="en-US">
              <a:cs typeface="Calibri"/>
            </a:endParaRPr>
          </a:p>
          <a:p>
            <a:r>
              <a:rPr lang="en-US"/>
              <a:t>Immobilization</a:t>
            </a:r>
            <a:endParaRPr lang="en-US">
              <a:cs typeface="Calibri"/>
            </a:endParaRPr>
          </a:p>
          <a:p>
            <a:r>
              <a:rPr lang="en-US"/>
              <a:t>Rehabilitation exercises</a:t>
            </a:r>
            <a:endParaRPr lang="en-US">
              <a:cs typeface="Calibri"/>
            </a:endParaRPr>
          </a:p>
          <a:p>
            <a:r>
              <a:rPr lang="en-US"/>
              <a:t>Pain medication</a:t>
            </a:r>
            <a:endParaRPr lang="en-US">
              <a:cs typeface="Calibri"/>
            </a:endParaRPr>
          </a:p>
          <a:p>
            <a:r>
              <a:rPr lang="en-US"/>
              <a:t>Surgery</a:t>
            </a:r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  <p:pic>
        <p:nvPicPr>
          <p:cNvPr id="7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FFB77BEA-BFB5-A9D5-DA02-C8F342057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565" y="1710606"/>
            <a:ext cx="4039775" cy="509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5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46"/>
    </mc:Choice>
    <mc:Fallback xmlns="">
      <p:transition spd="slow" advTm="53446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1F5FD-5220-41CB-98B8-D79500047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Posterior dislocation 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3034182-B7D5-4DFA-908C-63E38EB85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204" y="2041285"/>
            <a:ext cx="5051893" cy="4351338"/>
          </a:xfrm>
          <a:prstGeom prst="rect">
            <a:avLst/>
          </a:prstGeom>
        </p:spPr>
      </p:pic>
      <p:pic>
        <p:nvPicPr>
          <p:cNvPr id="3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E930733-62EE-B6A0-3F95-2FE550AD5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192" y="2657475"/>
            <a:ext cx="6366294" cy="358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6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05"/>
    </mc:Choice>
    <mc:Fallback xmlns="">
      <p:transition spd="slow" advTm="4270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53D20-3DA8-45D0-AB29-B05C4A6B8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Dynamic Stabilizer</a:t>
            </a:r>
            <a:br>
              <a:rPr lang="en-US"/>
            </a:br>
            <a:endParaRPr lang="en-US">
              <a:cs typeface="Calibri Light"/>
            </a:endParaRPr>
          </a:p>
        </p:txBody>
      </p:sp>
      <p:pic>
        <p:nvPicPr>
          <p:cNvPr id="2050" name="Picture 2" descr="نتيجة بحث الصور عن rotator cuff muscles">
            <a:extLst>
              <a:ext uri="{FF2B5EF4-FFF2-40B4-BE49-F238E27FC236}">
                <a16:creationId xmlns:a16="http://schemas.microsoft.com/office/drawing/2014/main" id="{DB3F5342-9CE8-41A0-9456-271532ACD9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2" y="1825625"/>
            <a:ext cx="870267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99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22"/>
    </mc:Choice>
    <mc:Fallback xmlns="">
      <p:transition spd="slow" advTm="28422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770B8-9280-4250-B77D-272E22D06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ea typeface="+mj-lt"/>
                <a:cs typeface="+mj-lt"/>
              </a:rPr>
              <a:t>Posterior dislocation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8B139-FD34-460B-8CD0-D0D56FF34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Due to electrical shock or seizure</a:t>
            </a:r>
          </a:p>
          <a:p>
            <a:endParaRPr lang="en-US"/>
          </a:p>
          <a:p>
            <a:r>
              <a:rPr lang="en-US"/>
              <a:t>Patients typically present holding their arm internally rotated and adducted, and exhibiting flattening of the anterior shoulder and a prominent coracoid process.</a:t>
            </a:r>
          </a:p>
          <a:p>
            <a:endParaRPr lang="en-US"/>
          </a:p>
          <a:p>
            <a:r>
              <a:rPr lang="en-US"/>
              <a:t>Posterior dislocations often go unnoticed, especially in an elderly patient and in the unconscious trauma patient.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59"/>
    </mc:Choice>
    <mc:Fallback xmlns="">
      <p:transition spd="slow" advTm="25659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5FAB7-6BB2-48D5-A149-232978E3E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Inferior dislocation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69D552-CE6E-4493-B298-77DCA707BC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6904252" y="2012531"/>
            <a:ext cx="5428401" cy="4351338"/>
          </a:xfrm>
          <a:prstGeom prst="rect">
            <a:avLst/>
          </a:prstGeom>
        </p:spPr>
      </p:pic>
      <p:pic>
        <p:nvPicPr>
          <p:cNvPr id="3" name="Picture 4" descr="A picture containing x-ray film&#10;&#10;Description automatically generated">
            <a:extLst>
              <a:ext uri="{FF2B5EF4-FFF2-40B4-BE49-F238E27FC236}">
                <a16:creationId xmlns:a16="http://schemas.microsoft.com/office/drawing/2014/main" id="{E2C4FD9E-626E-A37D-35AC-249A31207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192" y="1601652"/>
            <a:ext cx="4684143" cy="517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1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92"/>
    </mc:Choice>
    <mc:Fallback xmlns="">
      <p:transition spd="slow" advTm="18892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AD3AA-02FD-4D85-8A4A-879A419AC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ea typeface="+mj-lt"/>
                <a:cs typeface="+mj-lt"/>
              </a:rPr>
              <a:t>Inferior dislocation</a:t>
            </a:r>
            <a:endParaRPr lang="en-US"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41999-272E-4945-8152-DEA6B9C84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The least likely (1%)</a:t>
            </a:r>
          </a:p>
          <a:p>
            <a:endParaRPr lang="en-US"/>
          </a:p>
          <a:p>
            <a:r>
              <a:rPr lang="en-US"/>
              <a:t> It is caused by a hyper abduction of the arm that forces the humeral head against the acromion.</a:t>
            </a:r>
          </a:p>
          <a:p>
            <a:endParaRPr lang="en-US"/>
          </a:p>
          <a:p>
            <a:r>
              <a:rPr lang="en-US"/>
              <a:t>High complication rate as many vascular, neurological, tendon, and ligament injuries are likely to occur.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5"/>
    </mc:Choice>
    <mc:Fallback xmlns="">
      <p:transition spd="slow" advTm="13755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921" name="Rectangle 38920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2741"/>
            <a:ext cx="3999971" cy="1690798"/>
          </a:xfrm>
        </p:spPr>
        <p:txBody>
          <a:bodyPr>
            <a:normAutofit/>
          </a:bodyPr>
          <a:lstStyle/>
          <a:p>
            <a:r>
              <a:rPr lang="en-US" sz="4000" b="1"/>
              <a:t>Multidirectional Instability (MDI)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2400475"/>
            <a:ext cx="7062347" cy="37218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/>
              <a:t>Can be from overuse (microtrauma)</a:t>
            </a:r>
            <a:endParaRPr lang="en-US" sz="2400">
              <a:cs typeface="Calibri"/>
            </a:endParaRPr>
          </a:p>
          <a:p>
            <a:r>
              <a:rPr lang="en-US" sz="2400"/>
              <a:t>Associated with connective-tissue disorders</a:t>
            </a:r>
            <a:endParaRPr lang="en-US" sz="2400">
              <a:cs typeface="Calibri"/>
            </a:endParaRPr>
          </a:p>
          <a:p>
            <a:pPr lvl="1"/>
            <a:r>
              <a:rPr lang="en-US"/>
              <a:t>Marfan’s, Ehler-Danlos</a:t>
            </a:r>
            <a:endParaRPr lang="en-US">
              <a:cs typeface="Calibri"/>
            </a:endParaRPr>
          </a:p>
          <a:p>
            <a:r>
              <a:rPr lang="en-US" sz="2400"/>
              <a:t>Will possess patulous inferior capsule and deficient rotator interval</a:t>
            </a:r>
            <a:endParaRPr lang="en-US" sz="2400">
              <a:cs typeface="Calibri"/>
            </a:endParaRPr>
          </a:p>
          <a:p>
            <a:r>
              <a:rPr lang="en-US" sz="2400"/>
              <a:t>Primary treatment is always non-operative</a:t>
            </a:r>
            <a:endParaRPr lang="en-US" sz="2400">
              <a:cs typeface="Calibri"/>
            </a:endParaRPr>
          </a:p>
          <a:p>
            <a:pPr lvl="1"/>
            <a:r>
              <a:rPr lang="en-US"/>
              <a:t>Dynamic strengthening</a:t>
            </a:r>
            <a:endParaRPr lang="en-US">
              <a:cs typeface="Calibri"/>
            </a:endParaRPr>
          </a:p>
          <a:p>
            <a:r>
              <a:rPr lang="en-US" sz="2400"/>
              <a:t>Surgical treatment reserved for patients who failed prolonged conservative management</a:t>
            </a:r>
            <a:endParaRPr lang="en-US" sz="2400">
              <a:cs typeface="Calibri"/>
            </a:endParaRPr>
          </a:p>
          <a:p>
            <a:pPr lvl="1"/>
            <a:r>
              <a:rPr lang="en-US"/>
              <a:t>Focus on the capsule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endParaRPr lang="en-US" sz="2400">
              <a:cs typeface="Calibri" panose="020F0502020204030204"/>
            </a:endParaRPr>
          </a:p>
          <a:p>
            <a:pPr lvl="1"/>
            <a:endParaRPr lang="en-US"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8400B5-13CF-4383-B598-15F65C328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252" y="915047"/>
            <a:ext cx="4216515" cy="2183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B61326-33E5-4CCA-9CEA-47E2946EE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379" y="3615745"/>
            <a:ext cx="2849235" cy="2961219"/>
          </a:xfrm>
          <a:prstGeom prst="rect">
            <a:avLst/>
          </a:prstGeom>
        </p:spPr>
      </p:pic>
      <p:sp>
        <p:nvSpPr>
          <p:cNvPr id="38914" name="AutoShape 2" descr="data:image/jpeg;base64,/9j/4AAQSkZJRgABAQAAAQABAAD/2wCEAAkGBxAQEhUUEBQUEBQQFA8QFRQUFBAUDxAUFBQWFhQUFBUYHCggGBolHBQUITEhJSkrLi4uFx8zODMsNygtLisBCgoKBQUFDgUFDisZExkrKysrKysrKysrKysrKysrKysrKysrKysrKysrKysrKysrKysrKysrKysrKysrKysrK//AABEIAOQA3QMBIgACEQEDEQH/xAAbAAABBQEBAAAAAAAAAAAAAAAAAgMEBQYBB//EADUQAAIBAgUDAQcCBgIDAAAAAAABAgMRBAUSITFBUWFxBhMiMoGRsaHBQlLR4fDxFCMWU2L/xAAUAQEAAAAAAAAAAAAAAAAAAAAA/8QAFBEBAAAAAAAAAAAAAAAAAAAAAP/aAAwDAQACEQMRAD8A8pAAAAAAAAAAAAAAAAAAAAAAAAAAAAAAAAAAA6Bw6AAAAAAAABwAAAAAAAAAAAAAAAAAAAADoAcsFjoWALAFjtgOAd0itACAHFSYpUQGgsPrDi1hgItjuklrCCv+GwIWkNDLBYFilgJAVQAAAAHQOHQFKICQsOaQ0sBsB1QYr3QDB2x21joHEKT8AoilABNwQv3TOqmAmKFaUKUDqigEpCkhSSFxigG9IpRH1YdjOHb9AIqgxUYEv/k0lz+AWYUl/C/sA1GA4oMdhmFN9LfQnYd059UBAjFjiUvJYvCR5TuOQwjfCv8AQDCgB0ACx1HUgOJDiEpC0AWFIEhSiB1MUmziQuMQGp07jbg0TFEV7sCv3O6mTZYcalh2Axqfc6psU4hpA4pMVqFQotipUGgEqR0RpBALvYTKbBoLAJsCiLURyNF9dgG4xuS6MH0ClTXC6llRw9vVgGFnKPnw+Cyhms47aU+3IjC4Jtk6WW04Je+mqbleyb3a7gecnTh1AdR0AA6h6EAp0yTTgo+fwAmEB+EB2nV8L7D8JRfO3p+4DPub8q52OFT8fgmWpre914uOU3Sl1/sBWSotHYU7ly8NttZrji5FqYFr5f8AQERUWclRLfCYWK5TlZb+CfQpq2y/RJ/qBmqeBlLiL9ehYf8Aj8bJp3bt6fYtIuMtm7JX36/Yt8swuqL09N790BkqmUThytu63QxVwlkbZTS6CMRgqVVcWfddAMFVwd07crcr9JvXkkovazW/qvoY6eHep7Pl/kCHoFxpE5Ya3ImTS4AYtYb1DsxNOmBOy+n16svcJhU7dSNgMNZF3g6drWVwJuFoRgtT6b/Yxmb433lWUnu2/suiRpcyxG0o3tdNPuZGtNdAM6hSEoUAD9GmuX/sagiRHgBercciNwQ/ADsR2MQhFD8I26AcpoS4diTCGztZN8X8cibMBzC4qUPKNRlnu6kbtL4lb0M7QwylYtaEZU2tPHYCWsDpbT+67HVRaXNifCakk16PuOzodl1Ap61BfX6MnZNWdNer46P1FVKfTg7To226rr3AsKmEp1t4NQl1T3TE0csdN3nJWXRJu53DYZvjbyWVOOiPx/F9NwKbMZSSbS0xXwxXVt9WUUsLGMd93+prcXap0aS9CpxGWp8SW/ewGQxmEvvwVlSg0bStk0u8X5TuRauBhHaT+yAyPu7j0KJpVl+Hb4qX8afwT8LkdNbt38Pa3qAxlWXykot7Jpeo/mmLjRWiGz6v9iylV93TSSvLhLqZfNVCDbrT+L/1x3m79+wECdac27b3v6FPUqJOze62HsZmLltH4I9ly/V9SqqPcCOjoAA7TQ6uBFIehG6AVBD8EIpxHkgFwRIpvyNQiSIQAfjNW3s/yJ0J8bDtCkuvlnI07v1AkYKFt0W+F35IUaSSW3D6ehYYCnurf2ARVbhuvVruaHLGqkU+5T5nBKVvF/vuWWRy0prpLcCwng4v/NjtLDRXS4TqXewSrWAdlVjTXHBnMwz6V9tlvt1Gs6zJuTgpbLm3V9jO1ql9wJuIzKUur+5GeNn1ZCcwYFhDNJLr9iZg8wlUdmtV+9mUcINuy3b2NPgMGqUbfxP5n+y8AWmHw9BL+WXflXHv+K7N3WlbtkbDUdT34W/+zM+1GeubdOk7Qi7NrbU1+wCM5z5pyhQ2u96j+Z+I9kZmo231bfPVsXKT6i3Ui1srARJU+41JIeqsjuIEUVFCRcQHKZKpkRE6mroB+FHa6+vgVFCqCs7jrhfwByI/AQoD9KF7eQJFKFkPUKauhWi30sP4Wnv/AJ3AmUaN/r3LDCYff03YvA4CVry+FLduXYazHMopaKSv/wDXcCNmE1Ko36EzB7fYr8PG+73ZYUla9uX9/IFlQkrXfQr8bindpbXJ6j8H2KfF1OUBSYtu77vkgTJ+JirkR0wGHEVGA/Gmd0AT8jw3M30+GPr1ZeRp3GMDS0xiuy/V7stcJQv+gEDPpyp0NNP5q17vtFc/kwmIgo8bvqzee11TTGNvKMHXvJ2SvfoBX1WMRT54RNxWins/jn2XyxKytVcuf7AP16sVxuRZ1RMhuQHByIhDiA6ixwC1JrtuV6LHJ/nt3AmUojkh90bMQ0ByBPwe8l6kGKLDAxs78WTAlusruy4ZYZa5TkkrW3v4IFKne/mxZpqjRcns3sgHM7x9koQ9CsoU3y/W7IeFx6qSbnu2W9LS0AU12JtFWGKaXSw7Hz+gFlrvHsZvEz3ZfUlcosbTakwK+qIpxHWhUYgNabCoQuLkh6jAC8wVNytbqi7pQUVZdCJlVHRBX5/Ce6RMsBnPaKhKsmo/w/Fd8JdWzEZnjI0r06O74lU6vxHsjWe1mZKEXSp8yVpPwzzyotwI83cbaJChfg66Vv8ANgIzQ24kuohiwCIoWhMRaA6idlb/AOyPqQkTsqj/ANkfUDT4ukk2QKiLnMo2X+diokgOUolphYK3qV9JFrhYbAS8JSu0vJG9qcT8tNdC1wMdN32Rk8yre8qN/QCPS2afY0ODq6kihiWOX1rbdgLuC/Qfp/qMUHdDnD+wE2iV+a0upNoyFYulqi0BmlEdURUYDmkBhQ3LXKsNqld/LHf1fRECEdzR4Shogl15fqwJVF7nMxxPuqbl14XlhRW5Ve0te70riP5YGLzKbk23u27tlVVwj2lJWT6dWahYJJap7vpF9PLKvMN+QKfSkNzSHKisxqe3IDNUjMdrVCM5ALiKQlC0ApIssjjetErol37LU71vQDR5xzbwiosWWczvOXhldEByhEusLDYrMOty7pQtZALxlX3dGT7mOW/13NH7SVbQUe9v7megAtD0BlD0ALPA4yz3L+NNSSa38mUpoucmxemWl8PjwwLJKxJjuJqQ6iqQFRjKOmQy0XGPo3RVqmA5l1DVOK83+iNBLuV2UU92+y/LLGwDlP4U32TZnqcLtzn3vG/XyaOcLwafDW5n8yqWe3T9gKvHyRT1YOWyXG5c1oak5N6Ut23xEzWa5nr+Cn8MF95+X/QCJja0V8u7XXp9CsnO47MZkgGKjEDkkI0MBxC0JQpALiaj2MpXm32sZiJsPZSGmlKXfUwE46d5SfdtkeMv6jlV7jcQJ2CV2jR0ocFDlMfiNHUSUfoBlvaGrqqW7K/3K2KHsbPVUk/NvsJigEoegxDidgBKpEmHJEpslRYGly7Ee8jvytmSdNjPZdiNEvD2Zo4u6A5ON0VtWjZloojdSncDuWQsn9CYojeDhZP1JdKO/oByurQZnK9O929kuX0RpayurdzE+2GP93H3UHu+fCAzeeZo5vRDamnx/M+7KiR2oJhFv+oDUgVLvt+SW6aQzMCLWglwMj9UaaA4hcRMRcQFxNvl0dGG9Ul9/wDGYzCw1Tiu7RuMV8NKMe+/2QFTUBI5Ji6aAu8lp3/Qs83q6IvwhjJKXBF9qqyUWk+dgMzF3u/LHoEWnIkU2A8JewahQDlBkuJEgrEmnK4D1NGgy2tqjvytvsUVNE/LaumQF/A6oHKLHtIHaMefoSYKyGaaJADVaSim3wlc8qz+blWnJ76ndenRHpGf1bU7fzfgw2MwOta3xBv1kBnY4dvd7L8nJxsTq7/0Q6m4DMpiNNx107K72X5ImIxV/l2X6sDmI0x8shyqCpyuMgPoXEQhaAs8ip6qq8Gnzadml2j+Sn9laN5XLDNJ3m/WwEQk4ZXIseSdhVugNRlELR+n0Mx7U17yS9WarDfDSb8GCzmvqqvxsAzFi4zGFIXECTCQ9TkRUyRQAkoVCVhLORAn05krDuzT8lfTRNoAajBu6JiRVZXPYuIgdpR3HUJgKQFTmtPXO3SKVyizJpJrpujR5g7GWzNt8AZbFQtJoRUgqcdVTr8sesv7FrjYxowVSavJ/LDv5fgy2LryqScpO7f2XhAIxmIlUd3t2S4RFY80MyQCZDbHXAS4oBYuIABr/ZeNooRi/mfq/wAgADMSywC+JfQAA0WPdqDsed4h3nL1YAByI6gAB2BLogAD7FUkAASaSJ9FfsAAW2Wl5T4AAHkdiAAVWbP4SlpU1KTur2TdumyAAMTnleU6snJ9eOi9CmkAAJSOuNgABqY0AAf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6" name="AutoShape 4" descr="data:image/jpeg;base64,/9j/4AAQSkZJRgABAQAAAQABAAD/2wCEAAkGBxQTEhQUEhQUFBUXGBQYFBgYFBcWFRcVFBcXFxUUFBgYHCggGBwlHBQUITEhJSkrLi4uFx8zODMsNygtLisBCgoKDgwNFhAPFDUgHxksNys4NzgrLy43KzIrKyssKysuKzc3ODcsKywrLDcrKysrMisrKysrKysrNysrLCsrLP/AABEIAKkBKgMBIgACEQEDEQH/xAAcAAADAQEBAQEBAAAAAAAAAAADBAUCAQYACAf/xAA7EAABAgQDBQYFAgUEAwAAAAABAAIDBBEhBTFBElFhcYEiMpGhsfAGE0LB0RTxFTNyguFSU2LCByOS/8QAFgEBAQEAAAAAAAAAAAAAAAAAAAIB/8QAGREBAAIDAAAAAAAAAAAAAAAAACFBARIi/9oADAMBAAIRAxEAPwD+JfIdu3Hoclpsu45DO/nT1WfmnfpTpousjuGRpanStVkq5fGA7d7ABPkQsvYQaEUKI6bccz5Ct7G/JCe6pqTUpJnWnF8uL5al1cK+XyD5fLoC0AgyAtALQC00IMbC78tHLFprEC4gla+Q7cn4UAnROwpY/wCkoIWwVoBejENn1tI6Lpw2C7J1OdkHnWtRA1V4uBuF2kEJGJAc3vAhAJrFtrVtq0gwugFEDVsMQCAKIGlEa1Fa1ByE07ymmg7yuwYSahQC40HUoAwy7SqowAWgmpr7yRIMADLxTIZbJBiUea5lNRA/NpJ9VhkHgjtFNCgHAmHC9T5qg2dJ103/AHQmxmmzh4iqO2XYaU8qoGZPtEVeQiTslEB7MQ7J3EokPDiDmNmljXT36IsPtPDRfIBBNxHDohgkiK8Go8PFefMi7/ed4j8r+j4xKtZBcMyKVK8Q6le6g/jwXVwLqDi/umPMxBjoYkJSWiQflQ6lzYQO3eo7T2mlNnTVfwte7+LPjKs5Lx5OM4thwoQcO21pe0v2mOaaVsQCUA//ACpLQmR4Oy2HDjmEDNMhfy2xDTKlqntdADrfxC9P8fTsrMRmTEq41itDo8MtcNiKKVubGvDUE6rzTWoOALQatALQCDNF0Baou0QfALVEVkq/PZNOSK2Sf/pKATXWWg4pk4bEpXYd4H8IGxTMFBoR3aEosOdityeUFqKGoKMv8QxG2e1kQcRQ+IVaVmZSPQO/9L+OVea80YS58lB7CPg0SF2mODm80qIjXdl4vvokMJxR8Pslx2eOStdiJlYoIs7g2sP/AApJhkGhFF7NkIt4hdiykOIO0KFB5FjSjMglVpnA3Nuw7Q80n8sg3BB3FB9Dl0T5F1tiO1qDcCDWw/ZOBlBRq1LQdlvE5/YJ6Wki45U5oFIEDUrEacANGCpVCbhDu3O/Tosw4IaMgOiBFsOK7etsgRBmXDxTH6l2lUeVnH/uLeCBZheNdrgU7JRhtXta4Wor2k1LQOVl1sq12RP38UFQTIOWlui4ya2HB3GqVgt2XAbRpxFE/NSAiDs55oKuKYlBLC4v7Lh2hQ2t/heBfPMJJ29To78J7EcOeGdp4bfmpP6Fv+55IP5cF1cC6g4vl8tMCDrWrYC6ERjUGWtRAxba1EaxALZVbCpP6qVPkkPlqhCj2ArSgCCkA47vJGZDOpaOoUtruKOwV/dBUhTTWfUTyyWXxobjdoSjZeq0IBCBgy8I/SPBBi4ZDOQ2eRWmsIRm1QS4+HublceaBsK0SQsvl2v4FBLENFhbTbg9NEeJJubpUb1lp3oKcniIyPmntkOFioAhVRpeK5psbbkF2CwhMPhMeKOaD6pKVxJps6yfhw9ru3QIxsCabw3U4FCgYNE2htDs52uvQQpRwvmfRUZKE+hseelEENgAsBROFuwzacQ3n9hmrHyK/QP6j9go+OwGbOZrqQa+qCLM4qyH3W7Tt7rDnQX81Fm8YivPepwaKBOx8Lrk/wAQk3YLE0oUCf6p9e87xTEOeeMnHxXGYTFr3fMI0TCYo+k+IQMQsWdatD5KpIz7Tnb0UX+ExKVIp4JmFIOA0QeolmhxpZ1cjUKrBli2tT0C8bJvdDNN+XBeqlYupNf8oBTcI2oLVPoUL+AxNA2ml9FRiTTACHcRnlUZo8KYoAARSgp2h+UH5vC+XwXQEHzQitC40IrGoOtaisavmNTENiDjGIrWLbGIoagwGI8KUJ4JqSla3Pviq8CTG+qCVCwsHMlEOEDQleigwWDP1TH6Jjh2TQ8boPIvlHsv6IkCcI71x5r0ESVLTQj7hKuwsPdUCm9AaTktsbVQB5+CdgYW0nM9KJaE/ZdbLUL0EgatqNcuSDh+GIO95te/2ASkXDITMvNWWgubStHDLikXuiAkObXmKoJBYNVOnZAV9CvR/pq5wjzFkWDhrSdajeEHjjh8QZNLhwCYlsLcc6DnmvZOgsFjEZyrdce2GRShdyp9kHnG4ZCb33Fx3NHsKjLO+UKsYAf+R2iOmVU3ClIZ7Ra4UNhXXflovv0YJz8Qg1Bxl310A4AD0VaXmw8DKi8/Fgt6ep3rhBF8hogrYtOhvZaaE3J3D36KHG2nNIArmlnTfaJf2qnyGQVGVmwe6ghGC/W3NdbDA1J6qrNwmXJPOl78gknkU7LS7wCDUDYrcV9ESYiA6CnCyT+YRfYHitCYbWhBHJA9Clg5ooURsnci/gsQ5tgGvgmBPsA71KoFZ6VqABkDnrZP4W0Go260zBF1mHMMd9Qy3osjL7TxSlbjmCLfZAXEsPeYZ2KHLn1UQYBH/wCP/wBL1seCfl0AJIpyQocN1B2BkNQg/OqIxqwwIrQg00JhjViG1Mw2IOsamYbFljE1CYg+YxEhQqkAakBEDU3h8PtVOQ+/soGmtpYZD3VMwgvnw7o0KHRBxrSiMqEVrUQQtyAkN1Qa7kzJwaITGW5kfkqmyHZBGmZejzuKcwQlr9k901pwRJuHcFda2l0Ft8RoKOyYtU5C/RSZY1uUric6e6MtUDM/8SPqWsAA0oLqPMYhEfm48kuGkkrYh0QDbUo8GGSQB14DUokKFRUJOXtWl3eiDQmDloBQA3yRXvts0/qPDcjy8nS5505KbOPJr57kGojm6JWZJoSTQDU2CAZsNs3tHfp03pKail13EkhBh8ywd0bR3mzfDMoMaYc4AE0HCwQvlOOQJWoco852QcbGIsCViNFeBUGtM1QgYc2t3HwRpuWboEEyXxU07Ta8k+yKyIezna2q5Al27k5sUFrcUCcSFcVFFmNAB1KqSkXao152gN4r5qqyUhm4Asg8rDk3F1G6ZndzVfCm0IAORz1sqT4YuABfduQIUoGurUg8MkHo2PAhna4J1kSHQUc2lB9QSMCW2oWda8KeKlvwl9TQj30QfnuHqjw2oMEZpyA1AVjUzDYsQ2pqGxB1rE1BYssYmoLUHC1N4e25HCvh7KHspzDGdvoUFSFCq3iPRbYxGhw6LWygGGLbYaMyGt/LogwxlXDgrEk2ooUjJQqmmuiqw27AqUE2aG0+g3+/RGMLJagQL1TDm0zzQLZBSp1pJqFaitU6LDQKwYSOyCiQmplkGuSAAgVsM1ZhwKWCHAg7NN9blOl2zpV2g3cSgXnIghw3Od0GpK8XOTD4rqAW3BenxKHt1Dj+SVJhtAs0e+KBSWw8/VQcMyjzEu1osKk70y7Zb3iBw1SeIT1AA0dcz+EAnNJFx9kMuaBSo6XUyajudmfErPzaUKCgZ5rTYH0W4eJ1bTYbfKtSsy8Jr6Em6N+lzsABkSaIJceceHUsOACYbOP2aGhqtxcPJINRzzRoMgBWr/AUHFAGXn6A1bQjcVRlMVaSAQ4aaJaYk20oCB9+aLJ4bsgE031QUIU4wnvU52VGGQSKGvVRIsreoGa7Jue1wGV0HuYUMNhihrn+UsYg3LksdPeSdEiTemaD8uywz6KhBakpIZ9PuqcFqAsJqahtQ4bU1Dag2xqahMQ4bEywIPqKjgkKrydzfVIEK9gEDsOcdTToEDbmoYF0aIVyE1AWEEe2o81qBBWpl4YK+A3lACZmdgWAB0pmuymKbVogvwtVTTVxqbn3ZbZB3IPQtmRpZZiJWRvnmqDmVCDDW1SczDuVSlgsTsKqBCXYqMvBoNo65flLQINXAcf3VMXIA5DkgEQQK5k90fcogAaCcydURwuUCeiNYO1noPygQiMrdxoN/wCN6lT0f/aFN+8/hEjxi836AacAFlskdbBBFMS91iYaTQCvvivQmSZTIE78yps9BdWhFvJBHMnUjacByuiiRbTU+9yK2Ixpuangsxp8NBDRnvQYo4EAC2i7Ha6l3U5n7JF+IuNRUgcLJb5iCpAjAWJJ9AivjsbevmpQigWR3wWkILDXtcBQil+iNLzN6A8lElmEMJ92/ZIfPc11QTZB72VitcKGxH3ViTk2uoXNBplvHVeHw3FiSGltd9M+a99h0duxY2y4oCyravpelaHerzSaKVLwG7RcHai3JNh/FB+WsOHe/t+6qwWqbhQ739v3VeCEBoTU3DagwwnIYQbY1MMCwxqI40CDGtl7CDB2IbG8Lrz3w/K7cWpybc89F6CaiXQBfdMwIaUY+6pyrbVQGFvuok3MbbuAyTmJR6DZGZz5JCGxAxChplrEGCnGBBgNpcWVGTjVzzSwYtMFDVBTcxZcKpiCdpoKFsIBy0PtE8PW35TsCHs31XJFmZ96phgvU5IFgQwbRz0H3UKYYYhJPj+FYmW2JdvoBySTr2HS3kgTDQ3Svqvi0uFa0G82H+V2YitZbvO3fSOe9R5iK9zrmvDTkNyBx821tm33k5dApeJxXOoC6xHTwXzYDjkPGyHMSt6E1puQTIkG1qDqgxZV50rxVZkJoyHjddc4/sggmVfejSstgPHVehD6jKvSqGZZpsQRu9lBDbKuJyHinochEIOQrrVNtknA53CYmZdwGR3oFIEu4Ag0O6m9L4hhhqm5clr2mm+vmqscB126cECmB4cWnaItRVpSKS80yy6okkDsZ28E1Bk25AUJvnbruQWMHNjW+9VFIwqBUZngOS9A1lsig/K2Diz/AO3/ALKzBapGCCz/AO3/ALK3CCA8IJqGECGE1DCArWrj3LTjQImGS3zYjRpmeQz/AAg9Dgct8uDU5uueuXkuTDqlNTsWlhokaoDykJU4rtlqXkIdShY1H+ka26IJwiF7y465ck/CYl5dibYEBNhHhMWId0ZgQFaET5dkJuaYrZAfD4mbfBNvYp0r3laaKkHr4IOQ20FPfFE2FlralFcKu5IJ2KMNt2u4KFMT4u2H1dv5K1jMao2BrmpUphwab5+XRAvAkS7Og55r58oG5C+8qnEdopk5MBAJ7K5qTMPaDc/m3BGm8QIFrZ81Eca39UD7pxtKAA61SUWa89y46BbNLvh0QfRnRKWc4A8UqWkm5POqa26Hhaq0C1ArDcNqhrzr5pnacMto14nNGZDaDfxotmYIc0AUFtEBpODE2g54PqE2ZjZNqEcr8lj9bUbNKb6+qzBhl4tZBcko7TDbWoPkqcuL34qHCk3OAoRYBX5GV7OdvNBaw+FsAE8+pVdsQUUmG40odEdpO9B+ZMBHZfzHoVahtUj4fHYf/UPQq1DCAsMJpiXYi1QaivXofhuBssLyLnLkF5+VgGI8N3m/LVeyc0MYGhAlMuX0tDqUN5qVTw6BUiyB6GNhhK8/EftvJ6BUsemtloYMykZaEgYgtTLYazBhptjEH0Ji3s6o0Ni25qAbAjBiwxqYDUA4DbqzJ3r7zU2G1VMN1PDzQbI0WIjtmu9H2bpadbQOPggQiQr11WSAGkusPU8ExLsqKnIeak4tNbVhkMkCWITB+nK/NRnRHVpdOPrWgW34eXntUbx1QRZ+IBTKpz3JGC57j2QSPJX5iTANQAab6JYMBNqoEmSZ1dTz6Lf6AVrdx52TT4Rpu5miWdHaPrpyugzEl2g5XWXwhuHLcifxKFqHO8Astxpgu2E083EoPpMAmjhXcrkDD2m7m1JoR9uq84ccO0NmHDzvY/lXJTHnEgFjaHdUZ9UB/wCFjaqbj3Zdjw2tFMq5UVmVe1wo7s3371OxWXa1wG1y4oO4ay1h74K9Ksyrb3qosgwigN9y9HJXtusgM03AyrqmwxcZDBoONUV0G+aD8v8Aw93X/wBQ9CrLXKN8P9x/MeiqNQNMcTkj7KxC0RHIPQfDUl9Z1y5KhOxLomEfyhyScxmg+l21K9BBaIbC42UPD8xz/KsY1/J6IPLOjGLHJzAVmFDoomB953RXoaBmE1NMagQU2xBuG1cKIz7LhQca26O1D3IrEG4YVGUsAN6QZkn4ebUDLBqhzcLaHqjjLqsRe4UEHEI2gs1vmVLbLl13dkeqbj/ddnsggWMMDuj8oWwTe62zRdmO45BDnYzW1vtcAp36wg2AGdsyuTP3/KCc+hQCmHk516+tEnMwjvHTemo2R6JY5jn+UAmwzTJfPba9uSMNeSw7Ie9UB8PlyTlX3qvUwJSgyA5aKVgveHNemh5FAnMGjTtHkMl52aiOeQNp3ZsLnzKtY1meQU2U+59EFvAXObQPJOVF7CQiUFCMzZeSwz+Y1esh6dUDsFx2t6c2OfikpbP3uVMIP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202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30936" y="639520"/>
            <a:ext cx="3429000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Shoulder Instability Pearls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5313" y="2807208"/>
            <a:ext cx="5830019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ym typeface="Wingdings"/>
              </a:rPr>
              <a:t>Patient had seizure, shoulder pain with “negative” x-ray and can’t ER</a:t>
            </a:r>
            <a:r>
              <a:rPr lang="en-US" sz="2400" dirty="0">
                <a:sym typeface="Wingdings" panose="05000000000000000000" pitchFamily="2" charset="2"/>
              </a:rPr>
              <a:t> think posterior dislocation</a:t>
            </a:r>
            <a:endParaRPr lang="en-US" sz="2400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ym typeface="Wingdings"/>
              </a:rPr>
              <a:t>Patient older than 40 with dislocation and can’t raise arm a few weeks after surgery</a:t>
            </a:r>
            <a:r>
              <a:rPr lang="en-US" sz="2400" dirty="0">
                <a:sym typeface="Wingdings" panose="05000000000000000000" pitchFamily="2" charset="2"/>
              </a:rPr>
              <a:t> rotator cuff tear</a:t>
            </a:r>
            <a:endParaRPr lang="en-US" sz="2400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ym typeface="Wingdings"/>
              </a:rPr>
              <a:t>Multidirectional instability</a:t>
            </a:r>
            <a:r>
              <a:rPr lang="en-US" sz="2400" dirty="0">
                <a:sym typeface="Wingdings" panose="05000000000000000000" pitchFamily="2" charset="2"/>
              </a:rPr>
              <a:t> ask about family history of connective tissue disorders</a:t>
            </a:r>
            <a:endParaRPr lang="en-US" sz="2400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cs typeface="Calibri"/>
            </a:endParaRPr>
          </a:p>
        </p:txBody>
      </p:sp>
      <p:pic>
        <p:nvPicPr>
          <p:cNvPr id="2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B082C47-93BE-E2AE-D69D-BBE8E6DF2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1360341"/>
            <a:ext cx="4123426" cy="514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257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8675-A0E3-4F43-A91E-24EE1E7B2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Elbow Joint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B2FFA5-3795-42A8-A503-DA48A8DEC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5828" y="1838325"/>
            <a:ext cx="666034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56"/>
    </mc:Choice>
    <mc:Fallback xmlns="">
      <p:transition spd="slow" advTm="65456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1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0"/>
          <a:stretch/>
        </p:blipFill>
        <p:spPr>
          <a:xfrm>
            <a:off x="6391460" y="2492896"/>
            <a:ext cx="4044744" cy="3380892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Elbow anatomy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Aft>
                <a:spcPct val="50000"/>
              </a:spcAft>
              <a:buNone/>
            </a:pPr>
            <a:r>
              <a:rPr lang="en-US"/>
              <a:t>Three articulations</a:t>
            </a:r>
          </a:p>
          <a:p>
            <a:pPr marL="457200" indent="-457200">
              <a:spcAft>
                <a:spcPct val="50000"/>
              </a:spcAft>
              <a:buFontTx/>
              <a:buAutoNum type="arabicPeriod"/>
            </a:pPr>
            <a:r>
              <a:rPr lang="en-US" sz="2400"/>
              <a:t>Humeral (trochlea)–ulnar</a:t>
            </a:r>
          </a:p>
          <a:p>
            <a:pPr marL="457200" indent="-457200">
              <a:spcAft>
                <a:spcPct val="50000"/>
              </a:spcAft>
              <a:buFontTx/>
              <a:buAutoNum type="arabicPeriod"/>
            </a:pPr>
            <a:r>
              <a:rPr lang="en-US" sz="2400"/>
              <a:t>Humeral (</a:t>
            </a:r>
            <a:r>
              <a:rPr lang="en-US" sz="2400" err="1"/>
              <a:t>capitellar</a:t>
            </a:r>
            <a:r>
              <a:rPr lang="en-US" sz="2400"/>
              <a:t>)–radial</a:t>
            </a:r>
          </a:p>
          <a:p>
            <a:pPr marL="457200" indent="-457200">
              <a:spcAft>
                <a:spcPct val="50000"/>
              </a:spcAft>
              <a:buFontTx/>
              <a:buAutoNum type="arabicPeriod"/>
            </a:pPr>
            <a:r>
              <a:rPr lang="en-US" sz="2400"/>
              <a:t>Proximal </a:t>
            </a:r>
            <a:r>
              <a:rPr lang="en-US" sz="2400" err="1"/>
              <a:t>radioulnar</a:t>
            </a:r>
            <a:r>
              <a:rPr lang="en-US" sz="2400"/>
              <a:t> (PRUJ)</a:t>
            </a:r>
            <a:endParaRPr lang="de-CH" sz="2400"/>
          </a:p>
          <a:p>
            <a:pPr marL="457200" indent="-457200"/>
            <a:endParaRPr lang="en-US"/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7176120" y="494116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E2960"/>
                </a:solidFill>
              </a:rPr>
              <a:t>1</a:t>
            </a:r>
          </a:p>
        </p:txBody>
      </p:sp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7968208" y="5373216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E2960"/>
                </a:solidFill>
              </a:rPr>
              <a:t>3</a:t>
            </a:r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7104112" y="5445224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E296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660702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44371-E624-4F25-90FE-FFF7F7E22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Range of motion</a:t>
            </a:r>
          </a:p>
        </p:txBody>
      </p:sp>
      <p:pic>
        <p:nvPicPr>
          <p:cNvPr id="3" name="Picture 4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B82E7D40-1B9C-C062-C0D3-49CA55537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408" y="2572649"/>
            <a:ext cx="5946116" cy="3612491"/>
          </a:xfrm>
          <a:prstGeom prst="rect">
            <a:avLst/>
          </a:prstGeom>
        </p:spPr>
      </p:pic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9C3EA4E0-7D67-1104-7D61-5DB6F78F3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429" y="2284203"/>
            <a:ext cx="6061494" cy="397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2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8"/>
    </mc:Choice>
    <mc:Fallback xmlns="">
      <p:transition spd="slow" advTm="17758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79404-7F95-4A05-910C-3736ABA71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Ligaments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5999FC-1887-4100-8777-39817CF72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6898" y="1690688"/>
            <a:ext cx="4981581" cy="35579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DF61E0-C002-4A28-89F0-BE49BFE84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6177752" cy="358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4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19"/>
    </mc:Choice>
    <mc:Fallback xmlns="">
      <p:transition spd="slow" advTm="64119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2CDB2-FAAD-470D-8463-D38756B61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Muscles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A16B9-C369-4588-80AD-9AF166C7A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89104" cy="2600601"/>
          </a:xfrm>
        </p:spPr>
        <p:txBody>
          <a:bodyPr/>
          <a:lstStyle/>
          <a:p>
            <a:r>
              <a:rPr lang="en-US"/>
              <a:t>Lateral epicondyle</a:t>
            </a:r>
          </a:p>
          <a:p>
            <a:r>
              <a:rPr lang="en-US"/>
              <a:t>Common extensor of the wrist</a:t>
            </a:r>
          </a:p>
          <a:p>
            <a:r>
              <a:rPr lang="en-US"/>
              <a:t>Radial Nerve</a:t>
            </a: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A3E123FF-7B9F-90DE-CBC1-3F4D527A3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891" y="1325336"/>
            <a:ext cx="4525992" cy="531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0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30"/>
    </mc:Choice>
    <mc:Fallback xmlns="">
      <p:transition spd="slow" advTm="2383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C9A9B-806A-4B87-A2C5-03053120E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err="1"/>
              <a:t>Supraspinatous</a:t>
            </a:r>
            <a:br>
              <a:rPr lang="en-US"/>
            </a:br>
            <a:r>
              <a:rPr lang="en-US"/>
              <a:t>suprascapular nerve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8863A5-1AD1-4DA4-8A9E-55230048B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67862" y="2213813"/>
            <a:ext cx="3611068" cy="4351338"/>
          </a:xfrm>
          <a:prstGeom prst="rect">
            <a:avLst/>
          </a:prstGeom>
        </p:spPr>
      </p:pic>
      <p:pic>
        <p:nvPicPr>
          <p:cNvPr id="3" name="Picture 4" descr="A picture containing scissors, tool&#10;&#10;Description automatically generated">
            <a:extLst>
              <a:ext uri="{FF2B5EF4-FFF2-40B4-BE49-F238E27FC236}">
                <a16:creationId xmlns:a16="http://schemas.microsoft.com/office/drawing/2014/main" id="{B4680D5F-442E-ACC0-1493-B9CB84513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231" y="2702225"/>
            <a:ext cx="4655388" cy="349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5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85"/>
    </mc:Choice>
    <mc:Fallback xmlns="">
      <p:transition spd="slow" advTm="34485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BD1D3-8686-4032-BA46-A010598C4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Medial Epicondyle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2194B-1207-4D8E-827B-C9A910A9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67470" cy="732045"/>
          </a:xfrm>
        </p:spPr>
        <p:txBody>
          <a:bodyPr/>
          <a:lstStyle/>
          <a:p>
            <a:r>
              <a:rPr lang="en-US"/>
              <a:t>Common flexor of the wrist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BF84A3-610F-4383-8274-0AD59CEE6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393" y="1825625"/>
            <a:ext cx="6124583" cy="443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7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6"/>
    </mc:Choice>
    <mc:Fallback xmlns="">
      <p:transition spd="slow" advTm="10496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25B57-671A-143A-3E49-17E9ED3AA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Times New Roman"/>
                <a:cs typeface="Times New Roman"/>
              </a:rPr>
              <a:t>CUBITUS VARUS</a:t>
            </a:r>
            <a:endParaRPr lang="en-US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A498F-89B1-DE28-CB12-582E75A2D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819D395-EAE5-4EAA-06D9-9A221BF7F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7848" y="1628801"/>
            <a:ext cx="273792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A picture containing x-ray film&#10;&#10;Description automatically generated">
            <a:extLst>
              <a:ext uri="{FF2B5EF4-FFF2-40B4-BE49-F238E27FC236}">
                <a16:creationId xmlns:a16="http://schemas.microsoft.com/office/drawing/2014/main" id="{02F3A604-4AA4-2B2F-98C3-F7196B5BA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3162" y="1600201"/>
            <a:ext cx="277729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E796B30-96E6-7B9F-7385-A9CCE9D33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2306" y="1608162"/>
            <a:ext cx="2685543" cy="448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19877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900A0-EE20-442C-A54D-0C13D3077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ea typeface="+mj-lt"/>
                <a:cs typeface="+mj-lt"/>
              </a:rPr>
              <a:t>Cubitus valgus</a:t>
            </a:r>
          </a:p>
          <a:p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C3C5C-B0A7-794D-FCCD-E40A433DD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58EB113-6F88-0EC1-43DB-4342BD3A4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9178" y="1498645"/>
            <a:ext cx="3569271" cy="488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16E83D7-F504-418C-6A50-EE5F72D7A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0194" y="1484785"/>
            <a:ext cx="3783798" cy="486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37276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3A9BC-3EDD-AE6B-1EFB-5A225C7F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Mongolian Baiti"/>
                <a:cs typeface="Mongolian Baiti"/>
              </a:rPr>
              <a:t>HYPEREXTENSION</a:t>
            </a:r>
            <a:endParaRPr lang="en-US">
              <a:ea typeface="+mj-lt"/>
              <a:cs typeface="+mj-lt"/>
            </a:endParaRPr>
          </a:p>
          <a:p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050E0-EFC2-6362-E100-1BBA99CCB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A picture containing wall, person, indoor, orange&#10;&#10;Description automatically generated">
            <a:extLst>
              <a:ext uri="{FF2B5EF4-FFF2-40B4-BE49-F238E27FC236}">
                <a16:creationId xmlns:a16="http://schemas.microsoft.com/office/drawing/2014/main" id="{353F5688-548A-49F5-5EA3-073C25A31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35560" y="1296486"/>
            <a:ext cx="3816424" cy="5252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A picture containing x-ray film, blur&#10;&#10;Description automatically generated">
            <a:extLst>
              <a:ext uri="{FF2B5EF4-FFF2-40B4-BE49-F238E27FC236}">
                <a16:creationId xmlns:a16="http://schemas.microsoft.com/office/drawing/2014/main" id="{64CC39D7-1518-9BC9-B45E-0BDBD5B4A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7470" y="1268760"/>
            <a:ext cx="3587263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73760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E2720-487B-46EF-ACAA-5BE12B26D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Pathology of muscles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0FCF3-B79D-4ECA-9AF2-9B7678E4E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257800" cy="50323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Lateral epicondylitis</a:t>
            </a:r>
          </a:p>
          <a:p>
            <a:pPr marL="0" indent="0">
              <a:buNone/>
            </a:pPr>
            <a:r>
              <a:rPr lang="en-US"/>
              <a:t>( Tennis Elbow )</a:t>
            </a:r>
          </a:p>
          <a:p>
            <a:r>
              <a:rPr lang="en-US">
                <a:cs typeface="Calibri" panose="020F0502020204030204"/>
              </a:rPr>
              <a:t>ECRB muscle</a:t>
            </a:r>
          </a:p>
          <a:p>
            <a:r>
              <a:rPr lang="en-US">
                <a:ea typeface="+mn-lt"/>
                <a:cs typeface="+mn-lt"/>
              </a:rPr>
              <a:t>Despite the name, tennis causes only about 5% of cases.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Forceful repetitive wrist extension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8D4A44-D1E3-48F3-B144-5BA095021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227" y="1834014"/>
            <a:ext cx="4491296" cy="318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38"/>
    </mc:Choice>
    <mc:Fallback xmlns="">
      <p:transition spd="slow" advTm="52438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C36A8-656B-4987-B97E-6A94785C1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Examination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5B6E7-F8F1-4A17-B398-D37E41FDB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72339" cy="745297"/>
          </a:xfrm>
        </p:spPr>
        <p:txBody>
          <a:bodyPr/>
          <a:lstStyle/>
          <a:p>
            <a:r>
              <a:rPr lang="en-US"/>
              <a:t>Localized tenderness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D11556-A0FB-4A51-8EFD-9BAE7346D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772" y="2983302"/>
            <a:ext cx="5973283" cy="336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2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59"/>
    </mc:Choice>
    <mc:Fallback xmlns="">
      <p:transition spd="slow" advTm="68959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11178-FCFC-44D2-B180-5B4ED1F78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E983E-065C-4F76-AD4F-2CEBC1BC8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4237383" cy="44862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Rest</a:t>
            </a:r>
          </a:p>
          <a:p>
            <a:r>
              <a:rPr lang="en-US"/>
              <a:t>Counterforce brace</a:t>
            </a:r>
          </a:p>
          <a:p>
            <a:r>
              <a:rPr lang="en-US"/>
              <a:t>NSAIDs</a:t>
            </a:r>
          </a:p>
          <a:p>
            <a:r>
              <a:rPr lang="en-US"/>
              <a:t>Corticosteroid and  injections</a:t>
            </a:r>
          </a:p>
          <a:p>
            <a:r>
              <a:rPr lang="en-US">
                <a:cs typeface="Calibri"/>
              </a:rPr>
              <a:t>Surgery  5-10 %</a:t>
            </a:r>
            <a:endParaRPr lang="en-US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D91850-F835-4DE5-B83D-D4539AEEA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470" y="1799952"/>
            <a:ext cx="3683330" cy="355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6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45"/>
    </mc:Choice>
    <mc:Fallback xmlns="">
      <p:transition spd="slow" advTm="47245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6239B-E838-45C6-B86C-F17225BC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641250" y="397094"/>
            <a:ext cx="5566228" cy="6460905"/>
          </a:xfrm>
        </p:spPr>
        <p:txBody>
          <a:bodyPr>
            <a:normAutofit/>
          </a:bodyPr>
          <a:lstStyle/>
          <a:p>
            <a:pPr marL="571500" indent="-571500">
              <a:buFont typeface="Arial"/>
              <a:buChar char="•"/>
            </a:pPr>
            <a:r>
              <a:rPr lang="en-US" dirty="0">
                <a:ea typeface="+mj-lt"/>
                <a:cs typeface="+mj-lt"/>
              </a:rPr>
              <a:t>New studies show all muscles of common flexor tendon (CFT) affected except palmaris longus</a:t>
            </a:r>
            <a:endParaRPr lang="en-US" dirty="0">
              <a:cs typeface="Calibri Light" panose="020F0302020204030204"/>
            </a:endParaRPr>
          </a:p>
          <a:p>
            <a:endParaRPr lang="en-US">
              <a:cs typeface="Calibri Light" panose="020F0302020204030204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5FA937-AFC3-4F15-895D-D54AFEA09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2685" y="359567"/>
            <a:ext cx="3682961" cy="5972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6A432D-0CD7-1AF5-0F77-496E93835CE8}"/>
              </a:ext>
            </a:extLst>
          </p:cNvPr>
          <p:cNvSpPr txBox="1"/>
          <p:nvPr/>
        </p:nvSpPr>
        <p:spPr>
          <a:xfrm>
            <a:off x="770626" y="756249"/>
            <a:ext cx="405153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/>
              <a:t>Medial Epicondylitis</a:t>
            </a:r>
            <a:endParaRPr lang="en-US" sz="32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44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18"/>
    </mc:Choice>
    <mc:Fallback xmlns="">
      <p:transition spd="slow" advTm="44818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6D76C-2BB2-42EE-B168-B8FF0ABF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Examination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3F4189-DA36-4C51-BDA1-E1CBE28C6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2832" y="2514995"/>
            <a:ext cx="5489624" cy="3074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ECED68-F0AB-47C7-B72F-21C60A0B1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44" y="2435697"/>
            <a:ext cx="5355101" cy="351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91"/>
    </mc:Choice>
    <mc:Fallback xmlns="">
      <p:transition spd="slow" advTm="53791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2BADE-1E28-46F7-836D-7E0C5FCE7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6E274-DE21-4F0E-93D5-C4D5D8171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 Rest</a:t>
            </a:r>
          </a:p>
          <a:p>
            <a:r>
              <a:rPr lang="en-US"/>
              <a:t>Counterforce brace</a:t>
            </a:r>
          </a:p>
          <a:p>
            <a:r>
              <a:rPr lang="en-US"/>
              <a:t>NSAIDs</a:t>
            </a:r>
          </a:p>
          <a:p>
            <a:r>
              <a:rPr lang="en-US"/>
              <a:t>Corticosteroid injections</a:t>
            </a:r>
            <a:endParaRPr lang="en-US">
              <a:cs typeface="Calibri"/>
            </a:endParaRPr>
          </a:p>
          <a:p>
            <a:r>
              <a:rPr lang="en-US"/>
              <a:t>Surgery</a:t>
            </a:r>
          </a:p>
        </p:txBody>
      </p:sp>
    </p:spTree>
    <p:extLst>
      <p:ext uri="{BB962C8B-B14F-4D97-AF65-F5344CB8AC3E}">
        <p14:creationId xmlns:p14="http://schemas.microsoft.com/office/powerpoint/2010/main" val="269643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87"/>
    </mc:Choice>
    <mc:Fallback xmlns="">
      <p:transition spd="slow" advTm="1828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310436-DBCB-4BCC-A599-549F4B28C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90" y="428889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Examination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B70E69F4-DC16-55B5-1F0B-396BC4444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45" y="1084174"/>
            <a:ext cx="4425350" cy="512097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01573FD-D11D-093C-FC27-6F5BBA7BB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39059" y="2159375"/>
            <a:ext cx="7200900" cy="4057650"/>
          </a:xfrm>
        </p:spPr>
      </p:pic>
    </p:spTree>
    <p:extLst>
      <p:ext uri="{BB962C8B-B14F-4D97-AF65-F5344CB8AC3E}">
        <p14:creationId xmlns:p14="http://schemas.microsoft.com/office/powerpoint/2010/main" val="264263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73"/>
    </mc:Choice>
    <mc:Fallback xmlns="">
      <p:transition spd="slow" advTm="40873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EEEEF-4FDC-47C9-9363-3776A9F80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Olecranon bursitis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0B552-0743-499F-A548-19AC283BD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Enlarged bursa as a result of continual pressure or friction; this used to be called student’s elbow</a:t>
            </a:r>
          </a:p>
          <a:p>
            <a:endParaRPr lang="en-US"/>
          </a:p>
          <a:p>
            <a:r>
              <a:rPr lang="en-US"/>
              <a:t>Causes</a:t>
            </a:r>
          </a:p>
          <a:p>
            <a:pPr marL="0" indent="0">
              <a:buNone/>
            </a:pPr>
            <a:r>
              <a:rPr lang="en-US"/>
              <a:t>   Trauma</a:t>
            </a:r>
          </a:p>
          <a:p>
            <a:pPr marL="0" indent="0">
              <a:buNone/>
            </a:pPr>
            <a:r>
              <a:rPr lang="en-US"/>
              <a:t>    Gout → calcification on the </a:t>
            </a:r>
            <a:r>
              <a:rPr lang="en-US" err="1"/>
              <a:t>xray</a:t>
            </a:r>
            <a:endParaRPr lang="en-US"/>
          </a:p>
          <a:p>
            <a:pPr marL="0" indent="0">
              <a:buNone/>
            </a:pPr>
            <a:r>
              <a:rPr lang="en-US"/>
              <a:t>    RA</a:t>
            </a:r>
          </a:p>
        </p:txBody>
      </p:sp>
      <p:pic>
        <p:nvPicPr>
          <p:cNvPr id="4" name="Picture 4" descr="A picture containing text, clothing&#10;&#10;Description automatically generated">
            <a:extLst>
              <a:ext uri="{FF2B5EF4-FFF2-40B4-BE49-F238E27FC236}">
                <a16:creationId xmlns:a16="http://schemas.microsoft.com/office/drawing/2014/main" id="{13F6C151-B238-9296-6F59-87B89DE90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85" y="2441731"/>
            <a:ext cx="5431766" cy="447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5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25"/>
    </mc:Choice>
    <mc:Fallback xmlns="">
      <p:transition spd="slow" advTm="27325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54F5A-E293-413D-957A-2C08EE6B9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08AA6C-3F94-4453-90A7-6D1BD9F8B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10"/>
    </mc:Choice>
    <mc:Fallback xmlns="">
      <p:transition spd="slow" advTm="2361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E05BE-908D-DFB7-73CE-EED37175E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1F8B1-F309-8792-85B6-5E8C8E471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8000" b="1">
                <a:cs typeface="Calibri"/>
              </a:rPr>
              <a:t>Summary </a:t>
            </a:r>
          </a:p>
          <a:p>
            <a:pPr marL="0" indent="0" algn="ctr">
              <a:buNone/>
            </a:pPr>
            <a:endParaRPr lang="en-US" sz="8000" b="1">
              <a:cs typeface="Calibri"/>
            </a:endParaRPr>
          </a:p>
          <a:p>
            <a:pPr marL="0" indent="0" algn="ctr">
              <a:buNone/>
            </a:pPr>
            <a:r>
              <a:rPr lang="en-US" sz="8000" b="1">
                <a:cs typeface="Calibri"/>
              </a:rPr>
              <a:t>Questions ???</a:t>
            </a:r>
          </a:p>
        </p:txBody>
      </p:sp>
    </p:spTree>
    <p:extLst>
      <p:ext uri="{BB962C8B-B14F-4D97-AF65-F5344CB8AC3E}">
        <p14:creationId xmlns:p14="http://schemas.microsoft.com/office/powerpoint/2010/main" val="1324785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ry Bones">
  <a:themeElements>
    <a:clrScheme name="Dry Bones 2">
      <a:dk1>
        <a:srgbClr val="00264C"/>
      </a:dk1>
      <a:lt1>
        <a:srgbClr val="FFFFE9"/>
      </a:lt1>
      <a:dk2>
        <a:srgbClr val="333333"/>
      </a:dk2>
      <a:lt2>
        <a:srgbClr val="333333"/>
      </a:lt2>
      <a:accent1>
        <a:srgbClr val="78C0B2"/>
      </a:accent1>
      <a:accent2>
        <a:srgbClr val="262D4C"/>
      </a:accent2>
      <a:accent3>
        <a:srgbClr val="FFFFF2"/>
      </a:accent3>
      <a:accent4>
        <a:srgbClr val="001F40"/>
      </a:accent4>
      <a:accent5>
        <a:srgbClr val="BEDCD5"/>
      </a:accent5>
      <a:accent6>
        <a:srgbClr val="212844"/>
      </a:accent6>
      <a:hlink>
        <a:srgbClr val="598BBD"/>
      </a:hlink>
      <a:folHlink>
        <a:srgbClr val="4D4D4D"/>
      </a:folHlink>
    </a:clrScheme>
    <a:fontScheme name="Dry Bon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ry Bones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ry Bones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ry Bones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ry Bones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ry Bones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altLang="en-US" sz="4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anose="020B0A040201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altLang="en-US" sz="4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anose="020B0A040201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resentation_AOTRAUMA_w">
  <a:themeElements>
    <a:clrScheme name="AO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O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O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rgbClr val="FFF654"/>
      </a:lt1>
      <a:dk2>
        <a:srgbClr val="004E6C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92</Slides>
  <Notes>4</Notes>
  <HiddenSlides>0</HiddenSlide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92</vt:i4>
      </vt:variant>
    </vt:vector>
  </HeadingPairs>
  <TitlesOfParts>
    <vt:vector size="98" baseType="lpstr">
      <vt:lpstr>Office Theme</vt:lpstr>
      <vt:lpstr>Office Theme</vt:lpstr>
      <vt:lpstr>Dry Bones</vt:lpstr>
      <vt:lpstr>Default Design</vt:lpstr>
      <vt:lpstr>Presentation_AOTRAUMA_w</vt:lpstr>
      <vt:lpstr>Office Theme</vt:lpstr>
      <vt:lpstr>Shoulder and elbow disorders</vt:lpstr>
      <vt:lpstr>PowerPoint Presentation</vt:lpstr>
      <vt:lpstr>Normal Shoulder Motion</vt:lpstr>
      <vt:lpstr>Problems with Motion</vt:lpstr>
      <vt:lpstr>Shoulder examination</vt:lpstr>
      <vt:lpstr>Stability</vt:lpstr>
      <vt:lpstr>Dynamic Stabilizer </vt:lpstr>
      <vt:lpstr>Supraspinatous suprascapular nerve</vt:lpstr>
      <vt:lpstr>Examination</vt:lpstr>
      <vt:lpstr>Jobe's test</vt:lpstr>
      <vt:lpstr>Infraspinatous suprascapular nerve</vt:lpstr>
      <vt:lpstr>Examination</vt:lpstr>
      <vt:lpstr>Teres Minor Axillary nerve</vt:lpstr>
      <vt:lpstr>Examination</vt:lpstr>
      <vt:lpstr>Subscapularis Upper and lower subscapular nerve</vt:lpstr>
      <vt:lpstr>Examination</vt:lpstr>
      <vt:lpstr>Superficial Muscles Deltoid; Axillary nerve</vt:lpstr>
      <vt:lpstr>Pectoralis Major Medial and lateral pectoral Nerve</vt:lpstr>
      <vt:lpstr>Latissmus dorsi Thoracodorsal nerve</vt:lpstr>
      <vt:lpstr>Biceps Musculocutaneous nerve</vt:lpstr>
      <vt:lpstr>Bicipital tendinitis</vt:lpstr>
      <vt:lpstr>Biceps tendon Rupture</vt:lpstr>
      <vt:lpstr>Speed's test</vt:lpstr>
      <vt:lpstr>Yergason's test</vt:lpstr>
      <vt:lpstr>Serratous anterior Long thoracic nerve</vt:lpstr>
      <vt:lpstr>Trapezius Spinal Accessory Nerve</vt:lpstr>
      <vt:lpstr>PowerPoint Presentation</vt:lpstr>
      <vt:lpstr>Static Stabilizer</vt:lpstr>
      <vt:lpstr>Capsule Negative Pressure</vt:lpstr>
      <vt:lpstr>Labrum</vt:lpstr>
      <vt:lpstr>Shoulder pain ???</vt:lpstr>
      <vt:lpstr>Shoulder pain</vt:lpstr>
      <vt:lpstr>PowerPoint Presentation</vt:lpstr>
      <vt:lpstr>Shoulder weakness</vt:lpstr>
      <vt:lpstr>Calcific tendinitis</vt:lpstr>
      <vt:lpstr>Management</vt:lpstr>
      <vt:lpstr>Rotator Cuff Impingement</vt:lpstr>
      <vt:lpstr>The pathological mechanism is a structural narrowing in the subacromial space  Patients often report painful elevation and depression of the arm between 70 ° and 120 (painful arch) °, pain on forced movement above the head, and pain when lying on the affected shoulder </vt:lpstr>
      <vt:lpstr>Impingement </vt:lpstr>
      <vt:lpstr>Management</vt:lpstr>
      <vt:lpstr>Rotator cuff tendinitis</vt:lpstr>
      <vt:lpstr>Rotator cuff pathologies </vt:lpstr>
      <vt:lpstr>Management</vt:lpstr>
      <vt:lpstr>Rotator cuff tear Partial or Full thickness</vt:lpstr>
      <vt:lpstr>Traumatic</vt:lpstr>
      <vt:lpstr>Radiological investigation </vt:lpstr>
      <vt:lpstr>Management </vt:lpstr>
      <vt:lpstr>Degenerative  </vt:lpstr>
      <vt:lpstr>Management</vt:lpstr>
      <vt:lpstr>Frozen shoulder</vt:lpstr>
      <vt:lpstr>PowerPoint Presentation</vt:lpstr>
      <vt:lpstr>PowerPoint Presentation</vt:lpstr>
      <vt:lpstr>Management</vt:lpstr>
      <vt:lpstr>Pathology of the Acromioclavicular Joint</vt:lpstr>
      <vt:lpstr>Management</vt:lpstr>
      <vt:lpstr>Shoulder dislocation</vt:lpstr>
      <vt:lpstr>Shoulder Instability</vt:lpstr>
      <vt:lpstr>PowerPoint Presentation</vt:lpstr>
      <vt:lpstr>PowerPoint Presentation</vt:lpstr>
      <vt:lpstr>Bankart lesion </vt:lpstr>
      <vt:lpstr>Hill-Sachs lesion</vt:lpstr>
      <vt:lpstr>PowerPoint Presentation</vt:lpstr>
      <vt:lpstr>PowerPoint Presentation</vt:lpstr>
      <vt:lpstr>Examination Neurovascular bundle pre and post reduction</vt:lpstr>
      <vt:lpstr>PowerPoint Presentation</vt:lpstr>
      <vt:lpstr>PowerPoint Presentation</vt:lpstr>
      <vt:lpstr>PowerPoint Presentation</vt:lpstr>
      <vt:lpstr>Management</vt:lpstr>
      <vt:lpstr>Posterior dislocation </vt:lpstr>
      <vt:lpstr>Posterior dislocation </vt:lpstr>
      <vt:lpstr>Inferior dislocation</vt:lpstr>
      <vt:lpstr>Inferior dislocation</vt:lpstr>
      <vt:lpstr>Multidirectional Instability (MDI)</vt:lpstr>
      <vt:lpstr>PowerPoint Presentation</vt:lpstr>
      <vt:lpstr>Elbow Joint</vt:lpstr>
      <vt:lpstr>Elbow anatomy</vt:lpstr>
      <vt:lpstr>Range of motion</vt:lpstr>
      <vt:lpstr>Ligaments</vt:lpstr>
      <vt:lpstr>Muscles</vt:lpstr>
      <vt:lpstr>Medial Epicondyle</vt:lpstr>
      <vt:lpstr>CUBITUS VARUS</vt:lpstr>
      <vt:lpstr>Cubitus valgus </vt:lpstr>
      <vt:lpstr>HYPEREXTENSION </vt:lpstr>
      <vt:lpstr>Pathology of muscles</vt:lpstr>
      <vt:lpstr>Examination</vt:lpstr>
      <vt:lpstr>Management</vt:lpstr>
      <vt:lpstr>New studies show all muscles of common flexor tendon (CFT) affected except palmaris longus </vt:lpstr>
      <vt:lpstr>Examination</vt:lpstr>
      <vt:lpstr>Management</vt:lpstr>
      <vt:lpstr>Olecranon bursitis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Shoulder Joint</dc:title>
  <dc:creator>DELL</dc:creator>
  <cp:revision>30</cp:revision>
  <dcterms:created xsi:type="dcterms:W3CDTF">2020-03-21T19:01:35Z</dcterms:created>
  <dcterms:modified xsi:type="dcterms:W3CDTF">2022-07-20T04:30:56Z</dcterms:modified>
</cp:coreProperties>
</file>