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80" r:id="rId14"/>
    <p:sldId id="271" r:id="rId15"/>
    <p:sldId id="283" r:id="rId16"/>
    <p:sldId id="262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582" autoAdjust="0"/>
  </p:normalViewPr>
  <p:slideViewPr>
    <p:cSldViewPr snapToGrid="0">
      <p:cViewPr varScale="1">
        <p:scale>
          <a:sx n="84" d="100"/>
          <a:sy n="84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237B7-A0F9-4C47-92A4-78507ABB64F5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1E567-841B-429C-BF8D-5251A76A3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3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Anucleate</a:t>
            </a:r>
            <a:r>
              <a:rPr lang="en-US" dirty="0"/>
              <a:t>, necrotic basal cells are seen in the inflamed papillary dermis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1E567-841B-429C-BF8D-5251A76A38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CHRONIC INFLAMMATORY</a:t>
            </a:r>
            <a:br>
              <a:rPr lang="en-US" sz="4000" dirty="0"/>
            </a:br>
            <a:r>
              <a:rPr lang="en-US" sz="4000" dirty="0"/>
              <a:t>DERMATOSES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EMAN KREISHAN ,MD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9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420" y="815877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Grossly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254" y="1985432"/>
            <a:ext cx="9601196" cy="3318936"/>
          </a:xfrm>
        </p:spPr>
        <p:txBody>
          <a:bodyPr>
            <a:normAutofit/>
          </a:bodyPr>
          <a:lstStyle/>
          <a:p>
            <a:r>
              <a:rPr lang="en-US" sz="2000" dirty="0"/>
              <a:t>Cutaneous lesions of lichen planus consist of pruritic, violaceous, flat-topped papules that may coalesce focally to form plaques .</a:t>
            </a:r>
          </a:p>
          <a:p>
            <a:r>
              <a:rPr lang="en-US" sz="2000" dirty="0"/>
              <a:t>These papules are highlighted by white dots or lines termed Wickham </a:t>
            </a:r>
            <a:r>
              <a:rPr lang="en-US" sz="2000" dirty="0" err="1"/>
              <a:t>striae</a:t>
            </a:r>
            <a:r>
              <a:rPr lang="en-US" sz="2000" dirty="0"/>
              <a:t>. </a:t>
            </a:r>
          </a:p>
          <a:p>
            <a:r>
              <a:rPr lang="en-US" sz="2000" dirty="0"/>
              <a:t>Hyperpigmentation may result from melanin loss into the dermis from damaged keratinocyte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136" t="29394" r="23381" b="42272"/>
          <a:stretch/>
        </p:blipFill>
        <p:spPr>
          <a:xfrm>
            <a:off x="6198483" y="3546662"/>
            <a:ext cx="4665518" cy="26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2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029" y="722359"/>
            <a:ext cx="9601196" cy="1303867"/>
          </a:xfrm>
        </p:spPr>
        <p:txBody>
          <a:bodyPr/>
          <a:lstStyle/>
          <a:p>
            <a:pPr algn="l"/>
            <a:r>
              <a:rPr lang="en-US" sz="4000" dirty="0"/>
              <a:t>Microscopically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283" y="2026226"/>
            <a:ext cx="9601196" cy="3318936"/>
          </a:xfrm>
        </p:spPr>
        <p:txBody>
          <a:bodyPr>
            <a:normAutofit/>
          </a:bodyPr>
          <a:lstStyle/>
          <a:p>
            <a:r>
              <a:rPr lang="en-US" sz="2000" dirty="0"/>
              <a:t>lichen planus is a prototypical interface dermatitis, so called because the inflammation and damage are concentrated at the interface of the squamous epithelium and papillary dermis. </a:t>
            </a:r>
          </a:p>
          <a:p>
            <a:r>
              <a:rPr lang="en-US" sz="2000" dirty="0"/>
              <a:t>There is a dense, continuous infiltrate of lymphocytes along the dermoepidermal junction.</a:t>
            </a:r>
          </a:p>
          <a:p>
            <a:r>
              <a:rPr lang="en-US" sz="2000" dirty="0" err="1"/>
              <a:t>Civatte</a:t>
            </a:r>
            <a:r>
              <a:rPr lang="en-US" sz="2000" dirty="0"/>
              <a:t> bodies*.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966" t="44697" r="23295" b="19091"/>
          <a:stretch/>
        </p:blipFill>
        <p:spPr>
          <a:xfrm>
            <a:off x="6240504" y="3164858"/>
            <a:ext cx="4561610" cy="29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2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3- Lichen Simplex </a:t>
            </a:r>
            <a:r>
              <a:rPr lang="en-US" dirty="0" err="1"/>
              <a:t>Chronicus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508" y="2630580"/>
            <a:ext cx="5814904" cy="3245287"/>
          </a:xfrm>
        </p:spPr>
        <p:txBody>
          <a:bodyPr>
            <a:normAutofit/>
          </a:bodyPr>
          <a:lstStyle/>
          <a:p>
            <a:r>
              <a:rPr lang="en-US" sz="2000" dirty="0"/>
              <a:t>Lichen simplex </a:t>
            </a:r>
            <a:r>
              <a:rPr lang="en-US" sz="2000" dirty="0" err="1"/>
              <a:t>chronicus</a:t>
            </a:r>
            <a:r>
              <a:rPr lang="en-US" sz="2000" dirty="0"/>
              <a:t> manifests as roughening of the skin. It is a response to local repetitive trauma, usually from rubbing or scratching. </a:t>
            </a:r>
          </a:p>
          <a:p>
            <a:r>
              <a:rPr lang="en-US" sz="2000" dirty="0"/>
              <a:t>The pathogenesis of lichen simplex </a:t>
            </a:r>
            <a:r>
              <a:rPr lang="en-US" sz="2000" dirty="0" err="1"/>
              <a:t>chronicus</a:t>
            </a:r>
            <a:r>
              <a:rPr lang="en-US" sz="2000" dirty="0"/>
              <a:t> is not understood, but the trauma probably induces epithelial hyperplasia and eventual dermal scarring. </a:t>
            </a:r>
          </a:p>
          <a:p>
            <a:r>
              <a:rPr lang="en-US" sz="2000" dirty="0"/>
              <a:t>Microscopically :Lichen simplex </a:t>
            </a:r>
            <a:r>
              <a:rPr lang="en-US" sz="2000" dirty="0" err="1"/>
              <a:t>chronicus</a:t>
            </a:r>
            <a:r>
              <a:rPr lang="en-US" sz="2000" dirty="0"/>
              <a:t> is characterized by </a:t>
            </a:r>
            <a:r>
              <a:rPr lang="en-US" sz="2000" dirty="0" err="1"/>
              <a:t>acanthosis</a:t>
            </a:r>
            <a:r>
              <a:rPr lang="en-US" sz="2000" dirty="0"/>
              <a:t>, hyperkeratosis, and </a:t>
            </a:r>
            <a:r>
              <a:rPr lang="en-US" sz="2000" dirty="0" err="1"/>
              <a:t>hypergranulosis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F298BF-2A56-4347-9E08-F288F969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931" y="2630580"/>
            <a:ext cx="3386667" cy="31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16832"/>
            <a:ext cx="8229600" cy="1143000"/>
          </a:xfrm>
        </p:spPr>
        <p:txBody>
          <a:bodyPr/>
          <a:lstStyle/>
          <a:p>
            <a:r>
              <a:rPr lang="en-US" dirty="0"/>
              <a:t>BLISTERING (BULLOUS) DISORDERS</a:t>
            </a:r>
          </a:p>
        </p:txBody>
      </p:sp>
    </p:spTree>
    <p:extLst>
      <p:ext uri="{BB962C8B-B14F-4D97-AF65-F5344CB8AC3E}">
        <p14:creationId xmlns:p14="http://schemas.microsoft.com/office/powerpoint/2010/main" val="3713352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549" y="1016934"/>
            <a:ext cx="9144000" cy="536439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Although vesicles and bullae (blisters) occur as secondary phenomena in several unrelated conditions (e.g., </a:t>
            </a:r>
            <a:r>
              <a:rPr lang="en-US" dirty="0" err="1"/>
              <a:t>herpesvirus</a:t>
            </a:r>
            <a:r>
              <a:rPr lang="en-US" dirty="0"/>
              <a:t> infection, </a:t>
            </a:r>
            <a:r>
              <a:rPr lang="en-US" dirty="0" err="1"/>
              <a:t>spongiotic</a:t>
            </a:r>
            <a:r>
              <a:rPr lang="en-US" dirty="0"/>
              <a:t> dermatitis), there is a group of disorders in which blisters are the primary and most distinctive feature.  Which include:</a:t>
            </a:r>
          </a:p>
          <a:p>
            <a:pPr marL="0" indent="0">
              <a:buNone/>
            </a:pPr>
            <a:r>
              <a:rPr lang="en-US" dirty="0"/>
              <a:t>1-Pemphigus (Vulgaris and </a:t>
            </a:r>
            <a:r>
              <a:rPr lang="en-US" dirty="0" err="1"/>
              <a:t>Foliaceus</a:t>
            </a:r>
            <a:r>
              <a:rPr lang="en-US" dirty="0"/>
              <a:t>).</a:t>
            </a:r>
            <a:br>
              <a:rPr lang="en-US" dirty="0"/>
            </a:br>
            <a:r>
              <a:rPr lang="en-US" dirty="0"/>
              <a:t>2-Bullous </a:t>
            </a:r>
            <a:r>
              <a:rPr lang="en-US" dirty="0" err="1"/>
              <a:t>pemphigoid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r>
              <a:rPr lang="en-US" dirty="0"/>
              <a:t>Blistering in these diseases tends to occur at specific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within the skin, a morphologic distinction</a:t>
            </a:r>
          </a:p>
          <a:p>
            <a:pPr marL="0" indent="0">
              <a:buNone/>
            </a:pPr>
            <a:r>
              <a:rPr lang="en-US" dirty="0"/>
              <a:t>     that is critical for diagnosis.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8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524000" y="635000"/>
            <a:ext cx="9144000" cy="584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Level of epidermal separation forms the basis of  differential diagnosis for blistering disorders.</a:t>
            </a:r>
            <a:endParaRPr lang="ar-JO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00200"/>
            <a:ext cx="2895600" cy="4419600"/>
          </a:xfrm>
          <a:noFill/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3048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76400"/>
            <a:ext cx="2971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1524001" y="6273800"/>
            <a:ext cx="2703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Subcorneal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495800" y="6273800"/>
            <a:ext cx="2833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7391400" y="6273800"/>
            <a:ext cx="327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C-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endParaRPr lang="ar-JO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8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1-Pemphigus (Vulgaris and </a:t>
            </a:r>
            <a:r>
              <a:rPr lang="en-US" dirty="0" err="1"/>
              <a:t>Foliaceus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Pemphigus is an uncommon autoimmune blistering disorder resulting from loss of normal </a:t>
            </a:r>
            <a:r>
              <a:rPr lang="en-US" b="1" dirty="0">
                <a:solidFill>
                  <a:srgbClr val="FF0000"/>
                </a:solidFill>
              </a:rPr>
              <a:t>intercellular attachments</a:t>
            </a:r>
            <a:r>
              <a:rPr lang="en-US" dirty="0"/>
              <a:t> within the epidermis and the squamous mucosal epithelium. </a:t>
            </a:r>
          </a:p>
          <a:p>
            <a:pPr marL="0" indent="0">
              <a:buNone/>
            </a:pPr>
            <a:r>
              <a:rPr lang="en-US" dirty="0"/>
              <a:t>There are three major variants:</a:t>
            </a:r>
          </a:p>
          <a:p>
            <a:pPr marL="0" indent="0">
              <a:buNone/>
            </a:pPr>
            <a:r>
              <a:rPr lang="en-US" dirty="0"/>
              <a:t>• Pemphigus vulgaris (the most common type)</a:t>
            </a:r>
          </a:p>
          <a:p>
            <a:pPr marL="0" indent="0">
              <a:buNone/>
            </a:pPr>
            <a:r>
              <a:rPr lang="en-US" dirty="0"/>
              <a:t>• Pemphigus </a:t>
            </a:r>
            <a:r>
              <a:rPr lang="en-US" dirty="0" err="1"/>
              <a:t>foliaceus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Paraneoplastic</a:t>
            </a:r>
            <a:r>
              <a:rPr lang="en-US" dirty="0"/>
              <a:t> pemphigus which is associated with internal malignancy.</a:t>
            </a:r>
          </a:p>
        </p:txBody>
      </p:sp>
    </p:spTree>
    <p:extLst>
      <p:ext uri="{BB962C8B-B14F-4D97-AF65-F5344CB8AC3E}">
        <p14:creationId xmlns:p14="http://schemas.microsoft.com/office/powerpoint/2010/main" val="243770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66022" y="654704"/>
            <a:ext cx="71247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  <a:b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ar-JO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666875" y="1277471"/>
            <a:ext cx="9372600" cy="558052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Autoimmune disease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caused by: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Antibody mediated hypersensitivity reactions. (Type II)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Pathogenic antibodies: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autoantibodies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1- Bind to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intercellular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desmosomal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proteins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skin &amp; mucous membranes.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2- Disrupt intercellular adhesive function of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desmosomes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3- Activate intercellular proteases.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 2" pitchFamily="18" charset="2"/>
              <a:buNone/>
              <a:defRPr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050552" y="907676"/>
            <a:ext cx="5772150" cy="13716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Diagnosis: Direct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study: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Lesional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sites show a characteristic 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fishnet-like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pattern of intercellular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deposits.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91696" y="2100543"/>
            <a:ext cx="60310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Uniform deposition of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(green) along cell membrane of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keratinocytes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(fishnet pattern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r-JO" sz="3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4997" y="4549029"/>
            <a:ext cx="6031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deposits confined to superficial layers of epidermis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ar-JO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6" y="843243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6" y="3423957"/>
            <a:ext cx="4191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9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1523999" y="1016933"/>
            <a:ext cx="9880787" cy="4698067"/>
          </a:xfrm>
        </p:spPr>
        <p:txBody>
          <a:bodyPr>
            <a:normAutofit lnSpcReduction="10000"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Histologic</a:t>
            </a:r>
            <a:r>
              <a:rPr lang="en-GB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picture in all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forms of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is:</a:t>
            </a:r>
          </a:p>
          <a:p>
            <a:pPr>
              <a:defRPr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intercellular adhesive junctions between neighboring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squamous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epithelial cells results in  detached cells.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layer of cells above basal cell layer       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superficial epidermis is at level of stratum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granulosum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Variable superficial dermal infiltrates comprised of lymphocytes, macrophages, &amp;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accompany all forms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56362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847" y="1226895"/>
            <a:ext cx="9601196" cy="3318936"/>
          </a:xfrm>
        </p:spPr>
        <p:txBody>
          <a:bodyPr/>
          <a:lstStyle/>
          <a:p>
            <a:r>
              <a:rPr lang="en-US" dirty="0"/>
              <a:t>Chronic inflammatory dermatoses are persistent skin conditions that exhibit their most characteristic features over many months to years.</a:t>
            </a:r>
          </a:p>
          <a:p>
            <a:endParaRPr lang="en-US" dirty="0"/>
          </a:p>
          <a:p>
            <a:r>
              <a:rPr lang="en-US" dirty="0"/>
              <a:t>The skin surface in some chronic inflammatory dermatoses is roughened as a result of excessive or abnormal scale formation and shedding (desquamation).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49" y="3429000"/>
            <a:ext cx="3751949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3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288676" y="291353"/>
            <a:ext cx="9144000" cy="19050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1-Pemphigus vulgaris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Most common type.</a:t>
            </a: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Involves both mucosa &amp; skin of scalp, face,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axillae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groin, trunk, &amp; points of pressure. </a:t>
            </a:r>
          </a:p>
        </p:txBody>
      </p:sp>
      <p:pic>
        <p:nvPicPr>
          <p:cNvPr id="25604" name="Picture 4" descr="C:\Users\Mohammed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64" y="2743200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C:\Users\Mohammed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43200"/>
            <a:ext cx="2517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6118" y="2743200"/>
            <a:ext cx="42716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Lesions: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Superficial vesicles &amp;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rupture easily, leaving deep &amp; extensive erosions covered with serum crust. </a:t>
            </a:r>
          </a:p>
        </p:txBody>
      </p:sp>
    </p:spTree>
    <p:extLst>
      <p:ext uri="{BB962C8B-B14F-4D97-AF65-F5344CB8AC3E}">
        <p14:creationId xmlns:p14="http://schemas.microsoft.com/office/powerpoint/2010/main" val="485599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371600" y="176493"/>
            <a:ext cx="9448800" cy="198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Erosion on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leg:Group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confluent, unroofed blisters. </a:t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Suprabasal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acantholysis</a:t>
            </a:r>
            <a:r>
              <a:rPr lang="en-US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results in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intraepidermal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</a:t>
            </a:r>
            <a:endParaRPr lang="ar-J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1434" y="3962401"/>
            <a:ext cx="2742266" cy="2350993"/>
          </a:xfrm>
          <a:noFill/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45" y="1741394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280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1339103" y="512669"/>
            <a:ext cx="9144000" cy="3276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2-Pemphigus </a:t>
            </a:r>
            <a:r>
              <a:rPr lang="en-US" sz="40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40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Rare, more benign form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confined to skin.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Infrequent involvement of mucous membranes.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Blisters are superficial with more limited zones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erythema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crusting of ruptured blisters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ar-JO" b="1" dirty="0">
              <a:solidFill>
                <a:schemeClr val="tx1"/>
              </a:solidFill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27651" name="Picture 3" descr="C:\Users\Mohammed\Desktop\C0348791-Pemphigus_foliaceus-S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433" y="3074894"/>
            <a:ext cx="4499161" cy="313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Mohammed\Desktop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81" y="3074894"/>
            <a:ext cx="4342279" cy="313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254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304926" y="1180152"/>
            <a:ext cx="9144000" cy="40466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foliaceus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Gross appearance of typical blister, less severely eroded than those seen in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Microscopic: Characteristic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subcorneal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blister.</a:t>
            </a:r>
            <a:endParaRPr lang="ar-JO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8726" y="2336425"/>
            <a:ext cx="4648200" cy="3756774"/>
          </a:xfrm>
          <a:noFill/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336425"/>
            <a:ext cx="4495800" cy="375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23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1524000" y="687386"/>
            <a:ext cx="9372600" cy="205581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2-Bullous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pemphigoid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Acquired blistering disorder with autoimmune basis. </a:t>
            </a:r>
          </a:p>
          <a:p>
            <a:pPr>
              <a:spcBef>
                <a:spcPts val="0"/>
              </a:spcBef>
              <a:buFont typeface="Wingdings 2" pitchFamily="18" charset="2"/>
              <a:buNone/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Pathogenesis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Blistering is triggered by linear deposition of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antibodies in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epidermal basement membrane. </a:t>
            </a:r>
          </a:p>
        </p:txBody>
      </p:sp>
      <p:pic>
        <p:nvPicPr>
          <p:cNvPr id="29699" name="Picture 3" descr="C:\Users\Mohammed\Desktop\Linear_IgG_pemphigoid_450_355_70_http_www.pcds.org.ukeeassetsimgwatermark.gif_0_0_80_r_b_-5_-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63" y="2088216"/>
            <a:ext cx="42624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124201"/>
            <a:ext cx="5105400" cy="30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Deposition of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antibody detected by direct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immunofluorescence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as linear band outlining the </a:t>
            </a:r>
            <a:r>
              <a:rPr lang="en-US" sz="3200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sz="32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basement membrane zone.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7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7315200"/>
          </a:xfrm>
        </p:spPr>
        <p:txBody>
          <a:bodyPr/>
          <a:lstStyle/>
          <a:p>
            <a:pPr>
              <a:defRPr/>
            </a:pP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Morphology: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Grossly: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Tense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bullae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filled with clear fluid.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Subepidermal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nonacantholytic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blisters. </a:t>
            </a:r>
          </a:p>
          <a:p>
            <a:pPr>
              <a:defRPr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Perivascular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infiltrate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lymphocytes &amp;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eosinophils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Superficial dermal edema.</a:t>
            </a:r>
          </a:p>
          <a:p>
            <a:pPr>
              <a:defRPr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Basal cell vacuolization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gives rise to</a:t>
            </a:r>
          </a:p>
          <a:p>
            <a:pPr>
              <a:buFont typeface="Wingdings 2" pitchFamily="18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fluid-filled blister. </a:t>
            </a:r>
          </a:p>
          <a:p>
            <a:pPr algn="ctr"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Blister roof consists of full thickness with intact intercellular junctions so epidermis not rupture easily.</a:t>
            </a:r>
          </a:p>
          <a:p>
            <a:pPr algn="ctr">
              <a:buFont typeface="Wingdings 2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(Key distinction from blisters in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pemphigus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 typeface="Wingdings 2" pitchFamily="18" charset="2"/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ar-JO" dirty="0"/>
          </a:p>
        </p:txBody>
      </p:sp>
      <p:pic>
        <p:nvPicPr>
          <p:cNvPr id="30723" name="Picture 3" descr="C:\Users\Mohammed\Desktop\052044i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394" y="3028390"/>
            <a:ext cx="3200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C:\Users\Mohammed\Desktop\11149936284e470ec3f34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06825"/>
            <a:ext cx="29718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11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409700" y="463155"/>
            <a:ext cx="9372600" cy="1219200"/>
          </a:xfrm>
        </p:spPr>
        <p:txBody>
          <a:bodyPr/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Bullous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pemphigoid</a:t>
            </a:r>
            <a:r>
              <a:rPr lang="en-US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ar-JO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4316" y="2082755"/>
            <a:ext cx="3964081" cy="4111296"/>
          </a:xfrm>
          <a:noFill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141600" y="1281954"/>
            <a:ext cx="4343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Gross appearance of  tense, fluid filled blisters. </a:t>
            </a:r>
            <a:br>
              <a:rPr lang="en-US" altLang="en-US" sz="2000" b="1">
                <a:latin typeface="Times New Roman" pitchFamily="18" charset="0"/>
                <a:cs typeface="Times New Roman" pitchFamily="18" charset="0"/>
              </a:rPr>
            </a:br>
            <a:endParaRPr lang="ar-JO" altLang="en-US" sz="200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019800" y="1374869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 b="1">
                <a:latin typeface="Times New Roman" pitchFamily="18" charset="0"/>
                <a:cs typeface="Times New Roman" pitchFamily="18" charset="0"/>
              </a:rPr>
              <a:t>Subepidermal vesicle with  inflammatory infiltrate rich in eosinophils.</a:t>
            </a:r>
            <a:endParaRPr lang="ar-JO" altLang="en-US" sz="2000"/>
          </a:p>
        </p:txBody>
      </p:sp>
      <p:pic>
        <p:nvPicPr>
          <p:cNvPr id="31750" name="Picture 4" descr="C:\Users\Mohammed\Desktop\Skin_Pemphigoid_Medium_Magn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93100"/>
            <a:ext cx="4157943" cy="41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437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498E-CA58-4C46-B96F-C2D3FC48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EF83-B45D-A44B-B0BE-F505DA380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5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2" y="646641"/>
            <a:ext cx="9601196" cy="1303867"/>
          </a:xfrm>
        </p:spPr>
        <p:txBody>
          <a:bodyPr/>
          <a:lstStyle/>
          <a:p>
            <a:r>
              <a:rPr lang="en-US" dirty="0"/>
              <a:t>1. Psoriasis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273" y="1621750"/>
            <a:ext cx="9601196" cy="3318936"/>
          </a:xfrm>
        </p:spPr>
        <p:txBody>
          <a:bodyPr/>
          <a:lstStyle/>
          <a:p>
            <a:r>
              <a:rPr lang="en-US" dirty="0"/>
              <a:t>Psoriasis is a common chronic inflammatory dermatosis, affecting 1% to 2% of individuals.</a:t>
            </a:r>
          </a:p>
          <a:p>
            <a:r>
              <a:rPr lang="en-US" dirty="0"/>
              <a:t>psoriasis is associated with an increased risk for heart attack and stroke, a relationship that may be related to a chronic inflammatory state. </a:t>
            </a:r>
          </a:p>
          <a:p>
            <a:r>
              <a:rPr lang="en-US" dirty="0"/>
              <a:t>Psoriasis also is associated in up to 10% of patients with arthritis.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21" y="3781984"/>
            <a:ext cx="4533692" cy="24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Psoriasis is a T cell-mediated inflammatory disease, presumed to be autoimmune in origin, although the antigens are not well described. </a:t>
            </a:r>
          </a:p>
          <a:p>
            <a:r>
              <a:rPr lang="en-US" dirty="0"/>
              <a:t>Both genetic and environmental factors contribute to the risk.</a:t>
            </a:r>
          </a:p>
        </p:txBody>
      </p:sp>
    </p:spTree>
    <p:extLst>
      <p:ext uri="{BB962C8B-B14F-4D97-AF65-F5344CB8AC3E}">
        <p14:creationId xmlns:p14="http://schemas.microsoft.com/office/powerpoint/2010/main" val="82410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139" y="1555584"/>
            <a:ext cx="9601196" cy="3318936"/>
          </a:xfrm>
        </p:spPr>
        <p:txBody>
          <a:bodyPr/>
          <a:lstStyle/>
          <a:p>
            <a:r>
              <a:rPr lang="en-US" dirty="0"/>
              <a:t> Sensitized populations of T cells home to the dermis, including CD4+ TH17 and TH1 cells and CD8+ T cells, and accumulate in the epidermis. </a:t>
            </a:r>
          </a:p>
          <a:p>
            <a:r>
              <a:rPr lang="en-US" dirty="0"/>
              <a:t>These cells secrete cytokines and growth factors that induce keratinocyte </a:t>
            </a:r>
            <a:r>
              <a:rPr lang="en-US" dirty="0" err="1"/>
              <a:t>hyperproliferation</a:t>
            </a:r>
            <a:r>
              <a:rPr lang="en-US" dirty="0"/>
              <a:t>, resulting in the characteristic lesions. </a:t>
            </a:r>
          </a:p>
        </p:txBody>
      </p:sp>
    </p:spTree>
    <p:extLst>
      <p:ext uri="{BB962C8B-B14F-4D97-AF65-F5344CB8AC3E}">
        <p14:creationId xmlns:p14="http://schemas.microsoft.com/office/powerpoint/2010/main" val="179809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86789" y="618450"/>
            <a:ext cx="9601196" cy="1303867"/>
          </a:xfrm>
        </p:spPr>
        <p:txBody>
          <a:bodyPr>
            <a:normAutofit/>
          </a:bodyPr>
          <a:lstStyle/>
          <a:p>
            <a:r>
              <a:rPr lang="en-US" sz="4000" dirty="0"/>
              <a:t>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57" t="42946" r="50029" b="25116"/>
          <a:stretch/>
        </p:blipFill>
        <p:spPr>
          <a:xfrm>
            <a:off x="1204176" y="2420826"/>
            <a:ext cx="3147237" cy="2190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6016" y="4788348"/>
            <a:ext cx="4739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well-demarcated, pink to salmon–colored </a:t>
            </a:r>
          </a:p>
          <a:p>
            <a:r>
              <a:rPr lang="en-US" dirty="0"/>
              <a:t>plaque covered by loosely adherent silver-white scale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776" t="40331" r="23993" b="25620"/>
          <a:stretch/>
        </p:blipFill>
        <p:spPr>
          <a:xfrm>
            <a:off x="6556743" y="2420826"/>
            <a:ext cx="3570573" cy="2190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9081" y="4611134"/>
            <a:ext cx="4856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epidermal thickening (acanthosis).</a:t>
            </a:r>
          </a:p>
          <a:p>
            <a:r>
              <a:rPr lang="en-US" sz="1600" dirty="0"/>
              <a:t>regular downward elongation of the rete ridges</a:t>
            </a:r>
          </a:p>
          <a:p>
            <a:r>
              <a:rPr lang="en-US" sz="1600" dirty="0"/>
              <a:t>Increased epidermal cell turnover and lack of maturation </a:t>
            </a:r>
          </a:p>
          <a:p>
            <a:r>
              <a:rPr lang="en-US" sz="1600" dirty="0"/>
              <a:t>results in loss of the stratum granulosum </a:t>
            </a:r>
          </a:p>
          <a:p>
            <a:r>
              <a:rPr lang="en-US" sz="1600" dirty="0"/>
              <a:t>and extensive </a:t>
            </a:r>
            <a:r>
              <a:rPr lang="en-US" sz="1600" dirty="0" err="1"/>
              <a:t>parakeratotic</a:t>
            </a:r>
            <a:r>
              <a:rPr lang="en-US" sz="1600" dirty="0"/>
              <a:t> scale</a:t>
            </a:r>
          </a:p>
        </p:txBody>
      </p:sp>
    </p:spTree>
    <p:extLst>
      <p:ext uri="{BB962C8B-B14F-4D97-AF65-F5344CB8AC3E}">
        <p14:creationId xmlns:p14="http://schemas.microsoft.com/office/powerpoint/2010/main" val="42191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4834" y="706109"/>
            <a:ext cx="9601196" cy="1303867"/>
          </a:xfrm>
        </p:spPr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009976"/>
            <a:ext cx="9601196" cy="3318936"/>
          </a:xfrm>
        </p:spPr>
        <p:txBody>
          <a:bodyPr/>
          <a:lstStyle/>
          <a:p>
            <a:r>
              <a:rPr lang="en-US" dirty="0"/>
              <a:t>Psoriasis most frequently affects the skin of the elbows, knees, scalp, lumbosacral areas, intergluteal cleft, glans penis, and vulva. </a:t>
            </a:r>
          </a:p>
          <a:p>
            <a:r>
              <a:rPr lang="en-US" dirty="0"/>
              <a:t>Nail changes on the fingers and toes occur in 30% of cases.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1" y="3429001"/>
            <a:ext cx="4610098" cy="2823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3429000"/>
            <a:ext cx="4865032" cy="28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9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is aimed at preventing the release or actions of inflammatory mediators.</a:t>
            </a:r>
          </a:p>
          <a:p>
            <a:r>
              <a:rPr lang="en-US" dirty="0"/>
              <a:t> Mild disease is treated topically with ointments containing corticosteroids or other immunomodulatory agents,</a:t>
            </a:r>
          </a:p>
          <a:p>
            <a:r>
              <a:rPr lang="en-US" dirty="0"/>
              <a:t>more severe disease is treated with phototherapy (which has immunosuppressive effects) or systemic therapy with immunosuppressive agents such as methotrexate or TNF antagonists</a:t>
            </a:r>
          </a:p>
        </p:txBody>
      </p:sp>
    </p:spTree>
    <p:extLst>
      <p:ext uri="{BB962C8B-B14F-4D97-AF65-F5344CB8AC3E}">
        <p14:creationId xmlns:p14="http://schemas.microsoft.com/office/powerpoint/2010/main" val="3147734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029" y="681565"/>
            <a:ext cx="9601196" cy="1303867"/>
          </a:xfrm>
        </p:spPr>
        <p:txBody>
          <a:bodyPr/>
          <a:lstStyle/>
          <a:p>
            <a:r>
              <a:rPr lang="en-US" dirty="0"/>
              <a:t>2. Lichen Planus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583" y="1985432"/>
            <a:ext cx="9601196" cy="3318936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ruritic,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urple,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olygonal,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apules, and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laques” are the tongue-twisting Ps that describe this disorder of skin and squamous mucosa</a:t>
            </a:r>
          </a:p>
          <a:p>
            <a:r>
              <a:rPr lang="en-US" dirty="0"/>
              <a:t>The lesions may result from a CD8+ T cell–mediated cytotoxic response against antigens in the basal cell layer and the dermoepidermal junction that are produced by unknown mechanisms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735" y="3681131"/>
            <a:ext cx="5037656" cy="25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335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C22B83CFD723468AD4A84E22A98B74" ma:contentTypeVersion="9" ma:contentTypeDescription="Create a new document." ma:contentTypeScope="" ma:versionID="a09c179e44334d206a368a86c05397b7">
  <xsd:schema xmlns:xsd="http://www.w3.org/2001/XMLSchema" xmlns:xs="http://www.w3.org/2001/XMLSchema" xmlns:p="http://schemas.microsoft.com/office/2006/metadata/properties" xmlns:ns2="1415beaa-1878-4f09-8105-dc829c0dd417" xmlns:ns3="a433687a-ae5f-44a0-9b01-062828d2e892" targetNamespace="http://schemas.microsoft.com/office/2006/metadata/properties" ma:root="true" ma:fieldsID="f78d526f08c6593db49831a5afe9810a" ns2:_="" ns3:_="">
    <xsd:import namespace="1415beaa-1878-4f09-8105-dc829c0dd417"/>
    <xsd:import namespace="a433687a-ae5f-44a0-9b01-062828d2e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5beaa-1878-4f09-8105-dc829c0dd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3687a-ae5f-44a0-9b01-062828d2e89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00fab3d-d326-4a93-90c4-3a6f5e166fe6}" ma:internalName="TaxCatchAll" ma:showField="CatchAllData" ma:web="a433687a-ae5f-44a0-9b01-062828d2e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15beaa-1878-4f09-8105-dc829c0dd417">
      <Terms xmlns="http://schemas.microsoft.com/office/infopath/2007/PartnerControls"/>
    </lcf76f155ced4ddcb4097134ff3c332f>
    <TaxCatchAll xmlns="a433687a-ae5f-44a0-9b01-062828d2e892" xsi:nil="true"/>
  </documentManagement>
</p:properties>
</file>

<file path=customXml/itemProps1.xml><?xml version="1.0" encoding="utf-8"?>
<ds:datastoreItem xmlns:ds="http://schemas.openxmlformats.org/officeDocument/2006/customXml" ds:itemID="{8B4347F5-1C41-4040-AC24-36F6ACC96A43}"/>
</file>

<file path=customXml/itemProps2.xml><?xml version="1.0" encoding="utf-8"?>
<ds:datastoreItem xmlns:ds="http://schemas.openxmlformats.org/officeDocument/2006/customXml" ds:itemID="{E2B2B8C7-EAC4-48B7-AEAA-3BE5672280D0}"/>
</file>

<file path=customXml/itemProps3.xml><?xml version="1.0" encoding="utf-8"?>
<ds:datastoreItem xmlns:ds="http://schemas.openxmlformats.org/officeDocument/2006/customXml" ds:itemID="{6F7684AD-E961-459F-BD2E-2C47796C0C30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</TotalTime>
  <Words>492</Words>
  <Application>Microsoft Office PowerPoint</Application>
  <PresentationFormat>Widescreen</PresentationFormat>
  <Paragraphs>42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Organic</vt:lpstr>
      <vt:lpstr>CHRONIC INFLAMMATORY DERMATOSES</vt:lpstr>
      <vt:lpstr>PowerPoint Presentation</vt:lpstr>
      <vt:lpstr>1. Psoriasis</vt:lpstr>
      <vt:lpstr>Pathogenesis</vt:lpstr>
      <vt:lpstr>PowerPoint Presentation</vt:lpstr>
      <vt:lpstr>MORPHOLOGY</vt:lpstr>
      <vt:lpstr>Clinical Features</vt:lpstr>
      <vt:lpstr>Treatment</vt:lpstr>
      <vt:lpstr>2. Lichen Planus</vt:lpstr>
      <vt:lpstr>Grossly</vt:lpstr>
      <vt:lpstr>Microscopically</vt:lpstr>
      <vt:lpstr>3- Lichen Simplex Chronicus </vt:lpstr>
      <vt:lpstr>BLISTERING (BULLOUS) DISORDERS</vt:lpstr>
      <vt:lpstr>PowerPoint Presentation</vt:lpstr>
      <vt:lpstr> Level of epidermal separation forms the basis of  differential diagnosis for blistering disorders.</vt:lpstr>
      <vt:lpstr>1-Pemphigus (Vulgaris and Foliaceus) </vt:lpstr>
      <vt:lpstr>                         Pathogenesis </vt:lpstr>
      <vt:lpstr>PowerPoint Presentation</vt:lpstr>
      <vt:lpstr>PowerPoint Presentation</vt:lpstr>
      <vt:lpstr>PowerPoint Presentation</vt:lpstr>
      <vt:lpstr> Pemphigus vulgaris:  Erosion on leg:Group of confluent, unroofed blisters.  Suprabasal acantholysis results in intraepidermal blister.</vt:lpstr>
      <vt:lpstr>PowerPoint Presentation</vt:lpstr>
      <vt:lpstr> Pemphigus foliaceus:   Gross appearance of typical blister, less severely eroded than those seen in pemphigus vulgaris.  Microscopic: Characteristic subcorneal blister.</vt:lpstr>
      <vt:lpstr>PowerPoint Presentation</vt:lpstr>
      <vt:lpstr>PowerPoint Presentation</vt:lpstr>
      <vt:lpstr> Bullous pemphigoid.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 INFLAMMATORY DERMATOSES</dc:title>
  <dc:creator>Windows User</dc:creator>
  <cp:lastModifiedBy>Unknown User</cp:lastModifiedBy>
  <cp:revision>12</cp:revision>
  <dcterms:created xsi:type="dcterms:W3CDTF">2022-03-03T07:13:02Z</dcterms:created>
  <dcterms:modified xsi:type="dcterms:W3CDTF">2022-03-07T22:50:51Z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0x01010027C22B83CFD723468AD4A84E22A98B74</vt:lpwstr>
  </property>
</Properties>
</file>