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7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B48E44-B78F-4BBE-9FAD-281B3E56007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B2B72C-6EE6-448C-A686-4198A77D02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Parasympathetic stimulation increase the decremental conduction and decrease heart speed</a:t>
          </a:r>
        </a:p>
      </dgm:t>
    </dgm:pt>
    <dgm:pt modelId="{475BA434-040F-466F-9F8A-A0F24E100212}" type="parTrans" cxnId="{B3AD63F6-4E6C-4B45-BA6D-DB575FADB227}">
      <dgm:prSet/>
      <dgm:spPr/>
      <dgm:t>
        <a:bodyPr/>
        <a:lstStyle/>
        <a:p>
          <a:endParaRPr lang="en-US"/>
        </a:p>
      </dgm:t>
    </dgm:pt>
    <dgm:pt modelId="{2D5B8171-A1F4-41D4-BB06-C910E6F8AF5E}" type="sibTrans" cxnId="{B3AD63F6-4E6C-4B45-BA6D-DB575FADB227}">
      <dgm:prSet/>
      <dgm:spPr/>
      <dgm:t>
        <a:bodyPr/>
        <a:lstStyle/>
        <a:p>
          <a:endParaRPr lang="en-US"/>
        </a:p>
      </dgm:t>
    </dgm:pt>
    <dgm:pt modelId="{03EB7142-8FC5-49CF-B4C4-401DAC9EFD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Sympathetic stimulation decrease the decremental conduction and speed up the heart </a:t>
          </a:r>
        </a:p>
      </dgm:t>
    </dgm:pt>
    <dgm:pt modelId="{69488CB3-8FB1-4791-A973-85ABDB667AA7}" type="parTrans" cxnId="{F57DB338-94D7-4167-ACDE-8DD2F447B3BE}">
      <dgm:prSet/>
      <dgm:spPr/>
      <dgm:t>
        <a:bodyPr/>
        <a:lstStyle/>
        <a:p>
          <a:endParaRPr lang="en-US"/>
        </a:p>
      </dgm:t>
    </dgm:pt>
    <dgm:pt modelId="{433F7D9F-EBE7-40D9-9D7D-E9D1AB403EA1}" type="sibTrans" cxnId="{F57DB338-94D7-4167-ACDE-8DD2F447B3BE}">
      <dgm:prSet/>
      <dgm:spPr/>
      <dgm:t>
        <a:bodyPr/>
        <a:lstStyle/>
        <a:p>
          <a:endParaRPr lang="en-US"/>
        </a:p>
      </dgm:t>
    </dgm:pt>
    <dgm:pt modelId="{1C653AC0-95E1-4914-A285-14B77513C49E}" type="pres">
      <dgm:prSet presAssocID="{99B48E44-B78F-4BBE-9FAD-281B3E56007B}" presName="root" presStyleCnt="0">
        <dgm:presLayoutVars>
          <dgm:dir/>
          <dgm:resizeHandles val="exact"/>
        </dgm:presLayoutVars>
      </dgm:prSet>
      <dgm:spPr/>
    </dgm:pt>
    <dgm:pt modelId="{5B42B1C4-CC09-498D-AFB6-2F04FBC50248}" type="pres">
      <dgm:prSet presAssocID="{9BB2B72C-6EE6-448C-A686-4198A77D02E6}" presName="compNode" presStyleCnt="0"/>
      <dgm:spPr/>
    </dgm:pt>
    <dgm:pt modelId="{C1FA131F-6817-4E38-9F68-BE33E9764B85}" type="pres">
      <dgm:prSet presAssocID="{9BB2B72C-6EE6-448C-A686-4198A77D02E6}" presName="bgRect" presStyleLbl="bgShp" presStyleIdx="0" presStyleCnt="2"/>
      <dgm:spPr/>
    </dgm:pt>
    <dgm:pt modelId="{80E4AB3D-75BF-4D88-BD34-213D2425842E}" type="pres">
      <dgm:prSet presAssocID="{9BB2B72C-6EE6-448C-A686-4198A77D02E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8D693BAD-3656-49EC-AE77-2F5013A8FF05}" type="pres">
      <dgm:prSet presAssocID="{9BB2B72C-6EE6-448C-A686-4198A77D02E6}" presName="spaceRect" presStyleCnt="0"/>
      <dgm:spPr/>
    </dgm:pt>
    <dgm:pt modelId="{C714B0CF-DD5A-4DE9-AC72-BC72F2ED6E7F}" type="pres">
      <dgm:prSet presAssocID="{9BB2B72C-6EE6-448C-A686-4198A77D02E6}" presName="parTx" presStyleLbl="revTx" presStyleIdx="0" presStyleCnt="2">
        <dgm:presLayoutVars>
          <dgm:chMax val="0"/>
          <dgm:chPref val="0"/>
        </dgm:presLayoutVars>
      </dgm:prSet>
      <dgm:spPr/>
    </dgm:pt>
    <dgm:pt modelId="{2E5171D7-52BC-4B1F-B2DB-285460C147EB}" type="pres">
      <dgm:prSet presAssocID="{2D5B8171-A1F4-41D4-BB06-C910E6F8AF5E}" presName="sibTrans" presStyleCnt="0"/>
      <dgm:spPr/>
    </dgm:pt>
    <dgm:pt modelId="{77290311-ADC7-44DA-B1C2-696707936D2E}" type="pres">
      <dgm:prSet presAssocID="{03EB7142-8FC5-49CF-B4C4-401DAC9EFD2A}" presName="compNode" presStyleCnt="0"/>
      <dgm:spPr/>
    </dgm:pt>
    <dgm:pt modelId="{BEC3E7C5-B4E4-440B-8500-393C4B40BF72}" type="pres">
      <dgm:prSet presAssocID="{03EB7142-8FC5-49CF-B4C4-401DAC9EFD2A}" presName="bgRect" presStyleLbl="bgShp" presStyleIdx="1" presStyleCnt="2"/>
      <dgm:spPr/>
    </dgm:pt>
    <dgm:pt modelId="{D9E22A55-9161-4AC0-ACB0-6D90660A3EC5}" type="pres">
      <dgm:prSet presAssocID="{03EB7142-8FC5-49CF-B4C4-401DAC9EFD2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2A294C3D-3FE3-4BC0-9D37-2A38EEADB17F}" type="pres">
      <dgm:prSet presAssocID="{03EB7142-8FC5-49CF-B4C4-401DAC9EFD2A}" presName="spaceRect" presStyleCnt="0"/>
      <dgm:spPr/>
    </dgm:pt>
    <dgm:pt modelId="{5F2A6FB0-EA7C-4D91-9F97-55D7928ADA2F}" type="pres">
      <dgm:prSet presAssocID="{03EB7142-8FC5-49CF-B4C4-401DAC9EFD2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416401F-6F9F-4CC8-A55D-1790C0CF5532}" type="presOf" srcId="{99B48E44-B78F-4BBE-9FAD-281B3E56007B}" destId="{1C653AC0-95E1-4914-A285-14B77513C49E}" srcOrd="0" destOrd="0" presId="urn:microsoft.com/office/officeart/2018/2/layout/IconVerticalSolidList"/>
    <dgm:cxn modelId="{F57DB338-94D7-4167-ACDE-8DD2F447B3BE}" srcId="{99B48E44-B78F-4BBE-9FAD-281B3E56007B}" destId="{03EB7142-8FC5-49CF-B4C4-401DAC9EFD2A}" srcOrd="1" destOrd="0" parTransId="{69488CB3-8FB1-4791-A973-85ABDB667AA7}" sibTransId="{433F7D9F-EBE7-40D9-9D7D-E9D1AB403EA1}"/>
    <dgm:cxn modelId="{BC81F673-B08D-4F1D-8E48-30E9DB69C1B9}" type="presOf" srcId="{9BB2B72C-6EE6-448C-A686-4198A77D02E6}" destId="{C714B0CF-DD5A-4DE9-AC72-BC72F2ED6E7F}" srcOrd="0" destOrd="0" presId="urn:microsoft.com/office/officeart/2018/2/layout/IconVerticalSolidList"/>
    <dgm:cxn modelId="{B3AD63F6-4E6C-4B45-BA6D-DB575FADB227}" srcId="{99B48E44-B78F-4BBE-9FAD-281B3E56007B}" destId="{9BB2B72C-6EE6-448C-A686-4198A77D02E6}" srcOrd="0" destOrd="0" parTransId="{475BA434-040F-466F-9F8A-A0F24E100212}" sibTransId="{2D5B8171-A1F4-41D4-BB06-C910E6F8AF5E}"/>
    <dgm:cxn modelId="{C189D6FB-BD13-41DF-82C9-A169DE149C69}" type="presOf" srcId="{03EB7142-8FC5-49CF-B4C4-401DAC9EFD2A}" destId="{5F2A6FB0-EA7C-4D91-9F97-55D7928ADA2F}" srcOrd="0" destOrd="0" presId="urn:microsoft.com/office/officeart/2018/2/layout/IconVerticalSolidList"/>
    <dgm:cxn modelId="{00D7E0E1-7840-47F1-BE51-666A66DB808B}" type="presParOf" srcId="{1C653AC0-95E1-4914-A285-14B77513C49E}" destId="{5B42B1C4-CC09-498D-AFB6-2F04FBC50248}" srcOrd="0" destOrd="0" presId="urn:microsoft.com/office/officeart/2018/2/layout/IconVerticalSolidList"/>
    <dgm:cxn modelId="{10EAB437-9E96-4A9C-8D86-5A2453E5A440}" type="presParOf" srcId="{5B42B1C4-CC09-498D-AFB6-2F04FBC50248}" destId="{C1FA131F-6817-4E38-9F68-BE33E9764B85}" srcOrd="0" destOrd="0" presId="urn:microsoft.com/office/officeart/2018/2/layout/IconVerticalSolidList"/>
    <dgm:cxn modelId="{A6ED4B9B-D799-4C09-9880-241DD782DB5D}" type="presParOf" srcId="{5B42B1C4-CC09-498D-AFB6-2F04FBC50248}" destId="{80E4AB3D-75BF-4D88-BD34-213D2425842E}" srcOrd="1" destOrd="0" presId="urn:microsoft.com/office/officeart/2018/2/layout/IconVerticalSolidList"/>
    <dgm:cxn modelId="{A563987F-E604-4928-B0D9-E43186E7AB34}" type="presParOf" srcId="{5B42B1C4-CC09-498D-AFB6-2F04FBC50248}" destId="{8D693BAD-3656-49EC-AE77-2F5013A8FF05}" srcOrd="2" destOrd="0" presId="urn:microsoft.com/office/officeart/2018/2/layout/IconVerticalSolidList"/>
    <dgm:cxn modelId="{9CF131FA-F5DC-4EC7-A658-5932348AA585}" type="presParOf" srcId="{5B42B1C4-CC09-498D-AFB6-2F04FBC50248}" destId="{C714B0CF-DD5A-4DE9-AC72-BC72F2ED6E7F}" srcOrd="3" destOrd="0" presId="urn:microsoft.com/office/officeart/2018/2/layout/IconVerticalSolidList"/>
    <dgm:cxn modelId="{FE0EFD94-5913-4191-81B2-1B1F320A5E1D}" type="presParOf" srcId="{1C653AC0-95E1-4914-A285-14B77513C49E}" destId="{2E5171D7-52BC-4B1F-B2DB-285460C147EB}" srcOrd="1" destOrd="0" presId="urn:microsoft.com/office/officeart/2018/2/layout/IconVerticalSolidList"/>
    <dgm:cxn modelId="{70344B6A-F996-4402-B226-0DDA10ABAB1D}" type="presParOf" srcId="{1C653AC0-95E1-4914-A285-14B77513C49E}" destId="{77290311-ADC7-44DA-B1C2-696707936D2E}" srcOrd="2" destOrd="0" presId="urn:microsoft.com/office/officeart/2018/2/layout/IconVerticalSolidList"/>
    <dgm:cxn modelId="{1091ADD8-D1E2-4901-B276-317999362109}" type="presParOf" srcId="{77290311-ADC7-44DA-B1C2-696707936D2E}" destId="{BEC3E7C5-B4E4-440B-8500-393C4B40BF72}" srcOrd="0" destOrd="0" presId="urn:microsoft.com/office/officeart/2018/2/layout/IconVerticalSolidList"/>
    <dgm:cxn modelId="{BEC81CB3-4814-489B-8B2C-136BF5A7ED04}" type="presParOf" srcId="{77290311-ADC7-44DA-B1C2-696707936D2E}" destId="{D9E22A55-9161-4AC0-ACB0-6D90660A3EC5}" srcOrd="1" destOrd="0" presId="urn:microsoft.com/office/officeart/2018/2/layout/IconVerticalSolidList"/>
    <dgm:cxn modelId="{2A63CB7B-3D95-4AD8-A7F6-6EBB153E416D}" type="presParOf" srcId="{77290311-ADC7-44DA-B1C2-696707936D2E}" destId="{2A294C3D-3FE3-4BC0-9D37-2A38EEADB17F}" srcOrd="2" destOrd="0" presId="urn:microsoft.com/office/officeart/2018/2/layout/IconVerticalSolidList"/>
    <dgm:cxn modelId="{C41D2417-08AB-4BFC-AFD8-37F153096A1A}" type="presParOf" srcId="{77290311-ADC7-44DA-B1C2-696707936D2E}" destId="{5F2A6FB0-EA7C-4D91-9F97-55D7928ADA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A131F-6817-4E38-9F68-BE33E9764B85}">
      <dsp:nvSpPr>
        <dsp:cNvPr id="0" name=""/>
        <dsp:cNvSpPr/>
      </dsp:nvSpPr>
      <dsp:spPr>
        <a:xfrm>
          <a:off x="0" y="970628"/>
          <a:ext cx="10901516" cy="17919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E4AB3D-75BF-4D88-BD34-213D2425842E}">
      <dsp:nvSpPr>
        <dsp:cNvPr id="0" name=""/>
        <dsp:cNvSpPr/>
      </dsp:nvSpPr>
      <dsp:spPr>
        <a:xfrm>
          <a:off x="542058" y="1373812"/>
          <a:ext cx="985560" cy="9855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14B0CF-DD5A-4DE9-AC72-BC72F2ED6E7F}">
      <dsp:nvSpPr>
        <dsp:cNvPr id="0" name=""/>
        <dsp:cNvSpPr/>
      </dsp:nvSpPr>
      <dsp:spPr>
        <a:xfrm>
          <a:off x="2069677" y="970628"/>
          <a:ext cx="8831838" cy="179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646" tIns="189646" rIns="189646" bIns="18964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Parasympathetic stimulation increase the decremental conduction and decrease heart speed</a:t>
          </a:r>
        </a:p>
      </dsp:txBody>
      <dsp:txXfrm>
        <a:off x="2069677" y="970628"/>
        <a:ext cx="8831838" cy="1791928"/>
      </dsp:txXfrm>
    </dsp:sp>
    <dsp:sp modelId="{BEC3E7C5-B4E4-440B-8500-393C4B40BF72}">
      <dsp:nvSpPr>
        <dsp:cNvPr id="0" name=""/>
        <dsp:cNvSpPr/>
      </dsp:nvSpPr>
      <dsp:spPr>
        <a:xfrm>
          <a:off x="0" y="3210539"/>
          <a:ext cx="10901516" cy="17919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E22A55-9161-4AC0-ACB0-6D90660A3EC5}">
      <dsp:nvSpPr>
        <dsp:cNvPr id="0" name=""/>
        <dsp:cNvSpPr/>
      </dsp:nvSpPr>
      <dsp:spPr>
        <a:xfrm>
          <a:off x="542058" y="3613723"/>
          <a:ext cx="985560" cy="9855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A6FB0-EA7C-4D91-9F97-55D7928ADA2F}">
      <dsp:nvSpPr>
        <dsp:cNvPr id="0" name=""/>
        <dsp:cNvSpPr/>
      </dsp:nvSpPr>
      <dsp:spPr>
        <a:xfrm>
          <a:off x="2069677" y="3210539"/>
          <a:ext cx="8831838" cy="179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646" tIns="189646" rIns="189646" bIns="18964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Sympathetic stimulation decrease the decremental conduction and speed up the heart </a:t>
          </a:r>
        </a:p>
      </dsp:txBody>
      <dsp:txXfrm>
        <a:off x="2069677" y="3210539"/>
        <a:ext cx="8831838" cy="1791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684F2-93C2-7D00-C236-02D23AAED5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F17F3-532E-CBB8-AF9B-BF15D641A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B11CF-311E-4BDA-EA10-4C5C2F962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BF225-F423-5B5E-7652-1B6B0C7B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E6A2B-B876-A879-58CB-F012583C0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45F5A-77C5-F872-712B-69829754F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C11A6-FD3F-F9CA-687C-9BE7C82A9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D5A2F-254A-0556-87B5-0A999A88C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C3175-BE61-6469-215B-01B286E6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3ED7C-8BE2-3CA3-BEC6-8D2A26F4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5C6BA-F022-6EAB-79DF-D32F606560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CD8390-A3DB-B88E-1CC9-1A74AD396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44CFA-39FD-48C4-32CF-31DD2A48B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FDC93-B211-F532-0FEE-DE3EEEFA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2E732-EA87-38CB-3634-CFAE559B8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E468-5A50-2E1E-0B39-83EB95FA9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920F9-0A6C-6BA4-AE83-F7485C31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35529-2194-67CC-AF87-6A909F018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6E800-2B7C-D4F0-F892-99191D7C7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70D8-DBBC-BA5F-D4CF-E93C6773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4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BED4-B780-BE08-2CD5-19BD3897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FEDE6-56F4-9257-5789-41BC66A17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C89A6-B58C-5797-B3D4-6F1D41C71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2016A-BC9A-B1C4-73EA-D5B153CD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E9414-3797-6851-751B-8AA00E3E1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4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5D7C1-5E77-0178-C390-BDC6D624F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511F8-D265-BA31-195D-5525F8F3C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57DB5-1441-FF72-3C74-B43EE0743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382DE-FB12-0674-5F8C-B5CE56923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BB4CC-DD4B-728C-63B9-2A925A08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4230C-1C86-D5D9-D0A7-723DA604F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4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C3A40-0B29-AC2F-131A-660B82BB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E1ECD-6A17-4292-A766-0C29ABEA6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F61752-D1A5-D045-107C-54484A7E3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1138A-0CAD-C367-03E3-11FE7A1A3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E5ECD1-0EAC-7631-8973-97C397200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235E16-372B-3025-F976-807FEB79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EC903A-078B-EDD3-5183-0A06E863F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79BDE3-ADF1-6026-662A-4C328532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C43F-BBA8-6E7E-22A8-90BB42DF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77C3B3-0D64-D239-32D4-B7E4D3225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36685-5A3B-282C-7A39-4D8A5EA51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85D153-9477-1425-4127-7B890A92F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7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C2533-885B-875C-EA68-E35CC3281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A046D-E8A3-0763-B246-BC86FAD90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E4195-23B6-C70E-D293-ACEFF606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4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F5F8-F34B-E4FC-14C5-349FEB1C6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DD348-3CE2-862B-5087-9A8356E0F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F5801-F90E-7122-DF53-6A6104674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8875F-81BD-0571-4A25-B27F7BFC6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77254-7ABB-8BE7-8900-7EFFB2CE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9535C-BF45-6B0A-D61E-F5B9F6D76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FA15-71CE-506F-5658-CB8C022F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EC080-5764-1317-E22A-FED9CC619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58178-2B9C-070A-1469-D63D8B701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7D4DF-14BA-10F2-CCC0-B96FE8EF1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FD4E4-4D85-5C46-7533-96E7B9F4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6B93F-2E67-676D-CE95-494ACD63D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0A79B-3934-33A7-4F35-07C2027D1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EE4EC-12EA-5A3D-DC2C-5FA1536D5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2BC8D-914F-2C6D-880F-9ACAB497B3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A3BC2-A266-4467-8A2B-82B113908F0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263C8-3DD9-2136-8FAB-0301CFE06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F9196-4974-0B9F-CAA7-8B246279E6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DE873-7889-46B9-AA56-C382D049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1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D12DC-536A-8715-C9DF-77F31F931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r>
              <a:rPr lang="en-US"/>
              <a:t>Pumping action the heart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CF182E-60F1-09F8-0222-2D0EEA1B9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r>
              <a:rPr lang="en-US" dirty="0"/>
              <a:t>Dr. Arwa Rawashdeh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573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1FCE0-B6F8-4448-9776-DF8F8C2C6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353160"/>
            <a:ext cx="11216983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Depolarization and Repolarization of contractile cells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4ECB14-CFED-44EA-A953-FA4134C8D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536" y="2181426"/>
            <a:ext cx="5060300" cy="39976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B970B13-3FFC-B0FE-1A90-C56BDA599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165" y="2217815"/>
            <a:ext cx="3486480" cy="399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4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87AF-E0C2-4D13-AD25-FBAFA7E1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46444"/>
            <a:ext cx="10515600" cy="709265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functional syncytium </a:t>
            </a:r>
            <a:br>
              <a:rPr lang="en-US" sz="3600" b="1" dirty="0">
                <a:solidFill>
                  <a:srgbClr val="FF0000"/>
                </a:solidFill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8659B-7761-4830-9190-16A970BE2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605585"/>
            <a:ext cx="5907157" cy="4351338"/>
          </a:xfrm>
        </p:spPr>
        <p:txBody>
          <a:bodyPr>
            <a:normAutofit/>
          </a:bodyPr>
          <a:lstStyle/>
          <a:p>
            <a:r>
              <a:rPr lang="en-US" dirty="0"/>
              <a:t>Desmosomes is basically acting like adhesion and tighten molecules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Intercalated disks are basically  a bunch of gap junctions and desmosomes connecting the actual cardiac cells together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B79C3E-FC2A-4C65-9AF9-E61564767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52" y="1547020"/>
            <a:ext cx="4621695" cy="379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6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C28E7-95AF-15C9-5CFA-F714B2BB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Amazing Av </a:t>
            </a:r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CE3A2-F8A7-8FD8-9D34-ED3231E8C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77729"/>
            <a:ext cx="12191990" cy="4940710"/>
          </a:xfrm>
        </p:spPr>
        <p:txBody>
          <a:bodyPr>
            <a:normAutofit/>
          </a:bodyPr>
          <a:lstStyle/>
          <a:p>
            <a:r>
              <a:rPr lang="en-US" sz="2000" dirty="0"/>
              <a:t>Located </a:t>
            </a:r>
            <a:r>
              <a:rPr lang="en-US" sz="2000" dirty="0" err="1"/>
              <a:t>subendocardially</a:t>
            </a:r>
            <a:r>
              <a:rPr lang="en-US" sz="2000" dirty="0"/>
              <a:t> </a:t>
            </a:r>
            <a:r>
              <a:rPr lang="en-US" sz="2000" dirty="0" err="1"/>
              <a:t>inferomedially</a:t>
            </a:r>
            <a:r>
              <a:rPr lang="en-US" sz="2000" dirty="0"/>
              <a:t> region of the right atrium</a:t>
            </a:r>
          </a:p>
          <a:p>
            <a:endParaRPr lang="en-US" sz="2000" dirty="0"/>
          </a:p>
          <a:p>
            <a:r>
              <a:rPr lang="en-US" sz="2000" dirty="0"/>
              <a:t>At the top of Koch region </a:t>
            </a:r>
          </a:p>
          <a:p>
            <a:pPr marL="0" indent="0">
              <a:buNone/>
            </a:pPr>
            <a:r>
              <a:rPr lang="en-US" sz="2000" dirty="0"/>
              <a:t> external: Upper part SA node sulcus terminals ( superior and inferior) </a:t>
            </a:r>
          </a:p>
          <a:p>
            <a:pPr marL="0" indent="0">
              <a:buNone/>
            </a:pPr>
            <a:r>
              <a:rPr lang="en-US" sz="2000" dirty="0"/>
              <a:t> Internal: crista terminalis</a:t>
            </a:r>
          </a:p>
          <a:p>
            <a:pPr marL="0" indent="0">
              <a:buNone/>
            </a:pPr>
            <a:r>
              <a:rPr lang="en-US" sz="2000" dirty="0"/>
              <a:t>                 Posterior: sinus </a:t>
            </a:r>
            <a:r>
              <a:rPr lang="en-US" sz="2000" dirty="0" err="1"/>
              <a:t>venarum</a:t>
            </a:r>
            <a:r>
              <a:rPr lang="en-US" sz="2000" dirty="0"/>
              <a:t> ( smooth)</a:t>
            </a:r>
          </a:p>
          <a:p>
            <a:pPr marL="0" indent="0">
              <a:buNone/>
            </a:pPr>
            <a:r>
              <a:rPr lang="en-US" sz="2000" dirty="0"/>
              <a:t>                 triangular Koch boundaries</a:t>
            </a:r>
          </a:p>
          <a:p>
            <a:pPr marL="0" indent="0">
              <a:buNone/>
            </a:pPr>
            <a:r>
              <a:rPr lang="en-US" sz="2000" dirty="0"/>
              <a:t>                 Infront of :  Base of septal leaflet of tricuspid valve</a:t>
            </a:r>
          </a:p>
          <a:p>
            <a:pPr marL="0" indent="0">
              <a:buNone/>
            </a:pPr>
            <a:r>
              <a:rPr lang="en-US" sz="2000" dirty="0"/>
              <a:t>                behind   anterior margin of opening of coronary sinus </a:t>
            </a:r>
          </a:p>
          <a:p>
            <a:pPr marL="0" indent="0">
              <a:buNone/>
            </a:pPr>
            <a:r>
              <a:rPr lang="en-US" sz="2000" dirty="0"/>
              <a:t>                above tendon of Todaro </a:t>
            </a:r>
          </a:p>
          <a:p>
            <a:pPr marL="0" indent="0">
              <a:buNone/>
            </a:pPr>
            <a:r>
              <a:rPr lang="en-US" sz="2000" dirty="0"/>
              <a:t>                 Anterior: atrium proper ( rough)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4000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82FA-A41E-FBBB-0EC9-20C40941C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06" y="18255"/>
            <a:ext cx="10515600" cy="1325563"/>
          </a:xfrm>
        </p:spPr>
        <p:txBody>
          <a:bodyPr/>
          <a:lstStyle/>
          <a:p>
            <a:r>
              <a:rPr lang="en-US" dirty="0"/>
              <a:t>Traffic cope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31A84-1C89-67A9-4F8F-A1D0AB9D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355"/>
            <a:ext cx="10515600" cy="48496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Atrial internodal pathway dumps electrical signals into fast tract </a:t>
            </a:r>
          </a:p>
          <a:p>
            <a:pPr marL="0" indent="0">
              <a:buNone/>
            </a:pPr>
            <a:r>
              <a:rPr lang="en-US" dirty="0"/>
              <a:t>80% fast tract only</a:t>
            </a:r>
          </a:p>
          <a:p>
            <a:pPr marL="0" indent="0">
              <a:buNone/>
            </a:pPr>
            <a:r>
              <a:rPr lang="en-US" dirty="0"/>
              <a:t>20% fast and slow tract ( supraventricular tachycardia)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Physiological: Decremental conduction ( slow down the action potential)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it takes 0.1 seconds ? Two microscopic reasons for this: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Fewer gap junction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Smaller diameter smaller velocity 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Pathological condition: overstimulation ( atrial fibrillation) </a:t>
            </a:r>
          </a:p>
          <a:p>
            <a:pPr marL="0" indent="0">
              <a:buNone/>
            </a:pPr>
            <a:r>
              <a:rPr lang="en-US" dirty="0"/>
              <a:t>Big trouble for those has Atrial fibrillation and AV node is not working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9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05545F-C7C1-7A5B-C0D4-C878A7D927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32091"/>
              </p:ext>
            </p:extLst>
          </p:nvPr>
        </p:nvGraphicFramePr>
        <p:xfrm>
          <a:off x="616974" y="604685"/>
          <a:ext cx="10901516" cy="597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930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A86F5-E18D-23D2-D021-1D9E677E5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Bundel of his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EB102-DADC-1727-A841-C11CB5B23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valvular ostia together with their fibrous ring united with very dense connective tissue </a:t>
            </a:r>
          </a:p>
          <a:p>
            <a:pPr marL="0" indent="0">
              <a:buNone/>
            </a:pPr>
            <a:r>
              <a:rPr lang="en-US" dirty="0"/>
              <a:t>Aortic and two AV   right triangle </a:t>
            </a:r>
          </a:p>
          <a:p>
            <a:pPr marL="0" indent="0">
              <a:buNone/>
            </a:pPr>
            <a:r>
              <a:rPr lang="en-US" dirty="0"/>
              <a:t>Aortic and mitral     left   triangle </a:t>
            </a:r>
          </a:p>
          <a:p>
            <a:pPr marL="0" indent="0">
              <a:buNone/>
            </a:pPr>
            <a:r>
              <a:rPr lang="en-US" dirty="0"/>
              <a:t>Pulmonary and aortic conus tendon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0793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210D8-0CAF-4E44-E0F8-6ECAAF6AD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2452"/>
            <a:ext cx="10515600" cy="60468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Atrioventricular bundle, AV bundle, Common bundle </a:t>
            </a:r>
          </a:p>
          <a:p>
            <a:pPr marL="0" indent="0">
              <a:buNone/>
            </a:pPr>
            <a:r>
              <a:rPr lang="en-US" dirty="0"/>
              <a:t>penetrating fibers arise from the distal portion of the AV node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Only normal physiological passageway through the fibrous skeleton</a:t>
            </a:r>
          </a:p>
          <a:p>
            <a:r>
              <a:rPr lang="en-US" dirty="0"/>
              <a:t> More than one-hole pathological  supraventricular tachycardia  </a:t>
            </a:r>
          </a:p>
          <a:p>
            <a:r>
              <a:rPr lang="en-US" dirty="0"/>
              <a:t> Has a dual blood supply   important in heart attack </a:t>
            </a:r>
          </a:p>
          <a:p>
            <a:r>
              <a:rPr lang="en-US" dirty="0"/>
              <a:t>Purkinje cells , limited myocardial cells </a:t>
            </a:r>
          </a:p>
          <a:p>
            <a:r>
              <a:rPr lang="en-US" dirty="0"/>
              <a:t>  Has two component </a:t>
            </a:r>
          </a:p>
          <a:p>
            <a:pPr marL="0" indent="0">
              <a:buNone/>
            </a:pPr>
            <a:r>
              <a:rPr lang="en-US" dirty="0"/>
              <a:t>Penetrating portion</a:t>
            </a:r>
          </a:p>
          <a:p>
            <a:pPr marL="0" indent="0">
              <a:buNone/>
            </a:pPr>
            <a:r>
              <a:rPr lang="en-US" dirty="0"/>
              <a:t>Distal portion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“hand Off”  from the AV </a:t>
            </a:r>
          </a:p>
          <a:p>
            <a:pPr marL="0" indent="0">
              <a:buNone/>
            </a:pPr>
            <a:r>
              <a:rPr lang="en-US" dirty="0"/>
              <a:t> relays to the bundle branches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250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99C64-28BF-D2B2-C43F-D8BE60F7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01" y="393292"/>
            <a:ext cx="3505495" cy="1622321"/>
          </a:xfrm>
        </p:spPr>
        <p:txBody>
          <a:bodyPr>
            <a:normAutofit/>
          </a:bodyPr>
          <a:lstStyle/>
          <a:p>
            <a:r>
              <a:rPr lang="en-US" sz="3700" dirty="0"/>
              <a:t>Wolf Parkinson- white syndrome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1E6A7-DC9E-5283-46DD-72D33A216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16278"/>
            <a:ext cx="4398385" cy="4380271"/>
          </a:xfrm>
        </p:spPr>
        <p:txBody>
          <a:bodyPr>
            <a:normAutofit/>
          </a:bodyPr>
          <a:lstStyle/>
          <a:p>
            <a:r>
              <a:rPr lang="en-US" sz="2000" dirty="0"/>
              <a:t>Normal heartbeat with wolf Parkinson white syndrome </a:t>
            </a:r>
          </a:p>
          <a:p>
            <a:r>
              <a:rPr lang="en-US" sz="2000" dirty="0"/>
              <a:t>Racetrack current  200 b/m </a:t>
            </a:r>
          </a:p>
          <a:p>
            <a:pPr marL="0" indent="0">
              <a:buNone/>
            </a:pPr>
            <a:r>
              <a:rPr lang="en-US" sz="2000" dirty="0"/>
              <a:t>( atrioventricular reentry tachycardia)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No decrementing  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54D1FD-5C77-3937-0D25-581B44309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2598" y="807593"/>
            <a:ext cx="5605859" cy="52395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53375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07AD5-3F1C-4845-3331-C841BBE0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97" y="733834"/>
            <a:ext cx="10515600" cy="1325563"/>
          </a:xfrm>
        </p:spPr>
        <p:txBody>
          <a:bodyPr/>
          <a:lstStyle/>
          <a:p>
            <a:r>
              <a:rPr lang="en-US" dirty="0"/>
              <a:t>Bundel branches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1CC7E-02F4-1BB9-5424-FDA9CDBDF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72" y="2583172"/>
            <a:ext cx="10515600" cy="2215432"/>
          </a:xfrm>
        </p:spPr>
        <p:txBody>
          <a:bodyPr/>
          <a:lstStyle/>
          <a:p>
            <a:r>
              <a:rPr lang="en-US" dirty="0"/>
              <a:t>Right ang left</a:t>
            </a:r>
          </a:p>
          <a:p>
            <a:r>
              <a:rPr lang="en-US" dirty="0"/>
              <a:t>buried deep endocardial in interventricular septum  </a:t>
            </a:r>
          </a:p>
          <a:p>
            <a:r>
              <a:rPr lang="en-US" dirty="0"/>
              <a:t>Behaves a single branch not like the  left one has three branches </a:t>
            </a:r>
          </a:p>
        </p:txBody>
      </p:sp>
    </p:spTree>
    <p:extLst>
      <p:ext uri="{BB962C8B-B14F-4D97-AF65-F5344CB8AC3E}">
        <p14:creationId xmlns:p14="http://schemas.microsoft.com/office/powerpoint/2010/main" val="52012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E68F1-1F51-4DC7-9626-25F29B35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Depolarization and repolarization of nodal cells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04B56A-A97E-4128-BCA7-8C997FCDE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645" y="1445342"/>
            <a:ext cx="9483213" cy="512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20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381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Pumping action the heart</vt:lpstr>
      <vt:lpstr>Amazing Av </vt:lpstr>
      <vt:lpstr>Traffic cope </vt:lpstr>
      <vt:lpstr>PowerPoint Presentation</vt:lpstr>
      <vt:lpstr>Bundel of his </vt:lpstr>
      <vt:lpstr>PowerPoint Presentation</vt:lpstr>
      <vt:lpstr>Wolf Parkinson- white syndrome </vt:lpstr>
      <vt:lpstr>Bundel branches </vt:lpstr>
      <vt:lpstr> Depolarization and repolarization of nodal cells </vt:lpstr>
      <vt:lpstr>Depolarization and Repolarization of contractile cells </vt:lpstr>
      <vt:lpstr>functional syncytium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16</cp:revision>
  <dcterms:created xsi:type="dcterms:W3CDTF">2022-11-07T09:12:22Z</dcterms:created>
  <dcterms:modified xsi:type="dcterms:W3CDTF">2022-11-07T17:38:02Z</dcterms:modified>
</cp:coreProperties>
</file>