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85" r:id="rId2"/>
    <p:sldId id="284" r:id="rId3"/>
    <p:sldId id="283" r:id="rId4"/>
    <p:sldId id="282" r:id="rId5"/>
    <p:sldId id="281" r:id="rId6"/>
    <p:sldId id="280" r:id="rId7"/>
    <p:sldId id="279" r:id="rId8"/>
    <p:sldId id="278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</p:sldIdLst>
  <p:sldSz cx="12192000" cy="6858000"/>
  <p:notesSz cx="6858000" cy="9144000"/>
  <p:defaultTextStyle>
    <a:defPPr>
      <a:defRPr lang="en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1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22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645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2932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7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96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647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938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815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8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69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05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9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73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6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48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70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14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  <p:sldLayoutId id="214748376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.org.uk/information-support/types-of-mental-health-problems/schizophrenia/" TargetMode="External"/><Relationship Id="rId2" Type="http://schemas.openxmlformats.org/officeDocument/2006/relationships/hyperlink" Target="https://www.mind.org.uk/information-support/types-of-mental-health-problems/bipolar-disorder/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mind.org.uk/information-support/types-of-mental-health-problems/postnatal-depression-and-perinatal-mental-health/ptsd-and-birth-trauma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F068-E5A4-E1FB-FFC6-CCAF1CDFA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568" y="1238032"/>
            <a:ext cx="9611581" cy="2558305"/>
          </a:xfrm>
        </p:spPr>
        <p:txBody>
          <a:bodyPr anchor="b">
            <a:normAutofit/>
          </a:bodyPr>
          <a:lstStyle/>
          <a:p>
            <a:pPr algn="l" rtl="1"/>
            <a:r>
              <a:rPr lang="en-US" sz="5400">
                <a:solidFill>
                  <a:schemeClr val="tx2"/>
                </a:solidFill>
              </a:rPr>
              <a:t>Postpartum disorder</a:t>
            </a:r>
            <a:r>
              <a:rPr lang="ar-JO" sz="54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2D0C3-05F6-BDFE-BA64-7C1F2F0F0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567" y="4067745"/>
            <a:ext cx="5769131" cy="2244609"/>
          </a:xfrm>
        </p:spPr>
        <p:txBody>
          <a:bodyPr anchor="t">
            <a:normAutofit/>
          </a:bodyPr>
          <a:lstStyle/>
          <a:p>
            <a:pPr algn="l"/>
            <a:r>
              <a:rPr lang="en-US" sz="2200" dirty="0">
                <a:solidFill>
                  <a:schemeClr val="tx2"/>
                </a:solidFill>
              </a:rPr>
              <a:t>Done by : Ahmad </a:t>
            </a:r>
            <a:r>
              <a:rPr lang="en-US" sz="2200" dirty="0" err="1">
                <a:solidFill>
                  <a:schemeClr val="tx2"/>
                </a:solidFill>
              </a:rPr>
              <a:t>al-sarayreh</a:t>
            </a:r>
            <a:endParaRPr lang="en-US" sz="2200" dirty="0">
              <a:solidFill>
                <a:schemeClr val="tx2"/>
              </a:solidFill>
            </a:endParaRPr>
          </a:p>
          <a:p>
            <a:pPr algn="l"/>
            <a:r>
              <a:rPr lang="en-US" sz="2200" dirty="0">
                <a:solidFill>
                  <a:schemeClr val="tx2"/>
                </a:solidFill>
              </a:rPr>
              <a:t>      </a:t>
            </a:r>
            <a:r>
              <a:rPr lang="en-GB" sz="2200" dirty="0">
                <a:solidFill>
                  <a:schemeClr val="tx2"/>
                </a:solidFill>
              </a:rPr>
              <a:t>         </a:t>
            </a:r>
            <a:r>
              <a:rPr lang="en-US" sz="2200" dirty="0">
                <a:solidFill>
                  <a:schemeClr val="tx2"/>
                </a:solidFill>
              </a:rPr>
              <a:t>   </a:t>
            </a:r>
            <a:r>
              <a:rPr lang="en-GB" sz="2200" dirty="0" err="1">
                <a:solidFill>
                  <a:schemeClr val="tx2"/>
                </a:solidFill>
              </a:rPr>
              <a:t>Feras</a:t>
            </a:r>
            <a:r>
              <a:rPr lang="en-GB" sz="2200" dirty="0">
                <a:solidFill>
                  <a:schemeClr val="tx2"/>
                </a:solidFill>
              </a:rPr>
              <a:t> Al-Najjar</a:t>
            </a:r>
            <a:endParaRPr lang="en-US" sz="2200" dirty="0">
              <a:solidFill>
                <a:schemeClr val="tx2"/>
              </a:solidFill>
            </a:endParaRPr>
          </a:p>
          <a:p>
            <a:pPr algn="l"/>
            <a:endParaRPr lang="ar-JO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196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166EB-5D3A-3FC0-912D-87E3DEE59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PPD Symptoms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75300-EADB-63C0-8977-C94ED535A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Disinterest in self, in child, and in normal activities</a:t>
            </a:r>
            <a:endParaRPr lang="en-GB" dirty="0"/>
          </a:p>
          <a:p>
            <a:r>
              <a:rPr lang="en-US" dirty="0"/>
              <a:t>• Feeling isolated, unwanted, or worthless</a:t>
            </a:r>
            <a:endParaRPr lang="en-GB" dirty="0"/>
          </a:p>
          <a:p>
            <a:r>
              <a:rPr lang="en-US" dirty="0"/>
              <a:t>• Feeling a sense of shame or guilt about parenting skills</a:t>
            </a:r>
            <a:endParaRPr lang="en-GB" dirty="0"/>
          </a:p>
          <a:p>
            <a:r>
              <a:rPr lang="en-US" dirty="0"/>
              <a:t>• 1 Anger outbursts</a:t>
            </a:r>
            <a:endParaRPr lang="en-GB" dirty="0"/>
          </a:p>
          <a:p>
            <a:r>
              <a:rPr lang="en-US" dirty="0"/>
              <a:t>• Suicidal ideation or frequent thoughts of deathSymptoms are more severe and patients have an inability to cope.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3805194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7333-274B-8009-62B9-6F3ECA51F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Onset of symptoms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3C169-E640-1B96-A8F6-70F8E925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Up to 1 year after delivery 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3228694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BA5EF-B1FC-732A-F3A1-4AAA2A363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PPD Diagnosis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A7FC2-2FF7-4576-C9FE-89E04294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Postpartum depression is a clinical diagnosis, which may be assisted by using</a:t>
            </a:r>
            <a:r>
              <a:rPr lang="en-GB" dirty="0"/>
              <a:t> </a:t>
            </a:r>
            <a:r>
              <a:rPr lang="en-US" dirty="0"/>
              <a:t>screening questionnaires and the DSM-5 criteria, as well as excluding </a:t>
            </a:r>
            <a:r>
              <a:rPr lang="en-GB" dirty="0"/>
              <a:t>any c</a:t>
            </a:r>
            <a:r>
              <a:rPr lang="en-US" dirty="0" err="1"/>
              <a:t>ontributory</a:t>
            </a:r>
            <a:r>
              <a:rPr lang="en-US" dirty="0"/>
              <a:t> medical conditions:</a:t>
            </a:r>
            <a:r>
              <a:rPr lang="en-GB" dirty="0"/>
              <a:t> ( hypothyroidism)</a:t>
            </a: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3974180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C70AD-962C-904D-E309-1CF9CA2FF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44DD7-B604-311B-C897-668C97EA8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Screening questionnaires (e.g., EPS, PDSS, or Patient Health Questionnaire-g)</a:t>
            </a:r>
            <a:endParaRPr lang="en-GB" dirty="0"/>
          </a:p>
          <a:p>
            <a:r>
              <a:rPr lang="en-US" dirty="0"/>
              <a:t>DSM-5 criteria for major depressive disorder with </a:t>
            </a:r>
            <a:r>
              <a:rPr lang="en-US" dirty="0" err="1"/>
              <a:t>peripartum</a:t>
            </a:r>
            <a:r>
              <a:rPr lang="en-US" dirty="0"/>
              <a:t> onset, {]• Patients must meet at least 5 out of 9 symptoms for ≥ 2 weeks.• Depressed mood or anhedonia (reduced pleasure from previously enjoy</a:t>
            </a:r>
            <a:r>
              <a:rPr lang="en-GB" dirty="0"/>
              <a:t>a</a:t>
            </a:r>
            <a:r>
              <a:rPr lang="en-US" dirty="0" err="1"/>
              <a:t>ble</a:t>
            </a:r>
            <a:r>
              <a:rPr lang="en-GB" dirty="0"/>
              <a:t> </a:t>
            </a:r>
            <a:r>
              <a:rPr lang="en-US" dirty="0"/>
              <a:t>habits) must be among the patient's symptoms.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792209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5A5AC-3D06-A78E-7164-EEEDA1F9F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250"/>
            <a:ext cx="10515600" cy="5954713"/>
          </a:xfrm>
        </p:spPr>
        <p:txBody>
          <a:bodyPr>
            <a:normAutofit/>
          </a:bodyPr>
          <a:lstStyle/>
          <a:p>
            <a:r>
              <a:rPr lang="en-US" dirty="0"/>
              <a:t>Depressed mood, almost everyday</a:t>
            </a:r>
            <a:endParaRPr lang="en-GB" dirty="0"/>
          </a:p>
          <a:p>
            <a:r>
              <a:rPr lang="en-US" dirty="0"/>
              <a:t>Anhedonia</a:t>
            </a:r>
            <a:endParaRPr lang="en-GB" dirty="0"/>
          </a:p>
          <a:p>
            <a:r>
              <a:rPr lang="en-US" dirty="0"/>
              <a:t>Appetite/weight changes </a:t>
            </a:r>
            <a:endParaRPr lang="en-GB" dirty="0"/>
          </a:p>
          <a:p>
            <a:r>
              <a:rPr lang="en-US" dirty="0"/>
              <a:t>Sleep disturbances ( unrelated to caring for </a:t>
            </a:r>
            <a:r>
              <a:rPr lang="en-GB" dirty="0"/>
              <a:t>the new born </a:t>
            </a:r>
            <a:r>
              <a:rPr lang="en-US" dirty="0"/>
              <a:t>)</a:t>
            </a:r>
            <a:endParaRPr lang="en-GB" dirty="0"/>
          </a:p>
          <a:p>
            <a:r>
              <a:rPr lang="en-US" dirty="0"/>
              <a:t>Psychomotor agitation or retardation (patient is anxious and moves </a:t>
            </a:r>
            <a:r>
              <a:rPr lang="en-US" dirty="0" err="1"/>
              <a:t>alot</a:t>
            </a:r>
            <a:r>
              <a:rPr lang="en-US" dirty="0"/>
              <a:t>, or barely moves)-</a:t>
            </a:r>
            <a:endParaRPr lang="en-GB" dirty="0"/>
          </a:p>
          <a:p>
            <a:r>
              <a:rPr lang="en-US" dirty="0"/>
              <a:t> Loss of energy/fatigue-</a:t>
            </a:r>
            <a:endParaRPr lang="en-GB" dirty="0"/>
          </a:p>
          <a:p>
            <a:r>
              <a:rPr lang="en-US" dirty="0"/>
              <a:t> Feeling worthless or excessively </a:t>
            </a:r>
            <a:r>
              <a:rPr lang="en-US" dirty="0" err="1"/>
              <a:t>quilty</a:t>
            </a:r>
            <a:endParaRPr lang="en-GB" dirty="0"/>
          </a:p>
          <a:p>
            <a:r>
              <a:rPr lang="en-US" dirty="0"/>
              <a:t>Trouble concentrating</a:t>
            </a:r>
            <a:endParaRPr lang="en-GB" dirty="0"/>
          </a:p>
          <a:p>
            <a:r>
              <a:rPr lang="en-US" dirty="0"/>
              <a:t>Suicidal ideation and/or attempts</a:t>
            </a:r>
            <a:endParaRPr lang="en-GB" dirty="0"/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367295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BE96B-FE44-FB2E-6C3A-EB55094B1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DA9A8-EDCE-D29B-D0A4-303EBD70D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 Symptoms cause a significant decline in function in social </a:t>
            </a:r>
            <a:r>
              <a:rPr lang="en-GB" dirty="0"/>
              <a:t>and </a:t>
            </a:r>
            <a:r>
              <a:rPr lang="en-US" dirty="0"/>
              <a:t>occupational/school settings.The patient does not have a history of:Other psychiatric disorders (especially bipolar disorder)</a:t>
            </a:r>
            <a:endParaRPr lang="en-GB" dirty="0"/>
          </a:p>
          <a:p>
            <a:r>
              <a:rPr lang="en-US" dirty="0"/>
              <a:t>Substance use</a:t>
            </a:r>
            <a:endParaRPr lang="en-GB" dirty="0"/>
          </a:p>
          <a:p>
            <a:r>
              <a:rPr lang="en-US" dirty="0"/>
              <a:t>Medical conditions such as hypothyroidism, nutritional deficiency, </a:t>
            </a:r>
            <a:r>
              <a:rPr lang="en-US" dirty="0" err="1"/>
              <a:t>andcerebrovascular</a:t>
            </a:r>
            <a:r>
              <a:rPr lang="en-US" dirty="0"/>
              <a:t> disease, which cause depressive mood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685055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94E9A-A3AE-A467-EA9A-866B9464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F861F-07B5-047D-ACE4-5813D7C2F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1st-line treatments:</a:t>
            </a:r>
            <a:endParaRPr lang="en-GB" dirty="0"/>
          </a:p>
          <a:p>
            <a:r>
              <a:rPr lang="en-US" dirty="0"/>
              <a:t> Mild depression: psychotherapy alone</a:t>
            </a:r>
            <a:endParaRPr lang="en-GB" dirty="0"/>
          </a:p>
          <a:p>
            <a:r>
              <a:rPr lang="en-US" dirty="0"/>
              <a:t>• Moderate-to-severe depression: psychotherapy plus an antidepressant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017588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5B75F-BD60-84E0-89C5-3D04D32B1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Psychotherapy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F3E0E-D1E8-78B6-A308-E2F7D139F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Psychotherapy Cognitive behavioral therapy</a:t>
            </a:r>
            <a:endParaRPr lang="en-GB" dirty="0"/>
          </a:p>
          <a:p>
            <a:r>
              <a:rPr lang="en-US" dirty="0"/>
              <a:t> Family-centered therapy</a:t>
            </a:r>
            <a:endParaRPr lang="en-GB" dirty="0"/>
          </a:p>
          <a:p>
            <a:r>
              <a:rPr lang="en-US" dirty="0"/>
              <a:t>• </a:t>
            </a:r>
            <a:r>
              <a:rPr lang="en-US" dirty="0" err="1"/>
              <a:t>Nondirective</a:t>
            </a:r>
            <a:r>
              <a:rPr lang="en-US" dirty="0"/>
              <a:t> counseling</a:t>
            </a:r>
            <a:endParaRPr lang="en-GB" dirty="0"/>
          </a:p>
          <a:p>
            <a:endParaRPr lang="en-GB" dirty="0"/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166104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847CB-B39A-8910-FAD6-D13CD5820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Medication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C5C43-FBA8-A89A-E06E-8EB4783D9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Selective serotonin </a:t>
            </a:r>
            <a:r>
              <a:rPr lang="en-US" dirty="0" err="1"/>
              <a:t>reuptake</a:t>
            </a:r>
            <a:r>
              <a:rPr lang="en-US" dirty="0"/>
              <a:t> inhibitors (SSRIs):1st-line treatment; best studiedBest options: paroxetine 10-50 </a:t>
            </a:r>
            <a:r>
              <a:rPr lang="en-US" dirty="0" err="1"/>
              <a:t>mq</a:t>
            </a:r>
            <a:r>
              <a:rPr lang="en-US" dirty="0"/>
              <a:t>/day, sertraline 50-200 mg/day(unlikely to have 1 drug levels in breastfed infants)Associated with potentially high risks: fluoxetine 20-60 mg/day (</a:t>
            </a:r>
            <a:r>
              <a:rPr lang="en-US" dirty="0" err="1"/>
              <a:t>higherrisk</a:t>
            </a:r>
            <a:r>
              <a:rPr lang="en-US" dirty="0"/>
              <a:t> of 1 levels in infants exposed to fluoxetine)- Target doses are similar to those used in the general adult population.</a:t>
            </a:r>
            <a:endParaRPr lang="en-GB" dirty="0"/>
          </a:p>
          <a:p>
            <a:endParaRPr lang="en-GB" dirty="0"/>
          </a:p>
          <a:p>
            <a:r>
              <a:rPr lang="en-US" dirty="0"/>
              <a:t>Electroconvulsive therapy (ECT) can also be considered (no risk to infant).</a:t>
            </a:r>
            <a:endParaRPr lang="en-GB" dirty="0"/>
          </a:p>
          <a:p>
            <a:r>
              <a:rPr lang="en-US" dirty="0"/>
              <a:t>Most women recover within 6-12 months.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933255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BC0A9-3FF6-C4E2-79BA-0C5CE738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Complications of postpartum depression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8A259-B0D8-E6B4-B798-64950A4D7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† Risk of developing major depressive disorder later in life</a:t>
            </a:r>
            <a:endParaRPr lang="en-GB" dirty="0"/>
          </a:p>
          <a:p>
            <a:r>
              <a:rPr lang="en-GB" dirty="0"/>
              <a:t>S</a:t>
            </a:r>
            <a:r>
              <a:rPr lang="en-US" dirty="0" err="1"/>
              <a:t>uicide</a:t>
            </a:r>
            <a:r>
              <a:rPr lang="en-US" dirty="0"/>
              <a:t> (preventable with adequate treatment)Infanticide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783995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F81AD-D228-D98F-E3A3-11B8392EB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en-US" sz="5600"/>
              <a:t>Postpartum disorder </a:t>
            </a:r>
            <a:endParaRPr lang="ar-JO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D505E-272F-AAF1-709A-95A54F5DB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Postpartum disorder is a psychiatric disorder that occur in the first couple weeks of childbirth </a:t>
            </a:r>
          </a:p>
          <a:p>
            <a:endParaRPr lang="en-US" sz="2000" b="0" i="0" u="none" strike="noStrike" baseline="0">
              <a:solidFill>
                <a:schemeClr val="tx1">
                  <a:alpha val="80000"/>
                </a:schemeClr>
              </a:solidFill>
              <a:latin typeface="T3Font_9"/>
            </a:endParaRP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Postpartum blues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,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PP depression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,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and PP psychosis are 3 of the</a:t>
            </a:r>
          </a:p>
          <a:p>
            <a:pPr marL="0" indent="0">
              <a:buNone/>
            </a:pP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   most common psychiatric disorders experienced in the PP period</a:t>
            </a:r>
          </a:p>
          <a:p>
            <a:pPr marL="0" indent="0">
              <a:buNone/>
            </a:pPr>
            <a:endParaRPr lang="en-US" sz="2000" b="0" i="0" u="none" strike="noStrike" baseline="0">
              <a:solidFill>
                <a:schemeClr val="tx1">
                  <a:alpha val="80000"/>
                </a:schemeClr>
              </a:solidFill>
              <a:latin typeface="T3Font_9"/>
            </a:endParaRPr>
          </a:p>
          <a:p>
            <a:pPr marL="0" indent="0">
              <a:buNone/>
            </a:pPr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652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B1241-9F25-00A4-1153-88DF9125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Postpartum Psychosis (PPP)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A127A-8F29-9535-4A10-FFE7F5B7E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PP psychosis: a psychiatric manifestation with abrupt onset after delivery that </a:t>
            </a:r>
            <a:r>
              <a:rPr lang="en-GB" b="0" i="0" u="none" strike="noStrike" dirty="0" err="1">
                <a:solidFill>
                  <a:srgbClr val="555555"/>
                </a:solidFill>
                <a:effectLst/>
                <a:latin typeface="MindMeridian-Regular"/>
              </a:rPr>
              <a:t>ischaracterized</a:t>
            </a:r>
            <a:r>
              <a:rPr lang="en-GB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 by psychotic symptoms</a:t>
            </a:r>
          </a:p>
          <a:p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There is no clear evidence on what causes postpartum psychosis. But there are some factors which mean you may be more likely to develop it. For example, if you have:</a:t>
            </a:r>
          </a:p>
          <a:p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a family history of mental health problems, particularly a family history of postpartum psychosis</a:t>
            </a:r>
          </a:p>
          <a:p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a diagnosis of </a:t>
            </a:r>
            <a:r>
              <a:rPr lang="en-US" b="0" i="0" u="sng" strike="noStrike" dirty="0">
                <a:solidFill>
                  <a:srgbClr val="1300C1"/>
                </a:solidFill>
                <a:effectLst/>
                <a:latin typeface="MindMeridian-Regular"/>
                <a:hlinkClick r:id="rId2" tooltip="Bipolar disorder"/>
              </a:rPr>
              <a:t>bipolar disorder</a:t>
            </a:r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 or </a:t>
            </a:r>
            <a:r>
              <a:rPr lang="en-US" b="0" i="0" u="sng" strike="noStrike" dirty="0">
                <a:solidFill>
                  <a:srgbClr val="1300C1"/>
                </a:solidFill>
                <a:effectLst/>
                <a:latin typeface="MindMeridian-Regular"/>
                <a:hlinkClick r:id="rId3" tooltip="Schizophrenia"/>
              </a:rPr>
              <a:t>schizophrenia</a:t>
            </a:r>
            <a:endParaRPr lang="en-US" b="0" i="0" u="none" strike="noStrike" dirty="0">
              <a:solidFill>
                <a:srgbClr val="555555"/>
              </a:solidFill>
              <a:effectLst/>
              <a:latin typeface="MindMeridian-Regular"/>
            </a:endParaRPr>
          </a:p>
          <a:p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a </a:t>
            </a:r>
            <a:r>
              <a:rPr lang="en-US" b="0" i="0" u="sng" strike="noStrike" dirty="0">
                <a:solidFill>
                  <a:srgbClr val="1300C1"/>
                </a:solidFill>
                <a:effectLst/>
                <a:latin typeface="MindMeridian-Regular"/>
                <a:hlinkClick r:id="rId4" tooltip="PTSD and birth trauma"/>
              </a:rPr>
              <a:t>traumatic birth</a:t>
            </a:r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 or pregnancy</a:t>
            </a:r>
          </a:p>
          <a:p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experienced postpartum psychosis before.</a:t>
            </a:r>
          </a:p>
          <a:p>
            <a:r>
              <a:rPr lang="en-US" b="0" i="0" u="none" strike="noStrike" dirty="0">
                <a:solidFill>
                  <a:srgbClr val="555555"/>
                </a:solidFill>
                <a:effectLst/>
                <a:latin typeface="MindMeridian-Regular"/>
              </a:rPr>
              <a:t>But you can develop postpartum psychosis even if you have no history of mental health problems.</a:t>
            </a: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964334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ED35B-72C5-69E3-046F-B25851F8A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Symptoms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3948D-FE06-9AF0-295A-A94107255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1-Hallucinations</a:t>
            </a:r>
          </a:p>
          <a:p>
            <a:r>
              <a:rPr lang="en-GB" dirty="0"/>
              <a:t>2-Delusions</a:t>
            </a:r>
          </a:p>
          <a:p>
            <a:r>
              <a:rPr lang="en-GB" dirty="0"/>
              <a:t>3-Thought </a:t>
            </a:r>
            <a:r>
              <a:rPr lang="en-GB" dirty="0" err="1"/>
              <a:t>disorganization</a:t>
            </a:r>
            <a:endParaRPr lang="en-GB" dirty="0"/>
          </a:p>
          <a:p>
            <a:r>
              <a:rPr lang="en-GB" dirty="0" err="1"/>
              <a:t>4-Disorganized</a:t>
            </a:r>
            <a:r>
              <a:rPr lang="en-GB" dirty="0"/>
              <a:t> </a:t>
            </a:r>
            <a:r>
              <a:rPr lang="en-GB" dirty="0" err="1"/>
              <a:t>behavior</a:t>
            </a:r>
            <a:endParaRPr lang="en-GB" dirty="0"/>
          </a:p>
          <a:p>
            <a:r>
              <a:rPr lang="en-GB" dirty="0"/>
              <a:t>5-• Mood symptoms (e.g., mania, depression, or both)•</a:t>
            </a:r>
          </a:p>
          <a:p>
            <a:r>
              <a:rPr lang="en-GB" dirty="0"/>
              <a:t>6- Obsession with caring for the infant</a:t>
            </a:r>
          </a:p>
          <a:p>
            <a:r>
              <a:rPr lang="en-GB" dirty="0"/>
              <a:t>•7- Severe insomnia or frequent awakenings at night</a:t>
            </a:r>
          </a:p>
          <a:p>
            <a:r>
              <a:rPr lang="en-GB" dirty="0"/>
              <a:t>•8- Irritability, anxiety, hyperactivity, and psychomotor agitation</a:t>
            </a:r>
          </a:p>
          <a:p>
            <a:r>
              <a:rPr lang="en-GB" dirty="0"/>
              <a:t>9• Homicidal or violent thoughts related to the infant</a:t>
            </a:r>
          </a:p>
          <a:p>
            <a:r>
              <a:rPr lang="en-GB" dirty="0"/>
              <a:t>10• Suicidal ideation or attempts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012302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23C3-D33A-E104-8327-8C837AE24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Onset of symptoms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CE470-A53A-6873-95F5-10F5A4679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Onset: few days to 1 year after delivery (most commonly 2 weeks after delivery)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930866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8A00-8D29-C7B2-BF4E-007712C0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Diagnosis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F9DB2-79A9-F5C4-5936-5FCBCD372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Interviews with:• The patient• Family members or caregivers• Other medical or mental health providers•</a:t>
            </a:r>
            <a:endParaRPr lang="en-GB" dirty="0"/>
          </a:p>
          <a:p>
            <a:r>
              <a:rPr lang="en-US" dirty="0"/>
              <a:t> Physical exam:• Mental status exam:AffectMoodThought processes and contentHallucinationsConcentrationMemoryAttention• Neurologic examHeart and lung exam• Abdominal examLaboratory studies to evaluate other potential causes:•Urine drug screenOCBC: Leukocytosis may indicate infectious diseases.• CMP: Abnormal electrolytes may suggest metabolic encephalopathy.o Thyroid studies: may suggest hypothyroidism• Vitamin Bi level• Test for syphilis (e.g., rapid plasma reagin test)-likely done during </a:t>
            </a:r>
            <a:r>
              <a:rPr lang="en-US" dirty="0" err="1"/>
              <a:t>antenatalcare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316162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5E2F-CFF4-128A-15EF-BF0588B32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A21CA-C5B6-CEBA-FB0D-AC8F2BB8E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• </a:t>
            </a:r>
            <a:r>
              <a:rPr lang="en-US" dirty="0" err="1"/>
              <a:t>Neuroimaging</a:t>
            </a:r>
            <a:r>
              <a:rPr lang="en-US" dirty="0"/>
              <a:t>:• Indicated if the physical exam suggests an underlying structural cause (</a:t>
            </a:r>
            <a:r>
              <a:rPr lang="en-US" dirty="0" err="1"/>
              <a:t>suchas</a:t>
            </a:r>
            <a:r>
              <a:rPr lang="en-US" dirty="0"/>
              <a:t> a focal neurologic deficit)Typically with MRI or CTFactors suggesting a primary psychiatric (as opposed to a medical) diagnosis:Insidious (as opposed to acute) onsetAuditory (as opposed to olfactory or tactile) hallucinations• Family history of psychiatric illness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471786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10F5-6D7E-168A-8183-4F326C46D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D3629-6925-81B1-026C-80A1CAEB9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Postpartum psychosis is considered a psychiatric emergency.</a:t>
            </a:r>
            <a:endParaRPr lang="en-GB" dirty="0"/>
          </a:p>
          <a:p>
            <a:r>
              <a:rPr lang="en-US" dirty="0"/>
              <a:t>Hospitalization:</a:t>
            </a:r>
            <a:endParaRPr lang="en-GB" dirty="0"/>
          </a:p>
          <a:p>
            <a:r>
              <a:rPr lang="en-US" dirty="0"/>
              <a:t>Especially if there is homicidal or suicidal ideationThe patient should be under the care of a psychiatrist (not an obstetrician).</a:t>
            </a:r>
            <a:endParaRPr lang="en-GB" dirty="0"/>
          </a:p>
          <a:p>
            <a:r>
              <a:rPr lang="en-US" dirty="0"/>
              <a:t>Ensure safety of the patient and infant:•</a:t>
            </a:r>
            <a:endParaRPr lang="en-GB" dirty="0"/>
          </a:p>
          <a:p>
            <a:r>
              <a:rPr lang="en-US" dirty="0"/>
              <a:t> Mother should remain hospitalized until stable</a:t>
            </a:r>
            <a:endParaRPr lang="en-GB" dirty="0"/>
          </a:p>
          <a:p>
            <a:r>
              <a:rPr lang="en-US" dirty="0"/>
              <a:t>.• Mother should not be left alone with the infant.•</a:t>
            </a:r>
            <a:endParaRPr lang="en-GB" dirty="0"/>
          </a:p>
          <a:p>
            <a:r>
              <a:rPr lang="en-US" dirty="0"/>
              <a:t> Supervised visits with the infant may be possible.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707933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083D7-0FF4-01B1-24E2-E51B2AE00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Medical therapy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86CD3-FA66-28D0-94C1-12341B78D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Antipsychotics:Typically considered 1st-line therapy</a:t>
            </a:r>
            <a:endParaRPr lang="en-GB" dirty="0"/>
          </a:p>
          <a:p>
            <a:r>
              <a:rPr lang="en-US" dirty="0"/>
              <a:t>Consider risks of medication for breastfeeding infants:- Medications do enter the breast milk, though levels tend to be low</a:t>
            </a:r>
            <a:endParaRPr lang="en-GB" dirty="0"/>
          </a:p>
          <a:p>
            <a:r>
              <a:rPr lang="en-US" dirty="0"/>
              <a:t>During lactation, choose options with more safety data.• </a:t>
            </a:r>
            <a:endParaRPr lang="en-GB" dirty="0"/>
          </a:p>
          <a:p>
            <a:r>
              <a:rPr lang="en-US" dirty="0"/>
              <a:t>• Best options (expert opinion): older 2nd-generation antipsychotics (start </a:t>
            </a:r>
            <a:r>
              <a:rPr lang="en-US" dirty="0" err="1"/>
              <a:t>withthe</a:t>
            </a:r>
            <a:r>
              <a:rPr lang="en-US" dirty="0"/>
              <a:t> following initial doses, with a higher dose given for severe symptoms)</a:t>
            </a:r>
            <a:endParaRPr lang="en-GB" dirty="0"/>
          </a:p>
          <a:p>
            <a:r>
              <a:rPr lang="en-US" dirty="0"/>
              <a:t>- Quetiapine 50 mg once daily, up to 50 mg twice daily</a:t>
            </a:r>
            <a:endParaRPr lang="en-GB" dirty="0"/>
          </a:p>
          <a:p>
            <a:r>
              <a:rPr lang="en-US" dirty="0" err="1"/>
              <a:t>Risperidone</a:t>
            </a:r>
            <a:r>
              <a:rPr lang="en-US" dirty="0"/>
              <a:t> 0.5-1 mg/day</a:t>
            </a:r>
            <a:endParaRPr lang="en-GB" dirty="0"/>
          </a:p>
          <a:p>
            <a:r>
              <a:rPr lang="en-US" dirty="0" err="1"/>
              <a:t>Olanzapine</a:t>
            </a:r>
            <a:r>
              <a:rPr lang="en-US" dirty="0"/>
              <a:t> 2.5-5 mg/day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7731574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1E7BC-5AF5-0036-9D19-0CA9739B3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72FEC-C97F-EF7B-272D-CB2C7A464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2nd-Line treatment:- 1st-generation antipsychotics (more side effects; e.g., </a:t>
            </a:r>
            <a:r>
              <a:rPr lang="en-US" dirty="0" err="1"/>
              <a:t>extrapyramidaleffects</a:t>
            </a:r>
            <a:r>
              <a:rPr lang="en-US" dirty="0"/>
              <a:t>): haloperidol, </a:t>
            </a:r>
            <a:r>
              <a:rPr lang="en-US" dirty="0" err="1"/>
              <a:t>perphenazine</a:t>
            </a:r>
            <a:r>
              <a:rPr lang="en-US" dirty="0"/>
              <a:t>, trifluoperazineNewer 2nd-generation antipsychotics (minimal safety data):</a:t>
            </a:r>
            <a:r>
              <a:rPr lang="en-US" dirty="0" err="1"/>
              <a:t>aripiprazole</a:t>
            </a:r>
            <a:r>
              <a:rPr lang="en-US" dirty="0"/>
              <a:t>, </a:t>
            </a:r>
            <a:r>
              <a:rPr lang="en-US" dirty="0" err="1"/>
              <a:t>ziprasidone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6652768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6993E-45F2-EFD6-AFFF-93AC66130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72F9C-00A4-58E3-4686-F2D03719F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Mood stabilizers (used in bipolar disorder):Lithium (if not breastfeeding) 300 mg twice a day (requires </a:t>
            </a:r>
            <a:r>
              <a:rPr lang="en-US" dirty="0" err="1"/>
              <a:t>serummonitoring</a:t>
            </a:r>
            <a:r>
              <a:rPr lang="en-US" dirty="0"/>
              <a:t>)Valproate (if breastfeeding) 500 mg once or twice daily, titrated </a:t>
            </a:r>
            <a:r>
              <a:rPr lang="en-US" dirty="0" err="1"/>
              <a:t>untilblood</a:t>
            </a:r>
            <a:r>
              <a:rPr lang="en-US" dirty="0"/>
              <a:t> levels are 50-125 </a:t>
            </a:r>
            <a:r>
              <a:rPr lang="en-US" dirty="0" err="1"/>
              <a:t>ug</a:t>
            </a:r>
            <a:r>
              <a:rPr lang="en-US" dirty="0"/>
              <a:t>/mL• Antidepressants are added to antipsychotics in women with:Major depression with psychotic featuresSchizoaffective disorder with affective symptoms• Consider benzodiazepines for insomnia.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0199167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EF40-69F9-2D8B-E914-8F7022897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5CC23-DF1A-957D-41ED-3314C21A4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9750"/>
            <a:ext cx="10515600" cy="4351338"/>
          </a:xfrm>
        </p:spPr>
        <p:txBody>
          <a:bodyPr/>
          <a:lstStyle/>
          <a:p>
            <a:r>
              <a:rPr lang="en-US" dirty="0"/>
              <a:t>Psychotherapy:• Generally only useful after the initial crisis</a:t>
            </a:r>
            <a:endParaRPr lang="en-GB" dirty="0"/>
          </a:p>
          <a:p>
            <a:r>
              <a:rPr lang="en-US" dirty="0"/>
              <a:t>• May help prevent recurrence (no clinical trials)•</a:t>
            </a:r>
            <a:endParaRPr lang="en-GB" dirty="0"/>
          </a:p>
          <a:p>
            <a:r>
              <a:rPr lang="en-US" dirty="0"/>
              <a:t> Family-centered therapy can provide support for recovery</a:t>
            </a:r>
            <a:endParaRPr lang="en-GB" dirty="0"/>
          </a:p>
          <a:p>
            <a:r>
              <a:rPr lang="en-US" dirty="0"/>
              <a:t>.• ECT can be used to reduce depressive symptoms.</a:t>
            </a:r>
            <a:endParaRPr lang="en-GB" dirty="0"/>
          </a:p>
          <a:p>
            <a:r>
              <a:rPr lang="en-US" dirty="0"/>
              <a:t>Complications</a:t>
            </a:r>
            <a:endParaRPr lang="en-GB" dirty="0"/>
          </a:p>
          <a:p>
            <a:r>
              <a:rPr lang="en-US" dirty="0"/>
              <a:t> risk of behavioral </a:t>
            </a:r>
            <a:r>
              <a:rPr lang="en-GB" dirty="0"/>
              <a:t>problems and</a:t>
            </a:r>
            <a:r>
              <a:rPr lang="en-US" dirty="0"/>
              <a:t>/or developmental delay in the </a:t>
            </a:r>
            <a:r>
              <a:rPr lang="en-GB"/>
              <a:t>infant</a:t>
            </a:r>
            <a:endParaRPr lang="en-GB" dirty="0"/>
          </a:p>
          <a:p>
            <a:r>
              <a:rPr lang="en-US" dirty="0"/>
              <a:t>Suicide and/or homicide (usually preventable with adequate treatment)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06877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9CC1-2858-F274-00E2-D8BC5A8B5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en-US" sz="5600"/>
              <a:t>Types : </a:t>
            </a:r>
            <a:endParaRPr lang="ar-JO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6E351-98BF-A15B-1D2C-5CE0075A7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3Font_10"/>
              </a:rPr>
              <a:t>1- 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3Font_9"/>
              </a:rPr>
              <a:t>postpartum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blues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: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very common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,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up to 80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%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of pregnancies</a:t>
            </a:r>
          </a:p>
          <a:p>
            <a:pPr marL="0" indent="0">
              <a:buNone/>
            </a:pPr>
            <a:endParaRPr lang="en-US" sz="2000" b="0" i="0" u="none" strike="noStrike" baseline="0">
              <a:solidFill>
                <a:schemeClr val="tx1">
                  <a:alpha val="80000"/>
                </a:schemeClr>
              </a:solidFill>
              <a:latin typeface="T3Font_9"/>
            </a:endParaRPr>
          </a:p>
          <a:p>
            <a:pPr marL="0" indent="0">
              <a:buNone/>
            </a:pP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2- Postpartum depression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: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10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%–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25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%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of  pregnancies</a:t>
            </a:r>
          </a:p>
          <a:p>
            <a:pPr marL="0" indent="0">
              <a:buNone/>
            </a:pPr>
            <a:endParaRPr lang="en-US" sz="2000" b="0" i="0" u="none" strike="noStrike" baseline="0">
              <a:solidFill>
                <a:schemeClr val="tx1">
                  <a:alpha val="80000"/>
                </a:schemeClr>
              </a:solidFill>
              <a:latin typeface="T3Font_9"/>
            </a:endParaRPr>
          </a:p>
          <a:p>
            <a:pPr marL="0" indent="0">
              <a:buNone/>
            </a:pP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3- postpartum psychosis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: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rare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, &lt;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1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0"/>
              </a:rPr>
              <a:t>–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9"/>
              </a:rPr>
              <a:t>2 per 1000 births  ( rare but more serious ) </a:t>
            </a:r>
            <a:endParaRPr lang="ar-JO" sz="20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00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CC83-75CC-6AF3-7CA1-3348A5144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en-US" sz="5600"/>
              <a:t>Pathophysiology</a:t>
            </a:r>
            <a:endParaRPr lang="ar-JO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5C2D-69DF-F884-1F01-2750E15C7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The exact mechanisms are unclear and often multifactorial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2"/>
              </a:rPr>
              <a:t>.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Estrogen can affect the monoaminergic system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2"/>
              </a:rPr>
              <a:t>(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serotonin and dopamine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2"/>
              </a:rPr>
              <a:t>)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NotoSansSymbols"/>
              </a:rPr>
              <a:t>→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Drastic changes in hormone levels are thought to be major contributing factors in PP psychiatric disorders</a:t>
            </a: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3Font_2"/>
              </a:rPr>
              <a:t> ,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2"/>
              </a:rPr>
              <a:t>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early PP period is characterized by a marked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NotoSansSymbols"/>
              </a:rPr>
              <a:t>↓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in both estrogen and progesterone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Genetic factors may contribute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2"/>
              </a:rPr>
              <a:t>.</a:t>
            </a:r>
            <a:endParaRPr lang="ar-JO" sz="20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48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4992-C0B5-4EAE-06B8-45939D09F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en-US" sz="5600"/>
              <a:t>Risk factors </a:t>
            </a:r>
            <a:endParaRPr lang="ar-JO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CDC53-42B5-0DA7-B38A-993A3559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Young age (&lt; 25 years)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Poor social support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Difficulties with breastfeeding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Complicated birth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Women with infants having health problems and/or with infants admitted to the NICU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History of psychotic illnesses (especially anxiety and depression)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Family history of psychiatric illnesses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Previous episode of PP psychiatric disorder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Stressful life events (during pregnancy and near delivery)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Childcare stress (e.g., inconsolable crying infant)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History of sexual abuse and/or domestic violence</a:t>
            </a:r>
          </a:p>
          <a:p>
            <a:r>
              <a:rPr lang="en-US" sz="1300">
                <a:solidFill>
                  <a:schemeClr val="tx1">
                    <a:alpha val="80000"/>
                  </a:schemeClr>
                </a:solidFill>
              </a:rPr>
              <a:t>Financial difficulties </a:t>
            </a:r>
          </a:p>
          <a:p>
            <a:endParaRPr lang="ar-JO" sz="13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615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E48C6-BCA3-E929-6F57-7F83D31D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en-US" sz="5600"/>
              <a:t>DMS-V</a:t>
            </a:r>
            <a:endParaRPr lang="ar-JO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7B228-C632-6F77-034A-CC0C3C329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Does not classify PP psychiatric disorders as distinct entities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Allows providers to use the “with peripartum onset” with the diagnosis 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According to the DSM-V, to use the “with peripartum onset” modifier, the onset of symptoms must occur during pregnancy or within 4 weeks PP</a:t>
            </a:r>
            <a:endParaRPr lang="ar-JO" sz="20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043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2CE69-EFA1-C100-7F2A-43A43FB17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en-US" sz="5600" b="0" i="0" u="none" strike="noStrike" baseline="0">
                <a:latin typeface="T3Font_1"/>
              </a:rPr>
              <a:t>Postpartum Blues</a:t>
            </a:r>
            <a:endParaRPr lang="ar-JO" sz="5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2F96A-EE2F-CAAC-A65F-0D2683AED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Postpartum (PP) blues: mild depressive symptoms that are transient and self-limiting in the perinatal period </a:t>
            </a:r>
          </a:p>
          <a:p>
            <a:endParaRPr lang="en-US" sz="17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Symptoms may include: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1- Feeling guilty and/or overwhelmed (especially about being a mother)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2- Crying, sadness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3- Rapid changes in mood and irritability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4- Anxiety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5- Poor concentration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6- Eating too much or too little</a:t>
            </a:r>
          </a:p>
          <a:p>
            <a:pPr marL="0" indent="0">
              <a:buNone/>
            </a:pPr>
            <a:r>
              <a:rPr lang="en-US" sz="1700">
                <a:solidFill>
                  <a:schemeClr val="tx1">
                    <a:alpha val="80000"/>
                  </a:schemeClr>
                </a:solidFill>
              </a:rPr>
              <a:t> 7- Insomnia or frequent awakenings at night</a:t>
            </a:r>
            <a:endParaRPr lang="ar-JO" sz="17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256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B1540-323E-F42F-BFB0-FA65B5BB1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Symptoms are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3"/>
              </a:rPr>
              <a:t>mild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and do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3"/>
              </a:rPr>
              <a:t>not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interfere with activities of daily living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2"/>
              </a:rPr>
              <a:t>.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3"/>
              </a:rPr>
              <a:t>Onset of symptoms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4"/>
              </a:rPr>
              <a:t>: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within a couple of days after birth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3"/>
              </a:rPr>
              <a:t>Duration of symptoms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4"/>
              </a:rPr>
              <a:t>: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lasting up to and no more than 2 weeks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Does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3"/>
              </a:rPr>
              <a:t>not </a:t>
            </a: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meet the criteria for major depressive disorder</a:t>
            </a:r>
          </a:p>
          <a:p>
            <a:pPr marL="0" indent="0">
              <a:buNone/>
            </a:pPr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  </a:t>
            </a:r>
          </a:p>
          <a:p>
            <a:pPr marL="0" indent="0">
              <a:buNone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3Font_1"/>
              </a:rPr>
              <a:t>Management :</a:t>
            </a:r>
          </a:p>
          <a:p>
            <a:r>
              <a:rPr lang="en-US" sz="2000" b="0" i="0" u="none" strike="noStrike" baseline="0">
                <a:solidFill>
                  <a:schemeClr val="tx1">
                    <a:alpha val="80000"/>
                  </a:schemeClr>
                </a:solidFill>
                <a:latin typeface="T3Font_1"/>
              </a:rPr>
              <a:t>Resolves spontaneously</a:t>
            </a:r>
          </a:p>
          <a:p>
            <a:pPr marL="0" indent="0">
              <a:buNone/>
            </a:pPr>
            <a:endParaRPr lang="en-US" sz="2000" b="0" i="0" u="none" strike="noStrike" baseline="0">
              <a:solidFill>
                <a:schemeClr val="tx1">
                  <a:alpha val="80000"/>
                </a:schemeClr>
              </a:solidFill>
              <a:latin typeface="T3Font_2"/>
            </a:endParaRPr>
          </a:p>
          <a:p>
            <a:pPr marL="0" indent="0">
              <a:buNone/>
            </a:pPr>
            <a:endParaRPr lang="en-US" sz="2000">
              <a:solidFill>
                <a:schemeClr val="tx1">
                  <a:alpha val="80000"/>
                </a:schemeClr>
              </a:solidFill>
              <a:latin typeface="T3Font_1"/>
            </a:endParaRPr>
          </a:p>
        </p:txBody>
      </p:sp>
    </p:spTree>
    <p:extLst>
      <p:ext uri="{BB962C8B-B14F-4D97-AF65-F5344CB8AC3E}">
        <p14:creationId xmlns:p14="http://schemas.microsoft.com/office/powerpoint/2010/main" val="423676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5306B-B780-94A7-9201-FF24DB59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PPD ETIOLOGY </a:t>
            </a: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7488E-BE4C-52E6-83DC-58713D148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0" i="0" u="none" strike="noStrike" dirty="0">
              <a:solidFill>
                <a:srgbClr val="4D5156"/>
              </a:solidFill>
              <a:effectLst/>
              <a:latin typeface="Google Sans"/>
            </a:endParaRPr>
          </a:p>
          <a:p>
            <a:r>
              <a:rPr lang="en-GB" dirty="0">
                <a:solidFill>
                  <a:srgbClr val="4D5156"/>
                </a:solidFill>
                <a:latin typeface="Google Sans"/>
              </a:rPr>
              <a:t>PP depression: depressive symptoms beginning within the 1st 12 months following child birth and lasting for at least 2 weeks</a:t>
            </a:r>
          </a:p>
          <a:p>
            <a:r>
              <a:rPr lang="en-US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There is no single cause of postpartum depression, but </a:t>
            </a:r>
            <a:r>
              <a:rPr lang="en-US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genetics, physical changes and emotional issues</a:t>
            </a:r>
            <a:r>
              <a:rPr lang="en-US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 may play a role. Genetics. Studies show that having a family history of postpartum depression — especially if it was major — increases the risk of experiencing postpartum depression</a:t>
            </a: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66912154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Droplet</vt:lpstr>
      <vt:lpstr>Postpartum disorder </vt:lpstr>
      <vt:lpstr>Postpartum disorder </vt:lpstr>
      <vt:lpstr>Types : </vt:lpstr>
      <vt:lpstr>Pathophysiology</vt:lpstr>
      <vt:lpstr>Risk factors </vt:lpstr>
      <vt:lpstr>DMS-V</vt:lpstr>
      <vt:lpstr>Postpartum Blues</vt:lpstr>
      <vt:lpstr>PowerPoint Presentation</vt:lpstr>
      <vt:lpstr>PPD ETIOLOGY </vt:lpstr>
      <vt:lpstr>PPD Symptoms </vt:lpstr>
      <vt:lpstr>Onset of symptoms </vt:lpstr>
      <vt:lpstr>PPD Diagnosis </vt:lpstr>
      <vt:lpstr>PowerPoint Presentation</vt:lpstr>
      <vt:lpstr>PowerPoint Presentation</vt:lpstr>
      <vt:lpstr>PowerPoint Presentation</vt:lpstr>
      <vt:lpstr>Management </vt:lpstr>
      <vt:lpstr>Psychotherapy </vt:lpstr>
      <vt:lpstr>Medication</vt:lpstr>
      <vt:lpstr>Complications of postpartum depression</vt:lpstr>
      <vt:lpstr>Postpartum Psychosis (PPP)</vt:lpstr>
      <vt:lpstr>Symptoms </vt:lpstr>
      <vt:lpstr>Onset of symptoms </vt:lpstr>
      <vt:lpstr>Diagnosis </vt:lpstr>
      <vt:lpstr>PowerPoint Presentation</vt:lpstr>
      <vt:lpstr>Management </vt:lpstr>
      <vt:lpstr>Medical therapy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فراس خالد احمد النجار</dc:creator>
  <cp:lastModifiedBy>فراس خالد احمد النجار</cp:lastModifiedBy>
  <cp:revision>10</cp:revision>
  <dcterms:created xsi:type="dcterms:W3CDTF">2023-07-25T14:39:09Z</dcterms:created>
  <dcterms:modified xsi:type="dcterms:W3CDTF">2023-07-25T20:35:34Z</dcterms:modified>
</cp:coreProperties>
</file>