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gif" ContentType="image/gif"/>
  <Default Extension="png" ContentType="image/png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 saveSubsetFonts="1">
  <p:sldMasterIdLst>
    <p:sldMasterId id="2147483648" r:id="rId1"/>
  </p:sldMasterIdLst>
  <p:notesMasterIdLst>
    <p:notesMasterId r:id="rId2"/>
  </p:notes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</p:sldIdLst>
  <p:sldSz type="screen4x3" cy="6858000" cx="9144000"/>
  <p:notesSz cx="6858000" cy="9144000"/>
  <p:defaultTextStyle>
    <a:defPPr>
      <a:defRPr lang="en-US"/>
    </a:defPPr>
    <a:lvl1pPr algn="l" defTabSz="914400" eaLnBrk="1" hangingPunct="1" latinLnBrk="0" marL="0" rtl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40" Type="http://schemas.openxmlformats.org/officeDocument/2006/relationships/slide" Target="slides/slide38.xml"/><Relationship Id="rId41" Type="http://schemas.openxmlformats.org/officeDocument/2006/relationships/slide" Target="slides/slide39.xml"/><Relationship Id="rId42" Type="http://schemas.openxmlformats.org/officeDocument/2006/relationships/slide" Target="slides/slide40.xml"/><Relationship Id="rId43" Type="http://schemas.openxmlformats.org/officeDocument/2006/relationships/slide" Target="slides/slide41.xml"/><Relationship Id="rId44" Type="http://schemas.openxmlformats.org/officeDocument/2006/relationships/slide" Target="slides/slide42.xml"/><Relationship Id="rId45" Type="http://schemas.openxmlformats.org/officeDocument/2006/relationships/tableStyles" Target="tableStyles.xml"/><Relationship Id="rId46" Type="http://schemas.openxmlformats.org/officeDocument/2006/relationships/presProps" Target="presProps.xml"/><Relationship Id="rId47" Type="http://schemas.openxmlformats.org/officeDocument/2006/relationships/viewProps" Target="viewProps.xml"/><Relationship Id="rId48" Type="http://schemas.openxmlformats.org/officeDocument/2006/relationships/theme" Target="theme/theme1.xml"/></Relationships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0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09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/>
        </p:spPr>
        <p:txBody>
          <a:bodyPr bIns="45720" lIns="91440" rIns="91440" rtlCol="0" tIns="45720" vert="horz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1048710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/>
        </p:spPr>
        <p:txBody>
          <a:bodyPr bIns="45720" lIns="91440" rIns="91440" rtlCol="0" tIns="45720" vert="horz"/>
          <a:lstStyle>
            <a:lvl1pPr algn="r">
              <a:defRPr sz="1200"/>
            </a:lvl1pPr>
          </a:lstStyle>
          <a:p>
            <a:fld id="{AB4702A5-7A2E-46D9-A3FE-280452FE3A1C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1048711" name="Slide Image Placeholder 3"/>
          <p:cNvSpPr>
            <a:spLocks noChangeAspect="1" noRot="1" noGrp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/>
          <a:noFill/>
          <a:ln w="12700">
            <a:solidFill>
              <a:prstClr val="black"/>
            </a:solidFill>
          </a:ln>
        </p:spPr>
        <p:txBody>
          <a:bodyPr anchor="ctr" bIns="45720" lIns="91440" rIns="91440" rtlCol="0" tIns="45720" vert="horz"/>
          <a:p>
            <a:endParaRPr lang="en-US"/>
          </a:p>
        </p:txBody>
      </p:sp>
      <p:sp>
        <p:nvSpPr>
          <p:cNvPr id="1048712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/>
        </p:spPr>
        <p:txBody>
          <a:bodyPr bIns="45720" lIns="91440" rIns="91440" rtlCol="0" tIns="45720" vert="horz">
            <a:normAutofit/>
          </a:bodyPr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713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/>
        </p:spPr>
        <p:txBody>
          <a:bodyPr anchor="b" bIns="45720" lIns="91440" rIns="91440" rtlCol="0" tIns="45720" vert="horz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1048714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/>
        </p:spPr>
        <p:txBody>
          <a:bodyPr anchor="b" bIns="45720" lIns="91440" rIns="91440" rtlCol="0" tIns="45720" vert="horz"/>
          <a:lstStyle>
            <a:lvl1pPr algn="r">
              <a:defRPr sz="1200"/>
            </a:lvl1pPr>
          </a:lstStyle>
          <a:p>
            <a:fld id="{4670A384-CC0F-4A53-8E64-EA4BE88F8EC4}" type="slidenum">
              <a:rPr lang="en-US" smtClean="0"/>
              <a:t>‹#›</a:t>
            </a:fld>
            <a:endParaRPr lang="en-U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notesStyle>
    <a:lvl1pPr algn="l" defTabSz="914400" eaLnBrk="1" hangingPunct="1" latinLnBrk="0" marL="0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">
  <p:cSld name="Title Slide">
    <p:spTree>
      <p:nvGrpSpPr>
        <p:cNvPr id="6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5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p>
            <a:r>
              <a:rPr lang="en-US"/>
              <a:t>Click to edit Master title style</a:t>
            </a:r>
          </a:p>
        </p:txBody>
      </p:sp>
      <p:sp>
        <p:nvSpPr>
          <p:cNvPr id="1048596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algn="ctr" indent="0" mar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algn="ctr" indent="0" marL="457200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algn="ctr" indent="0" marL="914400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algn="ctr" indent="0" marL="1371600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algn="ctr" indent="0" marL="1828800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algn="ctr" indent="0" marL="2286000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algn="ctr" indent="0" marL="2743200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algn="ctr" indent="0" marL="3200400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algn="ctr" indent="0" marL="3657600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4859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7A236D1-7E13-4D78-997D-792CEA9A8CB3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104859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59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11E5CFA-4A40-451A-AC4A-5FCB69F4BC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x">
  <p:cSld name="Title and Vertical Text">
    <p:spTree>
      <p:nvGrpSpPr>
        <p:cNvPr id="10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5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Click to edit Master title style</a:t>
            </a:r>
          </a:p>
        </p:txBody>
      </p:sp>
      <p:sp>
        <p:nvSpPr>
          <p:cNvPr id="1048686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68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7A236D1-7E13-4D78-997D-792CEA9A8CB3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104868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8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11E5CFA-4A40-451A-AC4A-5FCB69F4BC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itleAndTx">
  <p:cSld name="Vertical Title and Text">
    <p:spTree>
      <p:nvGrpSpPr>
        <p:cNvPr id="10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4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p>
            <a:r>
              <a:rPr lang="en-US"/>
              <a:t>Click to edit Master title style</a:t>
            </a:r>
          </a:p>
        </p:txBody>
      </p:sp>
      <p:sp>
        <p:nvSpPr>
          <p:cNvPr id="1048675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67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7A236D1-7E13-4D78-997D-792CEA9A8CB3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104867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7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11E5CFA-4A40-451A-AC4A-5FCB69F4BC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5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5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Click to edit Master title style</a:t>
            </a:r>
          </a:p>
        </p:txBody>
      </p:sp>
      <p:sp>
        <p:nvSpPr>
          <p:cNvPr id="1048586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58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7A236D1-7E13-4D78-997D-792CEA9A8CB3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104858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58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11E5CFA-4A40-451A-AC4A-5FCB69F4BC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secHead">
  <p:cSld name="Section Header">
    <p:spTree>
      <p:nvGrpSpPr>
        <p:cNvPr id="10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90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b="1" cap="all"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48691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indent="0" marL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indent="0" marL="45720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indent="0" marL="9144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indent="0" marL="13716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indent="0" marL="18288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indent="0" marL="22860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indent="0" marL="27432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indent="0" marL="32004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indent="0" marL="36576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9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7A236D1-7E13-4D78-997D-792CEA9A8CB3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104869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9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11E5CFA-4A40-451A-AC4A-5FCB69F4BC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Obj">
  <p:cSld name="Two Content">
    <p:spTree>
      <p:nvGrpSpPr>
        <p:cNvPr id="6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5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Click to edit Master title style</a:t>
            </a:r>
          </a:p>
        </p:txBody>
      </p:sp>
      <p:sp>
        <p:nvSpPr>
          <p:cNvPr id="1048606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607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60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7A236D1-7E13-4D78-997D-792CEA9A8CB3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104860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11E5CFA-4A40-451A-AC4A-5FCB69F4BC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TxTwoObj">
  <p:cSld name="Comparison">
    <p:spTree>
      <p:nvGrpSpPr>
        <p:cNvPr id="10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95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Click to edit Master title style</a:t>
            </a:r>
          </a:p>
        </p:txBody>
      </p:sp>
      <p:sp>
        <p:nvSpPr>
          <p:cNvPr id="1048696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97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698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99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700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7A236D1-7E13-4D78-997D-792CEA9A8CB3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1048701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702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11E5CFA-4A40-451A-AC4A-5FCB69F4BC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Only">
  <p:cSld name="Title Only">
    <p:spTree>
      <p:nvGrpSpPr>
        <p:cNvPr id="10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0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Click to edit Master title style</a:t>
            </a:r>
          </a:p>
        </p:txBody>
      </p:sp>
      <p:sp>
        <p:nvSpPr>
          <p:cNvPr id="1048671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7A236D1-7E13-4D78-997D-792CEA9A8CB3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1048672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73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11E5CFA-4A40-451A-AC4A-5FCB69F4BC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blank">
  <p:cSld name="Blank">
    <p:spTree>
      <p:nvGrpSpPr>
        <p:cNvPr id="5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7A236D1-7E13-4D78-997D-792CEA9A8CB3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1048582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58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11E5CFA-4A40-451A-AC4A-5FCB69F4BC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Tx">
  <p:cSld name="Content with Caption">
    <p:spTree>
      <p:nvGrpSpPr>
        <p:cNvPr id="10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03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b="1" sz="2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48704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705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indent="0" marL="0">
              <a:buNone/>
              <a:defRPr sz="1400"/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70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7A236D1-7E13-4D78-997D-792CEA9A8CB3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104870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70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11E5CFA-4A40-451A-AC4A-5FCB69F4BC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picTx">
  <p:cSld name="Picture with Caption">
    <p:spTree>
      <p:nvGrpSpPr>
        <p:cNvPr id="10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9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b="1" sz="2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48680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indent="0" marL="0">
              <a:buNone/>
              <a:defRPr sz="3200"/>
            </a:lvl1pPr>
            <a:lvl2pPr indent="0" marL="457200">
              <a:buNone/>
              <a:defRPr sz="2800"/>
            </a:lvl2pPr>
            <a:lvl3pPr indent="0" marL="914400">
              <a:buNone/>
              <a:defRPr sz="2400"/>
            </a:lvl3pPr>
            <a:lvl4pPr indent="0" marL="1371600">
              <a:buNone/>
              <a:defRPr sz="2000"/>
            </a:lvl4pPr>
            <a:lvl5pPr indent="0" marL="1828800">
              <a:buNone/>
              <a:defRPr sz="2000"/>
            </a:lvl5pPr>
            <a:lvl6pPr indent="0" marL="2286000">
              <a:buNone/>
              <a:defRPr sz="2000"/>
            </a:lvl6pPr>
            <a:lvl7pPr indent="0" marL="2743200">
              <a:buNone/>
              <a:defRPr sz="2000"/>
            </a:lvl7pPr>
            <a:lvl8pPr indent="0" marL="3200400">
              <a:buNone/>
              <a:defRPr sz="2000"/>
            </a:lvl8pPr>
            <a:lvl9pPr indent="0" marL="3657600">
              <a:buNone/>
              <a:defRPr sz="2000"/>
            </a:lvl9pPr>
          </a:lstStyle>
          <a:p>
            <a:endParaRPr lang="en-US"/>
          </a:p>
        </p:txBody>
      </p:sp>
      <p:sp>
        <p:nvSpPr>
          <p:cNvPr id="1048681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indent="0" marL="0">
              <a:buNone/>
              <a:defRPr sz="1400"/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8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7A236D1-7E13-4D78-997D-792CEA9A8CB3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104868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8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11E5CFA-4A40-451A-AC4A-5FCB69F4BC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4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/>
        </p:spPr>
        <p:txBody>
          <a:bodyPr anchor="ctr" bIns="45720" lIns="91440" rIns="91440" rtlCol="0" tIns="45720" vert="horz">
            <a:normAutofit/>
          </a:bodyPr>
          <a:p>
            <a:r>
              <a:rPr lang="en-US"/>
              <a:t>Click to edit Master title style</a:t>
            </a:r>
          </a:p>
        </p:txBody>
      </p:sp>
      <p:sp>
        <p:nvSpPr>
          <p:cNvPr id="1048577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/>
        </p:spPr>
        <p:txBody>
          <a:bodyPr bIns="45720" lIns="91440" rIns="91440" rtlCol="0" tIns="45720" vert="horz">
            <a:normAutofit/>
          </a:bodyPr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578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/>
        </p:spPr>
        <p:txBody>
          <a:bodyPr anchor="ctr" bIns="45720" lIns="91440" rIns="91440" rtlCol="0" tIns="45720" vert="horz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236D1-7E13-4D78-997D-792CEA9A8CB3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104857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/>
        </p:spPr>
        <p:txBody>
          <a:bodyPr anchor="ctr" bIns="45720" lIns="91440" rIns="91440" rtlCol="0" tIns="45720" vert="horz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04858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/>
        </p:spPr>
        <p:txBody>
          <a:bodyPr anchor="ctr" bIns="45720" lIns="91440" rIns="91440" rtlCol="0" tIns="45720" vert="horz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1E5CFA-4A40-451A-AC4A-5FCB69F4BC50}" type="slidenum">
              <a:rPr lang="en-US" smtClean="0"/>
              <a:t>‹#›</a:t>
            </a:fld>
            <a:endParaRPr lang="en-U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eaLnBrk="1" hangingPunct="1" latinLnBrk="0" rtl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914400" eaLnBrk="1" hangingPunct="1" indent="-342900" latinLnBrk="0" marL="342900" rtl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indent="-285750" latinLnBrk="0" marL="742950" rtl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indent="-228600" latinLnBrk="0" marL="1143000" rtl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indent="-228600" latinLnBrk="0" marL="1600200" rtl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indent="-228600" latinLnBrk="0" marL="2057400" rtl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914400" eaLnBrk="1" hangingPunct="1" latinLnBrk="0" marL="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/Relationships>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7.xml"/></Relationships>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slideLayout" Target="../slideLayouts/slideLayout7.xml"/></Relationships>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slideLayout" Target="../slideLayouts/slideLayout2.xml"/></Relationships>
</file>

<file path=ppt/slides/_rels/slide21.xml.rels><?xml version="1.0" encoding="UTF-8" standalone="yes"?>
<Relationships xmlns="http://schemas.openxmlformats.org/package/2006/relationships"><Relationship Id="rId1" Type="http://schemas.openxmlformats.org/officeDocument/2006/relationships/hyperlink" Target="https://en.wikipedia.org/wiki/Bradycardia" TargetMode="External"/><Relationship Id="rId2" Type="http://schemas.openxmlformats.org/officeDocument/2006/relationships/hyperlink" Target="https://en.wikipedia.org/wiki/Hypotension" TargetMode="External"/><Relationship Id="rId3" Type="http://schemas.openxmlformats.org/officeDocument/2006/relationships/slideLayout" Target="../slideLayouts/slideLayout2.xml"/></Relationships>
</file>

<file path=ppt/slides/_rels/slide2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7.xml"/></Relationships>
</file>

<file path=ppt/slides/_rels/slide2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
<Relationships xmlns="http://schemas.openxmlformats.org/package/2006/relationships"><Relationship Id="rId1" Type="http://schemas.openxmlformats.org/officeDocument/2006/relationships/image" Target="../media/image7.jpeg"/><Relationship Id="rId2" Type="http://schemas.openxmlformats.org/officeDocument/2006/relationships/slideLayout" Target="../slideLayouts/slideLayout2.xml"/></Relationships>
</file>

<file path=ppt/slides/_rels/slide28.xml.rels><?xml version="1.0" encoding="UTF-8" standalone="yes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7.xml"/></Relationships>
</file>

<file path=ppt/slides/_rels/slide2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
<Relationships xmlns="http://schemas.openxmlformats.org/package/2006/relationships"><Relationship Id="rId1" Type="http://schemas.openxmlformats.org/officeDocument/2006/relationships/image" Target="../media/image9.jpeg"/><Relationship Id="rId2" Type="http://schemas.openxmlformats.org/officeDocument/2006/relationships/image" Target="../media/image10.jpeg"/><Relationship Id="rId3" Type="http://schemas.openxmlformats.org/officeDocument/2006/relationships/slideLayout" Target="../slideLayouts/slideLayout2.xml"/></Relationships>
</file>

<file path=ppt/slides/_rels/slide3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
<Relationships xmlns="http://schemas.openxmlformats.org/package/2006/relationships"><Relationship Id="rId1" Type="http://schemas.openxmlformats.org/officeDocument/2006/relationships/image" Target="../media/image11.png"/><Relationship Id="rId2" Type="http://schemas.openxmlformats.org/officeDocument/2006/relationships/slideLayout" Target="../slideLayouts/slideLayout7.xml"/></Relationships>
</file>

<file path=ppt/slides/_rels/slide3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
<Relationships xmlns="http://schemas.openxmlformats.org/package/2006/relationships"><Relationship Id="rId1" Type="http://schemas.openxmlformats.org/officeDocument/2006/relationships/image" Target="../media/image12.jpeg"/><Relationship Id="rId2" Type="http://schemas.openxmlformats.org/officeDocument/2006/relationships/slideLayout" Target="../slideLayouts/slideLayout7.xml"/></Relationships>
</file>

<file path=ppt/slides/_rels/slide4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
<Relationships xmlns="http://schemas.openxmlformats.org/package/2006/relationships"><Relationship Id="rId1" Type="http://schemas.openxmlformats.org/officeDocument/2006/relationships/image" Target="../media/image13.jpeg"/><Relationship Id="rId2" Type="http://schemas.openxmlformats.org/officeDocument/2006/relationships/slideLayout" Target="../slideLayouts/slideLayout7.xml"/></Relationships>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image" Target="../media/image2.gif"/><Relationship Id="rId2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6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0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p>
            <a:r>
              <a:rPr dirty="0" sz="6000" lang="en-US" smtClean="0">
                <a:latin typeface="Times New Roman" pitchFamily="18" charset="0"/>
                <a:cs typeface="Times New Roman" pitchFamily="18" charset="0"/>
              </a:rPr>
              <a:t>Direct &amp; indirect agonists</a:t>
            </a:r>
            <a:br>
              <a:rPr dirty="0" sz="6000" lang="en-US" smtClean="0">
                <a:latin typeface="Times New Roman" pitchFamily="18" charset="0"/>
                <a:cs typeface="Times New Roman" pitchFamily="18" charset="0"/>
              </a:rPr>
            </a:br>
            <a:r>
              <a:rPr dirty="0" sz="6000" lang="en-US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dirty="0" sz="6000" lang="en-US" err="1" smtClean="0">
                <a:latin typeface="Times New Roman" pitchFamily="18" charset="0"/>
                <a:cs typeface="Times New Roman" pitchFamily="18" charset="0"/>
              </a:rPr>
              <a:t>muscarinic</a:t>
            </a:r>
            <a:r>
              <a:rPr dirty="0" sz="6000" lang="en-US" smtClean="0">
                <a:latin typeface="Times New Roman" pitchFamily="18" charset="0"/>
                <a:cs typeface="Times New Roman" pitchFamily="18" charset="0"/>
              </a:rPr>
              <a:t> agonists)</a:t>
            </a:r>
            <a:br>
              <a:rPr dirty="0" sz="6000" lang="en-US" smtClean="0">
                <a:latin typeface="Times New Roman" pitchFamily="18" charset="0"/>
                <a:cs typeface="Times New Roman" pitchFamily="18" charset="0"/>
              </a:rPr>
            </a:br>
            <a:r>
              <a:rPr dirty="0" sz="6000" lang="en-US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dirty="0" sz="6000" lang="en-US" err="1" smtClean="0">
                <a:latin typeface="Times New Roman" pitchFamily="18" charset="0"/>
                <a:cs typeface="Times New Roman" pitchFamily="18" charset="0"/>
              </a:rPr>
              <a:t>parasympathomimetics</a:t>
            </a:r>
            <a:r>
              <a:rPr dirty="0" sz="6000" lang="en-US" smtClean="0">
                <a:latin typeface="Times New Roman" pitchFamily="18" charset="0"/>
                <a:cs typeface="Times New Roman" pitchFamily="18" charset="0"/>
              </a:rPr>
              <a:t>)</a:t>
            </a:r>
            <a:endParaRPr dirty="0" sz="6000"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601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p>
            <a:r>
              <a:rPr b="1" dirty="0" sz="2400" lang="en-US"/>
              <a:t>By</a:t>
            </a:r>
          </a:p>
          <a:p>
            <a:r>
              <a:rPr b="1" dirty="0" sz="2400" i="1" lang="en-US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b="1" dirty="0" sz="2400" i="1" lang="en-US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Dr.Nashwa</a:t>
            </a:r>
            <a:r>
              <a:rPr b="1" dirty="0" sz="2400" i="1" lang="en-US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Abo-Rayah</a:t>
            </a:r>
          </a:p>
          <a:p>
            <a:r>
              <a:rPr b="1" dirty="0" sz="2400" i="1" lang="en-US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Assistant prof. (clinical &amp;experimental pharmacology)</a:t>
            </a:r>
          </a:p>
          <a:p>
            <a:r>
              <a:rPr b="1" dirty="0" sz="2400" i="1" lang="en-US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Mu’tah</a:t>
            </a:r>
            <a:r>
              <a:rPr b="1" dirty="0" sz="2400" i="1" lang="en-US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University- Faculty of Medicine</a:t>
            </a:r>
          </a:p>
          <a:p>
            <a:endParaRPr b="1" dirty="0" sz="2400" i="1" lang="en-US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97155" name="Picture 3"/>
          <p:cNvPicPr>
            <a:picLocks noChangeAspect="1"/>
          </p:cNvPicPr>
          <p:nvPr/>
        </p:nvPicPr>
        <p:blipFill>
          <a:blip xmlns:r="http://schemas.openxmlformats.org/officeDocument/2006/relationships" r:embed="rId1"/>
          <a:stretch>
            <a:fillRect/>
          </a:stretch>
        </p:blipFill>
        <p:spPr>
          <a:xfrm>
            <a:off x="7162800" y="213460"/>
            <a:ext cx="1585097" cy="1182727"/>
          </a:xfrm>
          <a:prstGeom prst="rect"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7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7" name="Picture 1"/>
          <p:cNvPicPr>
            <a:picLocks noChangeAspect="1"/>
          </p:cNvPicPr>
          <p:nvPr/>
        </p:nvPicPr>
        <p:blipFill>
          <a:blip xmlns:r="http://schemas.openxmlformats.org/officeDocument/2006/relationships" r:embed="rId1"/>
          <a:stretch>
            <a:fillRect/>
          </a:stretch>
        </p:blipFill>
        <p:spPr>
          <a:xfrm>
            <a:off x="552450" y="1447800"/>
            <a:ext cx="8039100" cy="4343400"/>
          </a:xfrm>
          <a:prstGeom prst="rect"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7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>
            <a:normAutofit fontScale="90000"/>
          </a:bodyPr>
          <a:p>
            <a:r>
              <a:rPr b="1" dirty="0" lang="en-US" err="1">
                <a:latin typeface="Times New Roman" pitchFamily="18" charset="0"/>
                <a:cs typeface="Times New Roman" pitchFamily="18" charset="0"/>
              </a:rPr>
              <a:t>parasympathomimetics</a:t>
            </a:r>
            <a:r>
              <a:rPr b="1" dirty="0" lang="en-US">
                <a:latin typeface="Times New Roman" pitchFamily="18" charset="0"/>
                <a:cs typeface="Times New Roman" pitchFamily="18" charset="0"/>
              </a:rPr>
              <a:t>=</a:t>
            </a:r>
            <a:r>
              <a:rPr b="1" dirty="0" lang="en-US" err="1">
                <a:latin typeface="Times New Roman" pitchFamily="18" charset="0"/>
                <a:cs typeface="Times New Roman" pitchFamily="18" charset="0"/>
              </a:rPr>
              <a:t>Cholinomimetics</a:t>
            </a:r>
            <a:r>
              <a:rPr b="1" dirty="0" lang="en-US">
                <a:latin typeface="Times New Roman" pitchFamily="18" charset="0"/>
                <a:cs typeface="Times New Roman" pitchFamily="18" charset="0"/>
              </a:rPr>
              <a:t>= Parasympathetic stimulants or agonists:</a:t>
            </a:r>
            <a:br>
              <a:rPr b="1" dirty="0" lang="en-US">
                <a:latin typeface="Times New Roman" pitchFamily="18" charset="0"/>
                <a:cs typeface="Times New Roman" pitchFamily="18" charset="0"/>
              </a:rPr>
            </a:br>
            <a:endParaRPr dirty="0" lang="en-US"/>
          </a:p>
        </p:txBody>
      </p:sp>
      <p:sp>
        <p:nvSpPr>
          <p:cNvPr id="1048623" name="Content Placeholder 2"/>
          <p:cNvSpPr>
            <a:spLocks noGrp="1"/>
          </p:cNvSpPr>
          <p:nvPr>
            <p:ph idx="1"/>
          </p:nvPr>
        </p:nvSpPr>
        <p:spPr>
          <a:xfrm>
            <a:off x="457200" y="2027237"/>
            <a:ext cx="8229600" cy="4525963"/>
          </a:xfrm>
        </p:spPr>
        <p:txBody>
          <a:bodyPr/>
          <a:p>
            <a:pPr algn="justLow" indent="0" marL="0">
              <a:spcBef>
                <a:spcPts val="0"/>
              </a:spcBef>
              <a:buNone/>
            </a:pPr>
            <a:endParaRPr dirty="0" lang="en-US">
              <a:latin typeface="Times New Roman" pitchFamily="18" charset="0"/>
              <a:cs typeface="Times New Roman" pitchFamily="18" charset="0"/>
            </a:endParaRPr>
          </a:p>
          <a:p>
            <a:pPr algn="justLow" indent="0" marL="0">
              <a:spcBef>
                <a:spcPts val="0"/>
              </a:spcBef>
            </a:pPr>
            <a:r>
              <a:rPr dirty="0" lang="en-US">
                <a:latin typeface="Times New Roman" pitchFamily="18" charset="0"/>
                <a:cs typeface="Times New Roman" pitchFamily="18" charset="0"/>
              </a:rPr>
              <a:t>Drugs that promote cholinergic transmission</a:t>
            </a:r>
          </a:p>
          <a:p>
            <a:pPr algn="justLow" indent="0" marL="0">
              <a:spcBef>
                <a:spcPts val="0"/>
              </a:spcBef>
            </a:pPr>
            <a:r>
              <a:rPr dirty="0" lang="en-US">
                <a:latin typeface="Times New Roman" pitchFamily="18" charset="0"/>
                <a:cs typeface="Times New Roman" pitchFamily="18" charset="0"/>
              </a:rPr>
              <a:t>Drugs when administered give an effect similar to stimulation of parasympathetic nervous system.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7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8" name="Picture 2" descr="C:\Users\admin\Desktop\parasympathomimetic+Drugs.jpg"/>
          <p:cNvPicPr>
            <a:picLocks noChangeAspect="1" noChangeArrowheads="1"/>
          </p:cNvPicPr>
          <p:nvPr/>
        </p:nvPicPr>
        <p:blipFill>
          <a:blip xmlns:r="http://schemas.openxmlformats.org/officeDocument/2006/relationships" r:embed="rId1"/>
          <a:srcRect/>
          <a:stretch>
            <a:fillRect/>
          </a:stretch>
        </p:blipFill>
        <p:spPr bwMode="auto">
          <a:xfrm>
            <a:off x="928662" y="714356"/>
            <a:ext cx="7261660" cy="5857916"/>
          </a:xfrm>
          <a:prstGeom prst="rect"/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7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4" name="Title 1"/>
          <p:cNvSpPr>
            <a:spLocks noGrp="1"/>
          </p:cNvSpPr>
          <p:nvPr>
            <p:ph type="title"/>
          </p:nvPr>
        </p:nvSpPr>
        <p:spPr>
          <a:xfrm>
            <a:off x="457200" y="2971800"/>
            <a:ext cx="8229600" cy="1143000"/>
          </a:xfrm>
        </p:spPr>
        <p:txBody>
          <a:bodyPr>
            <a:normAutofit/>
          </a:bodyPr>
          <a:p>
            <a:r>
              <a:rPr b="1" dirty="0" sz="2800" lang="en-US">
                <a:latin typeface="Times New Roman" pitchFamily="18" charset="0"/>
                <a:cs typeface="Times New Roman" pitchFamily="18" charset="0"/>
              </a:rPr>
              <a:t>Pharmacological Action of </a:t>
            </a:r>
            <a:r>
              <a:rPr b="1" dirty="0" sz="2800" lang="en-US" err="1">
                <a:latin typeface="Times New Roman" pitchFamily="18" charset="0"/>
                <a:cs typeface="Times New Roman" pitchFamily="18" charset="0"/>
              </a:rPr>
              <a:t>ACh</a:t>
            </a:r>
            <a:r>
              <a:rPr b="1" dirty="0" sz="2800" lang="en-US">
                <a:latin typeface="Times New Roman" pitchFamily="18" charset="0"/>
                <a:cs typeface="Times New Roman" pitchFamily="18" charset="0"/>
              </a:rPr>
              <a:t> &amp; </a:t>
            </a:r>
            <a:r>
              <a:rPr b="1" dirty="0" sz="2800" lang="en-US" err="1">
                <a:latin typeface="Times New Roman" pitchFamily="18" charset="0"/>
                <a:cs typeface="Times New Roman" pitchFamily="18" charset="0"/>
              </a:rPr>
              <a:t>Cholinomimetics</a:t>
            </a:r>
            <a:r>
              <a:rPr b="1" dirty="0" sz="2800" lang="en-US">
                <a:latin typeface="Times New Roman" pitchFamily="18" charset="0"/>
                <a:cs typeface="Times New Roman" pitchFamily="18" charset="0"/>
              </a:rPr>
              <a:t>:</a:t>
            </a:r>
            <a:endParaRPr dirty="0" sz="2800"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625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7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6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b="1" dirty="0" lang="en-US">
                <a:latin typeface="Times New Roman" pitchFamily="18" charset="0"/>
                <a:cs typeface="Times New Roman" pitchFamily="18" charset="0"/>
              </a:rPr>
              <a:t>(A) </a:t>
            </a:r>
            <a:r>
              <a:rPr b="1" dirty="0" lang="en-US" err="1">
                <a:latin typeface="Times New Roman" pitchFamily="18" charset="0"/>
                <a:cs typeface="Times New Roman" pitchFamily="18" charset="0"/>
              </a:rPr>
              <a:t>Muscarinic</a:t>
            </a:r>
            <a:r>
              <a:rPr b="1" dirty="0" lang="en-US">
                <a:latin typeface="Times New Roman" pitchFamily="18" charset="0"/>
                <a:cs typeface="Times New Roman" pitchFamily="18" charset="0"/>
              </a:rPr>
              <a:t> actions</a:t>
            </a:r>
            <a:endParaRPr dirty="0"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627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b="1" dirty="0" lang="en-US" u="sng">
                <a:latin typeface="Times New Roman" pitchFamily="18" charset="0"/>
                <a:cs typeface="Times New Roman" pitchFamily="18" charset="0"/>
              </a:rPr>
              <a:t>Heart: M2</a:t>
            </a:r>
          </a:p>
          <a:p>
            <a:r>
              <a:rPr dirty="0" lang="en-US">
                <a:latin typeface="Times New Roman" pitchFamily="18" charset="0"/>
                <a:cs typeface="Times New Roman" pitchFamily="18" charset="0"/>
              </a:rPr>
              <a:t>Decrease in heart rate ( sinus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bradycardia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): -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ve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chronotropic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No direct effect on ventricles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8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8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1048629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b="1" dirty="0" lang="en-US" u="sng">
                <a:latin typeface="Times New Roman" pitchFamily="18" charset="0"/>
                <a:cs typeface="Times New Roman" pitchFamily="18" charset="0"/>
              </a:rPr>
              <a:t>Blood Vessels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: Vasodilatation of arterioles and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venueles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.</a:t>
            </a:r>
          </a:p>
          <a:p>
            <a:r>
              <a:rPr b="1" dirty="0" lang="en-US" u="sng">
                <a:latin typeface="Times New Roman" pitchFamily="18" charset="0"/>
                <a:cs typeface="Times New Roman" pitchFamily="18" charset="0"/>
              </a:rPr>
              <a:t>Blood pressure</a:t>
            </a:r>
            <a:r>
              <a:rPr b="1" dirty="0" lang="en-US">
                <a:latin typeface="Times New Roman" pitchFamily="18" charset="0"/>
                <a:cs typeface="Times New Roman" pitchFamily="18" charset="0"/>
              </a:rPr>
              <a:t>: 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Hypotension</a:t>
            </a:r>
          </a:p>
          <a:p>
            <a:r>
              <a:rPr b="1" dirty="0" lang="en-US" u="sng">
                <a:latin typeface="Times New Roman" pitchFamily="18" charset="0"/>
                <a:cs typeface="Times New Roman" pitchFamily="18" charset="0"/>
              </a:rPr>
              <a:t>Bronchi</a:t>
            </a:r>
            <a:r>
              <a:rPr b="1" dirty="0" lang="en-US">
                <a:latin typeface="Times New Roman" pitchFamily="18" charset="0"/>
                <a:cs typeface="Times New Roman" pitchFamily="18" charset="0"/>
              </a:rPr>
              <a:t>: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Bronchoconstriction</a:t>
            </a:r>
            <a:endParaRPr dirty="0" lang="en-US">
              <a:latin typeface="Times New Roman" pitchFamily="18" charset="0"/>
              <a:cs typeface="Times New Roman" pitchFamily="18" charset="0"/>
            </a:endParaRPr>
          </a:p>
          <a:p>
            <a:r>
              <a:rPr b="1" dirty="0" lang="en-US" u="sng">
                <a:latin typeface="Times New Roman" pitchFamily="18" charset="0"/>
                <a:cs typeface="Times New Roman" pitchFamily="18" charset="0"/>
              </a:rPr>
              <a:t>Respiratory secretion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: increase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ciliary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movement. Increase secretion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8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0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104863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3750" lnSpcReduction="20000"/>
          </a:bodyPr>
          <a:p>
            <a:r>
              <a:rPr b="1" dirty="0" lang="en-US" u="sng">
                <a:latin typeface="Times New Roman" pitchFamily="18" charset="0"/>
                <a:cs typeface="Times New Roman" pitchFamily="18" charset="0"/>
              </a:rPr>
              <a:t>GIT:</a:t>
            </a:r>
          </a:p>
          <a:p>
            <a:r>
              <a:rPr dirty="0" lang="en-US">
                <a:latin typeface="Times New Roman" pitchFamily="18" charset="0"/>
                <a:cs typeface="Times New Roman" pitchFamily="18" charset="0"/>
              </a:rPr>
              <a:t>Stimulation of the Motility of the smooth muscles of wall of GIT</a:t>
            </a:r>
          </a:p>
          <a:p>
            <a:r>
              <a:rPr dirty="0" lang="en-US">
                <a:latin typeface="Times New Roman" pitchFamily="18" charset="0"/>
                <a:cs typeface="Times New Roman" pitchFamily="18" charset="0"/>
              </a:rPr>
              <a:t>Sphincters: relaxation</a:t>
            </a:r>
          </a:p>
          <a:p>
            <a:r>
              <a:rPr dirty="0" lang="en-US">
                <a:latin typeface="Times New Roman" pitchFamily="18" charset="0"/>
                <a:cs typeface="Times New Roman" pitchFamily="18" charset="0"/>
              </a:rPr>
              <a:t> GIT Secretions: stimulation.</a:t>
            </a:r>
          </a:p>
          <a:p>
            <a:r>
              <a:rPr b="1" dirty="0" lang="en-US" u="sng">
                <a:latin typeface="Times New Roman" pitchFamily="18" charset="0"/>
                <a:cs typeface="Times New Roman" pitchFamily="18" charset="0"/>
              </a:rPr>
              <a:t>GENITOURINARY:</a:t>
            </a:r>
          </a:p>
          <a:p>
            <a:r>
              <a:rPr dirty="0" lang="en-US" err="1">
                <a:latin typeface="Times New Roman" pitchFamily="18" charset="0"/>
                <a:cs typeface="Times New Roman" pitchFamily="18" charset="0"/>
              </a:rPr>
              <a:t>Detrusor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muscle: stimulation.</a:t>
            </a:r>
          </a:p>
          <a:p>
            <a:r>
              <a:rPr dirty="0" lang="en-US">
                <a:latin typeface="Times New Roman" pitchFamily="18" charset="0"/>
                <a:cs typeface="Times New Roman" pitchFamily="18" charset="0"/>
              </a:rPr>
              <a:t> Sphincter: relaxation</a:t>
            </a:r>
          </a:p>
          <a:p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Trigone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: urethral sphincter relaxation. This results in promotion of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micturition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dirty="0" lang="en-US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8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104863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78125" lnSpcReduction="20000"/>
          </a:bodyPr>
          <a:p>
            <a:r>
              <a:rPr b="1" dirty="0" lang="en-US" u="sng">
                <a:latin typeface="Times New Roman" pitchFamily="18" charset="0"/>
                <a:cs typeface="Times New Roman" pitchFamily="18" charset="0"/>
              </a:rPr>
              <a:t>EYE:</a:t>
            </a:r>
          </a:p>
          <a:p>
            <a:r>
              <a:rPr dirty="0" lang="en-US">
                <a:latin typeface="Times New Roman" pitchFamily="18" charset="0"/>
                <a:cs typeface="Times New Roman" pitchFamily="18" charset="0"/>
              </a:rPr>
              <a:t>Twitches of upper eye lid (Nicotinic action).</a:t>
            </a:r>
          </a:p>
          <a:p>
            <a:r>
              <a:rPr dirty="0" lang="en-US">
                <a:latin typeface="Times New Roman" pitchFamily="18" charset="0"/>
                <a:cs typeface="Times New Roman" pitchFamily="18" charset="0"/>
              </a:rPr>
              <a:t> Stimulation of constrictor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pupillae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muscle (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miosis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r>
              <a:rPr dirty="0" lang="en-US">
                <a:latin typeface="Times New Roman" pitchFamily="18" charset="0"/>
                <a:cs typeface="Times New Roman" pitchFamily="18" charset="0"/>
              </a:rPr>
              <a:t> Spasm of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ciliary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muscle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muscle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(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accomodation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to near vision).</a:t>
            </a:r>
          </a:p>
          <a:p>
            <a:r>
              <a:rPr dirty="0" lang="en-US">
                <a:latin typeface="Times New Roman" pitchFamily="18" charset="0"/>
                <a:cs typeface="Times New Roman" pitchFamily="18" charset="0"/>
              </a:rPr>
              <a:t> Improvement of Aqueous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humour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drainage (decrease</a:t>
            </a:r>
          </a:p>
          <a:p>
            <a:r>
              <a:rPr dirty="0" lang="en-US">
                <a:latin typeface="Times New Roman" pitchFamily="18" charset="0"/>
                <a:cs typeface="Times New Roman" pitchFamily="18" charset="0"/>
              </a:rPr>
              <a:t>I.O.P).</a:t>
            </a:r>
          </a:p>
          <a:p>
            <a:r>
              <a:rPr b="1" dirty="0" lang="en-US" u="sng">
                <a:latin typeface="Times New Roman" pitchFamily="18" charset="0"/>
                <a:cs typeface="Times New Roman" pitchFamily="18" charset="0"/>
              </a:rPr>
              <a:t> Exocrine Glands:</a:t>
            </a:r>
          </a:p>
          <a:p>
            <a:r>
              <a:rPr dirty="0" lang="en-US">
                <a:latin typeface="Times New Roman" pitchFamily="18" charset="0"/>
                <a:cs typeface="Times New Roman" pitchFamily="18" charset="0"/>
              </a:rPr>
              <a:t> Stimulation of all exocrine glands.</a:t>
            </a:r>
          </a:p>
          <a:p>
            <a:r>
              <a:rPr dirty="0" lang="en-US">
                <a:latin typeface="Times New Roman" pitchFamily="18" charset="0"/>
                <a:cs typeface="Times New Roman" pitchFamily="18" charset="0"/>
              </a:rPr>
              <a:t> Sweat glands --------- Sweating.</a:t>
            </a:r>
          </a:p>
          <a:p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Lacrymal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glands ------ tears.</a:t>
            </a:r>
          </a:p>
          <a:p>
            <a:r>
              <a:rPr dirty="0" lang="en-US">
                <a:latin typeface="Times New Roman" pitchFamily="18" charset="0"/>
                <a:cs typeface="Times New Roman" pitchFamily="18" charset="0"/>
              </a:rPr>
              <a:t>Salivary glands ------- salivation.</a:t>
            </a:r>
          </a:p>
          <a:p>
            <a:r>
              <a:rPr dirty="0" lang="en-US">
                <a:latin typeface="Times New Roman" pitchFamily="18" charset="0"/>
                <a:cs typeface="Times New Roman" pitchFamily="18" charset="0"/>
              </a:rPr>
              <a:t> Bronchial and gastrointestinal gland</a:t>
            </a:r>
          </a:p>
          <a:p>
            <a:pPr>
              <a:buNone/>
            </a:pPr>
            <a:endParaRPr dirty="0" lang="en-US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8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4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b="1" dirty="0" lang="en-US"/>
              <a:t>(B) Nicotinic Actions:</a:t>
            </a:r>
            <a:endParaRPr dirty="0" lang="en-US"/>
          </a:p>
        </p:txBody>
      </p:sp>
      <p:sp>
        <p:nvSpPr>
          <p:cNvPr id="1048635" name="Content Placeholder 2"/>
          <p:cNvSpPr>
            <a:spLocks noGrp="1"/>
          </p:cNvSpPr>
          <p:nvPr>
            <p:ph idx="1"/>
          </p:nvPr>
        </p:nvSpPr>
        <p:spPr>
          <a:xfrm>
            <a:off x="457200" y="2332037"/>
            <a:ext cx="8229600" cy="4983163"/>
          </a:xfrm>
        </p:spPr>
        <p:txBody>
          <a:bodyPr>
            <a:noAutofit/>
          </a:bodyPr>
          <a:p>
            <a:r>
              <a:rPr b="1" dirty="0" lang="en-US" u="sng">
                <a:latin typeface="Times New Roman" pitchFamily="18" charset="0"/>
                <a:cs typeface="Times New Roman" pitchFamily="18" charset="0"/>
              </a:rPr>
              <a:t>1-Skeletal muscle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: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Fasiculation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and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twitichs</a:t>
            </a:r>
            <a:endParaRPr dirty="0" lang="en-US">
              <a:latin typeface="Times New Roman" pitchFamily="18" charset="0"/>
              <a:cs typeface="Times New Roman" pitchFamily="18" charset="0"/>
            </a:endParaRPr>
          </a:p>
          <a:p>
            <a:r>
              <a:rPr b="1" dirty="0" lang="en-US" u="sng">
                <a:latin typeface="Times New Roman" pitchFamily="18" charset="0"/>
                <a:cs typeface="Times New Roman" pitchFamily="18" charset="0"/>
              </a:rPr>
              <a:t>2- Adrenal medulla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: Release of adrenaline and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noradrenaline</a:t>
            </a:r>
            <a:r>
              <a:rPr dirty="0" lang="en-US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b="1" dirty="0" lang="en-US" u="sng" smtClean="0">
                <a:latin typeface="Times New Roman" pitchFamily="18" charset="0"/>
                <a:cs typeface="Times New Roman" pitchFamily="18" charset="0"/>
              </a:rPr>
              <a:t>3-Autonomic </a:t>
            </a:r>
            <a:r>
              <a:rPr b="1" dirty="0" lang="en-US" u="sng" smtClean="0">
                <a:latin typeface="Times New Roman" pitchFamily="18" charset="0"/>
                <a:cs typeface="Times New Roman" pitchFamily="18" charset="0"/>
              </a:rPr>
              <a:t>ganglia:  </a:t>
            </a:r>
            <a:r>
              <a:rPr dirty="0" lang="en-US" smtClean="0">
                <a:latin typeface="Times New Roman" pitchFamily="18" charset="0"/>
                <a:cs typeface="Times New Roman" pitchFamily="18" charset="0"/>
              </a:rPr>
              <a:t>??</a:t>
            </a:r>
            <a:endParaRPr b="1" dirty="0" lang="en-US" u="sng" smtClean="0">
              <a:latin typeface="Times New Roman" pitchFamily="18" charset="0"/>
              <a:cs typeface="Times New Roman" pitchFamily="18" charset="0"/>
            </a:endParaRPr>
          </a:p>
          <a:p>
            <a:endParaRPr dirty="0" lang="en-US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dirty="0" lang="en-US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b="1" dirty="0" lang="en-US">
                <a:latin typeface="Times New Roman" pitchFamily="18" charset="0"/>
                <a:cs typeface="Times New Roman" pitchFamily="18" charset="0"/>
              </a:rPr>
              <a:t> </a:t>
            </a:r>
            <a:endParaRPr dirty="0" lang="en-US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8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6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b="1" dirty="0" lang="en-US">
                <a:latin typeface="Times New Roman" pitchFamily="18" charset="0"/>
                <a:cs typeface="Times New Roman" pitchFamily="18" charset="0"/>
              </a:rPr>
              <a:t>I- </a:t>
            </a:r>
            <a:r>
              <a:rPr b="1" dirty="0" lang="en-US" err="1">
                <a:latin typeface="Times New Roman" pitchFamily="18" charset="0"/>
                <a:cs typeface="Times New Roman" pitchFamily="18" charset="0"/>
              </a:rPr>
              <a:t>Choline</a:t>
            </a:r>
            <a:r>
              <a:rPr b="1" dirty="0" lang="en-US">
                <a:latin typeface="Times New Roman" pitchFamily="18" charset="0"/>
                <a:cs typeface="Times New Roman" pitchFamily="18" charset="0"/>
              </a:rPr>
              <a:t> esters</a:t>
            </a:r>
            <a:br>
              <a:rPr b="1" dirty="0" lang="en-US">
                <a:latin typeface="Times New Roman" pitchFamily="18" charset="0"/>
                <a:cs typeface="Times New Roman" pitchFamily="18" charset="0"/>
              </a:rPr>
            </a:br>
            <a:endParaRPr dirty="0"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637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>
              <a:buNone/>
            </a:pPr>
            <a:endParaRPr b="1" dirty="0" lang="en-US">
              <a:latin typeface="Times New Roman" pitchFamily="18" charset="0"/>
              <a:cs typeface="Times New Roman" pitchFamily="18" charset="0"/>
            </a:endParaRPr>
          </a:p>
          <a:p>
            <a:r>
              <a:rPr dirty="0" lang="en-US">
                <a:latin typeface="Times New Roman" pitchFamily="18" charset="0"/>
                <a:cs typeface="Times New Roman" pitchFamily="18" charset="0"/>
              </a:rPr>
              <a:t>1)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Actylcholine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dirty="0" lang="en-US">
                <a:latin typeface="Times New Roman" pitchFamily="18" charset="0"/>
                <a:cs typeface="Times New Roman" pitchFamily="18" charset="0"/>
              </a:rPr>
              <a:t>2)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Methacholine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dirty="0" lang="en-US">
                <a:latin typeface="Times New Roman" pitchFamily="18" charset="0"/>
                <a:cs typeface="Times New Roman" pitchFamily="18" charset="0"/>
              </a:rPr>
              <a:t>3)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Carbachol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dirty="0" lang="en-US">
                <a:latin typeface="Times New Roman" pitchFamily="18" charset="0"/>
                <a:cs typeface="Times New Roman" pitchFamily="18" charset="0"/>
              </a:rPr>
              <a:t>4)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Bethacholine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(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bethanechol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)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6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dirty="0" lang="en-US"/>
              <a:t>OBJECTIVES</a:t>
            </a:r>
            <a:br>
              <a:rPr dirty="0" lang="en-US"/>
            </a:br>
            <a:endParaRPr dirty="0" lang="en-US"/>
          </a:p>
        </p:txBody>
      </p:sp>
      <p:sp>
        <p:nvSpPr>
          <p:cNvPr id="104860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p>
            <a:pPr algn="justLow" marL="0">
              <a:spcBef>
                <a:spcPts val="0"/>
              </a:spcBef>
            </a:pPr>
            <a:r>
              <a:rPr dirty="0" sz="2800" lang="en-US">
                <a:latin typeface="Aharoni" panose="02010803020104030203" pitchFamily="2" charset="-79"/>
                <a:cs typeface="Aharoni" panose="02010803020104030203" pitchFamily="2" charset="-79"/>
              </a:rPr>
              <a:t>1- The main neurotransmitter in the parasympathetic nervous system</a:t>
            </a:r>
          </a:p>
          <a:p>
            <a:pPr algn="justLow" marL="0">
              <a:spcBef>
                <a:spcPts val="0"/>
              </a:spcBef>
            </a:pPr>
            <a:r>
              <a:rPr dirty="0" sz="2800" lang="en-US">
                <a:latin typeface="Aharoni" panose="02010803020104030203" pitchFamily="2" charset="-79"/>
                <a:cs typeface="Aharoni" panose="02010803020104030203" pitchFamily="2" charset="-79"/>
              </a:rPr>
              <a:t>2- Cholinergic receptors</a:t>
            </a:r>
          </a:p>
          <a:p>
            <a:pPr algn="justLow" marL="0">
              <a:spcBef>
                <a:spcPts val="0"/>
              </a:spcBef>
            </a:pPr>
            <a:r>
              <a:rPr dirty="0" sz="2800" lang="en-US">
                <a:latin typeface="Aharoni" panose="02010803020104030203" pitchFamily="2" charset="-79"/>
                <a:cs typeface="Aharoni" panose="02010803020104030203" pitchFamily="2" charset="-79"/>
              </a:rPr>
              <a:t>3- definition of parasympathomimetic drugs </a:t>
            </a:r>
          </a:p>
          <a:p>
            <a:pPr algn="justLow" marL="0">
              <a:spcBef>
                <a:spcPts val="0"/>
              </a:spcBef>
            </a:pPr>
            <a:r>
              <a:rPr dirty="0" sz="2800" lang="en-US">
                <a:latin typeface="Aharoni" panose="02010803020104030203" pitchFamily="2" charset="-79"/>
                <a:cs typeface="Aharoni" panose="02010803020104030203" pitchFamily="2" charset="-79"/>
              </a:rPr>
              <a:t>4- choline esters</a:t>
            </a:r>
          </a:p>
          <a:p>
            <a:pPr algn="justLow" marL="0">
              <a:spcBef>
                <a:spcPts val="0"/>
              </a:spcBef>
            </a:pPr>
            <a:r>
              <a:rPr dirty="0" sz="2800" lang="en-US">
                <a:latin typeface="Aharoni" panose="02010803020104030203" pitchFamily="2" charset="-79"/>
                <a:cs typeface="Aharoni" panose="02010803020104030203" pitchFamily="2" charset="-79"/>
              </a:rPr>
              <a:t>5- cholinomimetic alkaloids</a:t>
            </a:r>
          </a:p>
          <a:p>
            <a:pPr algn="justLow" marL="0">
              <a:spcBef>
                <a:spcPts val="0"/>
              </a:spcBef>
            </a:pPr>
            <a:r>
              <a:rPr dirty="0" sz="2800" lang="en-US">
                <a:latin typeface="Aharoni" panose="02010803020104030203" pitchFamily="2" charset="-79"/>
                <a:cs typeface="Aharoni" panose="02010803020104030203" pitchFamily="2" charset="-79"/>
              </a:rPr>
              <a:t>6- </a:t>
            </a:r>
            <a:r>
              <a:rPr dirty="0" sz="2800" lang="en-US" err="1">
                <a:latin typeface="Aharoni" panose="02010803020104030203" pitchFamily="2" charset="-79"/>
                <a:cs typeface="Aharoni" panose="02010803020104030203" pitchFamily="2" charset="-79"/>
              </a:rPr>
              <a:t>anticholinestrases</a:t>
            </a:r>
            <a:endParaRPr dirty="0" sz="2800" lang="en-US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algn="justLow" marL="0">
              <a:spcBef>
                <a:spcPts val="0"/>
              </a:spcBef>
            </a:pPr>
            <a:r>
              <a:rPr dirty="0" sz="2800" lang="en-US">
                <a:latin typeface="Aharoni" panose="02010803020104030203" pitchFamily="2" charset="-79"/>
                <a:cs typeface="Aharoni" panose="02010803020104030203" pitchFamily="2" charset="-79"/>
              </a:rPr>
              <a:t>7- organophosphate poisoning</a:t>
            </a:r>
          </a:p>
          <a:p>
            <a:pPr algn="justLow" marL="0">
              <a:spcBef>
                <a:spcPts val="0"/>
              </a:spcBef>
            </a:pPr>
            <a:r>
              <a:rPr dirty="0" sz="2800" lang="en-US">
                <a:latin typeface="Aharoni" panose="02010803020104030203" pitchFamily="2" charset="-79"/>
                <a:cs typeface="Aharoni" panose="02010803020104030203" pitchFamily="2" charset="-79"/>
              </a:rPr>
              <a:t>8- </a:t>
            </a:r>
            <a:r>
              <a:rPr dirty="0" sz="2800" lang="en-US" err="1">
                <a:latin typeface="Aharoni" panose="02010803020104030203" pitchFamily="2" charset="-79"/>
                <a:cs typeface="Aharoni" panose="02010803020104030203" pitchFamily="2" charset="-79"/>
              </a:rPr>
              <a:t>Alzihymer’s</a:t>
            </a:r>
            <a:r>
              <a:rPr dirty="0" sz="2800" lang="en-US">
                <a:latin typeface="Aharoni" panose="02010803020104030203" pitchFamily="2" charset="-79"/>
                <a:cs typeface="Aharoni" panose="02010803020104030203" pitchFamily="2" charset="-79"/>
              </a:rPr>
              <a:t> disease</a:t>
            </a:r>
          </a:p>
          <a:p>
            <a:pPr algn="justLow" marL="0">
              <a:spcBef>
                <a:spcPts val="0"/>
              </a:spcBef>
            </a:pPr>
            <a:r>
              <a:rPr dirty="0" sz="2800" lang="en-US">
                <a:latin typeface="Aharoni" panose="02010803020104030203" pitchFamily="2" charset="-79"/>
                <a:cs typeface="Aharoni" panose="02010803020104030203" pitchFamily="2" charset="-79"/>
              </a:rPr>
              <a:t>9- Myasthenia gravis</a:t>
            </a:r>
          </a:p>
          <a:p>
            <a:pPr algn="justLow" marL="0">
              <a:spcBef>
                <a:spcPts val="0"/>
              </a:spcBef>
            </a:pPr>
            <a:endParaRPr dirty="0" sz="2800" lang="en-US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algn="justLow" marL="0">
              <a:spcBef>
                <a:spcPts val="0"/>
              </a:spcBef>
            </a:pPr>
            <a:endParaRPr dirty="0" sz="2800" lang="en-US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8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8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pic>
        <p:nvPicPr>
          <p:cNvPr id="2097159" name="Picture 2" descr="C:\Users\Wall Sina\Desktop\1.jpg"/>
          <p:cNvPicPr>
            <a:picLocks noChangeAspect="1" noGrp="1" noChangeArrowheads="1"/>
          </p:cNvPicPr>
          <p:nvPr>
            <p:ph idx="1"/>
          </p:nvPr>
        </p:nvPicPr>
        <p:blipFill>
          <a:blip xmlns:r="http://schemas.openxmlformats.org/officeDocument/2006/relationships" r:embed="rId1"/>
          <a:srcRect/>
          <a:stretch>
            <a:fillRect/>
          </a:stretch>
        </p:blipFill>
        <p:spPr bwMode="auto">
          <a:xfrm>
            <a:off x="76200" y="762000"/>
            <a:ext cx="8758712" cy="6096000"/>
          </a:xfrm>
          <a:prstGeom prst="rect"/>
          <a:noFill/>
        </p:spPr>
      </p:pic>
      <p:sp>
        <p:nvSpPr>
          <p:cNvPr id="1048639" name="TextBox 4"/>
          <p:cNvSpPr txBox="1"/>
          <p:nvPr/>
        </p:nvSpPr>
        <p:spPr>
          <a:xfrm>
            <a:off x="5181600" y="6096000"/>
            <a:ext cx="233680" cy="358140"/>
          </a:xfrm>
          <a:prstGeom prst="rect"/>
          <a:noFill/>
        </p:spPr>
        <p:txBody>
          <a:bodyPr rtlCol="0" wrap="none">
            <a:spAutoFit/>
          </a:bodyPr>
          <a:p>
            <a:endParaRPr b="1" dirty="0"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8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0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b="1" dirty="0" lang="en-US">
                <a:latin typeface="Times New Roman" pitchFamily="18" charset="0"/>
                <a:cs typeface="Times New Roman" pitchFamily="18" charset="0"/>
              </a:rPr>
              <a:t>Clinical Uses of </a:t>
            </a:r>
            <a:r>
              <a:rPr b="1" dirty="0" lang="en-US" err="1">
                <a:latin typeface="Times New Roman" pitchFamily="18" charset="0"/>
                <a:cs typeface="Times New Roman" pitchFamily="18" charset="0"/>
              </a:rPr>
              <a:t>Cholinesters</a:t>
            </a:r>
            <a:r>
              <a:rPr b="1" dirty="0" lang="en-US">
                <a:latin typeface="Times New Roman" pitchFamily="18" charset="0"/>
                <a:cs typeface="Times New Roman" pitchFamily="18" charset="0"/>
              </a:rPr>
              <a:t>:</a:t>
            </a:r>
            <a:endParaRPr dirty="0"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641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334000"/>
          </a:xfrm>
        </p:spPr>
        <p:txBody>
          <a:bodyPr>
            <a:normAutofit fontScale="90625" lnSpcReduction="10000"/>
          </a:bodyPr>
          <a:p>
            <a:pPr algn="justLow" indent="0" marL="0">
              <a:lnSpc>
                <a:spcPct val="120000"/>
              </a:lnSpc>
              <a:spcBef>
                <a:spcPts val="0"/>
              </a:spcBef>
            </a:pPr>
            <a:r>
              <a:rPr dirty="0" lang="en-US">
                <a:latin typeface="Times New Roman" pitchFamily="18" charset="0"/>
                <a:cs typeface="Times New Roman" pitchFamily="18" charset="0"/>
              </a:rPr>
              <a:t> l) Postoperative urine retention without obstructions (stone, constriction or enlarged prostate) e.g.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bethacholine</a:t>
            </a:r>
            <a:endParaRPr dirty="0" lang="en-US">
              <a:latin typeface="Times New Roman" pitchFamily="18" charset="0"/>
              <a:cs typeface="Times New Roman" pitchFamily="18" charset="0"/>
            </a:endParaRPr>
          </a:p>
          <a:p>
            <a:pPr algn="justLow" indent="0" marL="0">
              <a:lnSpc>
                <a:spcPct val="120000"/>
              </a:lnSpc>
              <a:spcBef>
                <a:spcPts val="0"/>
              </a:spcBef>
            </a:pPr>
            <a:r>
              <a:rPr dirty="0" lang="en-US">
                <a:latin typeface="Times New Roman" pitchFamily="18" charset="0"/>
                <a:cs typeface="Times New Roman" pitchFamily="18" charset="0"/>
              </a:rPr>
              <a:t>2) Postoperative paralytic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ileus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or gastric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atony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e.g.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bethacholine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Low" indent="0" marL="0">
              <a:lnSpc>
                <a:spcPct val="120000"/>
              </a:lnSpc>
              <a:spcBef>
                <a:spcPts val="0"/>
              </a:spcBef>
            </a:pPr>
            <a:r>
              <a:rPr dirty="0" lang="en-US">
                <a:latin typeface="Times New Roman" pitchFamily="18" charset="0"/>
                <a:cs typeface="Times New Roman" pitchFamily="18" charset="0"/>
              </a:rPr>
              <a:t>3) Open angle glaucoma</a:t>
            </a:r>
            <a:r>
              <a:rPr dirty="0" lang="en-US" smtClean="0">
                <a:latin typeface="Times New Roman" pitchFamily="18" charset="0"/>
                <a:cs typeface="Times New Roman" pitchFamily="18" charset="0"/>
              </a:rPr>
              <a:t>.</a:t>
            </a:r>
            <a:endParaRPr dirty="0" lang="en-US">
              <a:latin typeface="Times New Roman" pitchFamily="18" charset="0"/>
              <a:cs typeface="Times New Roman" pitchFamily="18" charset="0"/>
            </a:endParaRPr>
          </a:p>
          <a:p>
            <a:pPr algn="justLow" indent="0" marL="0">
              <a:lnSpc>
                <a:spcPct val="120000"/>
              </a:lnSpc>
              <a:spcBef>
                <a:spcPts val="0"/>
              </a:spcBef>
            </a:pPr>
            <a:r>
              <a:rPr dirty="0" lang="en-US">
                <a:latin typeface="Times New Roman" pitchFamily="18" charset="0"/>
                <a:cs typeface="Times New Roman" pitchFamily="18" charset="0"/>
              </a:rPr>
              <a:t>4</a:t>
            </a:r>
            <a:r>
              <a:rPr dirty="0" lang="en-US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dirty="0" lang="en-US" err="1" smtClean="0">
                <a:latin typeface="Times New Roman" pitchFamily="18" charset="0"/>
                <a:cs typeface="Times New Roman" pitchFamily="18" charset="0"/>
              </a:rPr>
              <a:t>methacholine</a:t>
            </a:r>
            <a:r>
              <a:rPr dirty="0" lang="en-US" smtClean="0">
                <a:latin typeface="Times New Roman" pitchFamily="18" charset="0"/>
                <a:cs typeface="Times New Roman" pitchFamily="18" charset="0"/>
              </a:rPr>
              <a:t>: its</a:t>
            </a:r>
            <a:r>
              <a:rPr dirty="0" lang="en-US" smtClean="0"/>
              <a:t> therapeutic uses are limited by its adverse cardiovascular effects, such as </a:t>
            </a:r>
            <a:r>
              <a:rPr dirty="0" lang="en-US" err="1" smtClean="0">
                <a:hlinkClick r:id="rId1" tooltip="Bradycardia"/>
              </a:rPr>
              <a:t>bradycardia</a:t>
            </a:r>
            <a:r>
              <a:rPr dirty="0" lang="en-US" smtClean="0"/>
              <a:t> and </a:t>
            </a:r>
            <a:r>
              <a:rPr dirty="0" lang="en-US" smtClean="0">
                <a:hlinkClick r:id="rId2" tooltip="Hypotension"/>
              </a:rPr>
              <a:t>hypotension</a:t>
            </a:r>
            <a:r>
              <a:rPr dirty="0" lang="en-US" smtClean="0"/>
              <a:t>, the only medical use now is </a:t>
            </a:r>
            <a:r>
              <a:rPr dirty="0" lang="en-US" err="1" smtClean="0"/>
              <a:t>methacholine</a:t>
            </a:r>
            <a:r>
              <a:rPr dirty="0" lang="en-US" smtClean="0"/>
              <a:t> challenge test.</a:t>
            </a:r>
            <a:endParaRPr dirty="0" lang="en-US">
              <a:latin typeface="Times New Roman" pitchFamily="18" charset="0"/>
              <a:cs typeface="Times New Roman" pitchFamily="18" charset="0"/>
            </a:endParaRPr>
          </a:p>
          <a:p>
            <a:pPr algn="justLow" indent="0" marL="0">
              <a:lnSpc>
                <a:spcPct val="120000"/>
              </a:lnSpc>
              <a:spcBef>
                <a:spcPts val="0"/>
              </a:spcBef>
              <a:buNone/>
            </a:pPr>
            <a:endParaRPr dirty="0" lang="en-US">
              <a:latin typeface="Times New Roman" pitchFamily="18" charset="0"/>
              <a:cs typeface="Times New Roman" pitchFamily="18" charset="0"/>
            </a:endParaRPr>
          </a:p>
          <a:p>
            <a:pPr algn="justLow" indent="0" marL="0">
              <a:lnSpc>
                <a:spcPct val="120000"/>
              </a:lnSpc>
              <a:spcBef>
                <a:spcPts val="0"/>
              </a:spcBef>
              <a:buNone/>
            </a:pPr>
            <a:endParaRPr dirty="0" lang="en-US">
              <a:latin typeface="Times New Roman" pitchFamily="18" charset="0"/>
              <a:cs typeface="Times New Roman" pitchFamily="18" charset="0"/>
            </a:endParaRPr>
          </a:p>
          <a:p>
            <a:pPr algn="justLow" indent="0" marL="0">
              <a:lnSpc>
                <a:spcPct val="120000"/>
              </a:lnSpc>
              <a:spcBef>
                <a:spcPts val="0"/>
              </a:spcBef>
              <a:buNone/>
            </a:pPr>
            <a:endParaRPr dirty="0" lang="en-US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8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>
            <a:normAutofit/>
          </a:bodyPr>
          <a:p>
            <a:r>
              <a:rPr b="1" dirty="0" sz="3600" lang="en-US">
                <a:latin typeface="Times New Roman" pitchFamily="18" charset="0"/>
                <a:cs typeface="Times New Roman" pitchFamily="18" charset="0"/>
              </a:rPr>
              <a:t>II- </a:t>
            </a:r>
            <a:r>
              <a:rPr b="1" dirty="0" sz="3600" lang="en-US" err="1">
                <a:latin typeface="Times New Roman" pitchFamily="18" charset="0"/>
                <a:cs typeface="Times New Roman" pitchFamily="18" charset="0"/>
              </a:rPr>
              <a:t>Pilocarpine</a:t>
            </a:r>
            <a:r>
              <a:rPr b="1" dirty="0" sz="3600" lang="en-US">
                <a:latin typeface="Times New Roman" pitchFamily="18" charset="0"/>
                <a:cs typeface="Times New Roman" pitchFamily="18" charset="0"/>
              </a:rPr>
              <a:t> (</a:t>
            </a:r>
            <a:r>
              <a:rPr b="1" dirty="0" sz="3600" lang="en-US" err="1">
                <a:latin typeface="Times New Roman" pitchFamily="18" charset="0"/>
                <a:cs typeface="Times New Roman" pitchFamily="18" charset="0"/>
              </a:rPr>
              <a:t>cholinomimetic</a:t>
            </a:r>
            <a:r>
              <a:rPr b="1" dirty="0" sz="3600" lang="en-US">
                <a:latin typeface="Times New Roman" pitchFamily="18" charset="0"/>
                <a:cs typeface="Times New Roman" pitchFamily="18" charset="0"/>
              </a:rPr>
              <a:t> alkaloid)</a:t>
            </a:r>
            <a:endParaRPr dirty="0" sz="3600"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64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562600"/>
          </a:xfrm>
        </p:spPr>
        <p:txBody>
          <a:bodyPr>
            <a:noAutofit/>
          </a:bodyPr>
          <a:p>
            <a:pPr algn="justLow" indent="0" marL="0">
              <a:spcBef>
                <a:spcPts val="0"/>
              </a:spcBef>
            </a:pPr>
            <a:r>
              <a:rPr b="1" dirty="0" sz="2800" lang="en-US" u="sng">
                <a:latin typeface="Times New Roman" pitchFamily="18" charset="0"/>
                <a:cs typeface="Times New Roman" pitchFamily="18" charset="0"/>
              </a:rPr>
              <a:t>Pharmacological properties:</a:t>
            </a:r>
          </a:p>
          <a:p>
            <a:pPr algn="justLow" indent="0" marL="0">
              <a:spcBef>
                <a:spcPts val="0"/>
              </a:spcBef>
            </a:pPr>
            <a:r>
              <a:rPr dirty="0" sz="2800" lang="en-US">
                <a:latin typeface="Times New Roman" pitchFamily="18" charset="0"/>
                <a:cs typeface="Times New Roman" pitchFamily="18" charset="0"/>
              </a:rPr>
              <a:t>It is a tertiary amine alkaloid</a:t>
            </a:r>
            <a:endParaRPr dirty="0" sz="2800" lang="en-US">
              <a:latin typeface="Times New Roman" pitchFamily="18" charset="0"/>
              <a:cs typeface="Times New Roman" pitchFamily="18" charset="0"/>
            </a:endParaRPr>
          </a:p>
          <a:p>
            <a:pPr algn="justLow" indent="0" marL="0">
              <a:spcBef>
                <a:spcPts val="0"/>
              </a:spcBef>
            </a:pPr>
            <a:r>
              <a:rPr dirty="0" sz="28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2800" lang="en-US">
                <a:latin typeface="Times New Roman" pitchFamily="18" charset="0"/>
                <a:cs typeface="Times New Roman" pitchFamily="18" charset="0"/>
              </a:rPr>
              <a:t>O</a:t>
            </a:r>
            <a:r>
              <a:rPr dirty="0" sz="2800" lang="en-US">
                <a:latin typeface="Times New Roman" pitchFamily="18" charset="0"/>
                <a:cs typeface="Times New Roman" pitchFamily="18" charset="0"/>
              </a:rPr>
              <a:t>n</a:t>
            </a:r>
            <a:r>
              <a:rPr dirty="0" sz="2800" lang="en-US">
                <a:latin typeface="Times New Roman" pitchFamily="18" charset="0"/>
                <a:cs typeface="Times New Roman" pitchFamily="18" charset="0"/>
              </a:rPr>
              <a:t>l</a:t>
            </a:r>
            <a:r>
              <a:rPr dirty="0" sz="2800" lang="en-US">
                <a:latin typeface="Times New Roman" pitchFamily="18" charset="0"/>
                <a:cs typeface="Times New Roman" pitchFamily="18" charset="0"/>
              </a:rPr>
              <a:t>y</a:t>
            </a:r>
            <a:r>
              <a:rPr dirty="0" sz="28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2800" lang="en-US">
                <a:latin typeface="Times New Roman" pitchFamily="18" charset="0"/>
                <a:cs typeface="Times New Roman" pitchFamily="18" charset="0"/>
              </a:rPr>
              <a:t>muscarinic activity</a:t>
            </a:r>
            <a:r>
              <a:rPr dirty="0" sz="2800" lang="en-US" smtClean="0">
                <a:latin typeface="Times New Roman" pitchFamily="18" charset="0"/>
                <a:cs typeface="Times New Roman" pitchFamily="18" charset="0"/>
              </a:rPr>
              <a:t>.</a:t>
            </a:r>
            <a:endParaRPr dirty="0" sz="2800" lang="en-US">
              <a:latin typeface="Times New Roman" pitchFamily="18" charset="0"/>
              <a:cs typeface="Times New Roman" pitchFamily="18" charset="0"/>
            </a:endParaRPr>
          </a:p>
          <a:p>
            <a:pPr algn="justLow" indent="0" marL="0">
              <a:spcBef>
                <a:spcPts val="0"/>
              </a:spcBef>
            </a:pPr>
            <a:r>
              <a:rPr dirty="0" sz="28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2800" lang="en-US">
                <a:latin typeface="Times New Roman" pitchFamily="18" charset="0"/>
                <a:cs typeface="Times New Roman" pitchFamily="18" charset="0"/>
              </a:rPr>
              <a:t>It is resistant to hydrolysis by both pseudo &amp; true-cholinesterase</a:t>
            </a:r>
            <a:endParaRPr altLang="en-US" lang="zh-CN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8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b="1" dirty="0" lang="en-US">
                <a:latin typeface="Times New Roman" pitchFamily="18" charset="0"/>
                <a:cs typeface="Times New Roman" pitchFamily="18" charset="0"/>
              </a:rPr>
              <a:t>Clinical Uses of </a:t>
            </a:r>
            <a:r>
              <a:rPr b="1" dirty="0" lang="en-US" err="1">
                <a:latin typeface="Times New Roman" pitchFamily="18" charset="0"/>
                <a:cs typeface="Times New Roman" pitchFamily="18" charset="0"/>
              </a:rPr>
              <a:t>Pilocarpine</a:t>
            </a:r>
            <a:r>
              <a:rPr b="1" dirty="0" lang="en-US" smtClean="0">
                <a:latin typeface="Times New Roman" pitchFamily="18" charset="0"/>
                <a:cs typeface="Times New Roman" pitchFamily="18" charset="0"/>
              </a:rPr>
              <a:t>:</a:t>
            </a:r>
            <a:br>
              <a:rPr b="1" dirty="0" lang="en-US" smtClean="0">
                <a:latin typeface="Times New Roman" pitchFamily="18" charset="0"/>
                <a:cs typeface="Times New Roman" pitchFamily="18" charset="0"/>
              </a:rPr>
            </a:br>
            <a:r>
              <a:rPr b="1" dirty="0" lang="en-US" smtClean="0">
                <a:latin typeface="Times New Roman" pitchFamily="18" charset="0"/>
                <a:cs typeface="Times New Roman" pitchFamily="18" charset="0"/>
              </a:rPr>
              <a:t>&amp; </a:t>
            </a:r>
            <a:r>
              <a:rPr b="1" dirty="0" lang="en-US" err="1" smtClean="0">
                <a:latin typeface="Times New Roman" pitchFamily="18" charset="0"/>
                <a:cs typeface="Times New Roman" pitchFamily="18" charset="0"/>
              </a:rPr>
              <a:t>cevimeline</a:t>
            </a:r>
            <a:r>
              <a:rPr b="1" dirty="0" lang="en-US" smtClean="0">
                <a:latin typeface="Times New Roman" pitchFamily="18" charset="0"/>
                <a:cs typeface="Times New Roman" pitchFamily="18" charset="0"/>
              </a:rPr>
              <a:t> </a:t>
            </a:r>
            <a:endParaRPr dirty="0"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64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p>
            <a:pPr algn="justLow" indent="0" marL="0">
              <a:lnSpc>
                <a:spcPct val="110000"/>
              </a:lnSpc>
              <a:spcBef>
                <a:spcPts val="0"/>
              </a:spcBef>
            </a:pPr>
            <a:r>
              <a:rPr dirty="0" lang="en-US">
                <a:latin typeface="Times New Roman" pitchFamily="18" charset="0"/>
                <a:cs typeface="Times New Roman" pitchFamily="18" charset="0"/>
              </a:rPr>
              <a:t>1) Glaucoma (open angle type) 1 % drops</a:t>
            </a:r>
            <a:r>
              <a:rPr dirty="0" lang="en-US" smtClean="0">
                <a:latin typeface="Times New Roman" pitchFamily="18" charset="0"/>
                <a:cs typeface="Times New Roman" pitchFamily="18" charset="0"/>
              </a:rPr>
              <a:t>.</a:t>
            </a:r>
            <a:endParaRPr dirty="0" lang="en-US">
              <a:latin typeface="Times New Roman" pitchFamily="18" charset="0"/>
              <a:cs typeface="Times New Roman" pitchFamily="18" charset="0"/>
            </a:endParaRPr>
          </a:p>
          <a:p>
            <a:pPr algn="justLow" indent="0" marL="0">
              <a:lnSpc>
                <a:spcPct val="110000"/>
              </a:lnSpc>
              <a:spcBef>
                <a:spcPts val="0"/>
              </a:spcBef>
            </a:pPr>
            <a:r>
              <a:rPr dirty="0" lang="en-US">
                <a:latin typeface="Times New Roman" pitchFamily="18" charset="0"/>
                <a:cs typeface="Times New Roman" pitchFamily="18" charset="0"/>
              </a:rPr>
              <a:t>2</a:t>
            </a:r>
            <a:r>
              <a:rPr dirty="0" lang="en-US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dirty="0" lang="en-US" smtClean="0">
                <a:latin typeface="Times New Roman" pitchFamily="18" charset="0"/>
                <a:cs typeface="Times New Roman" pitchFamily="18" charset="0"/>
              </a:rPr>
              <a:t>Treatment of </a:t>
            </a:r>
            <a:r>
              <a:rPr dirty="0" lang="en-US" err="1" smtClean="0">
                <a:latin typeface="Times New Roman" pitchFamily="18" charset="0"/>
                <a:cs typeface="Times New Roman" pitchFamily="18" charset="0"/>
              </a:rPr>
              <a:t>xerophthalmia</a:t>
            </a:r>
            <a:r>
              <a:rPr dirty="0" lang="en-US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dirty="0" lang="en-US" err="1" smtClean="0">
                <a:latin typeface="Times New Roman" pitchFamily="18" charset="0"/>
                <a:cs typeface="Times New Roman" pitchFamily="18" charset="0"/>
              </a:rPr>
              <a:t>xerostomia</a:t>
            </a:r>
            <a:r>
              <a:rPr dirty="0" lang="en-US" smtClean="0">
                <a:latin typeface="Times New Roman" pitchFamily="18" charset="0"/>
                <a:cs typeface="Times New Roman" pitchFamily="18" charset="0"/>
              </a:rPr>
              <a:t> due to autoimmune </a:t>
            </a:r>
            <a:r>
              <a:rPr dirty="0" lang="en-US" err="1" smtClean="0">
                <a:latin typeface="Times New Roman" pitchFamily="18" charset="0"/>
                <a:cs typeface="Times New Roman" pitchFamily="18" charset="0"/>
              </a:rPr>
              <a:t>parotitis</a:t>
            </a:r>
            <a:r>
              <a:rPr dirty="0" lang="en-US" smtClean="0">
                <a:latin typeface="Times New Roman" pitchFamily="18" charset="0"/>
                <a:cs typeface="Times New Roman" pitchFamily="18" charset="0"/>
              </a:rPr>
              <a:t> and conjunctivitis) (</a:t>
            </a:r>
            <a:r>
              <a:rPr dirty="0" lang="en-US" err="1" smtClean="0">
                <a:latin typeface="Times New Roman" pitchFamily="18" charset="0"/>
                <a:cs typeface="Times New Roman" pitchFamily="18" charset="0"/>
              </a:rPr>
              <a:t>SjOgren</a:t>
            </a:r>
            <a:r>
              <a:rPr dirty="0" lang="en-US" smtClean="0">
                <a:latin typeface="Times New Roman" pitchFamily="18" charset="0"/>
                <a:cs typeface="Times New Roman" pitchFamily="18" charset="0"/>
              </a:rPr>
              <a:t> syndrome) </a:t>
            </a:r>
            <a:endParaRPr dirty="0" lang="en-US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8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60" name="Picture 2" descr="C:\Users\admin\Desktop\75cf4d2f9512760349ff5d793d82b2b2.png"/>
          <p:cNvPicPr>
            <a:picLocks noChangeAspect="1" noGrp="1" noChangeArrowheads="1"/>
          </p:cNvPicPr>
          <p:nvPr>
            <p:ph idx="4294967295"/>
          </p:nvPr>
        </p:nvPicPr>
        <p:blipFill>
          <a:blip xmlns:r="http://schemas.openxmlformats.org/officeDocument/2006/relationships" r:embed="rId1"/>
          <a:srcRect/>
          <a:stretch>
            <a:fillRect/>
          </a:stretch>
        </p:blipFill>
        <p:spPr bwMode="auto">
          <a:xfrm>
            <a:off x="357158" y="500042"/>
            <a:ext cx="8429652" cy="5929333"/>
          </a:xfrm>
          <a:prstGeom prst="rect"/>
          <a:noFill/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9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6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b="1" dirty="0" lang="en-US"/>
              <a:t>Contraindications of </a:t>
            </a:r>
            <a:r>
              <a:rPr b="1" dirty="0" lang="en-US" smtClean="0"/>
              <a:t>direct </a:t>
            </a:r>
            <a:r>
              <a:rPr b="1" dirty="0" lang="en-US" err="1" smtClean="0"/>
              <a:t>parasympathomimetics</a:t>
            </a:r>
            <a:endParaRPr dirty="0" lang="en-US"/>
          </a:p>
        </p:txBody>
      </p:sp>
      <p:sp>
        <p:nvSpPr>
          <p:cNvPr id="104864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p>
            <a:pPr algn="justLow" indent="0" marL="0">
              <a:lnSpc>
                <a:spcPct val="110000"/>
              </a:lnSpc>
              <a:spcBef>
                <a:spcPts val="0"/>
              </a:spcBef>
              <a:buNone/>
            </a:pPr>
            <a:endParaRPr dirty="0" lang="en-US">
              <a:latin typeface="Times New Roman" pitchFamily="18" charset="0"/>
              <a:cs typeface="Times New Roman" pitchFamily="18" charset="0"/>
            </a:endParaRPr>
          </a:p>
          <a:p>
            <a:pPr algn="justLow" indent="0" marL="0">
              <a:lnSpc>
                <a:spcPct val="110000"/>
              </a:lnSpc>
              <a:spcBef>
                <a:spcPts val="0"/>
              </a:spcBef>
            </a:pPr>
            <a:r>
              <a:rPr dirty="0" lang="en-US">
                <a:latin typeface="Times New Roman" pitchFamily="18" charset="0"/>
                <a:cs typeface="Times New Roman" pitchFamily="18" charset="0"/>
              </a:rPr>
              <a:t>1</a:t>
            </a:r>
            <a:r>
              <a:rPr dirty="0" lang="en-US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Bronchial asthma (due to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bronchoconstriction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and increase in bronchial </a:t>
            </a:r>
            <a:r>
              <a:rPr dirty="0" lang="en-US" smtClean="0">
                <a:latin typeface="Times New Roman" pitchFamily="18" charset="0"/>
                <a:cs typeface="Times New Roman" pitchFamily="18" charset="0"/>
              </a:rPr>
              <a:t>secretions</a:t>
            </a:r>
            <a:endParaRPr dirty="0" lang="en-US">
              <a:latin typeface="Times New Roman" pitchFamily="18" charset="0"/>
              <a:cs typeface="Times New Roman" pitchFamily="18" charset="0"/>
            </a:endParaRPr>
          </a:p>
          <a:p>
            <a:pPr algn="justLow" indent="0" marL="0">
              <a:lnSpc>
                <a:spcPct val="110000"/>
              </a:lnSpc>
              <a:spcBef>
                <a:spcPts val="0"/>
              </a:spcBef>
            </a:pPr>
            <a:r>
              <a:rPr dirty="0" lang="en-US">
                <a:latin typeface="Times New Roman" pitchFamily="18" charset="0"/>
                <a:cs typeface="Times New Roman" pitchFamily="18" charset="0"/>
              </a:rPr>
              <a:t>2</a:t>
            </a:r>
            <a:r>
              <a:rPr dirty="0" lang="en-US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gastrointestinal and urinary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hypotonia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with organic </a:t>
            </a:r>
            <a:r>
              <a:rPr dirty="0" lang="en-US" smtClean="0">
                <a:latin typeface="Times New Roman" pitchFamily="18" charset="0"/>
                <a:cs typeface="Times New Roman" pitchFamily="18" charset="0"/>
              </a:rPr>
              <a:t>obstruction</a:t>
            </a:r>
          </a:p>
          <a:p>
            <a:pPr algn="justLow" indent="0" marL="0">
              <a:lnSpc>
                <a:spcPct val="110000"/>
              </a:lnSpc>
              <a:spcBef>
                <a:spcPts val="0"/>
              </a:spcBef>
            </a:pPr>
            <a:r>
              <a:rPr dirty="0" lang="en-US" smtClean="0">
                <a:latin typeface="Times New Roman" pitchFamily="18" charset="0"/>
                <a:cs typeface="Times New Roman" pitchFamily="18" charset="0"/>
              </a:rPr>
              <a:t>3) Peptic ulcer (due to ↑ gastric motility and secretions).</a:t>
            </a:r>
            <a:endParaRPr dirty="0" lang="en-US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9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8" name="Title 3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b="1" dirty="0" lang="en-US">
                <a:latin typeface="Arial Black" pitchFamily="34" charset="0"/>
              </a:rPr>
              <a:t>III-</a:t>
            </a:r>
            <a:r>
              <a:rPr b="1" dirty="0" lang="en-US" err="1">
                <a:latin typeface="Arial Black" pitchFamily="34" charset="0"/>
              </a:rPr>
              <a:t>Anticholinesterases</a:t>
            </a:r>
            <a:endParaRPr dirty="0" lang="en-US">
              <a:latin typeface="Arial Black" pitchFamily="34" charset="0"/>
            </a:endParaRPr>
          </a:p>
        </p:txBody>
      </p:sp>
      <p:sp>
        <p:nvSpPr>
          <p:cNvPr id="1048649" name="Subtitle 4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9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0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pic>
        <p:nvPicPr>
          <p:cNvPr id="2097161" name="Picture 2" descr="C:\Users\Wall Sina\Desktop\3.jpg"/>
          <p:cNvPicPr>
            <a:picLocks noChangeAspect="1" noGrp="1" noChangeArrowheads="1"/>
          </p:cNvPicPr>
          <p:nvPr>
            <p:ph idx="1"/>
          </p:nvPr>
        </p:nvPicPr>
        <p:blipFill>
          <a:blip xmlns:r="http://schemas.openxmlformats.org/officeDocument/2006/relationships" r:embed="rId1"/>
          <a:srcRect/>
          <a:stretch>
            <a:fillRect/>
          </a:stretch>
        </p:blipFill>
        <p:spPr bwMode="auto">
          <a:xfrm>
            <a:off x="-152400" y="1672430"/>
            <a:ext cx="9296400" cy="5185569"/>
          </a:xfrm>
          <a:prstGeom prst="rect"/>
          <a:noFill/>
        </p:spPr>
      </p:pic>
      <p:sp>
        <p:nvSpPr>
          <p:cNvPr id="1048651" name="TextBox 3"/>
          <p:cNvSpPr txBox="1"/>
          <p:nvPr/>
        </p:nvSpPr>
        <p:spPr>
          <a:xfrm>
            <a:off x="214282" y="2357430"/>
            <a:ext cx="3200400" cy="830997"/>
          </a:xfrm>
          <a:prstGeom prst="rect"/>
          <a:noFill/>
        </p:spPr>
        <p:txBody>
          <a:bodyPr rtlCol="0" wrap="square">
            <a:spAutoFit/>
          </a:bodyPr>
          <a:p>
            <a:r>
              <a:rPr b="1" dirty="0" sz="160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(Weak bond)</a:t>
            </a:r>
          </a:p>
          <a:p>
            <a:r>
              <a:rPr b="1" dirty="0" sz="160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Produce transient inhibition of the enzyme</a:t>
            </a:r>
          </a:p>
        </p:txBody>
      </p:sp>
      <p:sp>
        <p:nvSpPr>
          <p:cNvPr id="1048652" name="TextBox 4"/>
          <p:cNvSpPr txBox="1"/>
          <p:nvPr/>
        </p:nvSpPr>
        <p:spPr>
          <a:xfrm>
            <a:off x="5562600" y="3124200"/>
            <a:ext cx="3200400" cy="1158239"/>
          </a:xfrm>
          <a:prstGeom prst="rect"/>
          <a:noFill/>
        </p:spPr>
        <p:txBody>
          <a:bodyPr rtlCol="0" wrap="square">
            <a:spAutoFit/>
          </a:bodyPr>
          <a:p>
            <a:r>
              <a:rPr b="1" dirty="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(Usually toxin)</a:t>
            </a:r>
          </a:p>
          <a:p>
            <a:pPr algn="justLow"/>
            <a:r>
              <a:rPr b="1" dirty="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Produces permanent </a:t>
            </a:r>
            <a:r>
              <a:rPr b="1" dirty="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phosphorylation</a:t>
            </a:r>
            <a:r>
              <a:rPr b="1" dirty="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of the enzyme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9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62" name="Picture 2" descr="C:\Users\admin\Desktop\4-Differences-between-physostigmine-and-neostigmine.png"/>
          <p:cNvPicPr>
            <a:picLocks noChangeAspect="1" noChangeArrowheads="1"/>
          </p:cNvPicPr>
          <p:nvPr/>
        </p:nvPicPr>
        <p:blipFill>
          <a:blip xmlns:r="http://schemas.openxmlformats.org/officeDocument/2006/relationships" r:embed="rId1"/>
          <a:srcRect/>
          <a:stretch>
            <a:fillRect/>
          </a:stretch>
        </p:blipFill>
        <p:spPr bwMode="auto">
          <a:xfrm>
            <a:off x="395294" y="26740"/>
            <a:ext cx="8248672" cy="6628829"/>
          </a:xfrm>
          <a:prstGeom prst="rect"/>
          <a:noFill/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9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3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b="1" dirty="0" lang="en-US">
                <a:latin typeface="Times New Roman" pitchFamily="18" charset="0"/>
                <a:cs typeface="Times New Roman" pitchFamily="18" charset="0"/>
              </a:rPr>
              <a:t>Myasthenia gravis</a:t>
            </a:r>
            <a:endParaRPr dirty="0"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654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 fontScale="90625" lnSpcReduction="10000"/>
          </a:bodyPr>
          <a:p>
            <a:pPr algn="justLow" indent="0" marL="0">
              <a:spcBef>
                <a:spcPts val="0"/>
              </a:spcBef>
            </a:pPr>
            <a:r>
              <a:rPr dirty="0" lang="en-US">
                <a:latin typeface="Times New Roman" pitchFamily="18" charset="0"/>
                <a:cs typeface="Times New Roman" pitchFamily="18" charset="0"/>
              </a:rPr>
              <a:t>It is an autoimmune disease (genetic) in which there is an antibody to the 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nicotinic Nm receptor system which impairs the responsiveness of the neuromuscular junction resulting in weakness and rapid fatigability of skeletal muscles.</a:t>
            </a:r>
          </a:p>
          <a:p>
            <a:pPr algn="justLow" indent="0" marL="0">
              <a:spcBef>
                <a:spcPts val="0"/>
              </a:spcBef>
            </a:pPr>
            <a:r>
              <a:rPr dirty="0" lang="en-US">
                <a:latin typeface="Times New Roman" pitchFamily="18" charset="0"/>
                <a:cs typeface="Times New Roman" pitchFamily="18" charset="0"/>
              </a:rPr>
              <a:t>More proximal muscles are affected: ptosis, diplopia, weak mastication muscles, drop of mouth angle, dysarthria, shoulder girdle.</a:t>
            </a:r>
          </a:p>
          <a:p>
            <a:pPr algn="justLow" indent="0" marL="0">
              <a:spcBef>
                <a:spcPts val="0"/>
              </a:spcBef>
            </a:pPr>
            <a:r>
              <a:rPr dirty="0" lang="en-US">
                <a:latin typeface="Times New Roman" pitchFamily="18" charset="0"/>
                <a:cs typeface="Times New Roman" pitchFamily="18" charset="0"/>
              </a:rPr>
              <a:t>Bulbar muscles (</a:t>
            </a:r>
            <a:r>
              <a:rPr b="0" dirty="0" i="0" lang="en-US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muscles are involved in speaking, swallowing, chewing, and holding the jaw in place)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when affected: patient dies.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6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4" name="Text Box 2"/>
          <p:cNvSpPr txBox="1">
            <a:spLocks noChangeArrowheads="1"/>
          </p:cNvSpPr>
          <p:nvPr/>
        </p:nvSpPr>
        <p:spPr bwMode="auto">
          <a:xfrm>
            <a:off x="136525" y="304800"/>
            <a:ext cx="8769350" cy="7914639"/>
          </a:xfrm>
          <a:prstGeom prst="rect"/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p>
            <a:endParaRPr b="1" dirty="0" sz="2400" lang="ar-EG" u="sng">
              <a:latin typeface="Times New Roman" pitchFamily="18" charset="0"/>
              <a:cs typeface="Times New Roman" pitchFamily="18" charset="0"/>
            </a:endParaRPr>
          </a:p>
          <a:p>
            <a:r>
              <a:rPr b="1" dirty="0" sz="2400" lang="en-US" u="sng">
                <a:latin typeface="Times New Roman" pitchFamily="18" charset="0"/>
                <a:cs typeface="Times New Roman" pitchFamily="18" charset="0"/>
              </a:rPr>
              <a:t>The main neurotransmitter in the parasympathetic nervous system:</a:t>
            </a:r>
          </a:p>
          <a:p>
            <a:pPr algn="ctr"/>
            <a:r>
              <a:rPr b="1" dirty="0" sz="2400" lang="en-US" u="sng">
                <a:latin typeface="Times New Roman" pitchFamily="18" charset="0"/>
                <a:cs typeface="Times New Roman" pitchFamily="18" charset="0"/>
              </a:rPr>
              <a:t>ACETYLCHOLINE</a:t>
            </a:r>
          </a:p>
          <a:p>
            <a:endParaRPr b="1" dirty="0" sz="2400" lang="en-US" u="sng">
              <a:latin typeface="Times New Roman" pitchFamily="18" charset="0"/>
              <a:cs typeface="Times New Roman" pitchFamily="18" charset="0"/>
            </a:endParaRPr>
          </a:p>
          <a:p>
            <a:r>
              <a:rPr b="1" dirty="0" sz="2400" lang="en-US" u="sng">
                <a:latin typeface="Times New Roman" pitchFamily="18" charset="0"/>
                <a:cs typeface="Times New Roman" pitchFamily="18" charset="0"/>
              </a:rPr>
              <a:t>Cholinergic neuron (ACH is neurotransmitter): sites of acetylcholine:</a:t>
            </a:r>
          </a:p>
          <a:p>
            <a:r>
              <a:rPr dirty="0" sz="2400" lang="en-US">
                <a:latin typeface="Times New Roman" pitchFamily="18" charset="0"/>
                <a:cs typeface="Times New Roman" pitchFamily="18" charset="0"/>
              </a:rPr>
              <a:t>1- parasympathetic nerve endings</a:t>
            </a:r>
          </a:p>
          <a:p>
            <a:r>
              <a:rPr dirty="0" sz="2400" lang="en-US">
                <a:latin typeface="Times New Roman" pitchFamily="18" charset="0"/>
                <a:cs typeface="Times New Roman" pitchFamily="18" charset="0"/>
              </a:rPr>
              <a:t>2- some sympathetic nerve fibers (sympathetic cholinergic):</a:t>
            </a:r>
          </a:p>
          <a:p>
            <a:pPr>
              <a:buFontTx/>
              <a:buChar char="-"/>
            </a:pPr>
            <a:r>
              <a:rPr dirty="0" sz="2400" lang="en-US" err="1">
                <a:latin typeface="Times New Roman" pitchFamily="18" charset="0"/>
                <a:cs typeface="Times New Roman" pitchFamily="18" charset="0"/>
              </a:rPr>
              <a:t>preganglionic</a:t>
            </a:r>
            <a:r>
              <a:rPr dirty="0" sz="2400" lang="en-US">
                <a:latin typeface="Times New Roman" pitchFamily="18" charset="0"/>
                <a:cs typeface="Times New Roman" pitchFamily="18" charset="0"/>
              </a:rPr>
              <a:t> fibers terminating in the adrenal medulla</a:t>
            </a:r>
          </a:p>
          <a:p>
            <a:pPr>
              <a:buFontTx/>
              <a:buChar char="-"/>
            </a:pPr>
            <a:r>
              <a:rPr dirty="0" sz="2400" lang="en-US">
                <a:latin typeface="Times New Roman" pitchFamily="18" charset="0"/>
                <a:cs typeface="Times New Roman" pitchFamily="18" charset="0"/>
              </a:rPr>
              <a:t>Sweat glands: except sweat glands in palms and forehead which receive sympathetic adrenergic nerve fibers.</a:t>
            </a:r>
          </a:p>
          <a:p>
            <a:r>
              <a:rPr dirty="0" sz="2400" lang="en-US">
                <a:latin typeface="Times New Roman" pitchFamily="18" charset="0"/>
                <a:cs typeface="Times New Roman" pitchFamily="18" charset="0"/>
              </a:rPr>
              <a:t>3- autonomic ganglia (both parasympathetic and sympathetic )</a:t>
            </a:r>
          </a:p>
          <a:p>
            <a:r>
              <a:rPr dirty="0" sz="2400" lang="en-US">
                <a:latin typeface="Times New Roman" pitchFamily="18" charset="0"/>
                <a:cs typeface="Times New Roman" pitchFamily="18" charset="0"/>
              </a:rPr>
              <a:t>4- postganglionic fibers of the parasympathetic division, - voluntary </a:t>
            </a:r>
          </a:p>
          <a:p>
            <a:r>
              <a:rPr dirty="0" sz="2400" lang="en-US">
                <a:latin typeface="Times New Roman" pitchFamily="18" charset="0"/>
                <a:cs typeface="Times New Roman" pitchFamily="18" charset="0"/>
              </a:rPr>
              <a:t>  muscles of the somatic system (neuromuscular junction)</a:t>
            </a:r>
          </a:p>
          <a:p>
            <a:r>
              <a:rPr dirty="0" sz="2400" lang="en-US">
                <a:latin typeface="Times New Roman" pitchFamily="18" charset="0"/>
                <a:cs typeface="Times New Roman" pitchFamily="18" charset="0"/>
              </a:rPr>
              <a:t>5- CNS: many functions especially memory (pathogenesis of Alzheimer </a:t>
            </a:r>
            <a:r>
              <a:rPr dirty="0" sz="2400" lang="en-US" err="1">
                <a:latin typeface="Times New Roman" pitchFamily="18" charset="0"/>
                <a:cs typeface="Times New Roman" pitchFamily="18" charset="0"/>
              </a:rPr>
              <a:t>disesse</a:t>
            </a:r>
            <a:r>
              <a:rPr dirty="0" sz="2400" lang="en-US"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endParaRPr dirty="0" sz="2400" lang="en-US">
              <a:latin typeface="Times New Roman" pitchFamily="18" charset="0"/>
              <a:cs typeface="Times New Roman" pitchFamily="18" charset="0"/>
            </a:endParaRPr>
          </a:p>
          <a:p>
            <a:endParaRPr dirty="0" sz="2400" lang="en-US">
              <a:latin typeface="Times New Roman" pitchFamily="18" charset="0"/>
              <a:cs typeface="Times New Roman" pitchFamily="18" charset="0"/>
            </a:endParaRPr>
          </a:p>
          <a:p>
            <a:r>
              <a:rPr dirty="0" sz="2400" lang="en-US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b="0" dirty="0" sz="2400" lang="cs-CZ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9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5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b="1" dirty="0" lang="en-US">
                <a:latin typeface="Times New Roman" pitchFamily="18" charset="0"/>
                <a:cs typeface="Times New Roman" pitchFamily="18" charset="0"/>
              </a:rPr>
              <a:t>Manifestations of </a:t>
            </a:r>
            <a:r>
              <a:rPr b="1" dirty="0" lang="en-US" err="1">
                <a:latin typeface="Times New Roman" pitchFamily="18" charset="0"/>
                <a:cs typeface="Times New Roman" pitchFamily="18" charset="0"/>
              </a:rPr>
              <a:t>M.gravis</a:t>
            </a:r>
            <a:endParaRPr b="1" dirty="0" lang="en-US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97163" name="Picture 2" descr="C:\Users\Wall Sina\Desktop\lrg273_183716MGDroop.jpg"/>
          <p:cNvPicPr>
            <a:picLocks noChangeAspect="1" noGrp="1" noChangeArrowheads="1"/>
          </p:cNvPicPr>
          <p:nvPr>
            <p:ph idx="1"/>
          </p:nvPr>
        </p:nvPicPr>
        <p:blipFill>
          <a:blip xmlns:r="http://schemas.openxmlformats.org/officeDocument/2006/relationships" r:embed="rId1"/>
          <a:srcRect/>
          <a:stretch>
            <a:fillRect/>
          </a:stretch>
        </p:blipFill>
        <p:spPr bwMode="auto">
          <a:xfrm>
            <a:off x="1143000" y="2514600"/>
            <a:ext cx="3249672" cy="3124199"/>
          </a:xfrm>
          <a:prstGeom prst="rect"/>
          <a:noFill/>
        </p:spPr>
      </p:pic>
      <p:pic>
        <p:nvPicPr>
          <p:cNvPr id="2097164" name="Picture 3" descr="C:\Users\Wall Sina\Desktop\1ca81c10d82fb0521ee0c92d9537c2e7.jpg"/>
          <p:cNvPicPr>
            <a:picLocks noChangeAspect="1" noChangeArrowheads="1"/>
          </p:cNvPicPr>
          <p:nvPr/>
        </p:nvPicPr>
        <p:blipFill>
          <a:blip xmlns:r="http://schemas.openxmlformats.org/officeDocument/2006/relationships" r:embed="rId2"/>
          <a:srcRect/>
          <a:stretch>
            <a:fillRect/>
          </a:stretch>
        </p:blipFill>
        <p:spPr bwMode="auto">
          <a:xfrm>
            <a:off x="5105400" y="2074863"/>
            <a:ext cx="3657600" cy="3411537"/>
          </a:xfrm>
          <a:prstGeom prst="rect"/>
          <a:noFill/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9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6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/>
          <a:p>
            <a:r>
              <a:rPr b="1" dirty="0" lang="en-US">
                <a:latin typeface="Times New Roman" pitchFamily="18" charset="0"/>
                <a:cs typeface="Times New Roman" pitchFamily="18" charset="0"/>
              </a:rPr>
              <a:t>Treatment:</a:t>
            </a:r>
            <a:endParaRPr dirty="0"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657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6019800"/>
          </a:xfrm>
        </p:spPr>
        <p:txBody>
          <a:bodyPr>
            <a:normAutofit/>
          </a:bodyPr>
          <a:p>
            <a:pPr algn="justLow" indent="0" marL="0">
              <a:lnSpc>
                <a:spcPct val="120000"/>
              </a:lnSpc>
              <a:spcBef>
                <a:spcPts val="0"/>
              </a:spcBef>
            </a:pPr>
            <a:r>
              <a:rPr b="1" dirty="0" sz="3800" lang="en-US">
                <a:latin typeface="Times New Roman" pitchFamily="18" charset="0"/>
                <a:cs typeface="Times New Roman" pitchFamily="18" charset="0"/>
              </a:rPr>
              <a:t>1- </a:t>
            </a:r>
            <a:r>
              <a:rPr b="1" dirty="0" sz="3800" lang="en-US" err="1">
                <a:latin typeface="Times New Roman" pitchFamily="18" charset="0"/>
                <a:cs typeface="Times New Roman" pitchFamily="18" charset="0"/>
              </a:rPr>
              <a:t>Anticholinesterases</a:t>
            </a:r>
            <a:r>
              <a:rPr b="1" dirty="0" sz="3800" lang="en-US">
                <a:latin typeface="Times New Roman" pitchFamily="18" charset="0"/>
                <a:cs typeface="Times New Roman" pitchFamily="18" charset="0"/>
              </a:rPr>
              <a:t>: e.g. neostigmine, </a:t>
            </a:r>
            <a:r>
              <a:rPr b="1" dirty="0" sz="3800" lang="en-US" err="1" smtClean="0">
                <a:latin typeface="Times New Roman" pitchFamily="18" charset="0"/>
                <a:cs typeface="Times New Roman" pitchFamily="18" charset="0"/>
              </a:rPr>
              <a:t>pyridostigmine</a:t>
            </a:r>
            <a:r>
              <a:rPr dirty="0" sz="3800" lang="en-US" smtClean="0">
                <a:latin typeface="Times New Roman" pitchFamily="18" charset="0"/>
                <a:cs typeface="Times New Roman" pitchFamily="18" charset="0"/>
              </a:rPr>
              <a:t> </a:t>
            </a:r>
            <a:endParaRPr dirty="0" lang="en-US">
              <a:latin typeface="Times New Roman" pitchFamily="18" charset="0"/>
              <a:cs typeface="Times New Roman" pitchFamily="18" charset="0"/>
            </a:endParaRPr>
          </a:p>
          <a:p>
            <a:pPr algn="justLow" indent="0" marL="0">
              <a:lnSpc>
                <a:spcPct val="120000"/>
              </a:lnSpc>
              <a:spcBef>
                <a:spcPts val="0"/>
              </a:spcBef>
            </a:pPr>
            <a:r>
              <a:rPr dirty="0" lang="en-US">
                <a:latin typeface="Times New Roman" pitchFamily="18" charset="0"/>
                <a:cs typeface="Times New Roman" pitchFamily="18" charset="0"/>
              </a:rPr>
              <a:t> An antimuscarinic agent is necessary to block the muscarinic effect of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ACh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especially if large doses of anticholinesterase (which drug?) are given e. g atropine.</a:t>
            </a:r>
          </a:p>
          <a:p>
            <a:pPr algn="justLow" indent="0" marL="0">
              <a:lnSpc>
                <a:spcPct val="120000"/>
              </a:lnSpc>
              <a:spcBef>
                <a:spcPts val="0"/>
              </a:spcBef>
              <a:buNone/>
            </a:pPr>
            <a:endParaRPr dirty="0" lang="en-US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9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8" name="Content Placeholder 2"/>
          <p:cNvSpPr>
            <a:spLocks noGrp="1"/>
          </p:cNvSpPr>
          <p:nvPr>
            <p:ph idx="4294967295"/>
          </p:nvPr>
        </p:nvSpPr>
        <p:spPr>
          <a:xfrm>
            <a:off x="0" y="714356"/>
            <a:ext cx="8229600" cy="5715015"/>
          </a:xfrm>
        </p:spPr>
        <p:txBody>
          <a:bodyPr>
            <a:normAutofit/>
          </a:bodyPr>
          <a:p>
            <a:r>
              <a:rPr b="1" dirty="0" lang="en-US">
                <a:latin typeface="Times New Roman" pitchFamily="18" charset="0"/>
                <a:cs typeface="Times New Roman" pitchFamily="18" charset="0"/>
              </a:rPr>
              <a:t>2- Immunosuppressive drugs:</a:t>
            </a:r>
          </a:p>
          <a:p>
            <a:r>
              <a:rPr dirty="0" lang="en-US">
                <a:latin typeface="Times New Roman" pitchFamily="18" charset="0"/>
                <a:cs typeface="Times New Roman" pitchFamily="18" charset="0"/>
              </a:rPr>
              <a:t>Prednisolone </a:t>
            </a:r>
          </a:p>
          <a:p>
            <a:r>
              <a:rPr b="1" dirty="0" lang="en-US">
                <a:latin typeface="Times New Roman" pitchFamily="18" charset="0"/>
                <a:cs typeface="Times New Roman" pitchFamily="18" charset="0"/>
              </a:rPr>
              <a:t>3- </a:t>
            </a:r>
            <a:r>
              <a:rPr b="1" dirty="0" lang="en-US" err="1">
                <a:latin typeface="Times New Roman" pitchFamily="18" charset="0"/>
                <a:cs typeface="Times New Roman" pitchFamily="18" charset="0"/>
              </a:rPr>
              <a:t>Thymectomy</a:t>
            </a:r>
            <a:r>
              <a:rPr b="1" dirty="0" lang="en-US">
                <a:latin typeface="Times New Roman" pitchFamily="18" charset="0"/>
                <a:cs typeface="Times New Roman" pitchFamily="18" charset="0"/>
              </a:rPr>
              <a:t> should be considered in myasthenia associated with a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thymoma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(tumor of the thymus gland)</a:t>
            </a:r>
          </a:p>
          <a:p>
            <a:r>
              <a:rPr b="1" dirty="0" lang="en-US">
                <a:latin typeface="Times New Roman" pitchFamily="18" charset="0"/>
                <a:cs typeface="Times New Roman" pitchFamily="18" charset="0"/>
              </a:rPr>
              <a:t>4- </a:t>
            </a:r>
            <a:r>
              <a:rPr b="1" dirty="0" lang="en-US" err="1">
                <a:latin typeface="Times New Roman" pitchFamily="18" charset="0"/>
                <a:cs typeface="Times New Roman" pitchFamily="18" charset="0"/>
              </a:rPr>
              <a:t>Plasmapharesis</a:t>
            </a:r>
            <a:r>
              <a:rPr b="1" dirty="0" lang="en-US">
                <a:latin typeface="Times New Roman" pitchFamily="18" charset="0"/>
                <a:cs typeface="Times New Roman" pitchFamily="18" charset="0"/>
              </a:rPr>
              <a:t> to remove circulating antibodies directed against 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nicotinic receptors.</a:t>
            </a:r>
          </a:p>
          <a:p>
            <a:r>
              <a:rPr b="1" dirty="0" lang="en-US">
                <a:latin typeface="Times New Roman" pitchFamily="18" charset="0"/>
                <a:cs typeface="Times New Roman" pitchFamily="18" charset="0"/>
              </a:rPr>
              <a:t>5- Artificial respiration in acute crises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9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9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1048660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algn="justLow" indent="0" marL="0">
              <a:spcBef>
                <a:spcPts val="0"/>
              </a:spcBef>
            </a:pPr>
            <a:r>
              <a:rPr dirty="0" lang="en-US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Pyridostigmine</a:t>
            </a:r>
            <a:r>
              <a:rPr dirty="0" lang="en-US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is preferred over </a:t>
            </a:r>
            <a:r>
              <a:rPr dirty="0" lang="en-US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neostigmine</a:t>
            </a:r>
            <a:r>
              <a:rPr dirty="0" lang="en-US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in treatment of </a:t>
            </a:r>
            <a:r>
              <a:rPr dirty="0" lang="en-US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M.gravis</a:t>
            </a:r>
            <a:r>
              <a:rPr dirty="0" lang="en-US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justLow" indent="0" marL="0">
              <a:spcBef>
                <a:spcPts val="0"/>
              </a:spcBef>
            </a:pPr>
            <a:r>
              <a:rPr dirty="0" lang="en-US">
                <a:latin typeface="Times New Roman" pitchFamily="18" charset="0"/>
                <a:cs typeface="Times New Roman" pitchFamily="18" charset="0"/>
              </a:rPr>
              <a:t>1- more selective on skeletal muscle: no need for atropine administration (no sever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muscarinic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side effects)</a:t>
            </a:r>
          </a:p>
          <a:p>
            <a:pPr algn="justLow" indent="0" marL="0">
              <a:spcBef>
                <a:spcPts val="0"/>
              </a:spcBef>
            </a:pPr>
            <a:r>
              <a:rPr dirty="0" lang="en-US">
                <a:latin typeface="Times New Roman" pitchFamily="18" charset="0"/>
                <a:cs typeface="Times New Roman" pitchFamily="18" charset="0"/>
              </a:rPr>
              <a:t>2- longer duration of action: 5-6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hs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while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neostigmine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duration of action is 2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hs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9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1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1048662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6429" lnSpcReduction="20000"/>
          </a:bodyPr>
          <a:p>
            <a:pPr algn="justLow" indent="0" marL="0">
              <a:spcBef>
                <a:spcPts val="0"/>
              </a:spcBef>
            </a:pPr>
            <a:r>
              <a:rPr b="1" dirty="0" sz="2800" lang="en-US" err="1" u="sng">
                <a:latin typeface="Times New Roman" pitchFamily="18" charset="0"/>
                <a:cs typeface="Times New Roman" pitchFamily="18" charset="0"/>
              </a:rPr>
              <a:t>Edrophonium</a:t>
            </a:r>
            <a:r>
              <a:rPr b="1" dirty="0" sz="2800" lang="en-US" u="sng">
                <a:latin typeface="Times New Roman" pitchFamily="18" charset="0"/>
                <a:cs typeface="Times New Roman" pitchFamily="18" charset="0"/>
              </a:rPr>
              <a:t> (</a:t>
            </a:r>
            <a:r>
              <a:rPr b="1" dirty="0" sz="2800" lang="en-US" err="1" u="sng">
                <a:latin typeface="Times New Roman" pitchFamily="18" charset="0"/>
                <a:cs typeface="Times New Roman" pitchFamily="18" charset="0"/>
              </a:rPr>
              <a:t>tensilon</a:t>
            </a:r>
            <a:r>
              <a:rPr b="1" dirty="0" sz="2800" lang="en-US" u="sng">
                <a:latin typeface="Times New Roman" pitchFamily="18" charset="0"/>
                <a:cs typeface="Times New Roman" pitchFamily="18" charset="0"/>
              </a:rPr>
              <a:t>):</a:t>
            </a:r>
          </a:p>
          <a:p>
            <a:pPr algn="justLow" indent="0" marL="0">
              <a:spcBef>
                <a:spcPts val="0"/>
              </a:spcBef>
            </a:pPr>
            <a:r>
              <a:rPr dirty="0" sz="2800" lang="en-US">
                <a:latin typeface="Times New Roman" pitchFamily="18" charset="0"/>
                <a:cs typeface="Times New Roman" pitchFamily="18" charset="0"/>
              </a:rPr>
              <a:t>More selective than </a:t>
            </a:r>
            <a:r>
              <a:rPr dirty="0" sz="2800" lang="en-US" err="1">
                <a:latin typeface="Times New Roman" pitchFamily="18" charset="0"/>
                <a:cs typeface="Times New Roman" pitchFamily="18" charset="0"/>
              </a:rPr>
              <a:t>neostigmine</a:t>
            </a:r>
            <a:r>
              <a:rPr dirty="0" sz="2800" lang="en-US">
                <a:latin typeface="Times New Roman" pitchFamily="18" charset="0"/>
                <a:cs typeface="Times New Roman" pitchFamily="18" charset="0"/>
              </a:rPr>
              <a:t> and </a:t>
            </a:r>
            <a:r>
              <a:rPr dirty="0" sz="2800" lang="en-US" err="1">
                <a:latin typeface="Times New Roman" pitchFamily="18" charset="0"/>
                <a:cs typeface="Times New Roman" pitchFamily="18" charset="0"/>
              </a:rPr>
              <a:t>pyridostigmine</a:t>
            </a:r>
            <a:r>
              <a:rPr dirty="0" sz="2800" lang="en-US">
                <a:latin typeface="Times New Roman" pitchFamily="18" charset="0"/>
                <a:cs typeface="Times New Roman" pitchFamily="18" charset="0"/>
              </a:rPr>
              <a:t>: </a:t>
            </a:r>
            <a:r>
              <a:rPr dirty="0" sz="2800" i="1" lang="en-US" u="sng">
                <a:latin typeface="Times New Roman" pitchFamily="18" charset="0"/>
                <a:cs typeface="Times New Roman" pitchFamily="18" charset="0"/>
              </a:rPr>
              <a:t>no </a:t>
            </a:r>
            <a:r>
              <a:rPr dirty="0" sz="2800" i="1" lang="en-US" err="1" u="sng">
                <a:latin typeface="Times New Roman" pitchFamily="18" charset="0"/>
                <a:cs typeface="Times New Roman" pitchFamily="18" charset="0"/>
              </a:rPr>
              <a:t>muscarinic</a:t>
            </a:r>
            <a:r>
              <a:rPr dirty="0" sz="2800" i="1" lang="en-US" u="sng">
                <a:latin typeface="Times New Roman" pitchFamily="18" charset="0"/>
                <a:cs typeface="Times New Roman" pitchFamily="18" charset="0"/>
              </a:rPr>
              <a:t> side effects</a:t>
            </a:r>
            <a:r>
              <a:rPr dirty="0" sz="2800" lang="en-US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Low" indent="0" marL="0">
              <a:spcBef>
                <a:spcPts val="0"/>
              </a:spcBef>
            </a:pPr>
            <a:r>
              <a:rPr dirty="0" sz="2800" lang="en-US">
                <a:latin typeface="Times New Roman" pitchFamily="18" charset="0"/>
                <a:cs typeface="Times New Roman" pitchFamily="18" charset="0"/>
              </a:rPr>
              <a:t>Very Short duration of action: 5 min.           Diagnosis</a:t>
            </a:r>
          </a:p>
          <a:p>
            <a:pPr algn="justLow" indent="0" marL="0">
              <a:spcBef>
                <a:spcPts val="0"/>
              </a:spcBef>
              <a:buNone/>
            </a:pPr>
            <a:r>
              <a:rPr dirty="0" sz="2800" lang="en-US">
                <a:latin typeface="Times New Roman" pitchFamily="18" charset="0"/>
                <a:cs typeface="Times New Roman" pitchFamily="18" charset="0"/>
              </a:rPr>
              <a:t>of </a:t>
            </a:r>
            <a:r>
              <a:rPr dirty="0" sz="2800" lang="en-US" err="1">
                <a:latin typeface="Times New Roman" pitchFamily="18" charset="0"/>
                <a:cs typeface="Times New Roman" pitchFamily="18" charset="0"/>
              </a:rPr>
              <a:t>M.Gravis</a:t>
            </a:r>
            <a:r>
              <a:rPr dirty="0" sz="2800" lang="en-US">
                <a:latin typeface="Times New Roman" pitchFamily="18" charset="0"/>
                <a:cs typeface="Times New Roman" pitchFamily="18" charset="0"/>
              </a:rPr>
              <a:t>: </a:t>
            </a:r>
            <a:r>
              <a:rPr b="1" dirty="0" sz="2800" i="1" lang="en-US">
                <a:latin typeface="Times New Roman" pitchFamily="18" charset="0"/>
                <a:cs typeface="Times New Roman" pitchFamily="18" charset="0"/>
              </a:rPr>
              <a:t>(</a:t>
            </a:r>
            <a:r>
              <a:rPr b="1" dirty="0" sz="2800" i="1" lang="en-US" err="1">
                <a:latin typeface="Times New Roman" pitchFamily="18" charset="0"/>
                <a:cs typeface="Times New Roman" pitchFamily="18" charset="0"/>
              </a:rPr>
              <a:t>tensilon</a:t>
            </a:r>
            <a:r>
              <a:rPr b="1" dirty="0" sz="2800" i="1" lang="en-US">
                <a:latin typeface="Times New Roman" pitchFamily="18" charset="0"/>
                <a:cs typeface="Times New Roman" pitchFamily="18" charset="0"/>
              </a:rPr>
              <a:t> test ):</a:t>
            </a:r>
            <a:r>
              <a:rPr dirty="0" sz="2800" lang="en-US">
                <a:latin typeface="Times New Roman" pitchFamily="18" charset="0"/>
                <a:cs typeface="Times New Roman" pitchFamily="18" charset="0"/>
              </a:rPr>
              <a:t> parental </a:t>
            </a:r>
            <a:r>
              <a:rPr dirty="0" sz="2800" lang="en-US" err="1">
                <a:latin typeface="Times New Roman" pitchFamily="18" charset="0"/>
                <a:cs typeface="Times New Roman" pitchFamily="18" charset="0"/>
              </a:rPr>
              <a:t>edrophonium</a:t>
            </a:r>
            <a:endParaRPr dirty="0" sz="2800" lang="en-US">
              <a:latin typeface="Times New Roman" pitchFamily="18" charset="0"/>
              <a:cs typeface="Times New Roman" pitchFamily="18" charset="0"/>
            </a:endParaRPr>
          </a:p>
          <a:p>
            <a:pPr algn="justLow" indent="0" marL="0">
              <a:spcBef>
                <a:spcPts val="0"/>
              </a:spcBef>
              <a:buNone/>
            </a:pPr>
            <a:r>
              <a:rPr dirty="0" sz="2800" lang="en-US">
                <a:latin typeface="Times New Roman" pitchFamily="18" charset="0"/>
                <a:cs typeface="Times New Roman" pitchFamily="18" charset="0"/>
              </a:rPr>
              <a:t>Improvement of </a:t>
            </a:r>
            <a:r>
              <a:rPr dirty="0" sz="2800" lang="en-US" err="1">
                <a:latin typeface="Times New Roman" pitchFamily="18" charset="0"/>
                <a:cs typeface="Times New Roman" pitchFamily="18" charset="0"/>
              </a:rPr>
              <a:t>M.gravis</a:t>
            </a:r>
            <a:r>
              <a:rPr dirty="0" sz="2800" lang="en-US">
                <a:latin typeface="Times New Roman" pitchFamily="18" charset="0"/>
                <a:cs typeface="Times New Roman" pitchFamily="18" charset="0"/>
              </a:rPr>
              <a:t> symptoms </a:t>
            </a:r>
            <a:r>
              <a:rPr dirty="0" sz="2800" lang="en-US" err="1">
                <a:latin typeface="Times New Roman" pitchFamily="18" charset="0"/>
                <a:cs typeface="Times New Roman" pitchFamily="18" charset="0"/>
              </a:rPr>
              <a:t>e.g.ptosis</a:t>
            </a:r>
            <a:r>
              <a:rPr dirty="0" sz="2800" lang="en-US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Low" indent="0" marL="0">
              <a:spcBef>
                <a:spcPts val="0"/>
              </a:spcBef>
              <a:buNone/>
            </a:pPr>
            <a:r>
              <a:rPr b="1" dirty="0" sz="2800" lang="en-US" u="sng">
                <a:latin typeface="Times New Roman" pitchFamily="18" charset="0"/>
                <a:cs typeface="Times New Roman" pitchFamily="18" charset="0"/>
              </a:rPr>
              <a:t>Differential diagnosis of </a:t>
            </a:r>
            <a:r>
              <a:rPr b="1" dirty="0" sz="2800" lang="en-US" err="1" u="sng">
                <a:latin typeface="Times New Roman" pitchFamily="18" charset="0"/>
                <a:cs typeface="Times New Roman" pitchFamily="18" charset="0"/>
              </a:rPr>
              <a:t>Maythinic</a:t>
            </a:r>
            <a:r>
              <a:rPr b="1" dirty="0" sz="2800" lang="en-US" u="sng">
                <a:latin typeface="Times New Roman" pitchFamily="18" charset="0"/>
                <a:cs typeface="Times New Roman" pitchFamily="18" charset="0"/>
              </a:rPr>
              <a:t> crisis and cholinergic crisis: </a:t>
            </a:r>
            <a:r>
              <a:rPr b="1" dirty="0" sz="2800" lang="en-US" err="1">
                <a:latin typeface="Times New Roman" pitchFamily="18" charset="0"/>
                <a:cs typeface="Times New Roman" pitchFamily="18" charset="0"/>
              </a:rPr>
              <a:t>tensilon</a:t>
            </a:r>
            <a:r>
              <a:rPr b="1" dirty="0" sz="2800" lang="en-US">
                <a:latin typeface="Times New Roman" pitchFamily="18" charset="0"/>
                <a:cs typeface="Times New Roman" pitchFamily="18" charset="0"/>
              </a:rPr>
              <a:t> test:</a:t>
            </a:r>
          </a:p>
          <a:p>
            <a:pPr algn="justLow" indent="0" marL="0">
              <a:spcBef>
                <a:spcPts val="0"/>
              </a:spcBef>
              <a:buNone/>
            </a:pPr>
            <a:r>
              <a:rPr b="1" dirty="0" sz="280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Improvement of symptoms in </a:t>
            </a:r>
            <a:r>
              <a:rPr b="1" dirty="0" sz="280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M.crisis</a:t>
            </a:r>
            <a:endParaRPr b="1" dirty="0" sz="2800" lang="en-US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Low" indent="0" marL="0">
              <a:spcBef>
                <a:spcPts val="0"/>
              </a:spcBef>
              <a:buNone/>
            </a:pPr>
            <a:r>
              <a:rPr b="1" dirty="0" sz="280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Worsening of symptoms in cholinergic crisis</a:t>
            </a:r>
          </a:p>
        </p:txBody>
      </p:sp>
      <p:sp>
        <p:nvSpPr>
          <p:cNvPr id="1048663" name="Right Arrow 4"/>
          <p:cNvSpPr/>
          <p:nvPr/>
        </p:nvSpPr>
        <p:spPr>
          <a:xfrm>
            <a:off x="6096000" y="3048000"/>
            <a:ext cx="685800" cy="228600"/>
          </a:xfrm>
          <a:prstGeom prst="rightArrow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  <a:endParaRPr lang="en-US"/>
          </a:p>
        </p:txBody>
      </p:sp>
      <p:sp>
        <p:nvSpPr>
          <p:cNvPr id="1048664" name="Right Arrow 5"/>
          <p:cNvSpPr/>
          <p:nvPr/>
        </p:nvSpPr>
        <p:spPr>
          <a:xfrm>
            <a:off x="7924800" y="3505200"/>
            <a:ext cx="685800" cy="228600"/>
          </a:xfrm>
          <a:prstGeom prst="rightArrow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  <a:endParaRPr lang="en-U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0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5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1048666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algn="justLow" indent="0" marL="0">
              <a:spcBef>
                <a:spcPts val="0"/>
              </a:spcBef>
            </a:pPr>
            <a:r>
              <a:rPr b="1" dirty="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Donibezil</a:t>
            </a:r>
            <a:r>
              <a:rPr b="1" dirty="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b="1" dirty="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rivastigmine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: new drugs which are expensive.</a:t>
            </a:r>
          </a:p>
          <a:p>
            <a:pPr algn="justLow" indent="0" marL="0">
              <a:spcBef>
                <a:spcPts val="0"/>
              </a:spcBef>
            </a:pPr>
            <a:r>
              <a:rPr dirty="0" lang="en-US" err="1">
                <a:latin typeface="Times New Roman" pitchFamily="18" charset="0"/>
                <a:cs typeface="Times New Roman" pitchFamily="18" charset="0"/>
              </a:rPr>
              <a:t>Anticholinestrase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activity is only  central</a:t>
            </a:r>
          </a:p>
          <a:p>
            <a:pPr algn="justLow" indent="0" marL="0">
              <a:spcBef>
                <a:spcPts val="0"/>
              </a:spcBef>
            </a:pPr>
            <a:r>
              <a:rPr dirty="0" lang="en-US">
                <a:latin typeface="Times New Roman" pitchFamily="18" charset="0"/>
                <a:cs typeface="Times New Roman" pitchFamily="18" charset="0"/>
              </a:rPr>
              <a:t>No peripheral effects       treatment of </a:t>
            </a:r>
            <a:r>
              <a:rPr b="1" dirty="0" lang="en-US" err="1">
                <a:latin typeface="Times New Roman" pitchFamily="18" charset="0"/>
                <a:cs typeface="Times New Roman" pitchFamily="18" charset="0"/>
              </a:rPr>
              <a:t>Alzihymerˊs</a:t>
            </a:r>
            <a:r>
              <a:rPr b="1" dirty="0" lang="en-US">
                <a:latin typeface="Times New Roman" pitchFamily="18" charset="0"/>
                <a:cs typeface="Times New Roman" pitchFamily="18" charset="0"/>
              </a:rPr>
              <a:t> disease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: amnesia, dementia, loss of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cognetive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function due to degeneration of cholinergic neurons and accumulation of beta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amyloid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protein in CNS insulating neurons from each other. </a:t>
            </a:r>
          </a:p>
        </p:txBody>
      </p:sp>
      <p:sp>
        <p:nvSpPr>
          <p:cNvPr id="1048667" name="Right Arrow 3"/>
          <p:cNvSpPr/>
          <p:nvPr/>
        </p:nvSpPr>
        <p:spPr>
          <a:xfrm>
            <a:off x="4724400" y="3276600"/>
            <a:ext cx="685800" cy="228600"/>
          </a:xfrm>
          <a:prstGeom prst="rightArrow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  <a:endParaRPr lang="en-US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0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8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b="1" dirty="0" lang="en-US" u="sng">
                <a:latin typeface="Times New Roman" pitchFamily="18" charset="0"/>
                <a:cs typeface="Times New Roman" pitchFamily="18" charset="0"/>
              </a:rPr>
              <a:t>Long - acting (Irreversible) Cholinesterase Inhibitors</a:t>
            </a:r>
            <a:br>
              <a:rPr b="1" dirty="0" lang="en-US" u="sng">
                <a:latin typeface="Times New Roman" pitchFamily="18" charset="0"/>
                <a:cs typeface="Times New Roman" pitchFamily="18" charset="0"/>
              </a:rPr>
            </a:br>
            <a:endParaRPr dirty="0" lang="en-US"/>
          </a:p>
        </p:txBody>
      </p:sp>
      <p:sp>
        <p:nvSpPr>
          <p:cNvPr id="1048669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fontScale="93750" lnSpcReduction="10000"/>
          </a:bodyPr>
          <a:p>
            <a:pPr>
              <a:buNone/>
            </a:pPr>
            <a:endParaRPr b="1" dirty="0" lang="en-US" u="sng">
              <a:latin typeface="Times New Roman" pitchFamily="18" charset="0"/>
              <a:cs typeface="Times New Roman" pitchFamily="18" charset="0"/>
            </a:endParaRPr>
          </a:p>
          <a:p>
            <a:r>
              <a:rPr b="1" dirty="0" lang="en-US" err="1" u="sng" smtClean="0">
                <a:latin typeface="Times New Roman" pitchFamily="18" charset="0"/>
                <a:cs typeface="Times New Roman" pitchFamily="18" charset="0"/>
              </a:rPr>
              <a:t>Organophosphorus</a:t>
            </a:r>
            <a:r>
              <a:rPr b="1" dirty="0" lang="en-US" u="sng" smtClean="0">
                <a:latin typeface="Times New Roman" pitchFamily="18" charset="0"/>
                <a:cs typeface="Times New Roman" pitchFamily="18" charset="0"/>
              </a:rPr>
              <a:t> compounds:</a:t>
            </a:r>
            <a:endParaRPr b="1" dirty="0" lang="en-US" u="sng">
              <a:latin typeface="Times New Roman" pitchFamily="18" charset="0"/>
              <a:cs typeface="Times New Roman" pitchFamily="18" charset="0"/>
            </a:endParaRPr>
          </a:p>
          <a:p>
            <a:r>
              <a:rPr dirty="0" lang="en-US">
                <a:latin typeface="Times New Roman" pitchFamily="18" charset="0"/>
                <a:cs typeface="Times New Roman" pitchFamily="18" charset="0"/>
              </a:rPr>
              <a:t>1-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Isoflurophate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(DFP) Used in treatment of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glucoma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dirty="0" lang="en-US">
                <a:latin typeface="Times New Roman" pitchFamily="18" charset="0"/>
                <a:cs typeface="Times New Roman" pitchFamily="18" charset="0"/>
              </a:rPr>
              <a:t>2-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Echothiophate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Used in treatment of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glucoma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: eye drops.(duration of action 2 weeks: not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prefered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dirty="0" lang="en-US">
                <a:latin typeface="Times New Roman" pitchFamily="18" charset="0"/>
                <a:cs typeface="Times New Roman" pitchFamily="18" charset="0"/>
              </a:rPr>
              <a:t>3- Parathion Used as pesticides.</a:t>
            </a:r>
          </a:p>
          <a:p>
            <a:r>
              <a:rPr dirty="0" lang="en-US">
                <a:latin typeface="Times New Roman" pitchFamily="18" charset="0"/>
                <a:cs typeface="Times New Roman" pitchFamily="18" charset="0"/>
              </a:rPr>
              <a:t>4-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Malathion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Used as pesticides.</a:t>
            </a:r>
          </a:p>
          <a:p>
            <a:r>
              <a:rPr dirty="0" lang="en-US">
                <a:latin typeface="Times New Roman" pitchFamily="18" charset="0"/>
                <a:cs typeface="Times New Roman" pitchFamily="18" charset="0"/>
              </a:rPr>
              <a:t>5- nerve gases: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sarin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ar-EG">
                <a:latin typeface="Times New Roman" pitchFamily="18" charset="0"/>
                <a:cs typeface="Times New Roman" pitchFamily="18" charset="0"/>
              </a:rPr>
              <a:t>غاز الخردل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,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soman</a:t>
            </a:r>
            <a:endParaRPr dirty="0" lang="en-US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6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3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b="1" dirty="0" lang="en-US" u="sng">
                <a:latin typeface="Times New Roman" pitchFamily="18" charset="0"/>
                <a:cs typeface="Times New Roman" pitchFamily="18" charset="0"/>
              </a:rPr>
              <a:t>Symptoms and Signs of organophosphate poisoning:</a:t>
            </a:r>
            <a:br>
              <a:rPr b="1" dirty="0" lang="en-US" u="sng">
                <a:latin typeface="Times New Roman" pitchFamily="18" charset="0"/>
                <a:cs typeface="Times New Roman" pitchFamily="18" charset="0"/>
              </a:rPr>
            </a:br>
            <a:endParaRPr dirty="0" lang="en-US"/>
          </a:p>
        </p:txBody>
      </p:sp>
      <p:sp>
        <p:nvSpPr>
          <p:cNvPr id="1048594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 fontScale="84375" lnSpcReduction="20000"/>
          </a:bodyPr>
          <a:p>
            <a:pPr algn="justLow" indent="0" marL="0">
              <a:lnSpc>
                <a:spcPct val="110000"/>
              </a:lnSpc>
              <a:spcBef>
                <a:spcPts val="0"/>
              </a:spcBef>
              <a:buNone/>
            </a:pPr>
            <a:endParaRPr b="1" dirty="0" lang="en-US" u="sng">
              <a:latin typeface="Times New Roman" pitchFamily="18" charset="0"/>
              <a:cs typeface="Times New Roman" pitchFamily="18" charset="0"/>
            </a:endParaRPr>
          </a:p>
          <a:p>
            <a:pPr algn="justLow" indent="0" marL="0">
              <a:lnSpc>
                <a:spcPct val="110000"/>
              </a:lnSpc>
              <a:spcBef>
                <a:spcPts val="0"/>
              </a:spcBef>
            </a:pPr>
            <a:r>
              <a:rPr dirty="0" lang="en-US">
                <a:latin typeface="Times New Roman" pitchFamily="18" charset="0"/>
                <a:cs typeface="Times New Roman" pitchFamily="18" charset="0"/>
              </a:rPr>
              <a:t>Rapid absorption even from skin with rapid accumulation in CNS</a:t>
            </a:r>
            <a:r>
              <a:rPr dirty="0" lang="en-US" smtClean="0">
                <a:latin typeface="Times New Roman" pitchFamily="18" charset="0"/>
                <a:cs typeface="Times New Roman" pitchFamily="18" charset="0"/>
              </a:rPr>
              <a:t>.</a:t>
            </a:r>
            <a:endParaRPr b="1" dirty="0" lang="en-US" u="sng">
              <a:latin typeface="Times New Roman" pitchFamily="18" charset="0"/>
              <a:cs typeface="Times New Roman" pitchFamily="18" charset="0"/>
            </a:endParaRPr>
          </a:p>
          <a:p>
            <a:pPr algn="justLow" indent="0" marL="0">
              <a:lnSpc>
                <a:spcPct val="110000"/>
              </a:lnSpc>
              <a:spcBef>
                <a:spcPts val="0"/>
              </a:spcBef>
            </a:pPr>
            <a:r>
              <a:rPr dirty="0" lang="en-US">
                <a:latin typeface="Times New Roman" pitchFamily="18" charset="0"/>
                <a:cs typeface="Times New Roman" pitchFamily="18" charset="0"/>
              </a:rPr>
              <a:t>1- Nausea, vomiting, abdominal colic and diarrhea.</a:t>
            </a:r>
          </a:p>
          <a:p>
            <a:pPr algn="justLow" indent="0" marL="0">
              <a:lnSpc>
                <a:spcPct val="110000"/>
              </a:lnSpc>
              <a:spcBef>
                <a:spcPts val="0"/>
              </a:spcBef>
            </a:pPr>
            <a:r>
              <a:rPr dirty="0" lang="en-US">
                <a:latin typeface="Times New Roman" pitchFamily="18" charset="0"/>
                <a:cs typeface="Times New Roman" pitchFamily="18" charset="0"/>
              </a:rPr>
              <a:t>2- Increase of salivation and sweating.</a:t>
            </a:r>
          </a:p>
          <a:p>
            <a:pPr algn="justLow" indent="0" marL="0">
              <a:lnSpc>
                <a:spcPct val="110000"/>
              </a:lnSpc>
              <a:spcBef>
                <a:spcPts val="0"/>
              </a:spcBef>
            </a:pPr>
            <a:r>
              <a:rPr dirty="0" lang="en-US">
                <a:latin typeface="Times New Roman" pitchFamily="18" charset="0"/>
                <a:cs typeface="Times New Roman" pitchFamily="18" charset="0"/>
              </a:rPr>
              <a:t>3- Tightness of the chest with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dyspnea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Low" indent="0" marL="0">
              <a:lnSpc>
                <a:spcPct val="110000"/>
              </a:lnSpc>
              <a:spcBef>
                <a:spcPts val="0"/>
              </a:spcBef>
            </a:pPr>
            <a:r>
              <a:rPr dirty="0" lang="en-US">
                <a:latin typeface="Times New Roman" pitchFamily="18" charset="0"/>
                <a:cs typeface="Times New Roman" pitchFamily="18" charset="0"/>
              </a:rPr>
              <a:t>4-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Bradycardia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and hypotension.</a:t>
            </a:r>
          </a:p>
          <a:p>
            <a:pPr algn="justLow" indent="0" marL="0">
              <a:lnSpc>
                <a:spcPct val="110000"/>
              </a:lnSpc>
              <a:spcBef>
                <a:spcPts val="0"/>
              </a:spcBef>
            </a:pPr>
            <a:r>
              <a:rPr dirty="0" lang="en-US">
                <a:latin typeface="Times New Roman" pitchFamily="18" charset="0"/>
                <a:cs typeface="Times New Roman" pitchFamily="18" charset="0"/>
              </a:rPr>
              <a:t>5- Muscle twitches and convulsions.</a:t>
            </a:r>
          </a:p>
          <a:p>
            <a:pPr algn="justLow" indent="0" marL="0">
              <a:lnSpc>
                <a:spcPct val="110000"/>
              </a:lnSpc>
              <a:spcBef>
                <a:spcPts val="0"/>
              </a:spcBef>
            </a:pPr>
            <a:r>
              <a:rPr dirty="0" lang="en-US">
                <a:latin typeface="Times New Roman" pitchFamily="18" charset="0"/>
                <a:cs typeface="Times New Roman" pitchFamily="18" charset="0"/>
              </a:rPr>
              <a:t>6- Constricted pupil (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miosis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Low" indent="0" marL="0">
              <a:lnSpc>
                <a:spcPct val="110000"/>
              </a:lnSpc>
              <a:spcBef>
                <a:spcPts val="0"/>
              </a:spcBef>
            </a:pPr>
            <a:r>
              <a:rPr dirty="0" lang="en-US">
                <a:latin typeface="Times New Roman" pitchFamily="18" charset="0"/>
                <a:cs typeface="Times New Roman" pitchFamily="18" charset="0"/>
              </a:rPr>
              <a:t>7- cause of death respiratory failure: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bronchoconstriction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, increased bronchial secretions, inhibition of RC, paralysis of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resp.muscles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Low" indent="0" marL="0">
              <a:lnSpc>
                <a:spcPct val="110000"/>
              </a:lnSpc>
              <a:spcBef>
                <a:spcPts val="0"/>
              </a:spcBef>
            </a:pPr>
            <a:endParaRPr dirty="0" lang="en-US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6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4" name="Picture 2" descr="C:\Users\admin\Desktop\Capture.PNG"/>
          <p:cNvPicPr>
            <a:picLocks noChangeAspect="1" noChangeArrowheads="1"/>
          </p:cNvPicPr>
          <p:nvPr/>
        </p:nvPicPr>
        <p:blipFill>
          <a:blip xmlns:r="http://schemas.openxmlformats.org/officeDocument/2006/relationships" r:embed="rId1"/>
          <a:srcRect/>
          <a:stretch>
            <a:fillRect/>
          </a:stretch>
        </p:blipFill>
        <p:spPr bwMode="auto">
          <a:xfrm>
            <a:off x="857224" y="1000108"/>
            <a:ext cx="7429552" cy="5000660"/>
          </a:xfrm>
          <a:prstGeom prst="rect"/>
          <a:noFill/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6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b="1" dirty="0" lang="en-US">
                <a:latin typeface="Times New Roman" pitchFamily="18" charset="0"/>
                <a:cs typeface="Times New Roman" pitchFamily="18" charset="0"/>
              </a:rPr>
              <a:t>Management of organophosphate poisoning</a:t>
            </a:r>
            <a:r>
              <a:rPr b="1" dirty="0" i="1" lang="en-US">
                <a:latin typeface="Times New Roman" pitchFamily="18" charset="0"/>
                <a:cs typeface="Times New Roman" pitchFamily="18" charset="0"/>
              </a:rPr>
              <a:t>:</a:t>
            </a:r>
            <a:br>
              <a:rPr b="1" dirty="0" i="1" lang="en-US">
                <a:latin typeface="Times New Roman" pitchFamily="18" charset="0"/>
                <a:cs typeface="Times New Roman" pitchFamily="18" charset="0"/>
              </a:rPr>
            </a:br>
            <a:endParaRPr dirty="0"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591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334000"/>
          </a:xfrm>
        </p:spPr>
        <p:txBody>
          <a:bodyPr>
            <a:normAutofit fontScale="81250" lnSpcReduction="20000"/>
          </a:bodyPr>
          <a:p>
            <a:pPr>
              <a:buNone/>
            </a:pPr>
            <a:r>
              <a:rPr b="1" dirty="0" i="1" lang="en-US">
                <a:latin typeface="Times New Roman" pitchFamily="18" charset="0"/>
                <a:cs typeface="Times New Roman" pitchFamily="18" charset="0"/>
              </a:rPr>
              <a:t>Assessment of patient: ABC</a:t>
            </a:r>
          </a:p>
          <a:p>
            <a:pPr>
              <a:buNone/>
            </a:pPr>
            <a:r>
              <a:rPr b="1" dirty="0" i="1" lang="en-US">
                <a:latin typeface="Times New Roman" pitchFamily="18" charset="0"/>
                <a:cs typeface="Times New Roman" pitchFamily="18" charset="0"/>
              </a:rPr>
              <a:t>A: air way   B: breathing    C: circulation: pulse, BP, </a:t>
            </a:r>
          </a:p>
          <a:p>
            <a:r>
              <a:rPr dirty="0" lang="en-US">
                <a:latin typeface="Times New Roman" pitchFamily="18" charset="0"/>
                <a:cs typeface="Times New Roman" pitchFamily="18" charset="0"/>
              </a:rPr>
              <a:t>1-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Endotrachial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intubation with artificial respiration.</a:t>
            </a:r>
          </a:p>
          <a:p>
            <a:r>
              <a:rPr dirty="0" lang="en-US">
                <a:latin typeface="Times New Roman" pitchFamily="18" charset="0"/>
                <a:cs typeface="Times New Roman" pitchFamily="18" charset="0"/>
              </a:rPr>
              <a:t>2- Atropine 2 mg I.V. repeated/5 min. until signs of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atropinization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appears. (dry mouth, dilated pupil and tachycardia, increase BP) FOLLOW UP FOR 24-48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hs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. WHY?        </a:t>
            </a:r>
            <a:r>
              <a:rPr b="1" dirty="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Life saving </a:t>
            </a:r>
            <a:r>
              <a:rPr b="1" dirty="0" lang="en-US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drug</a:t>
            </a:r>
          </a:p>
          <a:p>
            <a:r>
              <a:rPr dirty="0" lang="en-US" smtClean="0">
                <a:latin typeface="Times New Roman" pitchFamily="18" charset="0"/>
                <a:cs typeface="Times New Roman" pitchFamily="18" charset="0"/>
              </a:rPr>
              <a:t>3- </a:t>
            </a:r>
            <a:r>
              <a:rPr dirty="0" lang="en-US" err="1" smtClean="0">
                <a:latin typeface="Times New Roman" pitchFamily="18" charset="0"/>
                <a:cs typeface="Times New Roman" pitchFamily="18" charset="0"/>
              </a:rPr>
              <a:t>Oximes</a:t>
            </a:r>
            <a:r>
              <a:rPr dirty="0" lang="en-US" smtClean="0">
                <a:latin typeface="Times New Roman" pitchFamily="18" charset="0"/>
                <a:cs typeface="Times New Roman" pitchFamily="18" charset="0"/>
              </a:rPr>
              <a:t> (PAM, </a:t>
            </a:r>
            <a:r>
              <a:rPr dirty="0" lang="en-US" err="1" smtClean="0">
                <a:latin typeface="Times New Roman" pitchFamily="18" charset="0"/>
                <a:cs typeface="Times New Roman" pitchFamily="18" charset="0"/>
              </a:rPr>
              <a:t>pralidoxime</a:t>
            </a:r>
            <a:r>
              <a:rPr dirty="0" lang="en-US" smtClean="0">
                <a:latin typeface="Times New Roman" pitchFamily="18" charset="0"/>
                <a:cs typeface="Times New Roman" pitchFamily="18" charset="0"/>
              </a:rPr>
              <a:t>): CHOLINESTRASE REACTIVATORS: DEPHOSPHORYLATION: break the covalent bond.</a:t>
            </a:r>
          </a:p>
          <a:p>
            <a:r>
              <a:rPr dirty="0" lang="en-US" smtClean="0">
                <a:latin typeface="Times New Roman" pitchFamily="18" charset="0"/>
                <a:cs typeface="Times New Roman" pitchFamily="18" charset="0"/>
              </a:rPr>
              <a:t>The treatment with </a:t>
            </a:r>
            <a:r>
              <a:rPr dirty="0" lang="en-US" err="1" smtClean="0">
                <a:latin typeface="Times New Roman" pitchFamily="18" charset="0"/>
                <a:cs typeface="Times New Roman" pitchFamily="18" charset="0"/>
              </a:rPr>
              <a:t>Oximes</a:t>
            </a:r>
            <a:r>
              <a:rPr dirty="0" lang="en-US" smtClean="0">
                <a:latin typeface="Times New Roman" pitchFamily="18" charset="0"/>
                <a:cs typeface="Times New Roman" pitchFamily="18" charset="0"/>
              </a:rPr>
              <a:t> should be within hours (2gm in 5% Dextrose 100 ml  I. V. drip in 20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min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.)</a:t>
            </a:r>
            <a:endParaRPr b="1" dirty="0" lang="en-US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dirty="0" lang="en-US">
                <a:latin typeface="Times New Roman" pitchFamily="18" charset="0"/>
                <a:cs typeface="Times New Roman" pitchFamily="18" charset="0"/>
              </a:rPr>
              <a:t>3- </a:t>
            </a:r>
            <a:r>
              <a:rPr dirty="0" lang="en-US" smtClean="0">
                <a:latin typeface="Times New Roman" pitchFamily="18" charset="0"/>
                <a:cs typeface="Times New Roman" pitchFamily="18" charset="0"/>
              </a:rPr>
              <a:t>Diazepam 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(10 mg IV) </a:t>
            </a:r>
            <a:r>
              <a:rPr dirty="0" lang="en-US" smtClean="0">
                <a:latin typeface="Times New Roman" pitchFamily="18" charset="0"/>
                <a:cs typeface="Times New Roman" pitchFamily="18" charset="0"/>
              </a:rPr>
              <a:t>to 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treat convulsions.</a:t>
            </a:r>
          </a:p>
          <a:p>
            <a:r>
              <a:rPr dirty="0" lang="en-US" smtClean="0">
                <a:latin typeface="Times New Roman" pitchFamily="18" charset="0"/>
                <a:cs typeface="Times New Roman" pitchFamily="18" charset="0"/>
              </a:rPr>
              <a:t>5- </a:t>
            </a:r>
            <a:r>
              <a:rPr dirty="0" lang="en-US" smtClean="0">
                <a:latin typeface="Times New Roman" pitchFamily="18" charset="0"/>
                <a:cs typeface="Times New Roman" pitchFamily="18" charset="0"/>
              </a:rPr>
              <a:t>Fresh blood transfusion.</a:t>
            </a:r>
          </a:p>
          <a:p>
            <a:endParaRPr dirty="0" lang="en-US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6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1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dirty="0" lang="en-US">
                <a:latin typeface="Times New Roman" pitchFamily="18" charset="0"/>
                <a:cs typeface="Times New Roman" pitchFamily="18" charset="0"/>
              </a:rPr>
              <a:t>Cholinergic receptors </a:t>
            </a:r>
          </a:p>
        </p:txBody>
      </p:sp>
      <p:sp>
        <p:nvSpPr>
          <p:cNvPr id="1048612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p>
            <a:r>
              <a:rPr b="1" dirty="0" lang="en-US" err="1" u="sng">
                <a:latin typeface="Times New Roman" pitchFamily="18" charset="0"/>
                <a:cs typeface="Times New Roman" pitchFamily="18" charset="0"/>
              </a:rPr>
              <a:t>Muscarinic</a:t>
            </a:r>
            <a:r>
              <a:rPr b="1" dirty="0" lang="en-US" u="sng">
                <a:latin typeface="Times New Roman" pitchFamily="18" charset="0"/>
                <a:cs typeface="Times New Roman" pitchFamily="18" charset="0"/>
              </a:rPr>
              <a:t>: peripheral cholinergic receptors </a:t>
            </a:r>
          </a:p>
        </p:txBody>
      </p:sp>
      <p:sp>
        <p:nvSpPr>
          <p:cNvPr id="1048613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6429" lnSpcReduction="20000"/>
          </a:bodyPr>
          <a:p>
            <a:r>
              <a:rPr b="1" dirty="0" lang="en-US" u="sng">
                <a:latin typeface="Times New Roman" pitchFamily="18" charset="0"/>
                <a:cs typeface="Times New Roman" pitchFamily="18" charset="0"/>
              </a:rPr>
              <a:t>Nicotinic : central cholinergic receptors</a:t>
            </a:r>
          </a:p>
          <a:p>
            <a:r>
              <a:rPr b="1" dirty="0" lang="en-US" u="sng">
                <a:latin typeface="Times New Roman" pitchFamily="18" charset="0"/>
                <a:cs typeface="Times New Roman" pitchFamily="18" charset="0"/>
              </a:rPr>
              <a:t>Nm: 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muscular: muscle contraction: increasing intracellular Na+.</a:t>
            </a:r>
          </a:p>
          <a:p>
            <a:r>
              <a:rPr b="1" dirty="0" lang="en-US" err="1" u="sng">
                <a:latin typeface="Times New Roman" pitchFamily="18" charset="0"/>
                <a:cs typeface="Times New Roman" pitchFamily="18" charset="0"/>
              </a:rPr>
              <a:t>Nn</a:t>
            </a:r>
            <a:r>
              <a:rPr b="1" dirty="0" lang="en-US" u="sng">
                <a:latin typeface="Times New Roman" pitchFamily="18" charset="0"/>
                <a:cs typeface="Times New Roman" pitchFamily="18" charset="0"/>
              </a:rPr>
              <a:t>: 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neural: increase intracellular Na+</a:t>
            </a:r>
          </a:p>
          <a:p>
            <a:r>
              <a:rPr dirty="0" lang="en-US">
                <a:latin typeface="Times New Roman" pitchFamily="18" charset="0"/>
                <a:cs typeface="Times New Roman" pitchFamily="18" charset="0"/>
              </a:rPr>
              <a:t>1- CNS stimulation</a:t>
            </a:r>
          </a:p>
          <a:p>
            <a:r>
              <a:rPr dirty="0" lang="en-US">
                <a:latin typeface="Times New Roman" pitchFamily="18" charset="0"/>
                <a:cs typeface="Times New Roman" pitchFamily="18" charset="0"/>
              </a:rPr>
              <a:t>2- increase secretion of suprarenal gland</a:t>
            </a:r>
          </a:p>
          <a:p>
            <a:r>
              <a:rPr dirty="0" lang="en-US">
                <a:latin typeface="Times New Roman" pitchFamily="18" charset="0"/>
                <a:cs typeface="Times New Roman" pitchFamily="18" charset="0"/>
              </a:rPr>
              <a:t>3- stimulation of autonomic ganglia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2" name="Picture 2" descr="C:\Users\admin\Desktop\ACTION+OF+PRALIDOXIME+CHLORIDE+(2-PAM+Cl).jpg"/>
          <p:cNvPicPr>
            <a:picLocks noChangeAspect="1" noChangeArrowheads="1"/>
          </p:cNvPicPr>
          <p:nvPr/>
        </p:nvPicPr>
        <p:blipFill>
          <a:blip xmlns:r="http://schemas.openxmlformats.org/officeDocument/2006/relationships" r:embed="rId1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/>
          <a:noFill/>
        </p:spPr>
      </p:pic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4" name="Rectangle 3"/>
          <p:cNvSpPr/>
          <p:nvPr/>
        </p:nvSpPr>
        <p:spPr>
          <a:xfrm>
            <a:off x="571472" y="820594"/>
            <a:ext cx="7643866" cy="4320540"/>
          </a:xfrm>
          <a:prstGeom prst="rect"/>
        </p:spPr>
        <p:txBody>
          <a:bodyPr wrap="square">
            <a:spAutoFit/>
          </a:bodyPr>
          <a:p>
            <a:pPr algn="ctr" fontAlgn="auto" indent="-457200" marL="4572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b="1" dirty="0" sz="2400" i="1" lang="en-US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References</a:t>
            </a:r>
          </a:p>
          <a:p>
            <a:pPr algn="ctr" fontAlgn="auto" indent="-457200" marL="4572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b="1" dirty="0" i="1" lang="en-US" smtClean="0">
                <a:latin typeface="Times New Roman" pitchFamily="18" charset="0"/>
                <a:cs typeface="Times New Roman" pitchFamily="18" charset="0"/>
              </a:rPr>
              <a:t>Lippincott's Illustrated Review</a:t>
            </a:r>
          </a:p>
          <a:p>
            <a:pPr algn="ctr" fontAlgn="auto" indent="-457200" marL="4572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dirty="0" i="1" lang="en-US" smtClean="0">
                <a:latin typeface="Times New Roman" pitchFamily="18" charset="0"/>
                <a:cs typeface="Times New Roman" pitchFamily="18" charset="0"/>
              </a:rPr>
              <a:t> Pharmacology, 5</a:t>
            </a:r>
            <a:r>
              <a:rPr baseline="30000" dirty="0" i="1" lang="en-US" smtClean="0">
                <a:latin typeface="Times New Roman" pitchFamily="18" charset="0"/>
                <a:cs typeface="Times New Roman" pitchFamily="18" charset="0"/>
              </a:rPr>
              <a:t>th</a:t>
            </a:r>
            <a:r>
              <a:rPr dirty="0" i="1" lang="en-US" smtClean="0">
                <a:latin typeface="Times New Roman" pitchFamily="18" charset="0"/>
                <a:cs typeface="Times New Roman" pitchFamily="18" charset="0"/>
              </a:rPr>
              <a:t> edition</a:t>
            </a:r>
          </a:p>
          <a:p>
            <a:pPr algn="ctr" fontAlgn="auto" indent="-457200" marL="4572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b="1" dirty="0" i="1" lang="en-US" smtClean="0">
                <a:latin typeface="Times New Roman" pitchFamily="18" charset="0"/>
                <a:cs typeface="Times New Roman" pitchFamily="18" charset="0"/>
              </a:rPr>
              <a:t>Lippincott Williams &amp; Wilkins</a:t>
            </a:r>
            <a:r>
              <a:rPr dirty="0" i="1" lang="en-US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dirty="0" i="1" lang="en-US" smtClean="0"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b="1" dirty="0" i="1" lang="en-US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b="1" dirty="0" i="1" lang="en-US" err="1" smtClean="0">
                <a:latin typeface="Times New Roman" pitchFamily="18" charset="0"/>
                <a:cs typeface="Times New Roman" pitchFamily="18" charset="0"/>
              </a:rPr>
              <a:t>Katzung</a:t>
            </a:r>
            <a:r>
              <a:rPr b="1" dirty="0" i="1" lang="en-US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i="1" lang="en-US" smtClean="0">
                <a:latin typeface="Times New Roman" pitchFamily="18" charset="0"/>
                <a:cs typeface="Times New Roman" pitchFamily="18" charset="0"/>
              </a:rPr>
              <a:t>by Anthony Trevor, Bertram </a:t>
            </a:r>
            <a:r>
              <a:rPr dirty="0" i="1" lang="en-US" err="1" smtClean="0">
                <a:latin typeface="Times New Roman" pitchFamily="18" charset="0"/>
                <a:cs typeface="Times New Roman" pitchFamily="18" charset="0"/>
              </a:rPr>
              <a:t>Katzung</a:t>
            </a:r>
            <a:r>
              <a:rPr dirty="0" i="1" lang="en-US" smtClean="0">
                <a:latin typeface="Times New Roman" pitchFamily="18" charset="0"/>
                <a:cs typeface="Times New Roman" pitchFamily="18" charset="0"/>
              </a:rPr>
              <a:t>, and Susan Masters . last edition  McGraw Hill, </a:t>
            </a: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dirty="0" i="1" lang="en-US" smtClean="0"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b="1" dirty="0" i="1" lang="en-US" smtClean="0">
                <a:latin typeface="Times New Roman" pitchFamily="18" charset="0"/>
                <a:cs typeface="Times New Roman" pitchFamily="18" charset="0"/>
              </a:rPr>
              <a:t>  Rang &amp; Dale's Pharmacology:  </a:t>
            </a:r>
            <a:r>
              <a:rPr dirty="0" i="1" lang="en-US" smtClean="0">
                <a:latin typeface="Times New Roman" pitchFamily="18" charset="0"/>
                <a:cs typeface="Times New Roman" pitchFamily="18" charset="0"/>
              </a:rPr>
              <a:t>by Humphrey P. Rang     ;  James M. Ritter ;  Rod Flower Churchill Livingstone; 6 edition</a:t>
            </a:r>
            <a:endParaRPr dirty="0" i="1" lang="en-US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6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3" name="Content Placeholder 3" descr="DSC_0313.JPG"/>
          <p:cNvPicPr>
            <a:picLocks noChangeAspect="1" noGrp="1"/>
          </p:cNvPicPr>
          <p:nvPr>
            <p:ph idx="4294967295"/>
          </p:nvPr>
        </p:nvPicPr>
        <p:blipFill>
          <a:blip xmlns:r="http://schemas.openxmlformats.org/officeDocument/2006/relationships" r:embed="rId1" cstate="print"/>
          <a:stretch>
            <a:fillRect/>
          </a:stretch>
        </p:blipFill>
        <p:spPr>
          <a:xfrm>
            <a:off x="0" y="228600"/>
            <a:ext cx="9144000" cy="6629400"/>
          </a:xfrm>
        </p:spPr>
      </p:pic>
      <p:sp>
        <p:nvSpPr>
          <p:cNvPr id="1048592" name="TextBox 4"/>
          <p:cNvSpPr txBox="1"/>
          <p:nvPr/>
        </p:nvSpPr>
        <p:spPr>
          <a:xfrm>
            <a:off x="2438400" y="1524000"/>
            <a:ext cx="3675381" cy="993140"/>
          </a:xfrm>
          <a:prstGeom prst="rect"/>
          <a:noFill/>
        </p:spPr>
        <p:txBody>
          <a:bodyPr rtlCol="0" wrap="none">
            <a:spAutoFit/>
          </a:bodyPr>
          <a:p>
            <a:pPr algn="ctr"/>
            <a:r>
              <a:rPr b="1" dirty="0" sz="6000" lang="en-US">
                <a:latin typeface="Broadway" pitchFamily="82" charset="0"/>
                <a:cs typeface="Aharoni" pitchFamily="2" charset="-79"/>
              </a:rPr>
              <a:t>Thank you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7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4" name="Title 1"/>
          <p:cNvSpPr>
            <a:spLocks noGrp="1"/>
          </p:cNvSpPr>
          <p:nvPr>
            <p:ph type="title"/>
          </p:nvPr>
        </p:nvSpPr>
        <p:spPr>
          <a:xfrm>
            <a:off x="457200" y="2819400"/>
            <a:ext cx="8229600" cy="1143000"/>
          </a:xfrm>
        </p:spPr>
        <p:txBody>
          <a:bodyPr>
            <a:normAutofit fontScale="90000"/>
          </a:bodyPr>
          <a:p>
            <a:r>
              <a:rPr dirty="0" lang="en-US"/>
              <a:t>Is acetylcholine inhibitory or excitatory neurotransmitter?</a:t>
            </a:r>
          </a:p>
        </p:txBody>
      </p:sp>
      <p:sp>
        <p:nvSpPr>
          <p:cNvPr id="1048615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endParaRPr dirty="0"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7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6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1048617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b="1" dirty="0" lang="en-US" u="sng">
                <a:latin typeface="Times New Roman" pitchFamily="18" charset="0"/>
                <a:cs typeface="Times New Roman" pitchFamily="18" charset="0"/>
              </a:rPr>
              <a:t>Excitatory:</a:t>
            </a:r>
          </a:p>
          <a:p>
            <a:r>
              <a:rPr dirty="0" lang="en-US">
                <a:latin typeface="Times New Roman" pitchFamily="18" charset="0"/>
                <a:cs typeface="Times New Roman" pitchFamily="18" charset="0"/>
              </a:rPr>
              <a:t>M1,3,5 receptors: increasing intracellular calcium ion</a:t>
            </a:r>
          </a:p>
          <a:p>
            <a:r>
              <a:rPr dirty="0" lang="en-US">
                <a:latin typeface="Times New Roman" pitchFamily="18" charset="0"/>
                <a:cs typeface="Times New Roman" pitchFamily="18" charset="0"/>
              </a:rPr>
              <a:t>Nicotinic receptors: increasing intracellular sodium ion</a:t>
            </a:r>
          </a:p>
          <a:p>
            <a:r>
              <a:rPr b="1" dirty="0" lang="en-US" u="sng">
                <a:latin typeface="Times New Roman" pitchFamily="18" charset="0"/>
                <a:cs typeface="Times New Roman" pitchFamily="18" charset="0"/>
              </a:rPr>
              <a:t>Inhibitory: </a:t>
            </a:r>
          </a:p>
          <a:p>
            <a:r>
              <a:rPr dirty="0" lang="en-US">
                <a:latin typeface="Times New Roman" pitchFamily="18" charset="0"/>
                <a:cs typeface="Times New Roman" pitchFamily="18" charset="0"/>
              </a:rPr>
              <a:t>M2,4: increasing potassium ion efflux.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7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8" name="Title 1"/>
          <p:cNvSpPr>
            <a:spLocks noGrp="1"/>
          </p:cNvSpPr>
          <p:nvPr>
            <p:ph type="title"/>
          </p:nvPr>
        </p:nvSpPr>
        <p:spPr>
          <a:xfrm>
            <a:off x="457200" y="3048000"/>
            <a:ext cx="8229600" cy="1143000"/>
          </a:xfrm>
        </p:spPr>
        <p:txBody>
          <a:bodyPr/>
          <a:p>
            <a:r>
              <a:rPr dirty="0" lang="en-US" err="1">
                <a:latin typeface="Aharoni" pitchFamily="2" charset="-79"/>
                <a:cs typeface="Aharoni" pitchFamily="2" charset="-79"/>
              </a:rPr>
              <a:t>Muscarinic</a:t>
            </a:r>
            <a:r>
              <a:rPr dirty="0" lang="en-US">
                <a:latin typeface="Aharoni" pitchFamily="2" charset="-79"/>
                <a:cs typeface="Aharoni" pitchFamily="2" charset="-79"/>
              </a:rPr>
              <a:t> receptors</a:t>
            </a:r>
          </a:p>
        </p:txBody>
      </p:sp>
      <p:sp>
        <p:nvSpPr>
          <p:cNvPr id="1048619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4525963"/>
          </a:xfrm>
        </p:spPr>
        <p:txBody>
          <a:bodyPr/>
          <a:p>
            <a:pPr algn="ctr">
              <a:buNone/>
            </a:pPr>
            <a:endParaRPr b="1" dirty="0" lang="en-US" u="sng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7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0" name="Text Box 2"/>
          <p:cNvSpPr txBox="1">
            <a:spLocks noChangeArrowheads="1"/>
          </p:cNvSpPr>
          <p:nvPr/>
        </p:nvSpPr>
        <p:spPr bwMode="auto">
          <a:xfrm>
            <a:off x="1754188" y="-4763"/>
            <a:ext cx="248786" cy="369332"/>
          </a:xfrm>
          <a:prstGeom prst="rect"/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p>
            <a:pPr algn="ctr">
              <a:spcBef>
                <a:spcPct val="0"/>
              </a:spcBef>
            </a:pPr>
            <a:r>
              <a:rPr dirty="0" lang="ar-EG">
                <a:latin typeface="Arial Narrow" pitchFamily="34" charset="0"/>
              </a:rPr>
              <a:t> </a:t>
            </a:r>
            <a:endParaRPr dirty="0" lang="cs-CZ">
              <a:latin typeface="Arial Narrow" pitchFamily="34" charset="0"/>
            </a:endParaRPr>
          </a:p>
        </p:txBody>
      </p:sp>
      <p:graphicFrame>
        <p:nvGraphicFramePr>
          <p:cNvPr id="4194304" name="Group 3"/>
          <p:cNvGraphicFramePr>
            <a:graphicFrameLocks noGrp="1"/>
          </p:cNvGraphicFramePr>
          <p:nvPr/>
        </p:nvGraphicFramePr>
        <p:xfrm>
          <a:off x="228600" y="228600"/>
          <a:ext cx="8686800" cy="6912180"/>
        </p:xfrm>
        <a:graphic>
          <a:graphicData uri="http://schemas.openxmlformats.org/drawingml/2006/table">
            <a:tbl>
              <a:tblPr/>
              <a:tblGrid>
                <a:gridCol w="1343004"/>
                <a:gridCol w="1214446"/>
                <a:gridCol w="1488228"/>
                <a:gridCol w="1800553"/>
                <a:gridCol w="1108738"/>
                <a:gridCol w="1731831"/>
              </a:tblGrid>
              <a:tr h="628632">
                <a:tc>
                  <a:txBody>
                    <a:bodyPr/>
                    <a:p>
                      <a:pPr algn="ctr" defTabSz="914400" eaLnBrk="0" fontAlgn="base" hangingPunct="0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baseline="0" b="1" cap="none" dirty="0" sz="1400" i="0" kumimoji="0" lang="cs-CZ" normalizeH="0" strike="noStrike" u="none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Characteristic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  <a:headEnd type="none" w="med" len="med"/>
                      <a:tailEnd type="none" w="med" len="med"/>
                    </a:lnTlToBr>
                    <a:lnBlToTr>
                      <a:noFill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/>
                    <a:p>
                      <a:pPr algn="ctr" defTabSz="914400" eaLnBrk="0" fontAlgn="base" hangingPunct="0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baseline="0" b="1" cap="none" dirty="0" sz="1400" i="0" kumimoji="0" lang="cs-CZ" normalizeH="0" strike="noStrike" u="none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M</a:t>
                      </a:r>
                      <a:r>
                        <a:rPr baseline="-25000" b="1" cap="none" dirty="0" sz="1400" i="0" kumimoji="0" lang="cs-CZ" normalizeH="0" strike="noStrike" u="none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r>
                        <a:rPr baseline="0" b="1" cap="none" dirty="0" sz="1400" i="0" kumimoji="0" lang="cs-CZ" normalizeH="0" strike="noStrike" u="none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  <a:p>
                      <a:pPr algn="ctr" defTabSz="914400" eaLnBrk="0" fontAlgn="base" hangingPunct="0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baseline="0" b="1" cap="none" dirty="0" sz="1400" i="0" kumimoji="0" lang="cs-CZ" normalizeH="0" strike="noStrike" u="none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  <a:headEnd type="none" w="med" len="med"/>
                      <a:tailEnd type="none" w="med" len="med"/>
                    </a:lnTlToBr>
                    <a:lnBlToTr>
                      <a:noFill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/>
                    <a:p>
                      <a:pPr algn="ctr" defTabSz="914400" eaLnBrk="0" fontAlgn="base" hangingPunct="0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baseline="0" b="1" cap="none" dirty="0" sz="1400" i="0" kumimoji="0" lang="cs-CZ" normalizeH="0" strike="noStrike" u="none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M</a:t>
                      </a:r>
                      <a:r>
                        <a:rPr baseline="-25000" b="1" cap="none" dirty="0" sz="1400" i="0" kumimoji="0" lang="cs-CZ" normalizeH="0" strike="noStrike" u="none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  <a:r>
                        <a:rPr baseline="0" b="1" cap="none" dirty="0" sz="1400" i="0" kumimoji="0" lang="cs-CZ" normalizeH="0" strike="noStrike" u="none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  <a:p>
                      <a:pPr algn="ctr" defTabSz="914400" eaLnBrk="0" fontAlgn="base" hangingPunct="0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baseline="0" b="1" cap="none" dirty="0" sz="1400" i="0" kumimoji="0" lang="cs-CZ" normalizeH="0" strike="noStrike" u="none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(cardiac)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  <a:headEnd type="none" w="med" len="med"/>
                      <a:tailEnd type="none" w="med" len="med"/>
                    </a:lnTlToBr>
                    <a:lnBlToTr>
                      <a:noFill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/>
                    <a:p>
                      <a:pPr algn="ctr" defTabSz="914400" eaLnBrk="0" fontAlgn="base" hangingPunct="0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baseline="0" b="1" cap="none" dirty="0" sz="1400" i="0" kumimoji="0" lang="cs-CZ" normalizeH="0" strike="noStrike" u="none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M</a:t>
                      </a:r>
                      <a:r>
                        <a:rPr baseline="-25000" b="1" cap="none" dirty="0" sz="1400" i="0" kumimoji="0" lang="cs-CZ" normalizeH="0" strike="noStrike" u="none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  <a:r>
                        <a:rPr baseline="0" b="1" cap="none" dirty="0" sz="1400" i="0" kumimoji="0" lang="cs-CZ" normalizeH="0" strike="noStrike" u="none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 (glandular/</a:t>
                      </a:r>
                    </a:p>
                    <a:p>
                      <a:pPr algn="ctr" defTabSz="914400" eaLnBrk="0" fontAlgn="base" hangingPunct="0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baseline="0" b="1" cap="none" dirty="0" sz="1400" i="0" kumimoji="0" lang="cs-CZ" normalizeH="0" strike="noStrike" u="none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smooth muscle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  <a:headEnd type="none" w="med" len="med"/>
                      <a:tailEnd type="none" w="med" len="med"/>
                    </a:lnTlToBr>
                    <a:lnBlToTr>
                      <a:noFill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/>
                    <a:p>
                      <a:pPr algn="ctr" defTabSz="914400" eaLnBrk="0" fontAlgn="base" hangingPunct="0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baseline="0" b="1" cap="none" dirty="0" sz="1400" i="0" kumimoji="0" lang="cs-CZ" normalizeH="0" strike="noStrike" u="none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M</a:t>
                      </a:r>
                      <a:r>
                        <a:rPr baseline="-25000" b="1" cap="none" dirty="0" sz="1400" i="0" kumimoji="0" lang="cs-CZ" normalizeH="0" strike="noStrike" u="none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  <a:headEnd type="none" w="med" len="med"/>
                      <a:tailEnd type="none" w="med" len="med"/>
                    </a:lnTlToBr>
                    <a:lnBlToTr>
                      <a:noFill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/>
                    <a:p>
                      <a:pPr algn="ctr" defTabSz="914400" eaLnBrk="0" fontAlgn="base" hangingPunct="0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baseline="0" b="1" cap="none" dirty="0" sz="1400" i="0" kumimoji="0" lang="cs-CZ" normalizeH="0" strike="noStrike" u="none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M</a:t>
                      </a:r>
                      <a:r>
                        <a:rPr baseline="-25000" b="1" cap="none" dirty="0" sz="1400" i="0" kumimoji="0" lang="cs-CZ" normalizeH="0" strike="noStrike" u="none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  <a:headEnd type="none" w="med" len="med"/>
                      <a:tailEnd type="none" w="med" len="med"/>
                    </a:lnTlToBr>
                    <a:lnBlToTr>
                      <a:noFill/>
                      <a:headEnd type="none" w="med" len="med"/>
                      <a:tailEnd type="none" w="med" len="med"/>
                    </a:lnBlToTr>
                    <a:noFill/>
                  </a:tcPr>
                </a:tc>
              </a:tr>
              <a:tr h="1212520">
                <a:tc>
                  <a:txBody>
                    <a:bodyPr/>
                    <a:p>
                      <a:pPr algn="ctr" defTabSz="914400" eaLnBrk="0" fontAlgn="base" hangingPunct="0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baseline="0" b="1" cap="none" dirty="0" sz="1400" i="0" kumimoji="0" lang="en-US" normalizeH="0" strike="noStrike" u="none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Site </a:t>
                      </a:r>
                      <a:endParaRPr baseline="0" b="1" cap="none" dirty="0" sz="1400" i="0" kumimoji="0" lang="cs-CZ" normalizeH="0" strike="noStrike" u="none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  <a:headEnd type="none" w="med" len="med"/>
                      <a:tailEnd type="none" w="med" len="med"/>
                    </a:lnTlToBr>
                    <a:lnBlToTr>
                      <a:noFill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/>
                    <a:p>
                      <a:pPr algn="ctr" defTabSz="914400" eaLnBrk="0" fontAlgn="base" hangingPunct="0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baseline="0" b="1" cap="none" dirty="0" sz="1400" i="0" kumimoji="0" lang="en-US" normalizeH="0" strike="noStrike" u="none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1-</a:t>
                      </a:r>
                      <a:r>
                        <a:rPr baseline="0" b="1" cap="none" dirty="0" sz="1400" i="0" kumimoji="0" lang="cs-CZ" normalizeH="0" strike="noStrike" u="none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CNS</a:t>
                      </a:r>
                      <a:r>
                        <a:rPr baseline="0" b="1" cap="none" dirty="0" sz="1400" i="0" kumimoji="0" lang="en-US" normalizeH="0" strike="noStrike" u="none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,</a:t>
                      </a:r>
                    </a:p>
                    <a:p>
                      <a:pPr algn="ctr" defTabSz="914400" eaLnBrk="0" fontAlgn="base" hangingPunct="0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baseline="0" b="1" cap="none" dirty="0" sz="1400" i="0" kumimoji="0" lang="en-US" normalizeH="0" strike="noStrike" u="none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2-smooth </a:t>
                      </a:r>
                      <a:r>
                        <a:rPr baseline="0" b="1" cap="none" dirty="0" sz="1400" i="0" kumimoji="0" lang="en-US" normalizeH="0" strike="noStrike" u="non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muscles in </a:t>
                      </a:r>
                      <a:r>
                        <a:rPr baseline="0" b="1" cap="none" dirty="0" sz="1400" i="0" kumimoji="0" lang="cs-CZ" normalizeH="0" strike="noStrike" u="non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Glands: gastric, </a:t>
                      </a:r>
                      <a:r>
                        <a:rPr baseline="0" b="1" cap="none" dirty="0" sz="1400" i="0" kumimoji="0" lang="cs-CZ" normalizeH="0" strike="noStrike" u="none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salivary</a:t>
                      </a:r>
                      <a:endParaRPr baseline="0" b="1" cap="none" dirty="0" sz="1400" i="0" kumimoji="0" lang="en-US" normalizeH="0" strike="noStrike" u="none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  <a:headEnd type="none" w="med" len="med"/>
                      <a:tailEnd type="none" w="med" len="med"/>
                    </a:lnTlToBr>
                    <a:lnBlToTr>
                      <a:noFill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/>
                    <a:p>
                      <a:pPr algn="ctr" defTabSz="914400" eaLnBrk="0" fontAlgn="base" hangingPunct="0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baseline="0" b="1" cap="none" dirty="0" sz="1400" i="0" kumimoji="0" lang="en-US" normalizeH="0" strike="noStrike" u="none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1-</a:t>
                      </a:r>
                      <a:r>
                        <a:rPr baseline="0" b="1" cap="none" dirty="0" sz="1400" i="0" kumimoji="0" lang="cs-CZ" normalizeH="0" strike="noStrike" u="none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Heart</a:t>
                      </a:r>
                      <a:r>
                        <a:rPr baseline="0" b="1" cap="none" dirty="0" sz="1400" i="0" kumimoji="0" lang="cs-CZ" normalizeH="0" strike="noStrike" u="non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: atria</a:t>
                      </a:r>
                      <a:r>
                        <a:rPr baseline="0" b="1" cap="none" dirty="0" sz="1400" i="0" kumimoji="0" lang="en-US" normalizeH="0" strike="noStrike" u="non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: SAN</a:t>
                      </a:r>
                      <a:endParaRPr baseline="0" b="1" cap="none" dirty="0" sz="1400" i="0" kumimoji="0" lang="cs-CZ" normalizeH="0" strike="noStrike" u="non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algn="ctr" defTabSz="914400" eaLnBrk="0" fontAlgn="base" hangingPunct="0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baseline="0" b="1" cap="none" dirty="0" sz="1400" i="0" kumimoji="0" lang="en-US" normalizeH="0" strike="noStrike" u="none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2-Presynaptic </a:t>
                      </a:r>
                      <a:endParaRPr baseline="0" b="1" cap="none" dirty="0" sz="1400" i="0" kumimoji="0" lang="cs-CZ" normalizeH="0" strike="noStrike" u="non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  <a:headEnd type="none" w="med" len="med"/>
                      <a:tailEnd type="none" w="med" len="med"/>
                    </a:lnTlToBr>
                    <a:lnBlToTr>
                      <a:noFill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/>
                    <a:p>
                      <a:pPr algn="ctr" defTabSz="914400" eaLnBrk="0" fontAlgn="base" hangingPunct="0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baseline="0" b="1" cap="none" dirty="0" sz="1400" i="0" kumimoji="0" lang="en-US" normalizeH="0" strike="noStrike" u="none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1-</a:t>
                      </a:r>
                      <a:r>
                        <a:rPr baseline="0" b="1" cap="none" dirty="0" sz="1400" i="0" kumimoji="0" lang="cs-CZ" normalizeH="0" strike="noStrike" u="none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Exocrine </a:t>
                      </a:r>
                      <a:r>
                        <a:rPr baseline="0" b="1" cap="none" dirty="0" sz="1400" i="0" kumimoji="0" lang="cs-CZ" normalizeH="0" strike="noStrike" u="non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glands: gastric, salivary, etc. </a:t>
                      </a:r>
                      <a:r>
                        <a:rPr baseline="0" b="1" cap="none" dirty="0" sz="1400" i="0" kumimoji="0" lang="en-US" normalizeH="0" strike="noStrike" u="none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2-</a:t>
                      </a:r>
                      <a:r>
                        <a:rPr baseline="0" b="1" cap="none" dirty="0" sz="1400" i="0" kumimoji="0" lang="cs-CZ" normalizeH="0" strike="noStrike" u="none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Smooth </a:t>
                      </a:r>
                      <a:r>
                        <a:rPr baseline="0" b="1" cap="none" dirty="0" sz="1400" i="0" kumimoji="0" lang="cs-CZ" normalizeH="0" strike="noStrike" u="non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muscle: GI tract, eye </a:t>
                      </a:r>
                      <a:endParaRPr baseline="0" b="1" cap="none" dirty="0" sz="1400" i="0" kumimoji="0" lang="en-US" normalizeH="0" strike="noStrike" u="none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algn="ctr" defTabSz="914400" eaLnBrk="0" fontAlgn="base" hangingPunct="0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baseline="0" b="1" cap="none" dirty="0" sz="1400" i="0" kumimoji="0" lang="en-US" normalizeH="0" strike="noStrike" u="none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3-</a:t>
                      </a:r>
                      <a:r>
                        <a:rPr baseline="0" b="1" cap="none" dirty="0" sz="1400" i="0" kumimoji="0" lang="cs-CZ" normalizeH="0" strike="noStrike" u="none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Blood </a:t>
                      </a:r>
                      <a:r>
                        <a:rPr baseline="0" b="1" cap="none" dirty="0" sz="1400" i="0" kumimoji="0" lang="cs-CZ" normalizeH="0" strike="noStrike" u="non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vessels: endothelium</a:t>
                      </a:r>
                      <a:r>
                        <a:rPr baseline="0" b="1" cap="none" dirty="0" sz="1400" i="0" kumimoji="0" lang="en-US" normalizeH="0" strike="noStrike" u="non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(not innervated???</a:t>
                      </a:r>
                      <a:endParaRPr baseline="0" b="1" cap="none" dirty="0" sz="1400" i="0" kumimoji="0" lang="cs-CZ" normalizeH="0" strike="noStrike" u="non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  <a:headEnd type="none" w="med" len="med"/>
                      <a:tailEnd type="none" w="med" len="med"/>
                    </a:lnTlToBr>
                    <a:lnBlToTr>
                      <a:noFill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/>
                    <a:p>
                      <a:pPr algn="ctr" defTabSz="914400" eaLnBrk="0" fontAlgn="base" hangingPunct="0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baseline="0" b="1" cap="none" dirty="0" sz="1200" i="0" kumimoji="0" lang="en-US" normalizeH="0" strike="noStrike" u="none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1.Presynaptic </a:t>
                      </a:r>
                      <a:endParaRPr baseline="0" b="1" cap="none" dirty="0" sz="1200" i="0" kumimoji="0" lang="en-US" normalizeH="0" strike="noStrike" u="non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algn="ctr" defTabSz="914400" eaLnBrk="0" fontAlgn="base" hangingPunct="0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baseline="0" b="1" cap="none" dirty="0" sz="1200" i="0" kumimoji="0" lang="en-US" normalizeH="0" strike="noStrike" u="none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2.CNS </a:t>
                      </a:r>
                      <a:endParaRPr baseline="0" b="1" cap="none" dirty="0" sz="1200" i="0" kumimoji="0" lang="cs-CZ" normalizeH="0" strike="noStrike" u="non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  <a:headEnd type="none" w="med" len="med"/>
                      <a:tailEnd type="none" w="med" len="med"/>
                    </a:lnTlToBr>
                    <a:lnBlToTr>
                      <a:noFill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/>
                    <a:p>
                      <a:pPr algn="ctr" defTabSz="914400" eaLnBrk="0" fontAlgn="base" hangingPunct="0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baseline="0" b="1" cap="none" dirty="0" sz="1400" i="0" kumimoji="0" lang="en-US" normalizeH="0" strike="noStrike" u="none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   </a:t>
                      </a:r>
                      <a:r>
                        <a:rPr baseline="0" b="1" cap="none" dirty="0" sz="1400" i="0" kumimoji="0" lang="cs-CZ" normalizeH="0" strike="noStrike" u="none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CNS</a:t>
                      </a:r>
                      <a:r>
                        <a:rPr baseline="0" b="1" cap="none" dirty="0" sz="1400" i="0" kumimoji="0" lang="en-US" normalizeH="0" strike="noStrike" u="none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</a:t>
                      </a:r>
                      <a:endParaRPr baseline="0" b="1" cap="none" dirty="0" sz="1400" i="0" kumimoji="0" lang="cs-CZ" normalizeH="0" strike="noStrike" u="non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  <a:headEnd type="none" w="med" len="med"/>
                      <a:tailEnd type="none" w="med" len="med"/>
                    </a:lnTlToBr>
                    <a:lnBlToTr>
                      <a:noFill/>
                      <a:headEnd type="none" w="med" len="med"/>
                      <a:tailEnd type="none" w="med" len="med"/>
                    </a:lnBlToTr>
                    <a:noFill/>
                  </a:tcPr>
                </a:tc>
              </a:tr>
              <a:tr h="0">
                <a:tc>
                  <a:txBody>
                    <a:bodyPr/>
                    <a:p>
                      <a:pPr algn="ctr" defTabSz="914400" eaLnBrk="0" fontAlgn="base" hangingPunct="0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baseline="0" b="1" cap="none" dirty="0" sz="1400" i="0" kumimoji="0" lang="cs-CZ" normalizeH="0" strike="noStrike" u="none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  <a:headEnd type="none" w="med" len="med"/>
                      <a:tailEnd type="none" w="med" len="med"/>
                    </a:lnTlToBr>
                    <a:lnBlToTr>
                      <a:noFill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/>
                    <a:p>
                      <a:pPr algn="ctr" defTabSz="914400" eaLnBrk="0" fontAlgn="base" hangingPunct="0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baseline="0" b="1" cap="none" dirty="0" sz="1400" i="0" kumimoji="0" lang="en-US" normalizeH="0" strike="noStrike" u="non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 </a:t>
                      </a:r>
                      <a:endParaRPr baseline="0" b="1" cap="none" dirty="0" sz="1400" i="0" kumimoji="0" lang="cs-CZ" normalizeH="0" strike="noStrike" u="non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  <a:headEnd type="none" w="med" len="med"/>
                      <a:tailEnd type="none" w="med" len="med"/>
                    </a:lnTlToBr>
                    <a:lnBlToTr>
                      <a:noFill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/>
                    <a:p>
                      <a:pPr algn="ctr" defTabSz="914400" eaLnBrk="0" fontAlgn="base" hangingPunct="0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baseline="0" b="1" cap="none" dirty="0" sz="1400" i="0" kumimoji="0" lang="en-US" normalizeH="0" strike="noStrike" u="non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 </a:t>
                      </a:r>
                      <a:endParaRPr baseline="0" b="1" cap="none" dirty="0" sz="1400" i="0" kumimoji="0" lang="cs-CZ" normalizeH="0" strike="noStrike" u="non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  <a:headEnd type="none" w="med" len="med"/>
                      <a:tailEnd type="none" w="med" len="med"/>
                    </a:lnTlToBr>
                    <a:lnBlToTr>
                      <a:noFill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/>
                    <a:p>
                      <a:pPr algn="ctr" defTabSz="914400" eaLnBrk="0" fontAlgn="base" hangingPunct="0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baseline="-25000" b="1" cap="none" dirty="0" sz="1400" i="0" kumimoji="0" lang="cs-CZ" normalizeH="0" strike="noStrike" u="non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  <a:headEnd type="none" w="med" len="med"/>
                      <a:tailEnd type="none" w="med" len="med"/>
                    </a:lnTlToBr>
                    <a:lnBlToTr>
                      <a:noFill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/>
                    <a:p>
                      <a:pPr algn="ctr" defTabSz="914400" eaLnBrk="0" fontAlgn="base" hangingPunct="0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baseline="0" b="1" cap="none" dirty="0" sz="1400" i="0" kumimoji="0" lang="en-US" normalizeH="0" strike="noStrike" u="non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endParaRPr baseline="-25000" b="1" cap="none" dirty="0" sz="1400" i="0" kumimoji="0" lang="cs-CZ" normalizeH="0" strike="noStrike" u="non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algn="ctr" defTabSz="914400" eaLnBrk="0" fontAlgn="base" hangingPunct="0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baseline="0" b="1" cap="none" dirty="0" sz="1400" i="0" kumimoji="0" lang="cs-CZ" normalizeH="0" strike="noStrike" u="non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  <a:headEnd type="none" w="med" len="med"/>
                      <a:tailEnd type="none" w="med" len="med"/>
                    </a:lnTlToBr>
                    <a:lnBlToTr>
                      <a:noFill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/>
                    <a:p>
                      <a:pPr algn="ctr" defTabSz="914400" eaLnBrk="0" fontAlgn="base" hangingPunct="0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baseline="0" b="1" cap="none" dirty="0" sz="1400" i="0" kumimoji="0" lang="en-US" normalizeH="0" strike="noStrike" u="non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endParaRPr baseline="-25000" b="1" cap="none" dirty="0" sz="1400" i="0" kumimoji="0" lang="cs-CZ" normalizeH="0" strike="noStrike" u="non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algn="ctr" defTabSz="914400" eaLnBrk="0" fontAlgn="base" hangingPunct="0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baseline="0" b="1" cap="none" dirty="0" sz="1400" i="0" kumimoji="0" lang="cs-CZ" normalizeH="0" strike="noStrike" u="non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  <a:headEnd type="none" w="med" len="med"/>
                      <a:tailEnd type="none" w="med" len="med"/>
                    </a:lnTlToBr>
                    <a:lnBlToTr>
                      <a:noFill/>
                      <a:headEnd type="none" w="med" len="med"/>
                      <a:tailEnd type="none" w="med" len="med"/>
                    </a:lnBlToTr>
                    <a:noFill/>
                  </a:tcPr>
                </a:tc>
              </a:tr>
              <a:tr h="1080618">
                <a:tc>
                  <a:txBody>
                    <a:bodyPr/>
                    <a:p>
                      <a:pPr algn="ctr" defTabSz="914400" eaLnBrk="0" fontAlgn="base" hangingPunct="0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baseline="0" b="1" cap="none" dirty="0" sz="1400" i="0" kumimoji="0" lang="en-US" normalizeH="0" strike="noStrike" u="none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 physiological action</a:t>
                      </a:r>
                      <a:endParaRPr baseline="0" b="1" cap="none" dirty="0" sz="1400" i="0" kumimoji="0" lang="cs-CZ" normalizeH="0" strike="noStrike" u="none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  <a:headEnd type="none" w="med" len="med"/>
                      <a:tailEnd type="none" w="med" len="med"/>
                    </a:lnTlToBr>
                    <a:lnBlToTr>
                      <a:noFill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/>
                    <a:p>
                      <a:pPr algn="ctr" defTabSz="914400" eaLnBrk="0" fontAlgn="base" hangingPunct="0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baseline="0" b="1" cap="none" dirty="0" sz="1400" i="0" kumimoji="0" lang="cs-CZ" normalizeH="0" strike="noStrike" u="non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CNS excitation </a:t>
                      </a:r>
                    </a:p>
                    <a:p>
                      <a:pPr algn="ctr" defTabSz="914400" eaLnBrk="0" fontAlgn="base" hangingPunct="0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baseline="0" b="1" cap="none" dirty="0" sz="1400" i="0" kumimoji="0" lang="cs-CZ" normalizeH="0" strike="noStrike" u="non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Gastric secretion</a:t>
                      </a:r>
                      <a:endParaRPr baseline="0" b="1" cap="none" dirty="0" sz="1400" i="0" kumimoji="0" lang="en-US" normalizeH="0" strike="noStrike" u="non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  <a:headEnd type="none" w="med" len="med"/>
                      <a:tailEnd type="none" w="med" len="med"/>
                    </a:lnTlToBr>
                    <a:lnBlToTr>
                      <a:noFill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/>
                    <a:p>
                      <a:pPr algn="ctr" defTabSz="914400" eaLnBrk="0" fontAlgn="base" hangingPunct="0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baseline="0" b="1" cap="none" dirty="0" sz="1400" i="0" kumimoji="0" lang="cs-CZ" normalizeH="0" strike="noStrike" u="non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Cardiac inhibition</a:t>
                      </a:r>
                      <a:r>
                        <a:rPr baseline="0" b="1" cap="none" dirty="0" sz="1400" i="0" kumimoji="0" lang="en-US" normalizeH="0" strike="noStrike" u="non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</a:t>
                      </a:r>
                    </a:p>
                    <a:p>
                      <a:pPr algn="ctr" defTabSz="914400" eaLnBrk="0" fontAlgn="base" hangingPunct="0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baseline="0" b="1" cap="none" dirty="0" sz="1400" i="0" kumimoji="0" lang="en-US" normalizeH="0" strike="noStrike" u="non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Control of acetylcholine release (-</a:t>
                      </a:r>
                      <a:r>
                        <a:rPr baseline="0" b="1" cap="none" dirty="0" sz="1400" i="0" kumimoji="0" lang="en-US" normalizeH="0" err="1" strike="noStrike" u="non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ve</a:t>
                      </a:r>
                      <a:r>
                        <a:rPr baseline="0" b="1" cap="none" dirty="0" sz="1400" i="0" kumimoji="0" lang="en-US" normalizeH="0" strike="noStrike" u="non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feed back)</a:t>
                      </a:r>
                      <a:endParaRPr baseline="0" b="1" cap="none" dirty="0" sz="1400" i="0" kumimoji="0" lang="cs-CZ" normalizeH="0" strike="noStrike" u="non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  <a:headEnd type="none" w="med" len="med"/>
                      <a:tailEnd type="none" w="med" len="med"/>
                    </a:lnTlToBr>
                    <a:lnBlToTr>
                      <a:noFill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/>
                    <a:p>
                      <a:pPr algn="ctr" defTabSz="914400" eaLnBrk="0" fontAlgn="base" hangingPunct="0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baseline="0" b="1" cap="none" sz="1400" i="0" kumimoji="0" lang="cs-CZ" normalizeH="0" strike="noStrike" u="non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Gastric, salivary secretion; GI smooth muscle contraction; Ocular accomodation; Vasodilatation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  <a:headEnd type="none" w="med" len="med"/>
                      <a:tailEnd type="none" w="med" len="med"/>
                    </a:lnTlToBr>
                    <a:lnBlToTr>
                      <a:noFill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/>
                    <a:p>
                      <a:pPr algn="ctr" defTabSz="914400" eaLnBrk="0" fontAlgn="base" hangingPunct="0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baseline="0" b="1" cap="none" dirty="0" sz="1400" i="0" kumimoji="0" lang="en-US" normalizeH="0" err="1" strike="noStrike" u="non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Presynaptic</a:t>
                      </a:r>
                      <a:r>
                        <a:rPr baseline="0" b="1" cap="none" dirty="0" sz="1400" i="0" kumimoji="0" lang="en-US" normalizeH="0" strike="noStrike" u="non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inhibition of neurotransmitter release</a:t>
                      </a:r>
                      <a:endParaRPr baseline="0" b="1" cap="none" dirty="0" sz="1400" i="0" kumimoji="0" lang="cs-CZ" normalizeH="0" strike="noStrike" u="non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  <a:headEnd type="none" w="med" len="med"/>
                      <a:tailEnd type="none" w="med" len="med"/>
                    </a:lnTlToBr>
                    <a:lnBlToTr>
                      <a:noFill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/>
                    <a:p>
                      <a:pPr algn="ctr" defTabSz="914400" eaLnBrk="0" fontAlgn="base" hangingPunct="0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baseline="0" b="1" cap="none" dirty="0" sz="1400" i="0" kumimoji="0" lang="en-US" normalizeH="0" strike="noStrike" u="non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CNS stimulation</a:t>
                      </a:r>
                      <a:endParaRPr baseline="0" b="1" cap="none" dirty="0" sz="1400" i="0" kumimoji="0" lang="cs-CZ" normalizeH="0" strike="noStrike" u="non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  <a:headEnd type="none" w="med" len="med"/>
                      <a:tailEnd type="none" w="med" len="med"/>
                    </a:lnTlToBr>
                    <a:lnBlToTr>
                      <a:noFill/>
                      <a:headEnd type="none" w="med" len="med"/>
                      <a:tailEnd type="none" w="med" len="med"/>
                    </a:lnBlToTr>
                    <a:noFill/>
                  </a:tcPr>
                </a:tc>
              </a:tr>
              <a:tr h="723237">
                <a:tc>
                  <a:txBody>
                    <a:bodyPr/>
                    <a:p>
                      <a:pPr algn="ctr" defTabSz="914400" eaLnBrk="0" fontAlgn="base" hangingPunct="0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baseline="0" b="1" cap="none" dirty="0" sz="1400" i="0" kumimoji="0" lang="cs-CZ" normalizeH="0" strike="noStrike" u="none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Agonist (non-selective)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  <a:headEnd type="none" w="med" len="med"/>
                      <a:tailEnd type="none" w="med" len="med"/>
                    </a:lnTlToBr>
                    <a:lnBlToTr>
                      <a:noFill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/>
                    <a:p>
                      <a:pPr algn="ctr" defTabSz="914400" eaLnBrk="0" fontAlgn="base" hangingPunct="0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baseline="0" b="1" cap="none" dirty="0" sz="1400" i="0" kumimoji="0" lang="cs-CZ" normalizeH="0" strike="noStrike" u="non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ACh</a:t>
                      </a:r>
                      <a:endParaRPr baseline="0" b="1" cap="none" dirty="0" sz="1400" i="1" kumimoji="0" lang="cs-CZ" normalizeH="0" strike="noStrike" u="non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  <a:headEnd type="none" w="med" len="med"/>
                      <a:tailEnd type="none" w="med" len="med"/>
                    </a:lnTlToBr>
                    <a:lnBlToTr>
                      <a:noFill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/>
                    <a:p>
                      <a:pPr algn="ctr" defTabSz="914400" eaLnBrk="0" fontAlgn="base" hangingPunct="0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baseline="0" b="1" cap="none" dirty="0" sz="1400" i="0" kumimoji="0" lang="cs-CZ" normalizeH="0" strike="noStrike" u="non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As M</a:t>
                      </a:r>
                      <a:r>
                        <a:rPr baseline="-25000" b="1" cap="none" dirty="0" sz="1400" i="0" kumimoji="0" lang="cs-CZ" normalizeH="0" strike="noStrike" u="non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  <a:headEnd type="none" w="med" len="med"/>
                      <a:tailEnd type="none" w="med" len="med"/>
                    </a:lnTlToBr>
                    <a:lnBlToTr>
                      <a:noFill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/>
                    <a:p>
                      <a:pPr algn="ctr" defTabSz="914400" eaLnBrk="0" fontAlgn="base" hangingPunct="0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baseline="0" b="1" cap="none" sz="1400" i="0" kumimoji="0" lang="cs-CZ" normalizeH="0" strike="noStrike" u="non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As M</a:t>
                      </a:r>
                      <a:r>
                        <a:rPr baseline="-25000" b="1" cap="none" sz="1400" i="0" kumimoji="0" lang="cs-CZ" normalizeH="0" strike="noStrike" u="non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  <a:p>
                      <a:pPr algn="ctr" defTabSz="914400" eaLnBrk="0" fontAlgn="base" hangingPunct="0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baseline="0" b="1" cap="none" sz="1400" i="0" kumimoji="0" lang="cs-CZ" normalizeH="0" strike="noStrike" u="non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  <a:headEnd type="none" w="med" len="med"/>
                      <a:tailEnd type="none" w="med" len="med"/>
                    </a:lnTlToBr>
                    <a:lnBlToTr>
                      <a:noFill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/>
                    <a:p>
                      <a:pPr algn="ctr" defTabSz="914400" eaLnBrk="0" fontAlgn="base" hangingPunct="0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baseline="0" b="1" cap="none" sz="1400" i="0" kumimoji="0" lang="cs-CZ" normalizeH="0" strike="noStrike" u="non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As M</a:t>
                      </a:r>
                      <a:r>
                        <a:rPr baseline="-25000" b="1" cap="none" sz="1400" i="0" kumimoji="0" lang="cs-CZ" normalizeH="0" strike="noStrike" u="non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  <a:p>
                      <a:pPr algn="ctr" defTabSz="914400" eaLnBrk="0" fontAlgn="base" hangingPunct="0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baseline="0" b="1" cap="none" sz="1400" i="0" kumimoji="0" lang="cs-CZ" normalizeH="0" strike="noStrike" u="non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  <a:headEnd type="none" w="med" len="med"/>
                      <a:tailEnd type="none" w="med" len="med"/>
                    </a:lnTlToBr>
                    <a:lnBlToTr>
                      <a:noFill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/>
                    <a:p>
                      <a:pPr algn="ctr" defTabSz="914400" eaLnBrk="0" fontAlgn="base" hangingPunct="0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baseline="0" b="1" cap="none" sz="1400" i="0" kumimoji="0" lang="cs-CZ" normalizeH="0" strike="noStrike" u="non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As M</a:t>
                      </a:r>
                      <a:r>
                        <a:rPr baseline="-25000" b="1" cap="none" sz="1400" i="0" kumimoji="0" lang="cs-CZ" normalizeH="0" strike="noStrike" u="non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  <a:p>
                      <a:pPr algn="ctr" defTabSz="914400" eaLnBrk="0" fontAlgn="base" hangingPunct="0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baseline="0" b="1" cap="none" sz="1400" i="0" kumimoji="0" lang="cs-CZ" normalizeH="0" strike="noStrike" u="non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  <a:headEnd type="none" w="med" len="med"/>
                      <a:tailEnd type="none" w="med" len="med"/>
                    </a:lnTlToBr>
                    <a:lnBlToTr>
                      <a:noFill/>
                      <a:headEnd type="none" w="med" len="med"/>
                      <a:tailEnd type="none" w="med" len="med"/>
                    </a:lnBlToTr>
                    <a:noFill/>
                  </a:tcPr>
                </a:tc>
              </a:tr>
              <a:tr h="1701543">
                <a:tc>
                  <a:txBody>
                    <a:bodyPr/>
                    <a:p>
                      <a:pPr algn="ctr" defTabSz="914400" eaLnBrk="0" fontAlgn="base" hangingPunct="0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baseline="0" b="1" cap="none" dirty="0" sz="1400" i="0" kumimoji="0" lang="cs-CZ" normalizeH="0" strike="noStrike" u="none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Antagonist </a:t>
                      </a:r>
                      <a:r>
                        <a:rPr baseline="0" b="1" cap="none" dirty="0" sz="1400" i="0" kumimoji="0" lang="en-US" normalizeH="0" strike="noStrike" u="none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endParaRPr baseline="0" b="1" cap="none" dirty="0" sz="1400" i="0" kumimoji="0" lang="cs-CZ" normalizeH="0" strike="noStrike" u="none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  <a:headEnd type="none" w="med" len="med"/>
                      <a:tailEnd type="none" w="med" len="med"/>
                    </a:lnTlToBr>
                    <a:lnBlToTr>
                      <a:noFill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/>
                    <a:p>
                      <a:pPr algn="ctr" defTabSz="914400" eaLnBrk="0" fontAlgn="base" hangingPunct="0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baseline="0" b="1" cap="none" dirty="0" sz="1400" i="0" kumimoji="0" lang="en-US" normalizeH="0" strike="noStrike" u="none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Atropine</a:t>
                      </a:r>
                      <a:r>
                        <a:rPr baseline="0" b="1" cap="none" dirty="0" sz="1400" i="0" kumimoji="0" lang="cs-CZ" normalizeH="0" strike="noStrike" u="none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baseline="0" b="1" cap="none" dirty="0" sz="1400" i="0" kumimoji="0" lang="en-US" normalizeH="0" strike="noStrike" u="none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baseline="0" b="1" cap="none" dirty="0" sz="1400" i="1" kumimoji="0" lang="cs-CZ" normalizeH="0" strike="noStrike" u="none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Pirenzepine</a:t>
                      </a:r>
                      <a:r>
                        <a:rPr baseline="0" b="1" cap="none" dirty="0" sz="1400" i="1" kumimoji="0" lang="cs-CZ" normalizeH="0" strike="noStrike" u="non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;</a:t>
                      </a:r>
                    </a:p>
                    <a:p>
                      <a:pPr algn="ctr" defTabSz="914400" eaLnBrk="0" fontAlgn="base" hangingPunct="0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baseline="0" b="1" cap="none" dirty="0" sz="1400" i="1" kumimoji="0" lang="cs-CZ" normalizeH="0" strike="noStrike" u="non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  <a:headEnd type="none" w="med" len="med"/>
                      <a:tailEnd type="none" w="med" len="med"/>
                    </a:lnTlToBr>
                    <a:lnBlToTr>
                      <a:noFill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/>
                    <a:p>
                      <a:pPr algn="ctr" defTabSz="914400" eaLnBrk="0" fontAlgn="base" hangingPunct="0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baseline="0" b="1" cap="none" dirty="0" sz="1400" i="0" kumimoji="0" lang="cs-CZ" normalizeH="0" strike="noStrike" u="non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Atropine</a:t>
                      </a:r>
                    </a:p>
                    <a:p>
                      <a:pPr algn="ctr" defTabSz="914400" eaLnBrk="0" fontAlgn="base" hangingPunct="0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baseline="0" b="1" cap="none" dirty="0" sz="1400" i="0" kumimoji="0" lang="en-US" normalizeH="0" strike="noStrike" u="non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baseline="0" b="1" cap="none" dirty="0" sz="1400" i="0" kumimoji="0" lang="cs-CZ" normalizeH="0" strike="noStrike" u="none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Ipratropium</a:t>
                      </a:r>
                      <a:endParaRPr baseline="0" b="1" cap="none" dirty="0" sz="1400" i="0" kumimoji="0" lang="cs-CZ" normalizeH="0" strike="noStrike" u="non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algn="ctr" defTabSz="914400" eaLnBrk="0" fontAlgn="base" hangingPunct="0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baseline="0" b="1" cap="none" dirty="0" sz="1400" i="1" kumimoji="0" lang="cs-CZ" normalizeH="0" strike="noStrike" u="non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  <a:headEnd type="none" w="med" len="med"/>
                      <a:tailEnd type="none" w="med" len="med"/>
                    </a:lnTlToBr>
                    <a:lnBlToTr>
                      <a:noFill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/>
                    <a:p>
                      <a:pPr algn="ctr" defTabSz="914400" eaLnBrk="0" fontAlgn="base" hangingPunct="0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baseline="0" b="1" cap="none" dirty="0" sz="1400" i="0" kumimoji="0" lang="cs-CZ" normalizeH="0" strike="noStrike" u="non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Atropine</a:t>
                      </a:r>
                    </a:p>
                    <a:p>
                      <a:pPr algn="ctr" defTabSz="914400" eaLnBrk="0" fontAlgn="base" hangingPunct="0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baseline="0" b="1" cap="none" dirty="0" sz="1400" i="0" kumimoji="0" lang="en-US" normalizeH="0" strike="noStrike" u="non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baseline="0" b="1" cap="none" dirty="0" sz="1400" i="0" kumimoji="0" lang="cs-CZ" normalizeH="0" strike="noStrike" u="none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Ipratropium</a:t>
                      </a:r>
                      <a:endParaRPr baseline="0" b="1" cap="none" dirty="0" sz="1400" i="0" kumimoji="0" lang="cs-CZ" normalizeH="0" strike="noStrike" u="non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  <a:headEnd type="none" w="med" len="med"/>
                      <a:tailEnd type="none" w="med" len="med"/>
                    </a:lnTlToBr>
                    <a:lnBlToTr>
                      <a:noFill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/>
                    <a:p>
                      <a:pPr algn="ctr" defTabSz="914400" eaLnBrk="0" fontAlgn="base" hangingPunct="0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baseline="0" b="1" cap="none" dirty="0" sz="1400" i="0" kumimoji="0" lang="cs-CZ" normalizeH="0" strike="noStrike" u="non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Atropine</a:t>
                      </a:r>
                    </a:p>
                    <a:p>
                      <a:pPr algn="ctr" defTabSz="914400" eaLnBrk="0" fontAlgn="base" hangingPunct="0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baseline="0" b="1" cap="none" dirty="0" sz="1200" i="0" kumimoji="0" lang="en-US" normalizeH="0" strike="noStrike" u="non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baseline="0" b="1" cap="none" dirty="0" sz="1200" i="0" kumimoji="0" lang="cs-CZ" normalizeH="0" strike="noStrike" u="none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Ipratropium</a:t>
                      </a:r>
                      <a:endParaRPr baseline="0" b="1" cap="none" dirty="0" sz="1200" i="0" kumimoji="0" lang="cs-CZ" normalizeH="0" strike="noStrike" u="non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algn="ctr" defTabSz="914400" eaLnBrk="0" fontAlgn="base" hangingPunct="0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baseline="0" b="1" cap="none" dirty="0" sz="1400" i="1" kumimoji="0" lang="en-US" normalizeH="0" strike="noStrike" u="non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endParaRPr baseline="0" b="1" cap="none" dirty="0" sz="1400" i="1" kumimoji="0" lang="cs-CZ" normalizeH="0" strike="noStrike" u="non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  <a:headEnd type="none" w="med" len="med"/>
                      <a:tailEnd type="none" w="med" len="med"/>
                    </a:lnTlToBr>
                    <a:lnBlToTr>
                      <a:noFill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/>
                    <a:p>
                      <a:pPr algn="ctr" defTabSz="914400" eaLnBrk="0" fontAlgn="base" hangingPunct="0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baseline="0" b="1" cap="none" dirty="0" sz="1400" i="0" kumimoji="0" lang="cs-CZ" normalizeH="0" strike="noStrike" u="non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Atropine</a:t>
                      </a:r>
                    </a:p>
                    <a:p>
                      <a:pPr algn="ctr" defTabSz="914400" eaLnBrk="0" fontAlgn="base" hangingPunct="0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baseline="0" b="1" cap="none" dirty="0" sz="1400" i="0" kumimoji="0" lang="en-US" normalizeH="0" strike="noStrike" u="non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baseline="0" b="1" cap="none" dirty="0" sz="1400" i="0" kumimoji="0" lang="cs-CZ" normalizeH="0" strike="noStrike" u="none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Ipratropium</a:t>
                      </a:r>
                      <a:endParaRPr baseline="0" b="1" cap="none" dirty="0" sz="1400" i="0" kumimoji="0" lang="cs-CZ" normalizeH="0" strike="noStrike" u="non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  <a:headEnd type="none" w="med" len="med"/>
                      <a:tailEnd type="none" w="med" len="med"/>
                    </a:lnTlToBr>
                    <a:lnBlToTr>
                      <a:noFill/>
                      <a:headEnd type="none" w="med" len="med"/>
                      <a:tailEnd type="none" w="med" len="med"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7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1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pic>
        <p:nvPicPr>
          <p:cNvPr id="2097156" name="Picture 3" descr="C:\Users\Wall Sina\Desktop\glaucoma3b.gif"/>
          <p:cNvPicPr>
            <a:picLocks noChangeAspect="1" noGrp="1" noChangeArrowheads="1"/>
          </p:cNvPicPr>
          <p:nvPr>
            <p:ph idx="1"/>
          </p:nvPr>
        </p:nvPicPr>
        <p:blipFill>
          <a:blip xmlns:r="http://schemas.openxmlformats.org/officeDocument/2006/relationships" r:embed="rId1"/>
          <a:srcRect/>
          <a:stretch>
            <a:fillRect/>
          </a:stretch>
        </p:blipFill>
        <p:spPr bwMode="auto">
          <a:xfrm>
            <a:off x="642910" y="1643050"/>
            <a:ext cx="7696200" cy="4343400"/>
          </a:xfrm>
          <a:prstGeom prst="rect"/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lastClr="000000" val="windowText"/>
      </a:dk1>
      <a:lt1>
        <a:sysClr lastClr="FFFFFF" val="window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lastClr="000000" val="windowText"/>
      </a:dk1>
      <a:lt1>
        <a:sysClr lastClr="FFFFFF" val="window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>
  <Application>Microsoft Office PowerPoint</Application>
  <ScaleCrop>0</ScaleCrop>
  <Company>Grizli777</Company>
  <LinksUpToDate>0</LinksUpToDate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title>Slide 1</dc:title>
  <dc:creator>Radwa Al-Hajrasy</dc:creator>
  <cp:lastModifiedBy>admin</cp:lastModifiedBy>
  <dcterms:created xsi:type="dcterms:W3CDTF">٢٠١٦-١٠-٠١T٠٥:٢٤:٠٦Z</dcterms:created>
  <dcterms:modified xsi:type="dcterms:W3CDTF">٢٠٢٣-٠٣-١٣T١٧:٣٨:٣٤Z</dcterms:modified>
</cp:coreProperties>
</file>