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3"/>
  </p:notesMasterIdLst>
  <p:sldIdLst>
    <p:sldId id="256" r:id="rId5"/>
    <p:sldId id="257" r:id="rId6"/>
    <p:sldId id="263" r:id="rId7"/>
    <p:sldId id="261" r:id="rId8"/>
    <p:sldId id="259" r:id="rId9"/>
    <p:sldId id="260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053CB-9224-4941-8B67-FA2361E966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3BF64-8F32-4DB7-8481-D41C03954340}">
      <dgm:prSet/>
      <dgm:spPr/>
      <dgm:t>
        <a:bodyPr/>
        <a:lstStyle/>
        <a:p>
          <a:r>
            <a:rPr lang="en-US" b="1" dirty="0"/>
            <a:t>-Respiration is stimulated by: </a:t>
          </a:r>
          <a:r>
            <a:rPr lang="en-US" dirty="0">
              <a:sym typeface="Wingdings" panose="05000000000000000000" pitchFamily="2" charset="2"/>
            </a:rPr>
            <a:t></a:t>
          </a:r>
          <a:r>
            <a:rPr lang="en-US" dirty="0"/>
            <a:t> Co2 tension , </a:t>
          </a:r>
          <a:r>
            <a:rPr lang="en-US" dirty="0">
              <a:sym typeface="Wingdings" panose="05000000000000000000" pitchFamily="2" charset="2"/>
            </a:rPr>
            <a:t></a:t>
          </a:r>
          <a:r>
            <a:rPr lang="en-US" dirty="0"/>
            <a:t> O2 </a:t>
          </a:r>
          <a:r>
            <a:rPr lang="en-US"/>
            <a:t>tension and </a:t>
          </a:r>
          <a:r>
            <a:rPr lang="en-US" dirty="0">
              <a:sym typeface="Wingdings" panose="05000000000000000000" pitchFamily="2" charset="2"/>
            </a:rPr>
            <a:t></a:t>
          </a:r>
          <a:r>
            <a:rPr lang="en-US" dirty="0"/>
            <a:t> H+ ion concentration in the arterial blood.</a:t>
          </a:r>
        </a:p>
      </dgm:t>
    </dgm:pt>
    <dgm:pt modelId="{EFBF1AFB-FC86-4904-B234-3CDB3270FA24}" type="parTrans" cxnId="{8086FFDB-39AB-45BE-89A2-4CF74EA184C1}">
      <dgm:prSet/>
      <dgm:spPr/>
      <dgm:t>
        <a:bodyPr/>
        <a:lstStyle/>
        <a:p>
          <a:endParaRPr lang="en-US"/>
        </a:p>
      </dgm:t>
    </dgm:pt>
    <dgm:pt modelId="{624803F6-E121-4ADD-A08F-28C48748348D}" type="sibTrans" cxnId="{8086FFDB-39AB-45BE-89A2-4CF74EA184C1}">
      <dgm:prSet/>
      <dgm:spPr/>
      <dgm:t>
        <a:bodyPr/>
        <a:lstStyle/>
        <a:p>
          <a:endParaRPr lang="en-US"/>
        </a:p>
      </dgm:t>
    </dgm:pt>
    <dgm:pt modelId="{910ADA8F-683B-48B6-B3FA-B7E83B4600BB}">
      <dgm:prSet/>
      <dgm:spPr/>
      <dgm:t>
        <a:bodyPr/>
        <a:lstStyle/>
        <a:p>
          <a:r>
            <a:rPr lang="en-US" b="1"/>
            <a:t>- These changes are associated with increase the metabolic activity.</a:t>
          </a:r>
          <a:endParaRPr lang="en-US"/>
        </a:p>
      </dgm:t>
    </dgm:pt>
    <dgm:pt modelId="{1E471725-91AF-48DC-8B7A-A9BC34E17CEA}" type="parTrans" cxnId="{216E3F73-D016-499C-AA94-0731FB79016D}">
      <dgm:prSet/>
      <dgm:spPr/>
      <dgm:t>
        <a:bodyPr/>
        <a:lstStyle/>
        <a:p>
          <a:endParaRPr lang="en-US"/>
        </a:p>
      </dgm:t>
    </dgm:pt>
    <dgm:pt modelId="{95BA7ADE-4A2A-439F-BDA0-EF3CC115DE61}" type="sibTrans" cxnId="{216E3F73-D016-499C-AA94-0731FB79016D}">
      <dgm:prSet/>
      <dgm:spPr/>
      <dgm:t>
        <a:bodyPr/>
        <a:lstStyle/>
        <a:p>
          <a:endParaRPr lang="en-US"/>
        </a:p>
      </dgm:t>
    </dgm:pt>
    <dgm:pt modelId="{359C8005-165E-4FA0-B098-EA9355AC1275}">
      <dgm:prSet/>
      <dgm:spPr/>
      <dgm:t>
        <a:bodyPr/>
        <a:lstStyle/>
        <a:p>
          <a:r>
            <a:rPr lang="en-US" b="1"/>
            <a:t>-This effect  occurs via the peripheral and central receptors.</a:t>
          </a:r>
          <a:endParaRPr lang="en-US"/>
        </a:p>
      </dgm:t>
    </dgm:pt>
    <dgm:pt modelId="{8D7068B0-9F9C-46BF-90E5-3C6F00EFE808}" type="parTrans" cxnId="{59079B28-4BA8-48D1-A861-BF9FF3976E8F}">
      <dgm:prSet/>
      <dgm:spPr/>
      <dgm:t>
        <a:bodyPr/>
        <a:lstStyle/>
        <a:p>
          <a:endParaRPr lang="en-US"/>
        </a:p>
      </dgm:t>
    </dgm:pt>
    <dgm:pt modelId="{16A8526D-B72B-4A7B-A73D-D7D9FED3315C}" type="sibTrans" cxnId="{59079B28-4BA8-48D1-A861-BF9FF3976E8F}">
      <dgm:prSet/>
      <dgm:spPr/>
      <dgm:t>
        <a:bodyPr/>
        <a:lstStyle/>
        <a:p>
          <a:endParaRPr lang="en-US"/>
        </a:p>
      </dgm:t>
    </dgm:pt>
    <dgm:pt modelId="{98DBDAED-75D1-4352-B3D1-13D8798752FF}" type="pres">
      <dgm:prSet presAssocID="{F52053CB-9224-4941-8B67-FA2361E96664}" presName="linear" presStyleCnt="0">
        <dgm:presLayoutVars>
          <dgm:animLvl val="lvl"/>
          <dgm:resizeHandles val="exact"/>
        </dgm:presLayoutVars>
      </dgm:prSet>
      <dgm:spPr/>
    </dgm:pt>
    <dgm:pt modelId="{5BE15A04-35A0-495A-B6E6-8C6DC42B93A6}" type="pres">
      <dgm:prSet presAssocID="{E0D3BF64-8F32-4DB7-8481-D41C039543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71F3F6-0465-4DAC-8147-FCC6AC48F45B}" type="pres">
      <dgm:prSet presAssocID="{624803F6-E121-4ADD-A08F-28C48748348D}" presName="spacer" presStyleCnt="0"/>
      <dgm:spPr/>
    </dgm:pt>
    <dgm:pt modelId="{413B15BC-D586-4CE0-82E7-B70C55BAF8E1}" type="pres">
      <dgm:prSet presAssocID="{910ADA8F-683B-48B6-B3FA-B7E83B4600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E9A327-1387-4F25-96BE-F218045357A8}" type="pres">
      <dgm:prSet presAssocID="{95BA7ADE-4A2A-439F-BDA0-EF3CC115DE61}" presName="spacer" presStyleCnt="0"/>
      <dgm:spPr/>
    </dgm:pt>
    <dgm:pt modelId="{B903C6B9-62B9-480B-8659-B384E59E9B33}" type="pres">
      <dgm:prSet presAssocID="{359C8005-165E-4FA0-B098-EA9355AC12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240530C-6367-475F-B4B5-09F4238B903A}" type="presOf" srcId="{E0D3BF64-8F32-4DB7-8481-D41C03954340}" destId="{5BE15A04-35A0-495A-B6E6-8C6DC42B93A6}" srcOrd="0" destOrd="0" presId="urn:microsoft.com/office/officeart/2005/8/layout/vList2"/>
    <dgm:cxn modelId="{59079B28-4BA8-48D1-A861-BF9FF3976E8F}" srcId="{F52053CB-9224-4941-8B67-FA2361E96664}" destId="{359C8005-165E-4FA0-B098-EA9355AC1275}" srcOrd="2" destOrd="0" parTransId="{8D7068B0-9F9C-46BF-90E5-3C6F00EFE808}" sibTransId="{16A8526D-B72B-4A7B-A73D-D7D9FED3315C}"/>
    <dgm:cxn modelId="{7AA0455E-8DF2-4C3F-B1B5-7BBF1D30B101}" type="presOf" srcId="{910ADA8F-683B-48B6-B3FA-B7E83B4600BB}" destId="{413B15BC-D586-4CE0-82E7-B70C55BAF8E1}" srcOrd="0" destOrd="0" presId="urn:microsoft.com/office/officeart/2005/8/layout/vList2"/>
    <dgm:cxn modelId="{216E3F73-D016-499C-AA94-0731FB79016D}" srcId="{F52053CB-9224-4941-8B67-FA2361E96664}" destId="{910ADA8F-683B-48B6-B3FA-B7E83B4600BB}" srcOrd="1" destOrd="0" parTransId="{1E471725-91AF-48DC-8B7A-A9BC34E17CEA}" sibTransId="{95BA7ADE-4A2A-439F-BDA0-EF3CC115DE61}"/>
    <dgm:cxn modelId="{EBF4B55A-147F-43B0-8176-129602582267}" type="presOf" srcId="{F52053CB-9224-4941-8B67-FA2361E96664}" destId="{98DBDAED-75D1-4352-B3D1-13D8798752FF}" srcOrd="0" destOrd="0" presId="urn:microsoft.com/office/officeart/2005/8/layout/vList2"/>
    <dgm:cxn modelId="{8086FFDB-39AB-45BE-89A2-4CF74EA184C1}" srcId="{F52053CB-9224-4941-8B67-FA2361E96664}" destId="{E0D3BF64-8F32-4DB7-8481-D41C03954340}" srcOrd="0" destOrd="0" parTransId="{EFBF1AFB-FC86-4904-B234-3CDB3270FA24}" sibTransId="{624803F6-E121-4ADD-A08F-28C48748348D}"/>
    <dgm:cxn modelId="{5A08E3E7-4733-49E5-B60C-4943A989BF9D}" type="presOf" srcId="{359C8005-165E-4FA0-B098-EA9355AC1275}" destId="{B903C6B9-62B9-480B-8659-B384E59E9B33}" srcOrd="0" destOrd="0" presId="urn:microsoft.com/office/officeart/2005/8/layout/vList2"/>
    <dgm:cxn modelId="{78F4E5F8-FD9A-4FF3-99D5-6A5A9D553310}" type="presParOf" srcId="{98DBDAED-75D1-4352-B3D1-13D8798752FF}" destId="{5BE15A04-35A0-495A-B6E6-8C6DC42B93A6}" srcOrd="0" destOrd="0" presId="urn:microsoft.com/office/officeart/2005/8/layout/vList2"/>
    <dgm:cxn modelId="{9D8EE16C-0FAF-4346-A731-78742CC6D4BA}" type="presParOf" srcId="{98DBDAED-75D1-4352-B3D1-13D8798752FF}" destId="{7971F3F6-0465-4DAC-8147-FCC6AC48F45B}" srcOrd="1" destOrd="0" presId="urn:microsoft.com/office/officeart/2005/8/layout/vList2"/>
    <dgm:cxn modelId="{E14C51BC-306D-4A47-B5A6-897A1A0B8FBA}" type="presParOf" srcId="{98DBDAED-75D1-4352-B3D1-13D8798752FF}" destId="{413B15BC-D586-4CE0-82E7-B70C55BAF8E1}" srcOrd="2" destOrd="0" presId="urn:microsoft.com/office/officeart/2005/8/layout/vList2"/>
    <dgm:cxn modelId="{07331FA1-A321-413B-ACB8-D85ECE443559}" type="presParOf" srcId="{98DBDAED-75D1-4352-B3D1-13D8798752FF}" destId="{5FE9A327-1387-4F25-96BE-F218045357A8}" srcOrd="3" destOrd="0" presId="urn:microsoft.com/office/officeart/2005/8/layout/vList2"/>
    <dgm:cxn modelId="{E2175070-E4CF-40E6-94E1-9A79756897C8}" type="presParOf" srcId="{98DBDAED-75D1-4352-B3D1-13D8798752FF}" destId="{B903C6B9-62B9-480B-8659-B384E59E9B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15A04-35A0-495A-B6E6-8C6DC42B93A6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-Respiration is stimulated by: </a:t>
          </a:r>
          <a:r>
            <a:rPr lang="en-US" sz="3400" kern="1200" dirty="0">
              <a:sym typeface="Wingdings" panose="05000000000000000000" pitchFamily="2" charset="2"/>
            </a:rPr>
            <a:t></a:t>
          </a:r>
          <a:r>
            <a:rPr lang="en-US" sz="3400" kern="1200" dirty="0"/>
            <a:t> Co2 tension , </a:t>
          </a:r>
          <a:r>
            <a:rPr lang="en-US" sz="3400" kern="1200" dirty="0">
              <a:sym typeface="Wingdings" panose="05000000000000000000" pitchFamily="2" charset="2"/>
            </a:rPr>
            <a:t></a:t>
          </a:r>
          <a:r>
            <a:rPr lang="en-US" sz="3400" kern="1200" dirty="0"/>
            <a:t> O2 </a:t>
          </a:r>
          <a:r>
            <a:rPr lang="en-US" sz="3400" kern="1200"/>
            <a:t>tension and </a:t>
          </a:r>
          <a:r>
            <a:rPr lang="en-US" sz="3400" kern="1200" dirty="0">
              <a:sym typeface="Wingdings" panose="05000000000000000000" pitchFamily="2" charset="2"/>
            </a:rPr>
            <a:t></a:t>
          </a:r>
          <a:r>
            <a:rPr lang="en-US" sz="3400" kern="1200" dirty="0"/>
            <a:t> H+ ion concentration in the arterial blood.</a:t>
          </a:r>
        </a:p>
      </dsp:txBody>
      <dsp:txXfrm>
        <a:off x="66025" y="114994"/>
        <a:ext cx="10383550" cy="1220470"/>
      </dsp:txXfrm>
    </dsp:sp>
    <dsp:sp modelId="{413B15BC-D586-4CE0-82E7-B70C55BAF8E1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- These changes are associated with increase the metabolic activity.</a:t>
          </a:r>
          <a:endParaRPr lang="en-US" sz="3400" kern="1200"/>
        </a:p>
      </dsp:txBody>
      <dsp:txXfrm>
        <a:off x="66025" y="1565434"/>
        <a:ext cx="10383550" cy="1220470"/>
      </dsp:txXfrm>
    </dsp:sp>
    <dsp:sp modelId="{B903C6B9-62B9-480B-8659-B384E59E9B33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-This effect  occurs via the peripheral and central receptors.</a:t>
          </a:r>
          <a:endParaRPr lang="en-US" sz="3400" kern="120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6CDF-0CA4-4148-8B8E-D753560775D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8C0F1-572B-417C-A34C-620785E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C0F1-572B-417C-A34C-620785E77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4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3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DB03-A193-4D0E-85D9-A955BFB9042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CD81BD-4EBF-4E63-BD32-F9DB69E0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B38228-2358-4659-93E4-7E27AB37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7" y="196948"/>
            <a:ext cx="11086512" cy="66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FC924-CF52-4490-8F64-24090E27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H+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DB15-5E4D-496A-BBB4-3611C93D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/>
                <a:ea typeface="Times New Roman"/>
              </a:rPr>
              <a:t>Increased H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 caused by</a:t>
            </a:r>
          </a:p>
          <a:p>
            <a:pPr marL="0" indent="0">
              <a:buNone/>
            </a:pPr>
            <a:r>
              <a:rPr lang="en-US" sz="2400" b="1" dirty="0">
                <a:latin typeface="Times New Roman"/>
                <a:ea typeface="Times New Roman"/>
              </a:rPr>
              <a:t>1)</a:t>
            </a:r>
            <a:r>
              <a:rPr lang="en-US" sz="2400" b="1" i="1" dirty="0">
                <a:latin typeface="Times New Roman"/>
                <a:ea typeface="Times New Roman"/>
              </a:rPr>
              <a:t>Respiratory acidosis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in which hypoventilation which isn’t secondary to fall in H</a:t>
            </a:r>
            <a:r>
              <a:rPr lang="en-US" sz="2400" baseline="30000" dirty="0">
                <a:latin typeface="Times New Roman"/>
                <a:ea typeface="Times New Roman"/>
              </a:rPr>
              <a:t>+</a:t>
            </a:r>
            <a:r>
              <a:rPr lang="en-US" sz="2400" dirty="0">
                <a:latin typeface="Times New Roman"/>
                <a:ea typeface="Times New Roman"/>
              </a:rPr>
              <a:t> concentration 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accumulation of Co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 &amp; H</a:t>
            </a:r>
            <a:r>
              <a:rPr lang="en-US" sz="2400" baseline="30000" dirty="0">
                <a:latin typeface="Times New Roman"/>
                <a:ea typeface="Times New Roman"/>
              </a:rPr>
              <a:t>+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acidemia (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</a:t>
            </a:r>
            <a:r>
              <a:rPr lang="en-US" sz="2400" dirty="0">
                <a:latin typeface="Times New Roman"/>
                <a:ea typeface="Times New Roman"/>
              </a:rPr>
              <a:t> pH less 7.4).</a:t>
            </a:r>
          </a:p>
          <a:p>
            <a:pPr marL="0" indent="0">
              <a:buNone/>
            </a:pPr>
            <a:endParaRPr lang="en-US" sz="2400" dirty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1248410" algn="l"/>
              </a:tabLst>
            </a:pPr>
            <a:r>
              <a:rPr lang="en-US" sz="2400" b="1" i="1" dirty="0">
                <a:latin typeface="Times New Roman"/>
                <a:ea typeface="Times New Roman"/>
              </a:rPr>
              <a:t>2) Metabolic acidosis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as in diabetes mellitus with ketoacidosis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acidemia. 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ea typeface="Times New Roman"/>
              </a:rPr>
              <a:t>This led to hyperventilation (rapid and deep </a:t>
            </a:r>
            <a:r>
              <a:rPr lang="en-US" sz="2400" b="1" dirty="0">
                <a:latin typeface="Times New Roman"/>
                <a:ea typeface="Times New Roman"/>
              </a:rPr>
              <a:t>kussmoul</a:t>
            </a:r>
            <a:r>
              <a:rPr lang="en-US" sz="2400" dirty="0">
                <a:latin typeface="Times New Roman"/>
                <a:ea typeface="Times New Roman"/>
              </a:rPr>
              <a:t> respiration) via stimulation of the peripheral receptor.</a:t>
            </a:r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6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CFB4-9634-473E-8734-F81D7EF5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Nonchemical regulation</a:t>
            </a:r>
            <a:b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Afferents from the respiratory system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3E72-4FC8-4F59-8722-BD038B9E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9" y="1434905"/>
            <a:ext cx="10515600" cy="4826464"/>
          </a:xfrm>
        </p:spPr>
        <p:txBody>
          <a:bodyPr/>
          <a:lstStyle/>
          <a:p>
            <a:pPr marL="800100" lvl="1" indent="-342900">
              <a:buAutoNum type="alphaUcPeriod"/>
            </a:pPr>
            <a:r>
              <a:rPr lang="en-US" b="1" i="1" u="none" strike="noStrike" baseline="0" dirty="0">
                <a:solidFill>
                  <a:srgbClr val="0070C0"/>
                </a:solidFill>
                <a:latin typeface="Calibri,BoldItalic"/>
              </a:rPr>
              <a:t>From the lung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A566F-EAB9-4243-8880-E782C8AD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" y="1983545"/>
            <a:ext cx="12051810" cy="47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C35A-2E93-4073-9AA3-8082141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en-US" sz="2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From the upper respiratory passages</a:t>
            </a:r>
            <a:br>
              <a:rPr lang="en-US" sz="28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0" u="none" strike="noStrike" baseline="0" dirty="0">
                <a:solidFill>
                  <a:srgbClr val="FFFFFF"/>
                </a:solidFill>
                <a:latin typeface="Calibri,Bold"/>
              </a:rPr>
              <a:t>Sneezing Cough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0D410-2C6F-4DB8-A331-2695030B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355" y="1336430"/>
            <a:ext cx="9751128" cy="5156444"/>
          </a:xfrm>
        </p:spPr>
      </p:pic>
    </p:spTree>
    <p:extLst>
      <p:ext uri="{BB962C8B-B14F-4D97-AF65-F5344CB8AC3E}">
        <p14:creationId xmlns:p14="http://schemas.microsoft.com/office/powerpoint/2010/main" val="332474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D1B9-ED74-4BF1-90BA-888F0786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Afferent from the cardiovascular system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C54AF-98BB-4CE6-B7FF-DF0BEF30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95" y="1069145"/>
            <a:ext cx="10045505" cy="29401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A98AD-272A-4637-8ABD-5702162894C3}"/>
              </a:ext>
            </a:extLst>
          </p:cNvPr>
          <p:cNvSpPr txBox="1"/>
          <p:nvPr/>
        </p:nvSpPr>
        <p:spPr>
          <a:xfrm>
            <a:off x="1420837" y="4473526"/>
            <a:ext cx="10185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ü 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Calibri,BoldItalic"/>
              </a:rPr>
              <a:t>Adrenaline apnea: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Injection of large dose of adrenaline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Wingdings" panose="05000000000000000000" pitchFamily="2" charset="2"/>
              </a:rPr>
              <a:t>ñ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ABP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arterial baroreceptors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reflex apnea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2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C2D5-B227-4D4C-8773-A6B53EDB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2666"/>
          </a:xfrm>
        </p:spPr>
        <p:txBody>
          <a:bodyPr>
            <a:norm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Afferents from higher centers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A8E7-DFB8-436E-BBBD-356DAD86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928468"/>
            <a:ext cx="10777025" cy="5781821"/>
          </a:xfrm>
        </p:spPr>
        <p:txBody>
          <a:bodyPr>
            <a:noAutofit/>
          </a:bodyPr>
          <a:lstStyle/>
          <a:p>
            <a:pPr algn="just"/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A. Limbic cortex &amp; Hypothalamus: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Mild pain &amp; emotions: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tachypnea via sympathetic.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Severe pain &amp; emotions: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respiration.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Hot as fever: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respiratory center.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Panting: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shallow rapid breathing in dogs (no sweat glands)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</a:t>
            </a:r>
          </a:p>
          <a:p>
            <a:pPr algn="just"/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B. Cerebral cortex: (Voluntary control)</a:t>
            </a:r>
          </a:p>
          <a:p>
            <a:pPr marL="0" indent="0" algn="just">
              <a:buNone/>
            </a:pPr>
            <a:r>
              <a:rPr lang="en-US" sz="2000" b="0" i="1" u="none" strike="noStrike" baseline="0" dirty="0">
                <a:solidFill>
                  <a:srgbClr val="002060"/>
                </a:solidFill>
                <a:latin typeface="TimesNewRoman,Italic"/>
              </a:rPr>
              <a:t>I. </a:t>
            </a: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,BoldItalic"/>
              </a:rPr>
              <a:t>Voluntary apnea (breath holding):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Temporary stoppage of breathing till the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breaking point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Voluntary apnea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CO2 &amp;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H+ &amp;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O2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respiration.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Breaking point is delayed by: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Previous hyperventilation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CO2.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Breathing 100% O2 before apnea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O2.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Holding the breath in full inspiration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respiration.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Swallowing (deglutition)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respiration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554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FB6A-4BC3-4583-9650-7D6131A5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C50-44EC-4EC7-96B6-1ADEC71F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26"/>
            <a:ext cx="10515600" cy="5676949"/>
          </a:xfrm>
        </p:spPr>
        <p:txBody>
          <a:bodyPr>
            <a:normAutofit fontScale="70000" lnSpcReduction="20000"/>
          </a:bodyPr>
          <a:lstStyle/>
          <a:p>
            <a:pPr marL="180340" indent="0" algn="just">
              <a:lnSpc>
                <a:spcPct val="120000"/>
              </a:lnSpc>
              <a:buNone/>
            </a:pPr>
            <a:r>
              <a:rPr lang="en-US" sz="31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Types of apnea</a:t>
            </a:r>
            <a:r>
              <a:rPr lang="en-US" sz="3100" b="1" i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:</a:t>
            </a:r>
            <a:endParaRPr lang="en-US" sz="3100" b="1" dirty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1)Voluntary apnea may occur during speech, blowing, suckling, childbirth,  micturition and defecation. </a:t>
            </a: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2) Apnea follows the voluntary hyperventilation.</a:t>
            </a: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3) Adrenaline apnea.</a:t>
            </a: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4) Swallowing apnea.</a:t>
            </a: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5) Chyne-</a:t>
            </a:r>
            <a:r>
              <a:rPr lang="en-US" sz="3100" dirty="0" err="1">
                <a:solidFill>
                  <a:schemeClr val="tx1"/>
                </a:solidFill>
                <a:latin typeface="Times New Roman"/>
                <a:ea typeface="Times New Roman"/>
              </a:rPr>
              <a:t>stockes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respiration.</a:t>
            </a:r>
            <a:r>
              <a:rPr lang="en-US" sz="3100" i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en-US" sz="3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b="0" i="1" u="none" strike="noStrike" baseline="0" dirty="0">
                <a:solidFill>
                  <a:srgbClr val="002060"/>
                </a:solidFill>
                <a:latin typeface="TimesNewRoman,Italic"/>
              </a:rPr>
              <a:t>I I . </a:t>
            </a:r>
            <a:r>
              <a:rPr lang="en-US" sz="2900" b="1" i="1" dirty="0">
                <a:solidFill>
                  <a:srgbClr val="002060"/>
                </a:solidFill>
                <a:latin typeface="TimesNewRoman,Italic"/>
              </a:rPr>
              <a:t>Voluntary hyperventilation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Increase in depth and rate of respiration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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PCo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from 40 to 15 mmHg (hypocapnia),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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PO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from 100 to 130 mmHg. and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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H</a:t>
            </a:r>
            <a:r>
              <a:rPr lang="en-US" sz="3100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+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(alkalosis)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inhibition of respiration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apnea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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&amp;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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Co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stimulate respiration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hyperventilation and the cycle is repeated, then PCo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return to normal level and breathing becomes normal. This alternate hyperventilation and apnea is called (</a:t>
            </a:r>
            <a:r>
              <a:rPr lang="en-US" sz="3100" b="1" dirty="0">
                <a:solidFill>
                  <a:srgbClr val="C00000"/>
                </a:solidFill>
                <a:latin typeface="Times New Roman"/>
                <a:ea typeface="Times New Roman"/>
              </a:rPr>
              <a:t>periodic breathing) or (chyne-stokes respiration)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0642-6EFB-449B-B52C-48D5B117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92"/>
            <a:ext cx="10515600" cy="5908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Causes of chyne-stokes respiration ( Periodic respiration)</a:t>
            </a:r>
            <a:br>
              <a:rPr lang="en-US" sz="44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DF5F9-3AE3-4139-BB9F-4955FBB8E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7450"/>
            <a:ext cx="11353800" cy="25603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9327A-C7D6-4082-92E0-DEE7FCD75292}"/>
              </a:ext>
            </a:extLst>
          </p:cNvPr>
          <p:cNvSpPr txBox="1"/>
          <p:nvPr/>
        </p:nvSpPr>
        <p:spPr>
          <a:xfrm>
            <a:off x="225083" y="3428999"/>
            <a:ext cx="11619915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4- Afferents from skeletal muscles, joints and skin</a:t>
            </a:r>
            <a:r>
              <a:rPr lang="en-US" sz="2400" b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(a)From muscle spindle</a:t>
            </a:r>
            <a:r>
              <a:rPr lang="en-US" sz="2400" i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of the intercostal muscle and the diaphragm</a:t>
            </a:r>
            <a:r>
              <a:rPr lang="en-US" sz="2400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to regular the depth of respiration.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(b) From the proprioceptors:</a:t>
            </a:r>
            <a:r>
              <a:rPr lang="en-US" sz="2400" b="1" i="1" u="sng" dirty="0"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During muscle movements, afferent from tendons, ligaments and joints to stimulate the respiratory center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exercise hyperventilation.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(c) From the skin</a:t>
            </a:r>
            <a:r>
              <a:rPr lang="en-US" sz="2400" i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en-US" sz="2400" b="1" i="1" u="sng" dirty="0">
                <a:latin typeface="Times New Roman"/>
                <a:ea typeface="Times New Roman"/>
                <a:cs typeface="Simplified Arabic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Exposure to cold leading to initial apnea followed by deep inspiration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56878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AE28-0EBC-49B3-A888-F827B0E2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5) Respiratory components of the other visceral reflexes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5318-CB8B-47B9-B9CC-46D06B6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0515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A.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Swallowing and vomiting: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Apnea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prevent aspiration of food of vomitus.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B.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Hiccup: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Sudden contraction of diaphragm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sudden inspiration with sudden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closure of the glottis → producing characteristic sound.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occurs due to irritation of diaphragm or upper abdominal viscera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treated by inhalation of CO2 gas mixture or tranquilizer drugs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C.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Yawning: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infectious respiratory act characterized by deep inspiration to: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Open alveoli to prevent collapse               b) ↑ venous return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29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E9C0-E5E4-4A43-8036-CCF1E8C8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DDF92-D316-45A0-BEA5-85BC964D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235" y="-669348"/>
            <a:ext cx="9259529" cy="73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8E184-96FA-498F-A888-66E8D483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/>
              <a:t>[B] Chemical regulation of respiration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FEB667D-3AB3-4AE7-A869-C1029223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081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19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4CD74-8011-421D-8303-690BF1DA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914510-25B3-4DDF-A1A9-39ED716B6B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4243" y="225083"/>
            <a:ext cx="5828261" cy="649927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398AC6-AF8C-4431-B6A4-4A8A2A83E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2505" y="112542"/>
            <a:ext cx="5828261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1962F-771E-4AE1-BE39-36D78B48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634" y="640081"/>
            <a:ext cx="815926" cy="5489009"/>
          </a:xfrm>
        </p:spPr>
        <p:txBody>
          <a:bodyPr vert="vert" lIns="91440" tIns="45720" rIns="91440" bIns="45720" rtlCol="0" anchor="ctr">
            <a:normAutofit/>
          </a:bodyPr>
          <a:lstStyle/>
          <a:p>
            <a:pPr algn="ctr"/>
            <a:r>
              <a:rPr lang="en-US" sz="3200" b="1" i="0" u="none" strike="noStrike" kern="1200" baseline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Types of chemoreceptors</a:t>
            </a:r>
            <a:endParaRPr lang="en-US" sz="32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D79EBA-904D-4D4D-AB44-F1C6E139A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42" y="182881"/>
            <a:ext cx="9594167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48059-2AB4-4ABE-BDE5-0ECD98D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EA1992-4B46-4261-B42F-F045682C2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8812"/>
            <a:ext cx="8615288" cy="63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259B6A-9225-42BE-8E23-920AEA13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88F82F-8D2C-4CF9-97D3-8169C83B9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971" y="140677"/>
            <a:ext cx="8511451" cy="6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E94-4CE2-475F-945C-52F9CAED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28071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68E699-2A3A-475E-884C-ED2DA1B64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49" y="280718"/>
            <a:ext cx="8378368" cy="65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E7F1-52A5-4614-898F-B511ECF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372688"/>
            <a:ext cx="9942716" cy="780863"/>
          </a:xfrm>
        </p:spPr>
        <p:txBody>
          <a:bodyPr anchor="ctr">
            <a:normAutofit/>
          </a:bodyPr>
          <a:lstStyle/>
          <a:p>
            <a:r>
              <a:rPr lang="en-US" sz="48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O2 lack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B2A7-0195-4352-8D67-6EC1C3CA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53551"/>
            <a:ext cx="10515600" cy="5331761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dirty="0">
                <a:latin typeface="Symbol" panose="05050102010706020507" pitchFamily="18" charset="2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lack is a weaker stimulus for the respiration than the Co2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excess, and act only via the peripheral receptors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weak stimulatory effect (2-4 folds only) is due to: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reduced hemoglobin, which is weak acid and buffer H+ leading to inhibition of respiration.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 stimulation of respiration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wash of Co2 and H+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Co2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inhibitory effect on respiration which oppose the stimulatory effect of decrease O2 leading to inhibition of respiration.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 </a:t>
            </a:r>
            <a:r>
              <a:rPr lang="en-US" sz="24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O2 lack effect increased in cases of: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Overdose of Anesthesia as it depresses the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chemoreceptors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 response to Co2 and respiration in these cases is maintained only by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lack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,So, 100% O2 during anesthesia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 respiration and may be fatal.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B871-C825-47DE-BBE6-834F212B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640082"/>
            <a:ext cx="2705357" cy="5613236"/>
          </a:xfrm>
        </p:spPr>
        <p:txBody>
          <a:bodyPr vert="horz" anchor="ctr">
            <a:normAutofit/>
          </a:bodyPr>
          <a:lstStyle/>
          <a:p>
            <a:pPr rtl="1">
              <a:lnSpc>
                <a:spcPct val="100000"/>
              </a:lnSpc>
            </a:pPr>
            <a:r>
              <a:rPr lang="en-US" sz="28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CO2       excess</a:t>
            </a:r>
            <a:r>
              <a:rPr lang="en-US" sz="28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tilatory </a:t>
            </a:r>
            <a:r>
              <a:rPr lang="en-US" sz="32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CO2 excess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64F0-0CE9-410B-845E-6657ADEE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7" y="-121447"/>
            <a:ext cx="6848715" cy="248488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ñ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PCO2 is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stimulants for respiration than O2 lack.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Wingdings" panose="05000000000000000000" pitchFamily="2" charset="2"/>
              </a:rPr>
              <a:t>ñ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PCO2 act on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receptors (70%) &amp; peripheral receptors (30%).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Wingdings" panose="05000000000000000000" pitchFamily="2" charset="2"/>
              </a:rPr>
              <a:t> </a:t>
            </a:r>
            <a:r>
              <a:rPr lang="en-US" sz="2000" b="1" i="0" u="none" strike="noStrike" baseline="0">
                <a:solidFill>
                  <a:srgbClr val="C00000"/>
                </a:solidFill>
                <a:latin typeface="Calibri,Bold"/>
              </a:rPr>
              <a:t>Effect of CO2 excess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5FA2A-CC3E-47ED-9BF7-ADD96BDC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1889563"/>
            <a:ext cx="8647269" cy="3920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4C9EF-23A5-42C4-99F8-8349A9194CD1}"/>
              </a:ext>
            </a:extLst>
          </p:cNvPr>
          <p:cNvSpPr txBox="1"/>
          <p:nvPr/>
        </p:nvSpPr>
        <p:spPr>
          <a:xfrm>
            <a:off x="4459458" y="5809956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Carbogen</a:t>
            </a:r>
            <a:r>
              <a:rPr lang="en-US" sz="2400"/>
              <a:t>: Mixture of 5% CO2 + O2 is used to stimulate respiration.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7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D9108CA38E346BDA78F6DFA20BA90" ma:contentTypeVersion="2" ma:contentTypeDescription="Create a new document." ma:contentTypeScope="" ma:versionID="65d24e3e95a5f382f43e55ffe6ec9bc0">
  <xsd:schema xmlns:xsd="http://www.w3.org/2001/XMLSchema" xmlns:xs="http://www.w3.org/2001/XMLSchema" xmlns:p="http://schemas.microsoft.com/office/2006/metadata/properties" xmlns:ns2="d96b571e-d1f1-458e-a4f9-4333360ccfab" targetNamespace="http://schemas.microsoft.com/office/2006/metadata/properties" ma:root="true" ma:fieldsID="b9cb199d46c83ae6134ca183251c1781" ns2:_="">
    <xsd:import namespace="d96b571e-d1f1-458e-a4f9-4333360cc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b571e-d1f1-458e-a4f9-4333360cc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86D2C-09CB-403A-89E1-C035F487123D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4FCD8D1-80BD-4610-A7CC-5ABA1026F9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5B59CE-813D-45C9-B2BA-0C4A4D26DD1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96b571e-d1f1-458e-a4f9-4333360ccf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859</Words>
  <Application>Microsoft Office PowerPoint</Application>
  <PresentationFormat>Widescreen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[B] Chemical regulation of respiration</vt:lpstr>
      <vt:lpstr>PowerPoint Presentation</vt:lpstr>
      <vt:lpstr>Types of chemoreceptors</vt:lpstr>
      <vt:lpstr>PowerPoint Presentation</vt:lpstr>
      <vt:lpstr>PowerPoint Presentation</vt:lpstr>
      <vt:lpstr>PowerPoint Presentation</vt:lpstr>
      <vt:lpstr>Ventilatory response to O2 lack</vt:lpstr>
      <vt:lpstr>VenVentilatory response to CO2       excesstilatory response to CO2 excess</vt:lpstr>
      <vt:lpstr>Ventilatory response to H+</vt:lpstr>
      <vt:lpstr>C – Nonchemical regulation 1. Afferents from the respiratory system</vt:lpstr>
      <vt:lpstr>B. From the upper respiratory passages Sneezing Cough</vt:lpstr>
      <vt:lpstr>2. Afferent from the cardiovascular system</vt:lpstr>
      <vt:lpstr>3. Afferents from higher centers</vt:lpstr>
      <vt:lpstr> </vt:lpstr>
      <vt:lpstr>Causes of chyne-stokes respiration ( Periodic respiration) </vt:lpstr>
      <vt:lpstr>5) Respiratory components of the other visceral reflexes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NAMohammed</dc:creator>
  <cp:lastModifiedBy>Sanabil Hassanat</cp:lastModifiedBy>
  <cp:revision>4</cp:revision>
  <dcterms:created xsi:type="dcterms:W3CDTF">2021-10-21T08:16:24Z</dcterms:created>
  <dcterms:modified xsi:type="dcterms:W3CDTF">2021-10-28T07:05:17Z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0x010100603D9108CA38E346BDA78F6DFA20BA90</vt:lpwstr>
  </property>
</Properties>
</file>