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5"/>
  </p:notesMasterIdLst>
  <p:handoutMasterIdLst>
    <p:handoutMasterId r:id="rId56"/>
  </p:handoutMasterIdLst>
  <p:sldIdLst>
    <p:sldId id="256" r:id="rId2"/>
    <p:sldId id="257" r:id="rId3"/>
    <p:sldId id="261" r:id="rId4"/>
    <p:sldId id="260" r:id="rId5"/>
    <p:sldId id="259" r:id="rId6"/>
    <p:sldId id="258" r:id="rId7"/>
    <p:sldId id="264" r:id="rId8"/>
    <p:sldId id="266" r:id="rId9"/>
    <p:sldId id="263" r:id="rId10"/>
    <p:sldId id="262" r:id="rId11"/>
    <p:sldId id="270" r:id="rId12"/>
    <p:sldId id="267" r:id="rId13"/>
    <p:sldId id="269" r:id="rId14"/>
    <p:sldId id="268" r:id="rId15"/>
    <p:sldId id="272" r:id="rId16"/>
    <p:sldId id="273" r:id="rId17"/>
    <p:sldId id="275" r:id="rId18"/>
    <p:sldId id="274" r:id="rId19"/>
    <p:sldId id="271" r:id="rId20"/>
    <p:sldId id="279" r:id="rId21"/>
    <p:sldId id="278" r:id="rId22"/>
    <p:sldId id="277" r:id="rId23"/>
    <p:sldId id="276" r:id="rId24"/>
    <p:sldId id="280" r:id="rId25"/>
    <p:sldId id="282" r:id="rId26"/>
    <p:sldId id="281" r:id="rId27"/>
    <p:sldId id="283" r:id="rId28"/>
    <p:sldId id="286" r:id="rId29"/>
    <p:sldId id="284" r:id="rId30"/>
    <p:sldId id="285" r:id="rId31"/>
    <p:sldId id="287" r:id="rId32"/>
    <p:sldId id="288" r:id="rId33"/>
    <p:sldId id="289" r:id="rId34"/>
    <p:sldId id="290" r:id="rId35"/>
    <p:sldId id="291" r:id="rId36"/>
    <p:sldId id="292" r:id="rId37"/>
    <p:sldId id="294" r:id="rId38"/>
    <p:sldId id="293" r:id="rId39"/>
    <p:sldId id="295" r:id="rId40"/>
    <p:sldId id="298" r:id="rId41"/>
    <p:sldId id="297" r:id="rId42"/>
    <p:sldId id="296" r:id="rId43"/>
    <p:sldId id="299" r:id="rId44"/>
    <p:sldId id="302" r:id="rId45"/>
    <p:sldId id="301" r:id="rId46"/>
    <p:sldId id="300" r:id="rId47"/>
    <p:sldId id="306" r:id="rId48"/>
    <p:sldId id="305" r:id="rId49"/>
    <p:sldId id="304" r:id="rId50"/>
    <p:sldId id="303" r:id="rId51"/>
    <p:sldId id="307" r:id="rId52"/>
    <p:sldId id="308" r:id="rId53"/>
    <p:sldId id="309" r:id="rId5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F78B93B-E1F0-4B83-AE69-E2DFC60DFC21}" type="datetimeFigureOut">
              <a:rPr lang="ar-JO" smtClean="0"/>
              <a:pPr/>
              <a:t>16/05/1443</a:t>
            </a:fld>
            <a:endParaRPr lang="ar-JO"/>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04FE926-E403-41CB-939A-5B93AC01777C}" type="slidenum">
              <a:rPr lang="ar-JO" smtClean="0"/>
              <a:pPr/>
              <a:t>‹#›</a:t>
            </a:fld>
            <a:endParaRPr lang="ar-J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CDD852-D1E8-45A1-8803-4C10C189E798}" type="datetimeFigureOut">
              <a:rPr lang="ar-JO" smtClean="0"/>
              <a:pPr/>
              <a:t>16/05/1443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7811318-14C4-43EF-9E55-DD33C14E115B}"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F7811318-14C4-43EF-9E55-DD33C14E115B}" type="slidenum">
              <a:rPr lang="ar-JO" smtClean="0"/>
              <a:pPr/>
              <a:t>14</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20" name="عنصر نائب للتذييل 19"/>
          <p:cNvSpPr>
            <a:spLocks noGrp="1"/>
          </p:cNvSpPr>
          <p:nvPr>
            <p:ph type="ftr" sz="quarter" idx="11"/>
          </p:nvPr>
        </p:nvSpPr>
        <p:spPr/>
        <p:txBody>
          <a:bodyPr/>
          <a:lstStyle>
            <a:extLst/>
          </a:lstStyle>
          <a:p>
            <a:endParaRPr lang="ar-JO"/>
          </a:p>
        </p:txBody>
      </p:sp>
      <p:sp>
        <p:nvSpPr>
          <p:cNvPr id="10" name="عنصر نائب لرقم الشريحة 9"/>
          <p:cNvSpPr>
            <a:spLocks noGrp="1"/>
          </p:cNvSpPr>
          <p:nvPr>
            <p:ph type="sldNum" sz="quarter" idx="12"/>
          </p:nvPr>
        </p:nvSpPr>
        <p:spPr/>
        <p:txBody>
          <a:bodyPr/>
          <a:lstStyle>
            <a:extLst/>
          </a:lstStyle>
          <a:p>
            <a:fld id="{D3D26889-624D-42D0-A669-FF26EDCE5D30}" type="slidenum">
              <a:rPr lang="ar-JO" smtClean="0"/>
              <a:pPr/>
              <a:t>‹#›</a:t>
            </a:fld>
            <a:endParaRPr lang="ar-JO"/>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D3D26889-624D-42D0-A669-FF26EDCE5D30}" type="slidenum">
              <a:rPr lang="ar-JO" smtClean="0"/>
              <a:pPr/>
              <a:t>‹#›</a:t>
            </a:fld>
            <a:endParaRPr lang="ar-JO"/>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8" name="عنصر نائب للتذييل 7"/>
          <p:cNvSpPr>
            <a:spLocks noGrp="1"/>
          </p:cNvSpPr>
          <p:nvPr>
            <p:ph type="ftr" sz="quarter" idx="11"/>
          </p:nvPr>
        </p:nvSpPr>
        <p:spPr/>
        <p:txBody>
          <a:bodyPr/>
          <a:lstStyle>
            <a:extLst/>
          </a:lstStyle>
          <a:p>
            <a:endParaRPr lang="ar-JO"/>
          </a:p>
        </p:txBody>
      </p:sp>
      <p:sp>
        <p:nvSpPr>
          <p:cNvPr id="9" name="عنصر نائب لرقم الشريحة 8"/>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4" name="عنصر نائب للتذييل 3"/>
          <p:cNvSpPr>
            <a:spLocks noGrp="1"/>
          </p:cNvSpPr>
          <p:nvPr>
            <p:ph type="ftr" sz="quarter" idx="11"/>
          </p:nvPr>
        </p:nvSpPr>
        <p:spPr/>
        <p:txBody>
          <a:bodyPr/>
          <a:lstStyle>
            <a:extLst/>
          </a:lstStyle>
          <a:p>
            <a:endParaRPr lang="ar-JO"/>
          </a:p>
        </p:txBody>
      </p:sp>
      <p:sp>
        <p:nvSpPr>
          <p:cNvPr id="5" name="عنصر نائب لرقم الشريحة 4"/>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3" name="عنصر نائب للتذييل 2"/>
          <p:cNvSpPr>
            <a:spLocks noGrp="1"/>
          </p:cNvSpPr>
          <p:nvPr>
            <p:ph type="ftr" sz="quarter" idx="11"/>
          </p:nvPr>
        </p:nvSpPr>
        <p:spPr/>
        <p:txBody>
          <a:bodyPr/>
          <a:lstStyle>
            <a:extLst/>
          </a:lstStyle>
          <a:p>
            <a:endParaRPr lang="ar-JO"/>
          </a:p>
        </p:txBody>
      </p:sp>
      <p:sp>
        <p:nvSpPr>
          <p:cNvPr id="4" name="عنصر نائب لرقم الشريحة 3"/>
          <p:cNvSpPr>
            <a:spLocks noGrp="1"/>
          </p:cNvSpPr>
          <p:nvPr>
            <p:ph type="sldNum" sz="quarter" idx="12"/>
          </p:nvPr>
        </p:nvSpPr>
        <p:spPr/>
        <p:txBody>
          <a:bodyPr/>
          <a:lstStyle>
            <a:extLst/>
          </a:lstStyle>
          <a:p>
            <a:fld id="{D3D26889-624D-42D0-A669-FF26EDCE5D30}" type="slidenum">
              <a:rPr lang="ar-JO" smtClean="0"/>
              <a:pPr/>
              <a:t>‹#›</a:t>
            </a:fld>
            <a:endParaRPr lang="ar-JO"/>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D3D26889-624D-42D0-A669-FF26EDCE5D30}"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4FC29B0-12E4-40C2-AADB-E9C92196D831}" type="datetimeFigureOut">
              <a:rPr lang="ar-JO" smtClean="0"/>
              <a:pPr/>
              <a:t>16/05/1443</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D3D26889-624D-42D0-A669-FF26EDCE5D30}" type="slidenum">
              <a:rPr lang="ar-JO" smtClean="0"/>
              <a:pPr/>
              <a:t>‹#›</a:t>
            </a:fld>
            <a:endParaRPr lang="ar-JO"/>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FC29B0-12E4-40C2-AADB-E9C92196D831}" type="datetimeFigureOut">
              <a:rPr lang="ar-JO" smtClean="0"/>
              <a:pPr/>
              <a:t>16/05/1443</a:t>
            </a:fld>
            <a:endParaRPr lang="ar-JO"/>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JO"/>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D26889-624D-42D0-A669-FF26EDCE5D30}" type="slidenum">
              <a:rPr lang="ar-JO" smtClean="0"/>
              <a:pPr/>
              <a:t>‹#›</a:t>
            </a:fld>
            <a:endParaRPr lang="ar-JO"/>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2976" y="1071546"/>
            <a:ext cx="6480048" cy="4000528"/>
          </a:xfrm>
        </p:spPr>
        <p:txBody>
          <a:bodyPr>
            <a:normAutofit/>
          </a:bodyPr>
          <a:lstStyle/>
          <a:p>
            <a:pPr algn="ctr"/>
            <a:r>
              <a:rPr sz="8800" cap="none">
                <a:ln w="18000">
                  <a:solidFill>
                    <a:schemeClr val="accent2">
                      <a:satMod val="140000"/>
                    </a:schemeClr>
                  </a:solidFill>
                  <a:prstDash val="solid"/>
                  <a:miter lim="800000"/>
                </a:ln>
                <a:noFill/>
                <a:effectLst>
                  <a:outerShdw blurRad="25500" dist="23000" dir="7020000" algn="tl">
                    <a:srgbClr val="000000">
                      <a:alpha val="50000"/>
                    </a:srgbClr>
                  </a:outerShdw>
                </a:effectLst>
              </a:rPr>
              <a:t>Firearm </a:t>
            </a:r>
            <a:r>
              <a:rPr sz="8800" cap="none"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Injuries</a:t>
            </a:r>
            <a:endParaRPr lang="ar-JO" sz="88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b="1" i="1" dirty="0" smtClean="0"/>
              <a:t>Firearm Wounds</a:t>
            </a:r>
            <a:endParaRPr lang="ar-JO" sz="4800" i="1" dirty="0"/>
          </a:p>
        </p:txBody>
      </p:sp>
      <p:sp>
        <p:nvSpPr>
          <p:cNvPr id="3" name="عنصر نائب للمحتوى 2"/>
          <p:cNvSpPr>
            <a:spLocks noGrp="1"/>
          </p:cNvSpPr>
          <p:nvPr>
            <p:ph idx="1"/>
          </p:nvPr>
        </p:nvSpPr>
        <p:spPr>
          <a:xfrm>
            <a:off x="1000100" y="1447800"/>
            <a:ext cx="8143900" cy="4800600"/>
          </a:xfrm>
        </p:spPr>
        <p:txBody>
          <a:bodyPr/>
          <a:lstStyle/>
          <a:p>
            <a:pPr algn="l" rtl="0">
              <a:buNone/>
            </a:pPr>
            <a:r>
              <a:rPr lang="en-US" dirty="0" smtClean="0"/>
              <a:t>Gunshot wounds are either penetrating</a:t>
            </a:r>
          </a:p>
          <a:p>
            <a:pPr algn="l" rtl="0">
              <a:buNone/>
            </a:pPr>
            <a:r>
              <a:rPr lang="en-US" dirty="0" smtClean="0"/>
              <a:t>   or perforating.</a:t>
            </a:r>
          </a:p>
          <a:p>
            <a:pPr algn="l" rtl="0">
              <a:buNone/>
            </a:pPr>
            <a:r>
              <a:rPr lang="en-US" dirty="0" smtClean="0"/>
              <a:t>1</a:t>
            </a:r>
            <a:r>
              <a:rPr lang="en-US" i="1" dirty="0" smtClean="0"/>
              <a:t>.  Penetrating wounds: The bullet enters an object           and </a:t>
            </a:r>
            <a:r>
              <a:rPr lang="en-US" dirty="0" smtClean="0"/>
              <a:t>does not exit.</a:t>
            </a:r>
          </a:p>
          <a:p>
            <a:pPr algn="l" rtl="0">
              <a:buNone/>
            </a:pPr>
            <a:r>
              <a:rPr lang="en-US" dirty="0" smtClean="0"/>
              <a:t>11</a:t>
            </a:r>
            <a:r>
              <a:rPr lang="en-US" i="1" dirty="0" smtClean="0"/>
              <a:t>. Perforating wounds: The bullet passes completely </a:t>
            </a:r>
            <a:r>
              <a:rPr lang="en-US" dirty="0" smtClean="0"/>
              <a:t>through an object.</a:t>
            </a:r>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100" y="1500174"/>
            <a:ext cx="8143900" cy="4800600"/>
          </a:xfrm>
        </p:spPr>
        <p:txBody>
          <a:bodyPr/>
          <a:lstStyle/>
          <a:p>
            <a:pPr algn="l" rtl="0">
              <a:buNone/>
            </a:pPr>
            <a:r>
              <a:rPr lang="en-US" dirty="0" smtClean="0"/>
              <a:t>a bullet striking the head may pass through the</a:t>
            </a:r>
          </a:p>
          <a:p>
            <a:pPr algn="l" rtl="0">
              <a:buNone/>
            </a:pPr>
            <a:r>
              <a:rPr lang="en-US" dirty="0" smtClean="0"/>
              <a:t>   skull and brain before coming to rest under the scalp, producing a penetrating wound of </a:t>
            </a:r>
          </a:p>
          <a:p>
            <a:pPr algn="l" rtl="0">
              <a:buNone/>
            </a:pPr>
            <a:r>
              <a:rPr lang="en-US" dirty="0" smtClean="0"/>
              <a:t>  the head, but perforating wound of the skull </a:t>
            </a:r>
          </a:p>
          <a:p>
            <a:pPr algn="l" rtl="0">
              <a:buNone/>
            </a:pPr>
            <a:r>
              <a:rPr lang="en-US" dirty="0" smtClean="0"/>
              <a:t>  and brain</a:t>
            </a:r>
            <a:endParaRPr lang="ar-JO" dirty="0"/>
          </a:p>
        </p:txBody>
      </p:sp>
      <p:sp>
        <p:nvSpPr>
          <p:cNvPr id="4" name="مستطيل 3"/>
          <p:cNvSpPr/>
          <p:nvPr/>
        </p:nvSpPr>
        <p:spPr>
          <a:xfrm>
            <a:off x="2643174" y="428604"/>
            <a:ext cx="4878259" cy="923330"/>
          </a:xfrm>
          <a:prstGeom prst="rect">
            <a:avLst/>
          </a:prstGeom>
          <a:noFill/>
        </p:spPr>
        <p:txBody>
          <a:bodyPr wrap="none" lIns="91440" tIns="45720" rIns="91440" bIns="45720">
            <a:spAutoFit/>
          </a:bodyPr>
          <a:lstStyle/>
          <a:p>
            <a:pPr algn="ctr"/>
            <a:r>
              <a:rPr lang="en-US" sz="5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example</a:t>
            </a:r>
            <a:endParaRPr lang="ar-JO"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100" y="785794"/>
            <a:ext cx="8143900" cy="5462606"/>
          </a:xfrm>
        </p:spPr>
        <p:txBody>
          <a:bodyPr/>
          <a:lstStyle/>
          <a:p>
            <a:pPr algn="l" rtl="0">
              <a:buNone/>
            </a:pPr>
            <a:r>
              <a:rPr lang="en-US" b="1" dirty="0" smtClean="0">
                <a:solidFill>
                  <a:srgbClr val="FF0000"/>
                </a:solidFill>
              </a:rPr>
              <a:t>Characteristics of firearm wounds      depend upon: </a:t>
            </a:r>
          </a:p>
          <a:p>
            <a:pPr algn="l" rtl="0">
              <a:buNone/>
            </a:pPr>
            <a:r>
              <a:rPr lang="en-US" b="1" dirty="0" smtClean="0"/>
              <a:t>* </a:t>
            </a:r>
            <a:r>
              <a:rPr lang="en-US" b="1" i="1" dirty="0" smtClean="0"/>
              <a:t>Nature of the firearm, whether shotgun </a:t>
            </a:r>
          </a:p>
          <a:p>
            <a:pPr algn="l" rtl="0">
              <a:buNone/>
            </a:pPr>
            <a:r>
              <a:rPr lang="en-US" b="1" i="1" dirty="0" smtClean="0"/>
              <a:t>  or rifle</a:t>
            </a:r>
          </a:p>
          <a:p>
            <a:pPr algn="l" rtl="0">
              <a:buNone/>
            </a:pPr>
            <a:r>
              <a:rPr lang="en-US" b="1" i="1" dirty="0" smtClean="0"/>
              <a:t>* Shape and composition of the missile</a:t>
            </a:r>
          </a:p>
          <a:p>
            <a:pPr algn="l" rtl="0">
              <a:buNone/>
            </a:pPr>
            <a:r>
              <a:rPr lang="en-US" b="1" i="1" dirty="0" smtClean="0"/>
              <a:t>* Range (distance) of firing</a:t>
            </a:r>
          </a:p>
          <a:p>
            <a:pPr algn="l" rtl="0">
              <a:buNone/>
            </a:pPr>
            <a:r>
              <a:rPr lang="en-US" b="1" i="1" dirty="0" smtClean="0"/>
              <a:t>* Part of the body struck (head or trunk)</a:t>
            </a:r>
          </a:p>
          <a:p>
            <a:pPr algn="l" rtl="0">
              <a:buNone/>
            </a:pPr>
            <a:r>
              <a:rPr lang="en-US" b="1" i="1" dirty="0" smtClean="0"/>
              <a:t>* Direction of firing</a:t>
            </a: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rgbClr val="FF0000"/>
                </a:solidFill>
              </a:rPr>
              <a:t>Tattooing</a:t>
            </a:r>
            <a:endParaRPr lang="ar-JO" dirty="0">
              <a:solidFill>
                <a:srgbClr val="FF0000"/>
              </a:solidFill>
            </a:endParaRPr>
          </a:p>
        </p:txBody>
      </p:sp>
      <p:sp>
        <p:nvSpPr>
          <p:cNvPr id="3" name="عنصر نائب للمحتوى 2"/>
          <p:cNvSpPr>
            <a:spLocks noGrp="1"/>
          </p:cNvSpPr>
          <p:nvPr>
            <p:ph idx="1"/>
          </p:nvPr>
        </p:nvSpPr>
        <p:spPr>
          <a:xfrm>
            <a:off x="1000100" y="1447800"/>
            <a:ext cx="8143900" cy="4800600"/>
          </a:xfrm>
        </p:spPr>
        <p:txBody>
          <a:bodyPr/>
          <a:lstStyle/>
          <a:p>
            <a:pPr algn="l" rtl="0">
              <a:buNone/>
            </a:pPr>
            <a:r>
              <a:rPr lang="en-US" dirty="0" smtClean="0"/>
              <a:t>It consists of </a:t>
            </a:r>
            <a:r>
              <a:rPr lang="en-US" dirty="0" err="1" smtClean="0"/>
              <a:t>unburnt</a:t>
            </a:r>
            <a:r>
              <a:rPr lang="en-US" dirty="0" smtClean="0"/>
              <a:t> or partially burnt powder particles that are embedded in and under</a:t>
            </a:r>
          </a:p>
          <a:p>
            <a:pPr algn="l" rtl="0">
              <a:buNone/>
            </a:pPr>
            <a:r>
              <a:rPr lang="en-US" dirty="0" smtClean="0"/>
              <a:t>  the skin through the force of their impact (when the weapon is near enough for the powder grains to strike).</a:t>
            </a:r>
            <a:endParaRPr lang="ar-JO" dirty="0"/>
          </a:p>
        </p:txBody>
      </p:sp>
      <p:sp>
        <p:nvSpPr>
          <p:cNvPr id="4" name="مربع نص 3"/>
          <p:cNvSpPr txBox="1"/>
          <p:nvPr/>
        </p:nvSpPr>
        <p:spPr>
          <a:xfrm>
            <a:off x="1714480" y="4500570"/>
            <a:ext cx="7429520" cy="1384995"/>
          </a:xfrm>
          <a:prstGeom prst="rect">
            <a:avLst/>
          </a:prstGeom>
          <a:noFill/>
        </p:spPr>
        <p:txBody>
          <a:bodyPr wrap="square" rtlCol="1">
            <a:spAutoFit/>
          </a:bodyPr>
          <a:lstStyle/>
          <a:p>
            <a:pPr algn="l" rtl="0"/>
            <a:r>
              <a:rPr lang="en-US" sz="2800" dirty="0">
                <a:solidFill>
                  <a:srgbClr val="FF0000"/>
                </a:solidFill>
              </a:rPr>
              <a:t>Tattooing is an </a:t>
            </a:r>
            <a:r>
              <a:rPr lang="en-US" sz="2800" dirty="0" err="1">
                <a:solidFill>
                  <a:srgbClr val="FF0000"/>
                </a:solidFill>
              </a:rPr>
              <a:t>antemortem</a:t>
            </a:r>
            <a:r>
              <a:rPr lang="en-US" sz="2800" dirty="0">
                <a:solidFill>
                  <a:srgbClr val="FF0000"/>
                </a:solidFill>
              </a:rPr>
              <a:t> phenomenon and</a:t>
            </a:r>
          </a:p>
          <a:p>
            <a:pPr algn="l" rtl="0"/>
            <a:r>
              <a:rPr lang="en-US" sz="2800" dirty="0">
                <a:solidFill>
                  <a:srgbClr val="FF0000"/>
                </a:solidFill>
              </a:rPr>
              <a:t>indicates that the individual was alive; and it</a:t>
            </a:r>
          </a:p>
          <a:p>
            <a:pPr algn="l" rtl="0"/>
            <a:r>
              <a:rPr lang="en-US" sz="2800" dirty="0">
                <a:solidFill>
                  <a:srgbClr val="FF0000"/>
                </a:solidFill>
              </a:rPr>
              <a:t>cannot be wiped away with a wet cotton</a:t>
            </a:r>
            <a:endParaRPr lang="ar-JO" sz="2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a:bodyPr>
          <a:lstStyle/>
          <a:p>
            <a:pPr algn="l" rtl="0">
              <a:buNone/>
            </a:pPr>
            <a:r>
              <a:rPr lang="en-US" dirty="0" smtClean="0"/>
              <a:t> It consists of numerous reddish-brown </a:t>
            </a:r>
            <a:r>
              <a:rPr lang="en-US" dirty="0" err="1" smtClean="0"/>
              <a:t>punctate</a:t>
            </a:r>
            <a:r>
              <a:rPr lang="en-US" dirty="0" smtClean="0"/>
              <a:t> abrasions surrounding the wound of entrance.</a:t>
            </a:r>
          </a:p>
          <a:p>
            <a:pPr algn="l" rtl="0">
              <a:buNone/>
            </a:pPr>
            <a:r>
              <a:rPr lang="en-US" dirty="0" smtClean="0"/>
              <a:t>The greater the range, the larger and less dense the powder tattooing.</a:t>
            </a:r>
          </a:p>
          <a:p>
            <a:pPr algn="l" rtl="0">
              <a:buNone/>
            </a:pPr>
            <a:r>
              <a:rPr lang="en-US" dirty="0" smtClean="0"/>
              <a:t> Marks usually heal completely if the individual survives (involves the superficial layer of the epidermis )</a:t>
            </a: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600" b="1" dirty="0" smtClean="0">
                <a:solidFill>
                  <a:srgbClr val="FF0000"/>
                </a:solidFill>
              </a:rPr>
              <a:t>Stippling</a:t>
            </a:r>
            <a:endParaRPr lang="ar-JO" sz="6600" dirty="0">
              <a:solidFill>
                <a:srgbClr val="FF0000"/>
              </a:solidFill>
            </a:endParaRPr>
          </a:p>
        </p:txBody>
      </p:sp>
      <p:sp>
        <p:nvSpPr>
          <p:cNvPr id="3" name="عنصر نائب للمحتوى 2"/>
          <p:cNvSpPr>
            <a:spLocks noGrp="1"/>
          </p:cNvSpPr>
          <p:nvPr>
            <p:ph idx="1"/>
          </p:nvPr>
        </p:nvSpPr>
        <p:spPr>
          <a:xfrm>
            <a:off x="1000100" y="1447800"/>
            <a:ext cx="8143900" cy="4800600"/>
          </a:xfrm>
        </p:spPr>
        <p:txBody>
          <a:bodyPr>
            <a:normAutofit/>
          </a:bodyPr>
          <a:lstStyle/>
          <a:p>
            <a:pPr algn="l" rtl="0">
              <a:buNone/>
            </a:pPr>
            <a:r>
              <a:rPr lang="en-US" dirty="0" smtClean="0"/>
              <a:t>It is the visible mark powder grains leave, when it does not get embedded on the skin (when</a:t>
            </a:r>
          </a:p>
          <a:p>
            <a:pPr algn="l" rtl="0">
              <a:buNone/>
            </a:pPr>
            <a:r>
              <a:rPr lang="en-US" dirty="0" smtClean="0"/>
              <a:t>   the range increases). It may also be produced by other material, e.g. shotgun filler or fragments of intermediary targets. The term ‘stippling’ is sometimes used synonymously with ‘powder tattooing</a:t>
            </a:r>
            <a:endParaRPr lang="ar-J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i="1" dirty="0" smtClean="0">
                <a:solidFill>
                  <a:srgbClr val="FF0000"/>
                </a:solidFill>
              </a:rPr>
              <a:t>Blackening</a:t>
            </a:r>
            <a:endParaRPr lang="ar-JO" sz="5400" i="1" dirty="0">
              <a:solidFill>
                <a:srgbClr val="FF0000"/>
              </a:solidFill>
            </a:endParaRPr>
          </a:p>
        </p:txBody>
      </p:sp>
      <p:sp>
        <p:nvSpPr>
          <p:cNvPr id="3" name="عنصر نائب للمحتوى 2"/>
          <p:cNvSpPr>
            <a:spLocks noGrp="1"/>
          </p:cNvSpPr>
          <p:nvPr>
            <p:ph idx="1"/>
          </p:nvPr>
        </p:nvSpPr>
        <p:spPr>
          <a:xfrm>
            <a:off x="1071538" y="1447800"/>
            <a:ext cx="8072462" cy="4800600"/>
          </a:xfrm>
        </p:spPr>
        <p:txBody>
          <a:bodyPr/>
          <a:lstStyle/>
          <a:p>
            <a:pPr algn="l" rtl="0">
              <a:buNone/>
            </a:pPr>
            <a:r>
              <a:rPr lang="en-US" b="1" dirty="0" smtClean="0"/>
              <a:t>(soot or smoke soiling/smudging):</a:t>
            </a:r>
          </a:p>
          <a:p>
            <a:pPr algn="l" rtl="0">
              <a:buNone/>
            </a:pPr>
            <a:r>
              <a:rPr lang="en-US" dirty="0" smtClean="0"/>
              <a:t>Deposition of powder soot (carbon) produced by combustion of gunpowder</a:t>
            </a:r>
            <a:endParaRPr lang="ar-JO" dirty="0"/>
          </a:p>
        </p:txBody>
      </p:sp>
      <p:sp>
        <p:nvSpPr>
          <p:cNvPr id="4" name="مربع نص 3"/>
          <p:cNvSpPr txBox="1"/>
          <p:nvPr/>
        </p:nvSpPr>
        <p:spPr>
          <a:xfrm>
            <a:off x="1071538" y="3500438"/>
            <a:ext cx="8072462" cy="1200329"/>
          </a:xfrm>
          <a:prstGeom prst="rect">
            <a:avLst/>
          </a:prstGeom>
          <a:noFill/>
        </p:spPr>
        <p:txBody>
          <a:bodyPr wrap="square" rtlCol="1">
            <a:spAutoFit/>
          </a:bodyPr>
          <a:lstStyle/>
          <a:p>
            <a:pPr algn="l" rtl="0"/>
            <a:r>
              <a:rPr lang="en-US" sz="2400" dirty="0"/>
              <a:t>As the range increases, the size of the zone of</a:t>
            </a:r>
          </a:p>
          <a:p>
            <a:pPr algn="l" rtl="0"/>
            <a:r>
              <a:rPr lang="en-US" sz="2400" dirty="0" smtClean="0"/>
              <a:t> blackening </a:t>
            </a:r>
            <a:r>
              <a:rPr lang="en-US" sz="2400" dirty="0"/>
              <a:t>will increase, whereas the density will</a:t>
            </a:r>
          </a:p>
          <a:p>
            <a:pPr algn="l" rtl="0"/>
            <a:r>
              <a:rPr lang="en-US" sz="2400" dirty="0" smtClean="0"/>
              <a:t> decrease</a:t>
            </a:r>
            <a:r>
              <a:rPr lang="en-US" sz="2400" dirty="0"/>
              <a:t>.</a:t>
            </a:r>
            <a:endParaRPr lang="ar-JO" sz="2400" dirty="0"/>
          </a:p>
        </p:txBody>
      </p:sp>
      <p:sp>
        <p:nvSpPr>
          <p:cNvPr id="5" name="مربع نص 4"/>
          <p:cNvSpPr txBox="1"/>
          <p:nvPr/>
        </p:nvSpPr>
        <p:spPr>
          <a:xfrm>
            <a:off x="938484" y="5286388"/>
            <a:ext cx="7278916" cy="584775"/>
          </a:xfrm>
          <a:prstGeom prst="rect">
            <a:avLst/>
          </a:prstGeom>
          <a:noFill/>
        </p:spPr>
        <p:txBody>
          <a:bodyPr wrap="none" rtlCol="1">
            <a:spAutoFit/>
          </a:bodyPr>
          <a:lstStyle/>
          <a:p>
            <a:pPr algn="ctr" rtl="0"/>
            <a:r>
              <a:rPr lang="en-US" sz="3200" dirty="0">
                <a:solidFill>
                  <a:srgbClr val="FF0000"/>
                </a:solidFill>
              </a:rPr>
              <a:t>It can be easily removed with a wet cotton</a:t>
            </a:r>
            <a:endParaRPr lang="ar-JO" sz="32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600" b="1" dirty="0" smtClean="0">
                <a:solidFill>
                  <a:srgbClr val="FF0000"/>
                </a:solidFill>
              </a:rPr>
              <a:t>Fouling</a:t>
            </a:r>
            <a:endParaRPr lang="ar-JO" sz="6600" dirty="0">
              <a:solidFill>
                <a:srgbClr val="FF0000"/>
              </a:solidFill>
            </a:endParaRPr>
          </a:p>
        </p:txBody>
      </p:sp>
      <p:sp>
        <p:nvSpPr>
          <p:cNvPr id="3" name="عنصر نائب للمحتوى 2"/>
          <p:cNvSpPr>
            <a:spLocks noGrp="1"/>
          </p:cNvSpPr>
          <p:nvPr>
            <p:ph idx="1"/>
          </p:nvPr>
        </p:nvSpPr>
        <p:spPr>
          <a:xfrm>
            <a:off x="1000100" y="1447800"/>
            <a:ext cx="8143900" cy="4800600"/>
          </a:xfrm>
        </p:spPr>
        <p:txBody>
          <a:bodyPr/>
          <a:lstStyle/>
          <a:p>
            <a:pPr algn="l" rtl="0">
              <a:buNone/>
            </a:pPr>
            <a:r>
              <a:rPr lang="en-US" dirty="0" smtClean="0"/>
              <a:t>Tiny lesions around the entry wound caused</a:t>
            </a:r>
          </a:p>
          <a:p>
            <a:pPr algn="l" rtl="0">
              <a:buNone/>
            </a:pPr>
            <a:r>
              <a:rPr lang="en-US" dirty="0" smtClean="0"/>
              <a:t> by fragments of metal expelled by the discharge.</a:t>
            </a:r>
          </a:p>
          <a:p>
            <a:pPr algn="l" rtl="0">
              <a:buNone/>
            </a:pPr>
            <a:r>
              <a:rPr lang="en-US" dirty="0" smtClean="0"/>
              <a:t>These fragments may come either from the surface of the bullet or from the interior of the barrel, and cannot be wiped off from the skin</a:t>
            </a:r>
            <a:endParaRPr lang="ar-J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b="1" dirty="0" smtClean="0">
                <a:solidFill>
                  <a:srgbClr val="FF0000"/>
                </a:solidFill>
              </a:rPr>
              <a:t>Abrasion collar/ring:</a:t>
            </a:r>
            <a:endParaRPr lang="ar-JO" sz="4800" dirty="0">
              <a:solidFill>
                <a:srgbClr val="FF0000"/>
              </a:solidFill>
            </a:endParaRPr>
          </a:p>
        </p:txBody>
      </p:sp>
      <p:sp>
        <p:nvSpPr>
          <p:cNvPr id="3" name="عنصر نائب للمحتوى 2"/>
          <p:cNvSpPr>
            <a:spLocks noGrp="1"/>
          </p:cNvSpPr>
          <p:nvPr>
            <p:ph idx="1"/>
          </p:nvPr>
        </p:nvSpPr>
        <p:spPr/>
        <p:txBody>
          <a:bodyPr>
            <a:noAutofit/>
          </a:bodyPr>
          <a:lstStyle/>
          <a:p>
            <a:pPr algn="l" rtl="0">
              <a:buNone/>
            </a:pPr>
            <a:r>
              <a:rPr lang="en-US" sz="4000" dirty="0" smtClean="0"/>
              <a:t>As the bullet strikes the </a:t>
            </a:r>
            <a:r>
              <a:rPr lang="en-US" sz="4000" dirty="0" err="1" smtClean="0"/>
              <a:t>skin,it</a:t>
            </a:r>
            <a:r>
              <a:rPr lang="en-US" sz="4000" dirty="0" smtClean="0"/>
              <a:t> first indents and then stretches the skin surface so that perforation takes place through a tense area which produces a rim of flattened reddish-brown zone of abraded epidermis, surrounding the entrance wound</a:t>
            </a:r>
            <a:endParaRPr lang="ar-JO"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1538" y="571480"/>
            <a:ext cx="8072462" cy="4800600"/>
          </a:xfrm>
        </p:spPr>
        <p:txBody>
          <a:bodyPr/>
          <a:lstStyle/>
          <a:p>
            <a:pPr algn="l" rtl="0">
              <a:buNone/>
            </a:pPr>
            <a:r>
              <a:rPr lang="en-US" dirty="0" smtClean="0"/>
              <a:t>The abrasion ring can vary in width, depending on the caliber of the weapon, the angle and site at which the bullet entered.</a:t>
            </a:r>
            <a:endParaRPr lang="ar-JO" dirty="0"/>
          </a:p>
        </p:txBody>
      </p:sp>
      <p:sp>
        <p:nvSpPr>
          <p:cNvPr id="4" name="مربع نص 3"/>
          <p:cNvSpPr txBox="1"/>
          <p:nvPr/>
        </p:nvSpPr>
        <p:spPr>
          <a:xfrm>
            <a:off x="1000100" y="2428868"/>
            <a:ext cx="8143900" cy="2246769"/>
          </a:xfrm>
          <a:prstGeom prst="rect">
            <a:avLst/>
          </a:prstGeom>
          <a:noFill/>
        </p:spPr>
        <p:txBody>
          <a:bodyPr wrap="square" rtlCol="1">
            <a:spAutoFit/>
          </a:bodyPr>
          <a:lstStyle/>
          <a:p>
            <a:pPr algn="l" rtl="0"/>
            <a:r>
              <a:rPr lang="en-US" sz="2800" dirty="0"/>
              <a:t>A bullet striking perpendicularly will </a:t>
            </a:r>
            <a:r>
              <a:rPr lang="en-US" sz="2800" dirty="0" smtClean="0"/>
              <a:t>produce a </a:t>
            </a:r>
            <a:r>
              <a:rPr lang="en-US" sz="2800" dirty="0"/>
              <a:t>concentric ring, and if the bullet penetrates at</a:t>
            </a:r>
          </a:p>
          <a:p>
            <a:pPr algn="l" rtl="0"/>
            <a:r>
              <a:rPr lang="en-US" sz="2800" dirty="0"/>
              <a:t>an oblique angle, the zone will be eccentric with</a:t>
            </a:r>
          </a:p>
          <a:p>
            <a:pPr algn="l" rtl="0"/>
            <a:r>
              <a:rPr lang="en-US" sz="2800" dirty="0"/>
              <a:t>the wider zone on the side from which the bullet</a:t>
            </a:r>
          </a:p>
          <a:p>
            <a:pPr algn="l" rtl="0"/>
            <a:r>
              <a:rPr lang="en-US" sz="2800" dirty="0"/>
              <a:t>came</a:t>
            </a:r>
            <a:endParaRPr lang="ar-JO"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Definitions</a:t>
            </a:r>
            <a:endParaRPr lang="ar-JO" dirty="0"/>
          </a:p>
        </p:txBody>
      </p:sp>
      <p:sp>
        <p:nvSpPr>
          <p:cNvPr id="3" name="عنصر نائب للمحتوى 2"/>
          <p:cNvSpPr>
            <a:spLocks noGrp="1"/>
          </p:cNvSpPr>
          <p:nvPr>
            <p:ph idx="1"/>
          </p:nvPr>
        </p:nvSpPr>
        <p:spPr>
          <a:xfrm>
            <a:off x="1000100" y="1285860"/>
            <a:ext cx="7498080" cy="4800600"/>
          </a:xfrm>
        </p:spPr>
        <p:txBody>
          <a:bodyPr>
            <a:normAutofit/>
          </a:bodyPr>
          <a:lstStyle/>
          <a:p>
            <a:pPr algn="l" rtl="0">
              <a:buNone/>
            </a:pPr>
            <a:r>
              <a:rPr lang="en-US" b="1" dirty="0" smtClean="0"/>
              <a:t>Ballistics (Greek </a:t>
            </a:r>
            <a:r>
              <a:rPr lang="en-US" b="1" i="1" dirty="0" err="1" smtClean="0"/>
              <a:t>ba’llein</a:t>
            </a:r>
            <a:r>
              <a:rPr lang="en-US" b="1" i="1" dirty="0" smtClean="0"/>
              <a:t>: throw): It is the science </a:t>
            </a:r>
            <a:r>
              <a:rPr lang="en-US" dirty="0" smtClean="0"/>
              <a:t>of projectile motion, and conditions affecting that motion.</a:t>
            </a:r>
          </a:p>
          <a:p>
            <a:pPr algn="l" rtl="0">
              <a:buNone/>
            </a:pPr>
            <a:endParaRPr lang="en-US" dirty="0" smtClean="0"/>
          </a:p>
          <a:p>
            <a:pPr algn="l" rtl="0">
              <a:buNone/>
            </a:pPr>
            <a:r>
              <a:rPr lang="en-US" b="1" dirty="0" smtClean="0"/>
              <a:t> Forensic ballistics: Science which deals with the </a:t>
            </a:r>
            <a:r>
              <a:rPr lang="en-US" dirty="0" smtClean="0"/>
              <a:t>investigation of firearms, ammunition and the problems arising from their use.</a:t>
            </a:r>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000" b="1" dirty="0" smtClean="0">
                <a:solidFill>
                  <a:srgbClr val="FF0000"/>
                </a:solidFill>
              </a:rPr>
              <a:t>Grease/dirt collar (bullet wipe)</a:t>
            </a:r>
            <a:endParaRPr lang="ar-JO" sz="4000" dirty="0">
              <a:solidFill>
                <a:srgbClr val="FF0000"/>
              </a:solidFill>
            </a:endParaRPr>
          </a:p>
        </p:txBody>
      </p:sp>
      <p:sp>
        <p:nvSpPr>
          <p:cNvPr id="3" name="عنصر نائب للمحتوى 2"/>
          <p:cNvSpPr>
            <a:spLocks noGrp="1"/>
          </p:cNvSpPr>
          <p:nvPr>
            <p:ph idx="1"/>
          </p:nvPr>
        </p:nvSpPr>
        <p:spPr/>
        <p:txBody>
          <a:bodyPr>
            <a:normAutofit/>
          </a:bodyPr>
          <a:lstStyle/>
          <a:p>
            <a:pPr algn="l" rtl="0">
              <a:buNone/>
            </a:pPr>
            <a:r>
              <a:rPr lang="en-US" dirty="0" smtClean="0"/>
              <a:t>A black/gray colored ring is seen lining the defect, sharply outlined, caused from removal of substances from bullet as it passes through the skin. It consists of</a:t>
            </a:r>
          </a:p>
          <a:p>
            <a:pPr algn="l" rtl="0">
              <a:buNone/>
            </a:pPr>
            <a:r>
              <a:rPr lang="en-US" dirty="0" smtClean="0"/>
              <a:t>  bullet lubrication, paraffin, lead from surface of bullet, barrel debris and gun oil from interior of the barrel</a:t>
            </a:r>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Muzzle/recoil imprint mark</a:t>
            </a:r>
            <a:endParaRPr lang="ar-JO" dirty="0">
              <a:solidFill>
                <a:srgbClr val="FF0000"/>
              </a:solidFill>
            </a:endParaRPr>
          </a:p>
        </p:txBody>
      </p:sp>
      <p:sp>
        <p:nvSpPr>
          <p:cNvPr id="3" name="عنصر نائب للمحتوى 2"/>
          <p:cNvSpPr>
            <a:spLocks noGrp="1"/>
          </p:cNvSpPr>
          <p:nvPr>
            <p:ph idx="1"/>
          </p:nvPr>
        </p:nvSpPr>
        <p:spPr>
          <a:xfrm>
            <a:off x="1000100" y="1447800"/>
            <a:ext cx="8143900" cy="4800600"/>
          </a:xfrm>
        </p:spPr>
        <p:txBody>
          <a:bodyPr/>
          <a:lstStyle/>
          <a:p>
            <a:pPr algn="l" rtl="0">
              <a:buNone/>
            </a:pPr>
            <a:r>
              <a:rPr lang="en-US" dirty="0" smtClean="0"/>
              <a:t>is regarded as a patterned abrasion/</a:t>
            </a:r>
            <a:r>
              <a:rPr lang="en-US" dirty="0" err="1" smtClean="0"/>
              <a:t>intradermal</a:t>
            </a:r>
            <a:r>
              <a:rPr lang="en-US" dirty="0" smtClean="0"/>
              <a:t> contusion caused by the expansive power</a:t>
            </a:r>
          </a:p>
          <a:p>
            <a:pPr algn="l" rtl="0">
              <a:buNone/>
            </a:pPr>
            <a:r>
              <a:rPr lang="en-US" dirty="0" smtClean="0"/>
              <a:t>  of the gases lifting the skin forcibly up against the muzzle</a:t>
            </a:r>
            <a:endParaRPr lang="ar-JO" dirty="0"/>
          </a:p>
        </p:txBody>
      </p:sp>
      <p:sp>
        <p:nvSpPr>
          <p:cNvPr id="4" name="مربع نص 3"/>
          <p:cNvSpPr txBox="1"/>
          <p:nvPr/>
        </p:nvSpPr>
        <p:spPr>
          <a:xfrm>
            <a:off x="1000100" y="3786190"/>
            <a:ext cx="5833648" cy="646331"/>
          </a:xfrm>
          <a:prstGeom prst="rect">
            <a:avLst/>
          </a:prstGeom>
          <a:noFill/>
        </p:spPr>
        <p:txBody>
          <a:bodyPr wrap="none" rtlCol="1">
            <a:spAutoFit/>
          </a:bodyPr>
          <a:lstStyle/>
          <a:p>
            <a:pPr algn="l" rtl="0"/>
            <a:r>
              <a:rPr lang="en-US" sz="3600" dirty="0">
                <a:solidFill>
                  <a:srgbClr val="FF0000"/>
                </a:solidFill>
              </a:rPr>
              <a:t>This is a sign of a contact shot</a:t>
            </a:r>
            <a:endParaRPr lang="ar-JO" sz="3600" dirty="0">
              <a:solidFill>
                <a:srgbClr val="FF0000"/>
              </a:solidFill>
            </a:endParaRPr>
          </a:p>
        </p:txBody>
      </p:sp>
      <p:sp>
        <p:nvSpPr>
          <p:cNvPr id="5" name="مربع نص 4"/>
          <p:cNvSpPr txBox="1"/>
          <p:nvPr/>
        </p:nvSpPr>
        <p:spPr>
          <a:xfrm>
            <a:off x="928662" y="4786322"/>
            <a:ext cx="8072462" cy="1200329"/>
          </a:xfrm>
          <a:prstGeom prst="rect">
            <a:avLst/>
          </a:prstGeom>
          <a:noFill/>
        </p:spPr>
        <p:txBody>
          <a:bodyPr wrap="square" rtlCol="1">
            <a:spAutoFit/>
          </a:bodyPr>
          <a:lstStyle/>
          <a:p>
            <a:pPr algn="l" rtl="0"/>
            <a:r>
              <a:rPr lang="en-US" sz="2400" dirty="0"/>
              <a:t>Characteristic imprint marks can provide clues</a:t>
            </a:r>
          </a:p>
          <a:p>
            <a:pPr algn="l" rtl="0"/>
            <a:r>
              <a:rPr lang="en-US" sz="2400" dirty="0"/>
              <a:t>to the type of the firearm and its position at the</a:t>
            </a:r>
          </a:p>
          <a:p>
            <a:pPr algn="l" rtl="0"/>
            <a:r>
              <a:rPr lang="en-US" sz="2400" dirty="0"/>
              <a:t>time of discharge</a:t>
            </a:r>
            <a:endParaRPr lang="ar-JO"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b="1" dirty="0" smtClean="0">
                <a:solidFill>
                  <a:srgbClr val="FF0000"/>
                </a:solidFill>
              </a:rPr>
              <a:t>Back spatter</a:t>
            </a:r>
            <a:endParaRPr lang="ar-JO" sz="4800" dirty="0">
              <a:solidFill>
                <a:srgbClr val="FF0000"/>
              </a:solidFill>
            </a:endParaRPr>
          </a:p>
        </p:txBody>
      </p:sp>
      <p:sp>
        <p:nvSpPr>
          <p:cNvPr id="3" name="عنصر نائب للمحتوى 2"/>
          <p:cNvSpPr>
            <a:spLocks noGrp="1"/>
          </p:cNvSpPr>
          <p:nvPr>
            <p:ph idx="1"/>
          </p:nvPr>
        </p:nvSpPr>
        <p:spPr>
          <a:xfrm>
            <a:off x="1645920" y="2057400"/>
            <a:ext cx="7498080" cy="4800600"/>
          </a:xfrm>
        </p:spPr>
        <p:txBody>
          <a:bodyPr/>
          <a:lstStyle/>
          <a:p>
            <a:pPr algn="l" rtl="0">
              <a:buNone/>
            </a:pPr>
            <a:r>
              <a:rPr lang="en-US" dirty="0" smtClean="0"/>
              <a:t>In a contact shot, the muzzle blast and negative pressure in the barrel may suck blood, hair, fragments of tissues and cloth fibers back into the barrel</a:t>
            </a:r>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i="1" dirty="0" smtClean="0">
                <a:solidFill>
                  <a:srgbClr val="FF0000"/>
                </a:solidFill>
              </a:rPr>
              <a:t>Blowback phenomenon</a:t>
            </a:r>
            <a:endParaRPr lang="ar-JO" i="1" dirty="0">
              <a:solidFill>
                <a:srgbClr val="FF0000"/>
              </a:solidFill>
            </a:endParaRPr>
          </a:p>
        </p:txBody>
      </p:sp>
      <p:sp>
        <p:nvSpPr>
          <p:cNvPr id="3" name="عنصر نائب للمحتوى 2"/>
          <p:cNvSpPr>
            <a:spLocks noGrp="1"/>
          </p:cNvSpPr>
          <p:nvPr>
            <p:ph idx="1"/>
          </p:nvPr>
        </p:nvSpPr>
        <p:spPr/>
        <p:txBody>
          <a:bodyPr>
            <a:normAutofit/>
          </a:bodyPr>
          <a:lstStyle/>
          <a:p>
            <a:pPr algn="l" rtl="0">
              <a:buNone/>
            </a:pPr>
            <a:r>
              <a:rPr lang="en-US" dirty="0" err="1" smtClean="0"/>
              <a:t>Cruciate</a:t>
            </a:r>
            <a:r>
              <a:rPr lang="en-US" dirty="0" smtClean="0"/>
              <a:t>, </a:t>
            </a:r>
            <a:r>
              <a:rPr lang="en-US" dirty="0" err="1" smtClean="0"/>
              <a:t>stellate</a:t>
            </a:r>
            <a:r>
              <a:rPr lang="en-US" dirty="0" smtClean="0"/>
              <a:t> or ragged laceration is </a:t>
            </a:r>
          </a:p>
          <a:p>
            <a:pPr algn="l" rtl="0">
              <a:buNone/>
            </a:pPr>
            <a:r>
              <a:rPr lang="en-US" dirty="0" smtClean="0"/>
              <a:t>seen, especially if there is a thick bone</a:t>
            </a:r>
          </a:p>
          <a:p>
            <a:pPr algn="l" rtl="0">
              <a:buNone/>
            </a:pPr>
            <a:r>
              <a:rPr lang="en-US" dirty="0" smtClean="0"/>
              <a:t> immediately under the skin, such as the </a:t>
            </a:r>
          </a:p>
          <a:p>
            <a:pPr algn="l" rtl="0">
              <a:buNone/>
            </a:pPr>
            <a:r>
              <a:rPr lang="en-US" dirty="0" smtClean="0"/>
              <a:t>skull. This occurs as a result of expansion of </a:t>
            </a:r>
          </a:p>
          <a:p>
            <a:pPr algn="l" rtl="0">
              <a:buNone/>
            </a:pPr>
            <a:r>
              <a:rPr lang="en-US" dirty="0" smtClean="0"/>
              <a:t>gases beneath the skin and their exit </a:t>
            </a:r>
          </a:p>
          <a:p>
            <a:pPr algn="l" rtl="0">
              <a:buNone/>
            </a:pPr>
            <a:r>
              <a:rPr lang="en-US" dirty="0" smtClean="0"/>
              <a:t>through the entry wound (in contact wounds).</a:t>
            </a:r>
            <a:endParaRPr lang="ar-J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smtClean="0">
                <a:solidFill>
                  <a:srgbClr val="FF0000"/>
                </a:solidFill>
              </a:rPr>
              <a:t>Point blank</a:t>
            </a:r>
            <a:endParaRPr lang="ar-JO" sz="5400" dirty="0">
              <a:solidFill>
                <a:srgbClr val="FF0000"/>
              </a:solidFill>
            </a:endParaRPr>
          </a:p>
        </p:txBody>
      </p:sp>
      <p:sp>
        <p:nvSpPr>
          <p:cNvPr id="3" name="عنصر نائب للمحتوى 2"/>
          <p:cNvSpPr>
            <a:spLocks noGrp="1"/>
          </p:cNvSpPr>
          <p:nvPr>
            <p:ph idx="1"/>
          </p:nvPr>
        </p:nvSpPr>
        <p:spPr/>
        <p:txBody>
          <a:bodyPr>
            <a:normAutofit/>
          </a:bodyPr>
          <a:lstStyle/>
          <a:p>
            <a:pPr algn="l" rtl="0">
              <a:buNone/>
            </a:pPr>
            <a:r>
              <a:rPr lang="en-US" sz="4400" dirty="0" smtClean="0"/>
              <a:t>When the range is very close   to, or in contact with the  surface of the skin</a:t>
            </a:r>
          </a:p>
          <a:p>
            <a:pPr algn="l" rtl="0">
              <a:buNone/>
            </a:pPr>
            <a:endParaRPr lang="ar-JO"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4368808"/>
          </a:xfrm>
        </p:spPr>
        <p:txBody>
          <a:bodyPr>
            <a:normAutofit/>
          </a:bodyPr>
          <a:lstStyle/>
          <a:p>
            <a:pPr algn="ctr"/>
            <a:r>
              <a:rPr lang="en-US" sz="6000" b="1" dirty="0" smtClean="0">
                <a:solidFill>
                  <a:srgbClr val="FF0000"/>
                </a:solidFill>
              </a:rPr>
              <a:t>Characteristics of Shotgun Wounds</a:t>
            </a:r>
            <a:endParaRPr lang="ar-JO" sz="60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999.jpg"/>
          <p:cNvPicPr>
            <a:picLocks noGrp="1" noChangeAspect="1"/>
          </p:cNvPicPr>
          <p:nvPr>
            <p:ph idx="1"/>
          </p:nvPr>
        </p:nvPicPr>
        <p:blipFill>
          <a:blip r:embed="rId2"/>
          <a:stretch>
            <a:fillRect/>
          </a:stretch>
        </p:blipFill>
        <p:spPr>
          <a:xfrm>
            <a:off x="-500098" y="0"/>
            <a:ext cx="11144328" cy="70009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4725998"/>
          </a:xfrm>
        </p:spPr>
        <p:txBody>
          <a:bodyPr>
            <a:normAutofit/>
          </a:bodyPr>
          <a:lstStyle/>
          <a:p>
            <a:r>
              <a:rPr lang="en-US" sz="4800" b="1" dirty="0" smtClean="0">
                <a:solidFill>
                  <a:srgbClr val="FF0000"/>
                </a:solidFill>
              </a:rPr>
              <a:t>Firearm Wounds on Skull</a:t>
            </a:r>
            <a:endParaRPr lang="ar-JO" sz="48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00100" y="928670"/>
            <a:ext cx="8143900" cy="5286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solidFill>
                  <a:srgbClr val="FF0000"/>
                </a:solidFill>
              </a:rPr>
              <a:t>Postmortem Examination</a:t>
            </a:r>
            <a:endParaRPr lang="ar-JO" dirty="0">
              <a:solidFill>
                <a:srgbClr val="FF0000"/>
              </a:solidFill>
            </a:endParaRPr>
          </a:p>
        </p:txBody>
      </p:sp>
      <p:sp>
        <p:nvSpPr>
          <p:cNvPr id="3" name="عنصر نائب للمحتوى 2"/>
          <p:cNvSpPr>
            <a:spLocks noGrp="1"/>
          </p:cNvSpPr>
          <p:nvPr>
            <p:ph idx="1"/>
          </p:nvPr>
        </p:nvSpPr>
        <p:spPr/>
        <p:txBody>
          <a:bodyPr>
            <a:normAutofit fontScale="92500"/>
          </a:bodyPr>
          <a:lstStyle/>
          <a:p>
            <a:pPr algn="l" rtl="0">
              <a:buNone/>
            </a:pPr>
            <a:r>
              <a:rPr lang="en-US" dirty="0" smtClean="0"/>
              <a:t>The appearance of gunshot entrance wounds on the body depends upon many factors—type of firearm, type of ammunition, location of the wound on the body, and circumstances of how a wound was sustained. Missile injuries are broadly described as penetrating, perforating and avulsing. Some gunshot wounds are through-and-through injuries, but in many </a:t>
            </a:r>
            <a:r>
              <a:rPr lang="en-US" dirty="0" err="1" smtClean="0"/>
              <a:t>patientsthe</a:t>
            </a:r>
            <a:endParaRPr lang="en-US" dirty="0" smtClean="0"/>
          </a:p>
          <a:p>
            <a:pPr algn="l" rtl="0">
              <a:buNone/>
            </a:pPr>
            <a:r>
              <a:rPr lang="en-US" dirty="0" smtClean="0"/>
              <a:t>   bullet enters with no visible exit wound</a:t>
            </a: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100" y="928670"/>
            <a:ext cx="9144000" cy="4525963"/>
          </a:xfrm>
        </p:spPr>
        <p:txBody>
          <a:bodyPr>
            <a:normAutofit/>
          </a:bodyPr>
          <a:lstStyle/>
          <a:p>
            <a:pPr algn="l" rtl="0">
              <a:buNone/>
            </a:pPr>
            <a:r>
              <a:rPr lang="en-US" dirty="0" smtClean="0"/>
              <a:t>Ballistics is subdivided into:</a:t>
            </a:r>
          </a:p>
          <a:p>
            <a:pPr algn="l" rtl="0">
              <a:buNone/>
            </a:pPr>
            <a:r>
              <a:rPr lang="en-US" i="1" dirty="0" smtClean="0"/>
              <a:t> External ballistics: Study of the passage of the projectile through </a:t>
            </a:r>
            <a:r>
              <a:rPr lang="en-US" dirty="0" smtClean="0"/>
              <a:t>space or the air.</a:t>
            </a:r>
          </a:p>
          <a:p>
            <a:pPr algn="l" rtl="0">
              <a:buNone/>
            </a:pPr>
            <a:r>
              <a:rPr lang="en-US" i="1" dirty="0" smtClean="0"/>
              <a:t>Internal ballistics: Study of the projectile in the gun.</a:t>
            </a:r>
          </a:p>
          <a:p>
            <a:pPr algn="l" rtl="0">
              <a:buNone/>
            </a:pPr>
            <a:r>
              <a:rPr lang="en-US" i="1" dirty="0" smtClean="0"/>
              <a:t>Terminal ballistics: Study of the interaction of a projectile with </a:t>
            </a:r>
            <a:r>
              <a:rPr lang="en-US" dirty="0" smtClean="0"/>
              <a:t>its target.</a:t>
            </a:r>
          </a:p>
          <a:p>
            <a:pPr algn="l" rtl="0">
              <a:buNone/>
            </a:pPr>
            <a:r>
              <a:rPr lang="en-US" i="1" dirty="0" smtClean="0"/>
              <a:t>Wound ballistics: It is concerned with the motion and effects of </a:t>
            </a:r>
            <a:r>
              <a:rPr lang="en-US" dirty="0" smtClean="0"/>
              <a:t>the projectile</a:t>
            </a:r>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100" y="142852"/>
            <a:ext cx="7933588" cy="6500858"/>
          </a:xfrm>
        </p:spPr>
        <p:txBody>
          <a:bodyPr>
            <a:normAutofit/>
          </a:bodyPr>
          <a:lstStyle/>
          <a:p>
            <a:pPr algn="l" rtl="0">
              <a:buNone/>
            </a:pPr>
            <a:r>
              <a:rPr lang="en-US" i="1" dirty="0" smtClean="0"/>
              <a:t>Usefulness of X-rays</a:t>
            </a:r>
          </a:p>
          <a:p>
            <a:pPr algn="l" rtl="0">
              <a:buNone/>
            </a:pPr>
            <a:r>
              <a:rPr lang="en-US" dirty="0" smtClean="0"/>
              <a:t>To see whether the bullet/any part of if it is still inside the body</a:t>
            </a:r>
          </a:p>
          <a:p>
            <a:pPr algn="l" rtl="0">
              <a:buNone/>
            </a:pPr>
            <a:r>
              <a:rPr lang="en-US" dirty="0" smtClean="0"/>
              <a:t>To locate the bullet</a:t>
            </a:r>
          </a:p>
          <a:p>
            <a:pPr algn="l" rtl="0">
              <a:buNone/>
            </a:pPr>
            <a:r>
              <a:rPr lang="en-US" dirty="0" smtClean="0"/>
              <a:t>To retrieve small fragments deposited in the body by a exited</a:t>
            </a:r>
          </a:p>
          <a:p>
            <a:pPr algn="l" rtl="0">
              <a:buNone/>
            </a:pPr>
            <a:r>
              <a:rPr lang="en-US" dirty="0" smtClean="0"/>
              <a:t>  bullet</a:t>
            </a:r>
          </a:p>
          <a:p>
            <a:pPr algn="l" rtl="0">
              <a:buNone/>
            </a:pPr>
            <a:r>
              <a:rPr lang="en-US" dirty="0" smtClean="0"/>
              <a:t>To identify the type of ammunition/weapon used prior to autopsy</a:t>
            </a:r>
          </a:p>
          <a:p>
            <a:pPr algn="l" rtl="0">
              <a:buNone/>
            </a:pPr>
            <a:r>
              <a:rPr lang="en-US" dirty="0" smtClean="0"/>
              <a:t>To document the path of the bullet</a:t>
            </a:r>
            <a:endParaRPr lang="ar-JO"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smtClean="0">
                <a:solidFill>
                  <a:srgbClr val="FF0000"/>
                </a:solidFill>
              </a:rPr>
              <a:t>Clothing</a:t>
            </a:r>
            <a:endParaRPr lang="ar-JO" sz="5400"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rtl="0">
              <a:buNone/>
            </a:pPr>
            <a:r>
              <a:rPr lang="en-US" dirty="0" smtClean="0"/>
              <a:t>All the clothing is removed, the condition and the extent of blood staining is noted. Location, number, size of the bullet hole, the extent of soot and powder distribution, and the density of tattooing around the bullet hole is noted. Sometimes, a single bullet may produce several</a:t>
            </a:r>
          </a:p>
          <a:p>
            <a:pPr algn="l" rtl="0">
              <a:buNone/>
            </a:pPr>
            <a:r>
              <a:rPr lang="en-US" dirty="0" smtClean="0"/>
              <a:t>   holes due to the presence of folds in the garment, and simulate more than one shot. Note whether the fibers of the clothing are turned inwards or outwards. Clothing may be forced into the tissues in shotgun wounds.</a:t>
            </a:r>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b="1" dirty="0" smtClean="0">
                <a:solidFill>
                  <a:srgbClr val="FF0000"/>
                </a:solidFill>
              </a:rPr>
              <a:t>Bullet wounds</a:t>
            </a:r>
            <a:endParaRPr lang="ar-JO" sz="4800" dirty="0">
              <a:solidFill>
                <a:srgbClr val="FF0000"/>
              </a:solidFill>
            </a:endParaRPr>
          </a:p>
        </p:txBody>
      </p:sp>
      <p:sp>
        <p:nvSpPr>
          <p:cNvPr id="3" name="عنصر نائب للمحتوى 2"/>
          <p:cNvSpPr>
            <a:spLocks noGrp="1"/>
          </p:cNvSpPr>
          <p:nvPr>
            <p:ph idx="1"/>
          </p:nvPr>
        </p:nvSpPr>
        <p:spPr/>
        <p:txBody>
          <a:bodyPr/>
          <a:lstStyle/>
          <a:p>
            <a:pPr algn="l" rtl="0">
              <a:buNone/>
            </a:pPr>
            <a:r>
              <a:rPr lang="en-US" dirty="0" smtClean="0"/>
              <a:t>Multiple wounds should be numbered.</a:t>
            </a:r>
          </a:p>
          <a:p>
            <a:pPr algn="l" rtl="0">
              <a:buNone/>
            </a:pPr>
            <a:r>
              <a:rPr lang="en-US" dirty="0" smtClean="0"/>
              <a:t>  On the body diagrams, wounds are drawn as they appear on the body including burning, blackening tattooing and abrasion collar.</a:t>
            </a:r>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rgbClr val="FF0000"/>
                </a:solidFill>
              </a:rPr>
              <a:t>Description of Bullet Wounds (Entry or Exit)</a:t>
            </a:r>
            <a:endParaRPr lang="ar-JO" dirty="0">
              <a:solidFill>
                <a:srgbClr val="FF0000"/>
              </a:solidFill>
            </a:endParaRPr>
          </a:p>
        </p:txBody>
      </p:sp>
      <p:sp>
        <p:nvSpPr>
          <p:cNvPr id="3" name="عنصر نائب للمحتوى 2"/>
          <p:cNvSpPr>
            <a:spLocks noGrp="1"/>
          </p:cNvSpPr>
          <p:nvPr>
            <p:ph idx="1"/>
          </p:nvPr>
        </p:nvSpPr>
        <p:spPr/>
        <p:txBody>
          <a:bodyPr>
            <a:normAutofit fontScale="92500"/>
          </a:bodyPr>
          <a:lstStyle/>
          <a:p>
            <a:pPr algn="l" rtl="0">
              <a:buNone/>
            </a:pPr>
            <a:r>
              <a:rPr lang="en-US" dirty="0" smtClean="0"/>
              <a:t>The exact location of each wound in relation to its distance from:</a:t>
            </a:r>
          </a:p>
          <a:p>
            <a:pPr algn="l" rtl="0">
              <a:buNone/>
            </a:pPr>
            <a:r>
              <a:rPr lang="en-US" dirty="0" smtClean="0"/>
              <a:t>The top of the head or the sole of the foot, as</a:t>
            </a:r>
          </a:p>
          <a:p>
            <a:pPr algn="l" rtl="0">
              <a:buNone/>
            </a:pPr>
            <a:r>
              <a:rPr lang="en-US" dirty="0" smtClean="0"/>
              <a:t>it gives the direction of the track and also the</a:t>
            </a:r>
          </a:p>
          <a:p>
            <a:pPr algn="l" rtl="0">
              <a:buNone/>
            </a:pPr>
            <a:r>
              <a:rPr lang="en-US" dirty="0" smtClean="0"/>
              <a:t>height above the ground at which the bullet</a:t>
            </a:r>
          </a:p>
          <a:p>
            <a:pPr algn="l" rtl="0">
              <a:buNone/>
            </a:pPr>
            <a:r>
              <a:rPr lang="en-US" dirty="0" smtClean="0"/>
              <a:t>entered and left the body, if the person was in</a:t>
            </a:r>
          </a:p>
          <a:p>
            <a:pPr algn="l" rtl="0">
              <a:buNone/>
            </a:pPr>
            <a:r>
              <a:rPr lang="en-US" dirty="0" smtClean="0"/>
              <a:t>standing position when struck.</a:t>
            </a:r>
          </a:p>
          <a:p>
            <a:pPr algn="l" rtl="0">
              <a:buNone/>
            </a:pPr>
            <a:r>
              <a:rPr lang="en-US" dirty="0" smtClean="0"/>
              <a:t> Midline of the body.</a:t>
            </a:r>
          </a:p>
          <a:p>
            <a:pPr algn="l" rtl="0">
              <a:buNone/>
            </a:pPr>
            <a:r>
              <a:rPr lang="en-US" dirty="0" smtClean="0"/>
              <a:t> A fixed anatomical landmark</a:t>
            </a:r>
            <a:endParaRPr lang="ar-J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smtClean="0">
                <a:solidFill>
                  <a:srgbClr val="FF0000"/>
                </a:solidFill>
              </a:rPr>
              <a:t>Suicidal, accidental and homicidal firearm injury</a:t>
            </a:r>
            <a:endParaRPr lang="ar-JO" dirty="0">
              <a:solidFill>
                <a:srgbClr val="FF0000"/>
              </a:solidFill>
            </a:endParaRPr>
          </a:p>
        </p:txBody>
      </p:sp>
      <p:sp>
        <p:nvSpPr>
          <p:cNvPr id="3" name="عنصر نائب للمحتوى 2"/>
          <p:cNvSpPr>
            <a:spLocks noGrp="1"/>
          </p:cNvSpPr>
          <p:nvPr>
            <p:ph idx="1"/>
          </p:nvPr>
        </p:nvSpPr>
        <p:spPr/>
        <p:txBody>
          <a:bodyPr>
            <a:normAutofit/>
          </a:bodyPr>
          <a:lstStyle/>
          <a:p>
            <a:pPr algn="ctr">
              <a:buNone/>
            </a:pPr>
            <a:endParaRPr lang="ar-JO" sz="6000" dirty="0" smtClean="0"/>
          </a:p>
          <a:p>
            <a:pPr algn="ctr">
              <a:buNone/>
            </a:pPr>
            <a:endParaRPr lang="ar-JO" sz="6000" dirty="0" smtClean="0"/>
          </a:p>
          <a:p>
            <a:pPr algn="ctr">
              <a:buNone/>
            </a:pPr>
            <a:r>
              <a:rPr lang="en-US" sz="6000" dirty="0" smtClean="0"/>
              <a:t>Differentiation</a:t>
            </a:r>
          </a:p>
          <a:p>
            <a:pPr>
              <a:buNone/>
            </a:pPr>
            <a:endParaRPr lang="ar-JO"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8888.jpg"/>
          <p:cNvPicPr>
            <a:picLocks noGrp="1" noChangeAspect="1"/>
          </p:cNvPicPr>
          <p:nvPr>
            <p:ph idx="1"/>
          </p:nvPr>
        </p:nvPicPr>
        <p:blipFill>
          <a:blip r:embed="rId2"/>
          <a:stretch>
            <a:fillRect/>
          </a:stretch>
        </p:blipFill>
        <p:spPr>
          <a:xfrm>
            <a:off x="-214346" y="0"/>
            <a:ext cx="9358346"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dell\Desktop\Many_bullets.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5100" y="1737818"/>
            <a:ext cx="7499350" cy="422056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noGrp="1"/>
          </p:cNvSpPr>
          <p:nvPr>
            <p:ph type="title"/>
          </p:nvPr>
        </p:nvSpPr>
        <p:spPr>
          <a:xfrm>
            <a:off x="1857375" y="285750"/>
            <a:ext cx="7497763" cy="1143000"/>
          </a:xfrm>
          <a:prstGeom prst="rect">
            <a:avLst/>
          </a:prstGeom>
        </p:spPr>
        <p:txBody>
          <a:bodyPr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ar-IQ" sz="43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أنواع المقذوفات النارية</a:t>
            </a:r>
            <a:endParaRPr kumimoji="0" lang="en-US" sz="4300" b="1" i="1"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127500" y="2133600"/>
            <a:ext cx="211455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مكونات المقذوف الناري</a:t>
            </a:r>
            <a:endParaRPr lang="en-US"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71736" y="2357430"/>
            <a:ext cx="4762500" cy="369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3"/>
          <p:cNvSpPr>
            <a:spLocks noGrp="1"/>
          </p:cNvSpPr>
          <p:nvPr>
            <p:ph type="title"/>
          </p:nvPr>
        </p:nvSpPr>
        <p:spPr/>
        <p:txBody>
          <a:bodyPr/>
          <a:lstStyle/>
          <a:p>
            <a:pPr algn="ctr" rtl="1"/>
            <a:r>
              <a:rPr lang="ar-IQ" b="1" i="1" dirty="0" smtClean="0"/>
              <a:t>تماس مع ضغط</a:t>
            </a:r>
            <a:endParaRPr lang="en-US"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000" b="1" dirty="0" smtClean="0"/>
              <a:t>Firearm</a:t>
            </a:r>
            <a:endParaRPr lang="ar-JO" sz="6000" dirty="0"/>
          </a:p>
        </p:txBody>
      </p:sp>
      <p:sp>
        <p:nvSpPr>
          <p:cNvPr id="3" name="عنصر نائب للمحتوى 2"/>
          <p:cNvSpPr>
            <a:spLocks noGrp="1"/>
          </p:cNvSpPr>
          <p:nvPr>
            <p:ph idx="1"/>
          </p:nvPr>
        </p:nvSpPr>
        <p:spPr>
          <a:xfrm>
            <a:off x="857224" y="1714488"/>
            <a:ext cx="7467600" cy="4525963"/>
          </a:xfrm>
        </p:spPr>
        <p:txBody>
          <a:bodyPr/>
          <a:lstStyle/>
          <a:p>
            <a:pPr algn="l" rtl="0">
              <a:buNone/>
            </a:pPr>
            <a:r>
              <a:rPr lang="en-US" dirty="0" smtClean="0"/>
              <a:t>Any instrument or device that discharges</a:t>
            </a:r>
          </a:p>
          <a:p>
            <a:pPr algn="l" rtl="0">
              <a:buNone/>
            </a:pPr>
            <a:r>
              <a:rPr lang="en-US" dirty="0" smtClean="0"/>
              <a:t>a missile by the expansive force of gases produced by burning of an explosive substance</a:t>
            </a:r>
            <a:endParaRPr lang="ar-JO"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93381" y="1447800"/>
            <a:ext cx="4582787"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3"/>
          <p:cNvSpPr>
            <a:spLocks noGrp="1"/>
          </p:cNvSpPr>
          <p:nvPr>
            <p:ph type="title"/>
          </p:nvPr>
        </p:nvSpPr>
        <p:spPr/>
        <p:txBody>
          <a:bodyPr/>
          <a:lstStyle/>
          <a:p>
            <a:pPr algn="ctr" rtl="1"/>
            <a:r>
              <a:rPr lang="ar-IQ" b="1" i="1" dirty="0" smtClean="0"/>
              <a:t>تماس مع ضغط</a:t>
            </a:r>
            <a:endParaRPr lang="en-US" b="1"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578850" y="1447800"/>
            <a:ext cx="321185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تماس بدون ضغط </a:t>
            </a:r>
            <a:endParaRPr lang="en-US"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470275" y="2609850"/>
            <a:ext cx="3429000" cy="247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تماس بدون ضغط </a:t>
            </a:r>
            <a:endParaRPr lang="en-US" b="1"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JO"/>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43240" y="2143116"/>
            <a:ext cx="4038600"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مسافة 3,5- 10 سم</a:t>
            </a:r>
            <a:endParaRPr lang="en-US"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103562" y="2300287"/>
            <a:ext cx="4162425" cy="309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مسافة 3,5- 10 سم</a:t>
            </a:r>
            <a:endParaRPr lang="en-US" b="1"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275012" y="2543175"/>
            <a:ext cx="3819525"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3"/>
          <p:cNvSpPr>
            <a:spLocks noGrp="1"/>
          </p:cNvSpPr>
          <p:nvPr>
            <p:ph type="title"/>
          </p:nvPr>
        </p:nvSpPr>
        <p:spPr/>
        <p:txBody>
          <a:bodyPr/>
          <a:lstStyle/>
          <a:p>
            <a:pPr algn="ctr" rtl="1"/>
            <a:r>
              <a:rPr lang="ar-IQ" b="1" i="1" dirty="0" smtClean="0"/>
              <a:t>مسافة 10-40 سم</a:t>
            </a:r>
            <a:endParaRPr lang="en-US" b="1"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689413" y="1447800"/>
            <a:ext cx="4990723"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3"/>
          <p:cNvSpPr>
            <a:spLocks noGrp="1"/>
          </p:cNvSpPr>
          <p:nvPr>
            <p:ph type="title"/>
          </p:nvPr>
        </p:nvSpPr>
        <p:spPr/>
        <p:txBody>
          <a:bodyPr/>
          <a:lstStyle/>
          <a:p>
            <a:pPr algn="ctr" rtl="1"/>
            <a:r>
              <a:rPr lang="ar-IQ" b="1" i="1" dirty="0" smtClean="0"/>
              <a:t>مسافة 10-40 سم</a:t>
            </a:r>
            <a:endParaRPr lang="en-US" b="1"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35100" y="1801064"/>
            <a:ext cx="7499350" cy="4094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مسافة بعيدة(اكثر من 60 سم)</a:t>
            </a:r>
            <a:endParaRPr lang="en-US"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03525" y="2252662"/>
            <a:ext cx="4762500" cy="319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مسافة بعيدة(اكثر من 60 سم)</a:t>
            </a:r>
            <a:endParaRPr lang="en-US"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79687" y="1466850"/>
            <a:ext cx="5210175" cy="476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pPr algn="ctr" rtl="1"/>
            <a:r>
              <a:rPr lang="ar-IQ" b="1" i="1" dirty="0" smtClean="0"/>
              <a:t>مخرج طلق ناري</a:t>
            </a:r>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p:spPr>
        <p:txBody>
          <a:bodyPr/>
          <a:lstStyle/>
          <a:p>
            <a:pPr algn="ctr"/>
            <a:r>
              <a:rPr lang="en-US" b="1" dirty="0" smtClean="0"/>
              <a:t>Classification of Firearms</a:t>
            </a:r>
            <a:endParaRPr lang="ar-JO" dirty="0"/>
          </a:p>
        </p:txBody>
      </p:sp>
      <p:sp>
        <p:nvSpPr>
          <p:cNvPr id="4" name="عنصر نائب للمحتوى 3"/>
          <p:cNvSpPr>
            <a:spLocks noGrp="1"/>
          </p:cNvSpPr>
          <p:nvPr>
            <p:ph idx="1"/>
          </p:nvPr>
        </p:nvSpPr>
        <p:spPr>
          <a:xfrm>
            <a:off x="1000100" y="1500174"/>
            <a:ext cx="8686800" cy="4525963"/>
          </a:xfrm>
        </p:spPr>
        <p:txBody>
          <a:bodyPr>
            <a:normAutofit fontScale="92500" lnSpcReduction="20000"/>
          </a:bodyPr>
          <a:lstStyle/>
          <a:p>
            <a:pPr algn="l" rtl="0">
              <a:buNone/>
            </a:pPr>
            <a:r>
              <a:rPr lang="en-US" dirty="0" smtClean="0"/>
              <a:t>Firearms are broadly classified into two categories</a:t>
            </a:r>
          </a:p>
          <a:p>
            <a:pPr algn="l" rtl="0">
              <a:buNone/>
            </a:pPr>
            <a:r>
              <a:rPr lang="en-US" dirty="0" smtClean="0"/>
              <a:t>         depending on the type of barrel:</a:t>
            </a:r>
          </a:p>
          <a:p>
            <a:pPr algn="l" rtl="0">
              <a:buNone/>
            </a:pPr>
            <a:r>
              <a:rPr lang="en-US" dirty="0" err="1" smtClean="0"/>
              <a:t>i</a:t>
            </a:r>
            <a:r>
              <a:rPr lang="en-US" dirty="0" smtClean="0"/>
              <a:t>. </a:t>
            </a:r>
            <a:r>
              <a:rPr lang="en-US" b="1" dirty="0" smtClean="0"/>
              <a:t>Rifled weapons</a:t>
            </a:r>
          </a:p>
          <a:p>
            <a:pPr algn="l" rtl="0">
              <a:buNone/>
            </a:pPr>
            <a:r>
              <a:rPr lang="en-US" dirty="0" smtClean="0"/>
              <a:t> .  Rifles: 0.22, single shot, lever action, bolt-action,</a:t>
            </a:r>
          </a:p>
          <a:p>
            <a:pPr algn="l" rtl="0">
              <a:buNone/>
            </a:pPr>
            <a:r>
              <a:rPr lang="en-US" dirty="0" smtClean="0"/>
              <a:t>    pump action, auto-loading</a:t>
            </a:r>
          </a:p>
          <a:p>
            <a:pPr algn="l" rtl="0">
              <a:buNone/>
            </a:pPr>
            <a:r>
              <a:rPr lang="en-US" dirty="0" smtClean="0"/>
              <a:t> .  Revolvers: Swing-out, break-top, solid-frame</a:t>
            </a:r>
          </a:p>
          <a:p>
            <a:pPr algn="l" rtl="0">
              <a:buNone/>
            </a:pPr>
            <a:r>
              <a:rPr lang="en-US" dirty="0" smtClean="0"/>
              <a:t> .  Single shot pistols</a:t>
            </a:r>
          </a:p>
          <a:p>
            <a:pPr algn="l" rtl="0">
              <a:buNone/>
            </a:pPr>
            <a:r>
              <a:rPr lang="en-US" dirty="0" smtClean="0"/>
              <a:t> .  Auto-loading pistols</a:t>
            </a:r>
          </a:p>
          <a:p>
            <a:pPr algn="l" rtl="0">
              <a:buNone/>
            </a:pPr>
            <a:r>
              <a:rPr lang="en-US" dirty="0" smtClean="0"/>
              <a:t> .  Submachine guns</a:t>
            </a:r>
          </a:p>
          <a:p>
            <a:pPr algn="l" rtl="0">
              <a:buNone/>
            </a:pPr>
            <a:r>
              <a:rPr lang="en-US" dirty="0" smtClean="0"/>
              <a:t> .  Machine guns</a:t>
            </a:r>
            <a:endParaRPr lang="ar-J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74962" y="2209800"/>
            <a:ext cx="4619625"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pPr algn="ctr" rtl="1"/>
            <a:r>
              <a:rPr lang="ar-IQ" b="1" i="1" dirty="0" smtClean="0"/>
              <a:t>مخرج طلق ناري</a:t>
            </a:r>
            <a:endParaRPr lang="en-US" b="1"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JO"/>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14678" y="2428868"/>
            <a:ext cx="4038600" cy="3012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مخرج طلق ناري</a:t>
            </a:r>
            <a:endParaRPr lang="en-US" b="1"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70200" y="1838325"/>
            <a:ext cx="4629150" cy="4019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pPr algn="ctr" rtl="1"/>
            <a:r>
              <a:rPr lang="ar-IQ" b="1" i="1" dirty="0" smtClean="0"/>
              <a:t>مخرج طلق ناري</a:t>
            </a:r>
            <a:endParaRPr lang="en-US" b="1"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adell\Desktop\forensic pictures\Birdshot_GSW_To_Abd.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768758" y="1447800"/>
            <a:ext cx="6832034"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pPr algn="ctr" rtl="1"/>
            <a:r>
              <a:rPr lang="ar-IQ" b="1" i="1" dirty="0" err="1" smtClean="0"/>
              <a:t>اصابات</a:t>
            </a:r>
            <a:r>
              <a:rPr lang="ar-IQ" b="1" i="1" dirty="0" smtClean="0"/>
              <a:t> الاسلحة ملساء السبطانة</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2910" y="1000108"/>
            <a:ext cx="7467600" cy="4525963"/>
          </a:xfrm>
        </p:spPr>
        <p:txBody>
          <a:bodyPr/>
          <a:lstStyle/>
          <a:p>
            <a:pPr algn="l" rtl="0">
              <a:buNone/>
            </a:pPr>
            <a:r>
              <a:rPr lang="en-US" dirty="0" smtClean="0"/>
              <a:t>ii. </a:t>
            </a:r>
            <a:r>
              <a:rPr lang="en-US" b="1" dirty="0" smtClean="0"/>
              <a:t>Smooth bore weapons (shotguns)</a:t>
            </a:r>
          </a:p>
          <a:p>
            <a:pPr algn="l" rtl="0">
              <a:buNone/>
            </a:pPr>
            <a:r>
              <a:rPr lang="en-US" dirty="0" smtClean="0"/>
              <a:t>         Single-shot</a:t>
            </a:r>
          </a:p>
          <a:p>
            <a:pPr algn="l" rtl="0">
              <a:buNone/>
            </a:pPr>
            <a:r>
              <a:rPr lang="en-US" dirty="0" smtClean="0"/>
              <a:t>         Bolt action</a:t>
            </a:r>
          </a:p>
          <a:p>
            <a:pPr algn="l" rtl="0">
              <a:buNone/>
            </a:pPr>
            <a:r>
              <a:rPr lang="en-US" dirty="0" smtClean="0"/>
              <a:t>         Double barrel</a:t>
            </a:r>
          </a:p>
          <a:p>
            <a:pPr algn="l" rtl="0">
              <a:buNone/>
            </a:pPr>
            <a:r>
              <a:rPr lang="en-US" dirty="0" smtClean="0"/>
              <a:t>         Pump-action</a:t>
            </a:r>
          </a:p>
          <a:p>
            <a:pPr algn="l" rtl="0">
              <a:buNone/>
            </a:pPr>
            <a:r>
              <a:rPr lang="en-US" dirty="0" smtClean="0"/>
              <a:t>         Lever action</a:t>
            </a:r>
          </a:p>
          <a:p>
            <a:pPr algn="l" rtl="0">
              <a:buNone/>
            </a:pPr>
            <a:r>
              <a:rPr lang="en-US" dirty="0" smtClean="0"/>
              <a:t>         Auto-loading</a:t>
            </a:r>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Rifled Firearms</a:t>
            </a:r>
            <a:endParaRPr lang="ar-JO" dirty="0"/>
          </a:p>
        </p:txBody>
      </p:sp>
      <p:sp>
        <p:nvSpPr>
          <p:cNvPr id="3" name="عنصر نائب للمحتوى 2"/>
          <p:cNvSpPr>
            <a:spLocks noGrp="1"/>
          </p:cNvSpPr>
          <p:nvPr>
            <p:ph idx="1"/>
          </p:nvPr>
        </p:nvSpPr>
        <p:spPr>
          <a:xfrm>
            <a:off x="928662" y="1600200"/>
            <a:ext cx="8215338" cy="4525963"/>
          </a:xfrm>
        </p:spPr>
        <p:txBody>
          <a:bodyPr>
            <a:normAutofit/>
          </a:bodyPr>
          <a:lstStyle/>
          <a:p>
            <a:pPr algn="l" rtl="0">
              <a:buNone/>
            </a:pPr>
            <a:r>
              <a:rPr lang="en-US" dirty="0" smtClean="0"/>
              <a:t>The bore is scored internally with number of shallow spiral grooves varying from 2 to 22, most common are 4, 5 or 6, which run parallel to each other, but twisted spirally from breech to muzzle end. These grooves are called ‘</a:t>
            </a:r>
            <a:r>
              <a:rPr lang="en-US" i="1" dirty="0" smtClean="0"/>
              <a:t>rifling’ and the projecting ridges between the </a:t>
            </a:r>
            <a:r>
              <a:rPr lang="en-US" dirty="0" smtClean="0"/>
              <a:t>grooves are called ‘</a:t>
            </a:r>
            <a:r>
              <a:rPr lang="en-US" i="1" dirty="0" smtClean="0"/>
              <a:t>lands’</a:t>
            </a:r>
            <a:endParaRPr lang="ar-J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1428736"/>
            <a:ext cx="7467600" cy="4525963"/>
          </a:xfrm>
        </p:spPr>
        <p:txBody>
          <a:bodyPr/>
          <a:lstStyle/>
          <a:p>
            <a:pPr algn="l" rtl="0">
              <a:buNone/>
            </a:pPr>
            <a:r>
              <a:rPr lang="en-US" b="1" dirty="0" smtClean="0"/>
              <a:t>Advantages of rifling</a:t>
            </a:r>
          </a:p>
          <a:p>
            <a:pPr algn="l" rtl="0">
              <a:buNone/>
            </a:pPr>
            <a:r>
              <a:rPr lang="en-US" b="1" i="1" dirty="0" smtClean="0"/>
              <a:t> 1- Imparts gyroscopic stability</a:t>
            </a:r>
          </a:p>
          <a:p>
            <a:pPr algn="l" rtl="0">
              <a:buNone/>
            </a:pPr>
            <a:r>
              <a:rPr lang="en-US" b="1" i="1" dirty="0" smtClean="0"/>
              <a:t> 2- Increases accuracy and range</a:t>
            </a:r>
          </a:p>
          <a:p>
            <a:pPr algn="l" rtl="0">
              <a:buNone/>
            </a:pPr>
            <a:r>
              <a:rPr lang="en-US" b="1" i="1" dirty="0" smtClean="0"/>
              <a:t> 3- Prevents wobbling or tumbling                    (end - over- end )     </a:t>
            </a:r>
          </a:p>
          <a:p>
            <a:pPr algn="l" rtl="0">
              <a:buNone/>
            </a:pPr>
            <a:r>
              <a:rPr lang="en-US" b="1" i="1" dirty="0" smtClean="0"/>
              <a:t> 4- Gives greater power of penetration</a:t>
            </a:r>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0"/>
            <a:ext cx="8501090" cy="1143000"/>
          </a:xfrm>
        </p:spPr>
        <p:txBody>
          <a:bodyPr>
            <a:normAutofit fontScale="90000"/>
          </a:bodyPr>
          <a:lstStyle/>
          <a:p>
            <a:pPr algn="ctr"/>
            <a:r>
              <a:rPr lang="en-US" b="1" dirty="0" smtClean="0">
                <a:solidFill>
                  <a:srgbClr val="FF0000"/>
                </a:solidFill>
              </a:rPr>
              <a:t>Smooth Bore Firearms / Shotgun</a:t>
            </a:r>
            <a:endParaRPr lang="ar-JO" dirty="0">
              <a:solidFill>
                <a:srgbClr val="FF0000"/>
              </a:solidFill>
            </a:endParaRPr>
          </a:p>
        </p:txBody>
      </p:sp>
      <p:sp>
        <p:nvSpPr>
          <p:cNvPr id="3" name="عنصر نائب للمحتوى 2"/>
          <p:cNvSpPr>
            <a:spLocks noGrp="1"/>
          </p:cNvSpPr>
          <p:nvPr>
            <p:ph idx="1"/>
          </p:nvPr>
        </p:nvSpPr>
        <p:spPr>
          <a:xfrm>
            <a:off x="928662" y="2000240"/>
            <a:ext cx="8715372" cy="5257800"/>
          </a:xfrm>
        </p:spPr>
        <p:txBody>
          <a:bodyPr/>
          <a:lstStyle/>
          <a:p>
            <a:pPr algn="l" rtl="0">
              <a:buNone/>
            </a:pPr>
            <a:r>
              <a:rPr lang="en-US" dirty="0" smtClean="0"/>
              <a:t>In smooth bore firearms, the bore or the inner</a:t>
            </a:r>
          </a:p>
          <a:p>
            <a:pPr algn="l" rtl="0">
              <a:buNone/>
            </a:pPr>
            <a:r>
              <a:rPr lang="en-US" dirty="0" smtClean="0"/>
              <a:t> surface of the barrel is uniformly smooth. It is </a:t>
            </a:r>
          </a:p>
          <a:p>
            <a:pPr algn="l" rtl="0">
              <a:buNone/>
            </a:pPr>
            <a:r>
              <a:rPr lang="en-US" dirty="0" smtClean="0"/>
              <a:t>intended to be fired from the shoulder, and is </a:t>
            </a:r>
          </a:p>
          <a:p>
            <a:pPr algn="l" rtl="0">
              <a:buNone/>
            </a:pPr>
            <a:r>
              <a:rPr lang="en-US" dirty="0" smtClean="0"/>
              <a:t>designated to fire multiple pellets from the barrel</a:t>
            </a:r>
          </a:p>
          <a:p>
            <a:pPr algn="l" rtl="0">
              <a:buNone/>
            </a:pPr>
            <a:endParaRPr lang="ar-J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222</TotalTime>
  <Words>1481</Words>
  <Application>Microsoft Office PowerPoint</Application>
  <PresentationFormat>On-screen Show (4:3)</PresentationFormat>
  <Paragraphs>160</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انقلاب</vt:lpstr>
      <vt:lpstr>Firearm Injuries</vt:lpstr>
      <vt:lpstr>Definitions</vt:lpstr>
      <vt:lpstr>Slide 3</vt:lpstr>
      <vt:lpstr>Firearm</vt:lpstr>
      <vt:lpstr>Classification of Firearms</vt:lpstr>
      <vt:lpstr>Slide 6</vt:lpstr>
      <vt:lpstr>Rifled Firearms</vt:lpstr>
      <vt:lpstr>Slide 8</vt:lpstr>
      <vt:lpstr>Smooth Bore Firearms / Shotgun</vt:lpstr>
      <vt:lpstr>Firearm Wounds</vt:lpstr>
      <vt:lpstr>Slide 11</vt:lpstr>
      <vt:lpstr>Slide 12</vt:lpstr>
      <vt:lpstr>Tattooing</vt:lpstr>
      <vt:lpstr>Slide 14</vt:lpstr>
      <vt:lpstr>Stippling</vt:lpstr>
      <vt:lpstr>Blackening</vt:lpstr>
      <vt:lpstr>Fouling</vt:lpstr>
      <vt:lpstr>Abrasion collar/ring:</vt:lpstr>
      <vt:lpstr>Slide 19</vt:lpstr>
      <vt:lpstr>Grease/dirt collar (bullet wipe)</vt:lpstr>
      <vt:lpstr>Muzzle/recoil imprint mark</vt:lpstr>
      <vt:lpstr>Back spatter</vt:lpstr>
      <vt:lpstr>Blowback phenomenon</vt:lpstr>
      <vt:lpstr>Point blank</vt:lpstr>
      <vt:lpstr>Characteristics of Shotgun Wounds</vt:lpstr>
      <vt:lpstr>Slide 26</vt:lpstr>
      <vt:lpstr>Firearm Wounds on Skull</vt:lpstr>
      <vt:lpstr>Slide 28</vt:lpstr>
      <vt:lpstr>Postmortem Examination</vt:lpstr>
      <vt:lpstr>Slide 30</vt:lpstr>
      <vt:lpstr>Clothing</vt:lpstr>
      <vt:lpstr>Bullet wounds</vt:lpstr>
      <vt:lpstr>Description of Bullet Wounds (Entry or Exit)</vt:lpstr>
      <vt:lpstr>Suicidal, accidental and homicidal firearm injury</vt:lpstr>
      <vt:lpstr>Slide 35</vt:lpstr>
      <vt:lpstr>Slide 36</vt:lpstr>
      <vt:lpstr>أنواع المقذوفات النارية</vt:lpstr>
      <vt:lpstr>مكونات المقذوف الناري</vt:lpstr>
      <vt:lpstr>تماس مع ضغط</vt:lpstr>
      <vt:lpstr>تماس مع ضغط</vt:lpstr>
      <vt:lpstr>تماس بدون ضغط </vt:lpstr>
      <vt:lpstr>تماس بدون ضغط </vt:lpstr>
      <vt:lpstr>مسافة 3,5- 10 سم</vt:lpstr>
      <vt:lpstr>مسافة 3,5- 10 سم</vt:lpstr>
      <vt:lpstr>مسافة 10-40 سم</vt:lpstr>
      <vt:lpstr>مسافة 10-40 سم</vt:lpstr>
      <vt:lpstr>مسافة بعيدة(اكثر من 60 سم)</vt:lpstr>
      <vt:lpstr>مسافة بعيدة(اكثر من 60 سم)</vt:lpstr>
      <vt:lpstr>مخرج طلق ناري</vt:lpstr>
      <vt:lpstr>مخرج طلق ناري</vt:lpstr>
      <vt:lpstr>مخرج طلق ناري</vt:lpstr>
      <vt:lpstr>مخرج طلق ناري</vt:lpstr>
      <vt:lpstr>اصابات الاسلحة ملساء السبطانة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Injuries</dc:title>
  <dc:creator>user</dc:creator>
  <cp:lastModifiedBy>INTERNET</cp:lastModifiedBy>
  <cp:revision>17</cp:revision>
  <dcterms:created xsi:type="dcterms:W3CDTF">2017-01-25T11:24:33Z</dcterms:created>
  <dcterms:modified xsi:type="dcterms:W3CDTF">2021-12-21T00:18:25Z</dcterms:modified>
</cp:coreProperties>
</file>