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53" r:id="rId1"/>
    <p:sldMasterId id="2147483872" r:id="rId2"/>
  </p:sldMasterIdLst>
  <p:notesMasterIdLst>
    <p:notesMasterId r:id="rId131"/>
  </p:notesMasterIdLst>
  <p:sldIdLst>
    <p:sldId id="488" r:id="rId3"/>
    <p:sldId id="262" r:id="rId4"/>
    <p:sldId id="261" r:id="rId5"/>
    <p:sldId id="260" r:id="rId6"/>
    <p:sldId id="264" r:id="rId7"/>
    <p:sldId id="268" r:id="rId8"/>
    <p:sldId id="467" r:id="rId9"/>
    <p:sldId id="471" r:id="rId10"/>
    <p:sldId id="476" r:id="rId11"/>
    <p:sldId id="468" r:id="rId12"/>
    <p:sldId id="477" r:id="rId13"/>
    <p:sldId id="480" r:id="rId14"/>
    <p:sldId id="478" r:id="rId15"/>
    <p:sldId id="479" r:id="rId16"/>
    <p:sldId id="470" r:id="rId17"/>
    <p:sldId id="438" r:id="rId18"/>
    <p:sldId id="293" r:id="rId19"/>
    <p:sldId id="439" r:id="rId20"/>
    <p:sldId id="294" r:id="rId21"/>
    <p:sldId id="487" r:id="rId22"/>
    <p:sldId id="463" r:id="rId23"/>
    <p:sldId id="472" r:id="rId24"/>
    <p:sldId id="295" r:id="rId25"/>
    <p:sldId id="481" r:id="rId26"/>
    <p:sldId id="287" r:id="rId27"/>
    <p:sldId id="482" r:id="rId28"/>
    <p:sldId id="483" r:id="rId29"/>
    <p:sldId id="484" r:id="rId30"/>
    <p:sldId id="444" r:id="rId31"/>
    <p:sldId id="263" r:id="rId32"/>
    <p:sldId id="445" r:id="rId33"/>
    <p:sldId id="257" r:id="rId34"/>
    <p:sldId id="258" r:id="rId35"/>
    <p:sldId id="259" r:id="rId36"/>
    <p:sldId id="446" r:id="rId37"/>
    <p:sldId id="447" r:id="rId38"/>
    <p:sldId id="448" r:id="rId39"/>
    <p:sldId id="449" r:id="rId40"/>
    <p:sldId id="269" r:id="rId41"/>
    <p:sldId id="450" r:id="rId42"/>
    <p:sldId id="270" r:id="rId43"/>
    <p:sldId id="485" r:id="rId44"/>
    <p:sldId id="489" r:id="rId45"/>
    <p:sldId id="490" r:id="rId46"/>
    <p:sldId id="491" r:id="rId47"/>
    <p:sldId id="492" r:id="rId48"/>
    <p:sldId id="493" r:id="rId49"/>
    <p:sldId id="494" r:id="rId50"/>
    <p:sldId id="495" r:id="rId51"/>
    <p:sldId id="496" r:id="rId52"/>
    <p:sldId id="497" r:id="rId53"/>
    <p:sldId id="498" r:id="rId54"/>
    <p:sldId id="499" r:id="rId55"/>
    <p:sldId id="500" r:id="rId56"/>
    <p:sldId id="501" r:id="rId57"/>
    <p:sldId id="502" r:id="rId58"/>
    <p:sldId id="503" r:id="rId59"/>
    <p:sldId id="504" r:id="rId60"/>
    <p:sldId id="505" r:id="rId61"/>
    <p:sldId id="506" r:id="rId62"/>
    <p:sldId id="507" r:id="rId63"/>
    <p:sldId id="508" r:id="rId64"/>
    <p:sldId id="509" r:id="rId65"/>
    <p:sldId id="510" r:id="rId66"/>
    <p:sldId id="511" r:id="rId67"/>
    <p:sldId id="512" r:id="rId68"/>
    <p:sldId id="513" r:id="rId69"/>
    <p:sldId id="514" r:id="rId70"/>
    <p:sldId id="515" r:id="rId71"/>
    <p:sldId id="516" r:id="rId72"/>
    <p:sldId id="517" r:id="rId73"/>
    <p:sldId id="518" r:id="rId74"/>
    <p:sldId id="519" r:id="rId75"/>
    <p:sldId id="520" r:id="rId76"/>
    <p:sldId id="521" r:id="rId77"/>
    <p:sldId id="522" r:id="rId78"/>
    <p:sldId id="523" r:id="rId79"/>
    <p:sldId id="524" r:id="rId80"/>
    <p:sldId id="525" r:id="rId81"/>
    <p:sldId id="526" r:id="rId82"/>
    <p:sldId id="527" r:id="rId83"/>
    <p:sldId id="528" r:id="rId84"/>
    <p:sldId id="529" r:id="rId85"/>
    <p:sldId id="530" r:id="rId86"/>
    <p:sldId id="531" r:id="rId87"/>
    <p:sldId id="532" r:id="rId88"/>
    <p:sldId id="533" r:id="rId89"/>
    <p:sldId id="534" r:id="rId90"/>
    <p:sldId id="535" r:id="rId91"/>
    <p:sldId id="536" r:id="rId92"/>
    <p:sldId id="537" r:id="rId93"/>
    <p:sldId id="538" r:id="rId94"/>
    <p:sldId id="539" r:id="rId95"/>
    <p:sldId id="540" r:id="rId96"/>
    <p:sldId id="541" r:id="rId97"/>
    <p:sldId id="542" r:id="rId98"/>
    <p:sldId id="543" r:id="rId99"/>
    <p:sldId id="544" r:id="rId100"/>
    <p:sldId id="545" r:id="rId101"/>
    <p:sldId id="546" r:id="rId102"/>
    <p:sldId id="547" r:id="rId103"/>
    <p:sldId id="548" r:id="rId104"/>
    <p:sldId id="549" r:id="rId105"/>
    <p:sldId id="550" r:id="rId106"/>
    <p:sldId id="551" r:id="rId107"/>
    <p:sldId id="552" r:id="rId108"/>
    <p:sldId id="553" r:id="rId109"/>
    <p:sldId id="554" r:id="rId110"/>
    <p:sldId id="555" r:id="rId111"/>
    <p:sldId id="556" r:id="rId112"/>
    <p:sldId id="557" r:id="rId113"/>
    <p:sldId id="558" r:id="rId114"/>
    <p:sldId id="559" r:id="rId115"/>
    <p:sldId id="560" r:id="rId116"/>
    <p:sldId id="561" r:id="rId117"/>
    <p:sldId id="562" r:id="rId118"/>
    <p:sldId id="563" r:id="rId119"/>
    <p:sldId id="564" r:id="rId120"/>
    <p:sldId id="565" r:id="rId121"/>
    <p:sldId id="566" r:id="rId122"/>
    <p:sldId id="567" r:id="rId123"/>
    <p:sldId id="568" r:id="rId124"/>
    <p:sldId id="569" r:id="rId125"/>
    <p:sldId id="570" r:id="rId126"/>
    <p:sldId id="571" r:id="rId127"/>
    <p:sldId id="572" r:id="rId128"/>
    <p:sldId id="573" r:id="rId129"/>
    <p:sldId id="574"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380"/>
    <p:restoredTop sz="92636" autoAdjust="0"/>
  </p:normalViewPr>
  <p:slideViewPr>
    <p:cSldViewPr>
      <p:cViewPr varScale="1">
        <p:scale>
          <a:sx n="58" d="100"/>
          <a:sy n="58" d="100"/>
        </p:scale>
        <p:origin x="7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82E7FC-ECD2-492C-AF64-8F786038C1D3}" type="datetimeFigureOut">
              <a:rPr lang="en-US" smtClean="0"/>
              <a:pPr/>
              <a:t>12/2/2021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D6CD5-FE8F-4AB4-8597-3B97BA70DC4A}" type="slidenum">
              <a:rPr lang="en-US" smtClean="0"/>
              <a:pPr/>
              <a:t>‹#›</a:t>
            </a:fld>
            <a:endParaRPr lang="en-US"/>
          </a:p>
        </p:txBody>
      </p:sp>
    </p:spTree>
    <p:extLst>
      <p:ext uri="{BB962C8B-B14F-4D97-AF65-F5344CB8AC3E}">
        <p14:creationId xmlns:p14="http://schemas.microsoft.com/office/powerpoint/2010/main" val="5984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AD6CD5-FE8F-4AB4-8597-3B97BA70DC4A}" type="slidenum">
              <a:rPr lang="en-US" smtClean="0"/>
              <a:pPr/>
              <a:t>10</a:t>
            </a:fld>
            <a:endParaRPr lang="en-US"/>
          </a:p>
        </p:txBody>
      </p:sp>
    </p:spTree>
    <p:extLst>
      <p:ext uri="{BB962C8B-B14F-4D97-AF65-F5344CB8AC3E}">
        <p14:creationId xmlns:p14="http://schemas.microsoft.com/office/powerpoint/2010/main" val="83741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5110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This patient's chronic pelvic pain and heavy menstrual bleeding are most likely due to adenomyosis, a condition in which endometrial glands and stroma accumulate abnormally within the uterine myometrium.  Adenomyosis typically occurs in multiparous women age &gt;40 and is characterized by new-onset dysmenorrhea due to the cyclic shedding of the endometrium within the myometrium.  The continued accumulation of endometrial tissue within the myometrium causes an increase in the endometrial cavity surface area (resulting in heavy menstrual bleeding) and progression to chronic pelvic pain.  The entrapped endometrial tissue within the uterine myometrium results in a boggy, tender uterus on examination; it also induces myometrium hypertrophy, which causes a concentric or symmetrically enlarged uterus. The initial workup of suspected adenomyosis consists of pelvic ultrasonography and/or MRI.  A definitive diagnosis is made histologically after hysterectomy, which is also the treatment for patients who do not improve with conservative management (eg, oral contraceptives, progestin-releasing intrauterine device).</a:t>
            </a:r>
          </a:p>
        </p:txBody>
      </p:sp>
    </p:spTree>
    <p:extLst>
      <p:ext uri="{BB962C8B-B14F-4D97-AF65-F5344CB8AC3E}">
        <p14:creationId xmlns:p14="http://schemas.microsoft.com/office/powerpoint/2010/main" val="305644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Hysteroscopic myomectomy is the first-line treatment of submucosal fibroids. Large submucosal fibroids may prevent nidation or increase the risk of miscarriage, and fibroid removal can improve chances of a successful pregnancy. Hysteroscopic myomectomy can be performed as a minimally invasive outpatient procedure that poses a low risk to future fertility and provides rapid relief of symptoms. In patients who do not desire surgery or in whom surgery is contraindicated, medical management with combined oral contraceptives or progestin-releasing intrauterine devices is recommended. Other treatment options include gonadotropin-releasing hormone analogs (second-line treatment), or uterine artery embolization (third-line treatment).</a:t>
            </a:r>
          </a:p>
          <a:p>
            <a:endParaRPr lang="en-US"/>
          </a:p>
          <a:p>
            <a:r>
              <a:rPr lang="en-US"/>
              <a:t>UTERINE LEIOMYOMA</a:t>
            </a:r>
          </a:p>
        </p:txBody>
      </p:sp>
    </p:spTree>
    <p:extLst>
      <p:ext uri="{BB962C8B-B14F-4D97-AF65-F5344CB8AC3E}">
        <p14:creationId xmlns:p14="http://schemas.microsoft.com/office/powerpoint/2010/main" val="130558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Fibroid as a cause of pelvic preseure and dysparunia</a:t>
            </a:r>
          </a:p>
        </p:txBody>
      </p:sp>
    </p:spTree>
    <p:extLst>
      <p:ext uri="{BB962C8B-B14F-4D97-AF65-F5344CB8AC3E}">
        <p14:creationId xmlns:p14="http://schemas.microsoft.com/office/powerpoint/2010/main" val="94108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A GnRH agonist (e.g., leuprolide) is prescribed for patients with large and/or multiple uterine leiomyomas 2–3 months prior to surgery. GnRH agonists can reduce the size of leiomyomas by inducing hypoestrogenism and hypoprogesteronism. A reduction in the size of leiomyomatous uterus decreases surgical time, speeds up postoperative recovery, and may even enable a vaginal hysterectomy (which causes less blood loss than an abdominal hysterectomy). GnRH agonists also treat menorrhagia by inducing amenorrhea, which improves hematocrit levels before surgery</a:t>
            </a:r>
          </a:p>
        </p:txBody>
      </p:sp>
    </p:spTree>
    <p:extLst>
      <p:ext uri="{BB962C8B-B14F-4D97-AF65-F5344CB8AC3E}">
        <p14:creationId xmlns:p14="http://schemas.microsoft.com/office/powerpoint/2010/main" val="241374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Patients like this one with asymptomatic uterine leiomyomas do not require treatment, as leiomyomas often remain stable or regress on their own. These patients can be followed up approximately every 6–12 months with symptom monitoring and pelvic ultrasonography for evaluation of leiomyoma growth. Patients should be counseled to contact their physician earlier if new symptoms develop, such as menstrual abnormalities (e.g., menorrhagia), reproductive dysfunction (e.g., infertility, dyspareunia), and bulk symptoms (e.g., pelvic discomfort, urinary frequency, constipation). Treatment should be considered in patients with symptomatic leiomyomas.</a:t>
            </a:r>
          </a:p>
          <a:p>
            <a:endParaRPr lang="en-US"/>
          </a:p>
          <a:p>
            <a:r>
              <a:rPr lang="en-US"/>
              <a:t>****Hystroscopy with endometrial biopsy should be performed in patients with suspected uterine malignancy (e.g., leiomyosarcoma). In patients with a known history of uterine leiomyoma, malignancy should be suspected if they present with significant bulk symptoms (e.g., pelvic pain) and bleeding that is out of proportion to uterine size. Although this patient has a history of leiomyoma, she is asymptomatic; therefore, hysteroscopy with endometrial biopsy is not indicated.</a:t>
            </a:r>
          </a:p>
          <a:p>
            <a:endParaRPr lang="en-US"/>
          </a:p>
          <a:p>
            <a:r>
              <a:rPr lang="en-US"/>
              <a:t>While hysteroscopy alone can be performed in patients with submucosal leiomyomas to evaluate the extent of protrusion into the endometrial cavity, this patient has an intramural leiomyoma and is, therefore, unlikely to benefit from a hysteroscopic evaluation.</a:t>
            </a:r>
          </a:p>
        </p:txBody>
      </p:sp>
    </p:spTree>
    <p:extLst>
      <p:ext uri="{BB962C8B-B14F-4D97-AF65-F5344CB8AC3E}">
        <p14:creationId xmlns:p14="http://schemas.microsoft.com/office/powerpoint/2010/main" val="358126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DC7004D-2D6C-4688-A911-0601BDCB7759}" type="slidenum">
              <a:rPr lang="zh-CN" altLang="en-US" smtClean="0"/>
              <a:t>91</a:t>
            </a:fld>
            <a:endParaRPr lang="zh-CN" altLang="en-US"/>
          </a:p>
        </p:txBody>
      </p:sp>
    </p:spTree>
    <p:extLst>
      <p:ext uri="{BB962C8B-B14F-4D97-AF65-F5344CB8AC3E}">
        <p14:creationId xmlns:p14="http://schemas.microsoft.com/office/powerpoint/2010/main" val="189120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2152691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6BD67B-6BF0-4D8B-A954-2DB91D07FA53}"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3316369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814692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8" y="1447800"/>
            <a:ext cx="6001049"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48177" y="3771174"/>
            <a:ext cx="546115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6999690" y="2613787"/>
            <a:ext cx="601591"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839405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427266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2831662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21"/>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2"/>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144445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217604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13594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25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3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1374944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87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612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2295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490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25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594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195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023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766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155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506275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199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6" name="Freeform 5"/>
          <p:cNvSpPr/>
          <p:nvPr userDrawn="1"/>
        </p:nvSpPr>
        <p:spPr bwMode="auto">
          <a:xfrm>
            <a:off x="0" y="5269230"/>
            <a:ext cx="9144000" cy="1633221"/>
          </a:xfrm>
          <a:custGeom>
            <a:avLst/>
            <a:gdLst>
              <a:gd name="T0" fmla="*/ 2679 w 2679"/>
              <a:gd name="T1" fmla="*/ 276 h 778"/>
              <a:gd name="T2" fmla="*/ 1743 w 2679"/>
              <a:gd name="T3" fmla="*/ 310 h 778"/>
              <a:gd name="T4" fmla="*/ 832 w 2679"/>
              <a:gd name="T5" fmla="*/ 322 h 778"/>
              <a:gd name="T6" fmla="*/ 352 w 2679"/>
              <a:gd name="T7" fmla="*/ 274 h 778"/>
              <a:gd name="T8" fmla="*/ 160 w 2679"/>
              <a:gd name="T9" fmla="*/ 136 h 778"/>
              <a:gd name="T10" fmla="*/ 0 w 2679"/>
              <a:gd name="T11" fmla="*/ 0 h 778"/>
              <a:gd name="T12" fmla="*/ 0 w 2679"/>
              <a:gd name="T13" fmla="*/ 778 h 778"/>
              <a:gd name="T14" fmla="*/ 2679 w 2679"/>
              <a:gd name="T15" fmla="*/ 778 h 778"/>
              <a:gd name="T16" fmla="*/ 2679 w 2679"/>
              <a:gd name="T17" fmla="*/ 27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9" h="778">
                <a:moveTo>
                  <a:pt x="2679" y="276"/>
                </a:moveTo>
                <a:cubicBezTo>
                  <a:pt x="2452" y="367"/>
                  <a:pt x="2074" y="456"/>
                  <a:pt x="1743" y="310"/>
                </a:cubicBezTo>
                <a:cubicBezTo>
                  <a:pt x="1252" y="94"/>
                  <a:pt x="1066" y="580"/>
                  <a:pt x="832" y="322"/>
                </a:cubicBezTo>
                <a:cubicBezTo>
                  <a:pt x="598" y="64"/>
                  <a:pt x="352" y="274"/>
                  <a:pt x="352" y="274"/>
                </a:cubicBezTo>
                <a:cubicBezTo>
                  <a:pt x="328" y="76"/>
                  <a:pt x="160" y="136"/>
                  <a:pt x="160" y="136"/>
                </a:cubicBezTo>
                <a:cubicBezTo>
                  <a:pt x="134" y="63"/>
                  <a:pt x="70" y="22"/>
                  <a:pt x="0" y="0"/>
                </a:cubicBezTo>
                <a:cubicBezTo>
                  <a:pt x="0" y="778"/>
                  <a:pt x="0" y="778"/>
                  <a:pt x="0" y="778"/>
                </a:cubicBezTo>
                <a:cubicBezTo>
                  <a:pt x="2679" y="778"/>
                  <a:pt x="2679" y="778"/>
                  <a:pt x="2679" y="778"/>
                </a:cubicBezTo>
                <a:lnTo>
                  <a:pt x="2679" y="276"/>
                </a:lnTo>
                <a:close/>
              </a:path>
            </a:pathLst>
          </a:custGeom>
          <a:solidFill>
            <a:srgbClr val="00B050"/>
          </a:solidFill>
          <a:ln>
            <a:noFill/>
          </a:ln>
        </p:spPr>
        <p:txBody>
          <a:bodyPr vert="horz" wrap="square" lIns="68580" tIns="34290" rIns="68580" bIns="34290" numCol="1" anchor="t" anchorCtr="0" compatLnSpc="1"/>
          <a:lstStyle/>
          <a:p>
            <a:endParaRPr lang="zh-CN" altLang="en-US" sz="1350" dirty="0"/>
          </a:p>
        </p:txBody>
      </p:sp>
    </p:spTree>
    <p:extLst>
      <p:ext uri="{BB962C8B-B14F-4D97-AF65-F5344CB8AC3E}">
        <p14:creationId xmlns:p14="http://schemas.microsoft.com/office/powerpoint/2010/main" val="342618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6BD67B-6BF0-4D8B-A954-2DB91D07FA53}"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275010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6BD67B-6BF0-4D8B-A954-2DB91D07FA53}" type="datetimeFigureOut">
              <a:rPr lang="en-US" smtClean="0"/>
              <a:pPr/>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172343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56962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93531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3129281"/>
            <a:ext cx="2551461"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86BD67B-6BF0-4D8B-A954-2DB91D07FA53}" type="datetimeFigureOut">
              <a:rPr lang="en-US" smtClean="0"/>
              <a:pPr/>
              <a:t>12/2/2021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2913905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6BD67B-6BF0-4D8B-A954-2DB91D07FA53}"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FBDA6E-BAC0-4CB4-BDCF-5ABE774A9F96}" type="slidenum">
              <a:rPr lang="en-US" smtClean="0"/>
              <a:pPr/>
              <a:t>‹#›</a:t>
            </a:fld>
            <a:endParaRPr lang="en-US"/>
          </a:p>
        </p:txBody>
      </p:sp>
    </p:spTree>
    <p:extLst>
      <p:ext uri="{BB962C8B-B14F-4D97-AF65-F5344CB8AC3E}">
        <p14:creationId xmlns:p14="http://schemas.microsoft.com/office/powerpoint/2010/main" val="381940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86BD67B-6BF0-4D8B-A954-2DB91D07FA53}" type="datetimeFigureOut">
              <a:rPr lang="en-US" smtClean="0"/>
              <a:pPr/>
              <a:t>12/2/2021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93FBDA6E-BAC0-4CB4-BDCF-5ABE774A9F96}" type="slidenum">
              <a:rPr lang="en-US" smtClean="0"/>
              <a:pPr/>
              <a:t>‹#›</a:t>
            </a:fld>
            <a:endParaRPr lang="en-US"/>
          </a:p>
        </p:txBody>
      </p:sp>
    </p:spTree>
    <p:extLst>
      <p:ext uri="{BB962C8B-B14F-4D97-AF65-F5344CB8AC3E}">
        <p14:creationId xmlns:p14="http://schemas.microsoft.com/office/powerpoint/2010/main" val="1290245212"/>
      </p:ext>
    </p:extLst>
  </p:cSld>
  <p:clrMap bg1="dk1" tx1="lt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723"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12/2/2021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2391021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3" Type="http://schemas.openxmlformats.org/officeDocument/2006/relationships/hyperlink" Target="https://next.amboss.com/us/questions/7eKn4Zf8X/1/article/go0FYS#Zf616e6f336c0084b0d5a8f46bfb040b4" TargetMode="External"/><Relationship Id="rId2" Type="http://schemas.openxmlformats.org/officeDocument/2006/relationships/hyperlink" Target="https://next.amboss.com/us/questions/7eKn4Zf8X/1/article/kO0msT#Z3acedc1cc9329e88680653459f170c34" TargetMode="External"/><Relationship Id="rId1" Type="http://schemas.openxmlformats.org/officeDocument/2006/relationships/slideLayout" Target="../slideLayouts/slideLayout21.xml"/><Relationship Id="rId5" Type="http://schemas.openxmlformats.org/officeDocument/2006/relationships/hyperlink" Target="https://next.amboss.com/us/questions/7eKn4Zf8X/1/article/_P05hT#Zc96b69a4bc98119557e54087976f34d7" TargetMode="External"/><Relationship Id="rId4" Type="http://schemas.openxmlformats.org/officeDocument/2006/relationships/hyperlink" Target="https://next.amboss.com/us/questions/7eKn4Zf8X/1/article/kO0msT#Zee3c52d5a0e0844921b94c537f7d8ba3"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8" Type="http://schemas.openxmlformats.org/officeDocument/2006/relationships/hyperlink" Target="https://next.amboss.com/us/questions/7eKn4Zf8X/3/article/ZK0ZUS#Z6f8d5f3537f44c7bd7f1915d726b6360" TargetMode="External"/><Relationship Id="rId3" Type="http://schemas.openxmlformats.org/officeDocument/2006/relationships/hyperlink" Target="https://next.amboss.com/us/questions/7eKn4Zf8X/3/article/SM0yLg#Z4d691ca388c1f715da27ec368c5c7171" TargetMode="External"/><Relationship Id="rId7" Type="http://schemas.openxmlformats.org/officeDocument/2006/relationships/hyperlink" Target="https://next.amboss.com/us/questions/7eKn4Zf8X/3/article/A60RnS#Z8b5fe65d358896be2307fe38231d3605" TargetMode="External"/><Relationship Id="rId12" Type="http://schemas.openxmlformats.org/officeDocument/2006/relationships/hyperlink" Target="https://next.amboss.com/us/questions/7eKn4Zf8X/3/article/WM0Png#Z8c3bce39ca977e0f872b6d9fb3be8cfb" TargetMode="External"/><Relationship Id="rId2" Type="http://schemas.openxmlformats.org/officeDocument/2006/relationships/hyperlink" Target="https://next.amboss.com/us/questions/7eKn4Zf8X/3/article/go0FYS#Z1065941a9c5bd8c49858bca45ab17dd0" TargetMode="External"/><Relationship Id="rId1" Type="http://schemas.openxmlformats.org/officeDocument/2006/relationships/slideLayout" Target="../slideLayouts/slideLayout21.xml"/><Relationship Id="rId6" Type="http://schemas.openxmlformats.org/officeDocument/2006/relationships/hyperlink" Target="https://next.amboss.com/us/questions/7eKn4Zf8X/3/article/4n03tg#Z42a6debdf1bebe1cf5026b41c5d2eafa" TargetMode="External"/><Relationship Id="rId11" Type="http://schemas.openxmlformats.org/officeDocument/2006/relationships/hyperlink" Target="https://next.amboss.com/us/questions/7eKn4Zf8X/3/article/VP0GdT#Z28b2cd3d009fe208ee54280c99b41b38" TargetMode="External"/><Relationship Id="rId5" Type="http://schemas.openxmlformats.org/officeDocument/2006/relationships/hyperlink" Target="https://next.amboss.com/us/questions/7eKn4Zf8X/3/article/4n03tg#Z4254d71ea91bb85a18eeeaaf5e7adbef" TargetMode="External"/><Relationship Id="rId10" Type="http://schemas.openxmlformats.org/officeDocument/2006/relationships/hyperlink" Target="https://next.amboss.com/us/questions/7eKn4Zf8X/3/article/fO0k7T#Z6ef0a96f067b4080a8b0db4679612a4c" TargetMode="External"/><Relationship Id="rId4" Type="http://schemas.openxmlformats.org/officeDocument/2006/relationships/hyperlink" Target="https://next.amboss.com/us/questions/7eKn4Zf8X/3/article/O60IOS#Z5e0d00bc7c0a8697361ccaab0a159a4e" TargetMode="External"/><Relationship Id="rId9" Type="http://schemas.openxmlformats.org/officeDocument/2006/relationships/hyperlink" Target="https://next.amboss.com/us/questions/7eKn4Zf8X/3/article/1j02zf#Z858f364cfb471d95299117a7bfa7a350"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8" Type="http://schemas.openxmlformats.org/officeDocument/2006/relationships/hyperlink" Target="https://next.amboss.com/us/questions/7eKn4Zf8X/5/article/Do01VS#Z414c23d8bf8265247dd2e1e7e9b0d89c" TargetMode="External"/><Relationship Id="rId3" Type="http://schemas.openxmlformats.org/officeDocument/2006/relationships/hyperlink" Target="https://next.amboss.com/us/questions/7eKn4Zf8X/5/article/2O0T7T#Z02f0db501dcc445cc48e09e6d5cc1e2d" TargetMode="External"/><Relationship Id="rId7" Type="http://schemas.openxmlformats.org/officeDocument/2006/relationships/hyperlink" Target="https://next.amboss.com/us/questions/7eKn4Zf8X/5/article/2O0T7T#Za88385eb9172f1227c1e388b1052f7d9" TargetMode="External"/><Relationship Id="rId2" Type="http://schemas.openxmlformats.org/officeDocument/2006/relationships/hyperlink" Target="https://next.amboss.com/us/questions/7eKn4Zf8X/5/article/2O0T7T#Z465c529e5c8b79cefc425000e58a7df4" TargetMode="External"/><Relationship Id="rId1" Type="http://schemas.openxmlformats.org/officeDocument/2006/relationships/slideLayout" Target="../slideLayouts/slideLayout21.xml"/><Relationship Id="rId6" Type="http://schemas.openxmlformats.org/officeDocument/2006/relationships/hyperlink" Target="https://next.amboss.com/us/questions/7eKn4Zf8X/5/article/2O0T7T#Zd64c8a92ee3b792b41fc95f20e1a3388" TargetMode="External"/><Relationship Id="rId5" Type="http://schemas.openxmlformats.org/officeDocument/2006/relationships/hyperlink" Target="https://next.amboss.com/us/questions/7eKn4Zf8X/5/article/SN0y0g#Z8d28dacdc3d7d2e1afe4a9fa445ef6b7" TargetMode="External"/><Relationship Id="rId4" Type="http://schemas.openxmlformats.org/officeDocument/2006/relationships/hyperlink" Target="https://next.amboss.com/us/questions/7eKn4Zf8X/5/article/2O0T7T#Zcd1bcd3469eb741ab87a8ccc908e9328"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8" Type="http://schemas.openxmlformats.org/officeDocument/2006/relationships/hyperlink" Target="https://next.amboss.com/us/questions/7eKn4Zf8X/6/article/RM0log#Z48ba7929206775b7eac452b25ba8ad50" TargetMode="External"/><Relationship Id="rId3" Type="http://schemas.openxmlformats.org/officeDocument/2006/relationships/hyperlink" Target="https://next.amboss.com/us/questions/7eKn4Zf8X/6/article/AT0Rt2#Zdffa21cf39d2cfd17a57001ad8317fce" TargetMode="External"/><Relationship Id="rId7" Type="http://schemas.openxmlformats.org/officeDocument/2006/relationships/hyperlink" Target="https://next.amboss.com/us/questions/7eKn4Zf8X/6/article/Yl0nvT#Z35d7fa46a5d058ab18ca95260a0ddd2e" TargetMode="External"/><Relationship Id="rId2" Type="http://schemas.openxmlformats.org/officeDocument/2006/relationships/hyperlink" Target="https://next.amboss.com/us/questions/7eKn4Zf8X/6/article/go0FYS#Z538453835b778cca4a3e04ef26625430" TargetMode="External"/><Relationship Id="rId1" Type="http://schemas.openxmlformats.org/officeDocument/2006/relationships/slideLayout" Target="../slideLayouts/slideLayout21.xml"/><Relationship Id="rId6" Type="http://schemas.openxmlformats.org/officeDocument/2006/relationships/hyperlink" Target="https://next.amboss.com/us/questions/7eKn4Zf8X/6/article/2O0T7T#Z465c529e5c8b79cefc425000e58a7df4" TargetMode="External"/><Relationship Id="rId5" Type="http://schemas.openxmlformats.org/officeDocument/2006/relationships/hyperlink" Target="https://next.amboss.com/us/questions/7eKn4Zf8X/6/article/2O0T7T#Zd64c8a92ee3b792b41fc95f20e1a3388" TargetMode="External"/><Relationship Id="rId4" Type="http://schemas.openxmlformats.org/officeDocument/2006/relationships/hyperlink" Target="https://next.amboss.com/us/questions/7eKn4Zf8X/6/article/dO0orT#Zf824ea3cd7cea49116eda11b5d23f9b0" TargetMode="External"/><Relationship Id="rId9" Type="http://schemas.openxmlformats.org/officeDocument/2006/relationships/hyperlink" Target="https://next.amboss.com/us/questions/7eKn4Zf8X/6/article/AO0RET#Zbd81e7bf0ad319fff0a5830a22d12550"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 Id="rId5" Type="http://schemas.openxmlformats.org/officeDocument/2006/relationships/image" Target="../media/image48.png"/><Relationship Id="rId4" Type="http://schemas.openxmlformats.org/officeDocument/2006/relationships/image" Target="../media/image4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webmd.com/baby/guide/delivery-methods" TargetMode="External"/><Relationship Id="rId2" Type="http://schemas.openxmlformats.org/officeDocument/2006/relationships/hyperlink" Target="https://www.healthline.com/human-body-maps/vagina"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webmd.com/cold-and-flu/rm-quiz-antibiotics-myths-facts" TargetMode="External"/><Relationship Id="rId2" Type="http://schemas.openxmlformats.org/officeDocument/2006/relationships/hyperlink" Target="https://www.webmd.com/pain-management/guide/cause-chronic-pai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healthline.com/health/sexually-transmitted-diseases" TargetMode="External"/><Relationship Id="rId2" Type="http://schemas.openxmlformats.org/officeDocument/2006/relationships/hyperlink" Target="https://www.healthline.com/health/biops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4" Type="http://schemas.openxmlformats.org/officeDocument/2006/relationships/image" Target="../media/image32.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8" Type="http://schemas.openxmlformats.org/officeDocument/2006/relationships/hyperlink" Target="https://next.amboss.com/us/questions/8HKnOH38X/6/article/LJ0wuS#Z1087e89dae1dc1a10ab2ae374ba57353" TargetMode="External"/><Relationship Id="rId3" Type="http://schemas.openxmlformats.org/officeDocument/2006/relationships/hyperlink" Target="https://next.amboss.com/us/questions/8HKnOH38X/6/article/go0FYS#Zf616e6f336c0084b0d5a8f46bfb040b4" TargetMode="External"/><Relationship Id="rId7" Type="http://schemas.openxmlformats.org/officeDocument/2006/relationships/hyperlink" Target="https://next.amboss.com/us/questions/8HKnOH38X/6/article/4n03tg#Z4254d71ea91bb85a18eeeaaf5e7adbef" TargetMode="External"/><Relationship Id="rId2" Type="http://schemas.openxmlformats.org/officeDocument/2006/relationships/hyperlink" Target="https://next.amboss.com/us/questions/8HKnOH38X/6/article/xN0EWg#Z937eb02dfdae5d3235cea8d72ffaf83f" TargetMode="External"/><Relationship Id="rId1" Type="http://schemas.openxmlformats.org/officeDocument/2006/relationships/slideLayout" Target="../slideLayouts/slideLayout21.xml"/><Relationship Id="rId6" Type="http://schemas.openxmlformats.org/officeDocument/2006/relationships/hyperlink" Target="https://next.amboss.com/us/questions/8HKnOH38X/6/article/1j02zf#Z858f364cfb471d95299117a7bfa7a350" TargetMode="External"/><Relationship Id="rId5" Type="http://schemas.openxmlformats.org/officeDocument/2006/relationships/hyperlink" Target="https://next.amboss.com/us/questions/8HKnOH38X/6/article/A60RnS#Zb79272f71fe546576e9d3f0075ca6588" TargetMode="External"/><Relationship Id="rId4" Type="http://schemas.openxmlformats.org/officeDocument/2006/relationships/hyperlink" Target="https://next.amboss.com/us/questions/8HKnOH38X/6/article/xN0EWg#Zd673a3f7ee36023aab5a267899e984cc" TargetMode="External"/><Relationship Id="rId9" Type="http://schemas.openxmlformats.org/officeDocument/2006/relationships/hyperlink" Target="https://next.amboss.com/us/questions/8HKnOH38X/6/article/WM0Png#Z8c3bce39ca977e0f872b6d9fb3be8cfb"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sciencedirect.com/topics/medicine-and-dentistry/ovarian-cyst" TargetMode="External"/><Relationship Id="rId2" Type="http://schemas.openxmlformats.org/officeDocument/2006/relationships/hyperlink" Target="https://www.sciencedirect.com/topics/medicine-and-dentistry/ovarian-disease" TargetMode="External"/><Relationship Id="rId1" Type="http://schemas.openxmlformats.org/officeDocument/2006/relationships/slideLayout" Target="../slideLayouts/slideLayout20.xml"/><Relationship Id="rId6" Type="http://schemas.openxmlformats.org/officeDocument/2006/relationships/hyperlink" Target="https://www.sciencedirect.com/topics/medicine-and-dentistry/torsion" TargetMode="External"/><Relationship Id="rId5" Type="http://schemas.openxmlformats.org/officeDocument/2006/relationships/hyperlink" Target="https://www.sciencedirect.com/topics/medicine-and-dentistry/incidental-findings" TargetMode="External"/><Relationship Id="rId4" Type="http://schemas.openxmlformats.org/officeDocument/2006/relationships/hyperlink" Target="https://www.sciencedirect.com/topics/medicine-and-dentistry/benign-tumor"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41B1A-34F8-4BB0-8E9F-C637DEB0F1AD}"/>
              </a:ext>
            </a:extLst>
          </p:cNvPr>
          <p:cNvSpPr>
            <a:spLocks noGrp="1"/>
          </p:cNvSpPr>
          <p:nvPr>
            <p:ph type="title"/>
          </p:nvPr>
        </p:nvSpPr>
        <p:spPr>
          <a:xfrm>
            <a:off x="484710" y="452718"/>
            <a:ext cx="7327650" cy="2832266"/>
          </a:xfrm>
        </p:spPr>
        <p:txBody>
          <a:bodyPr/>
          <a:lstStyle/>
          <a:p>
            <a:r>
              <a:rPr lang="en-US" sz="4400" dirty="0" err="1">
                <a:solidFill>
                  <a:schemeClr val="accent2"/>
                </a:solidFill>
                <a:latin typeface="Algerian" pitchFamily="82" charset="0"/>
              </a:rPr>
              <a:t>Vulval</a:t>
            </a:r>
            <a:r>
              <a:rPr lang="en-US" sz="4400" dirty="0">
                <a:solidFill>
                  <a:schemeClr val="accent2"/>
                </a:solidFill>
                <a:latin typeface="Algerian" pitchFamily="82" charset="0"/>
              </a:rPr>
              <a:t> and Vaginal </a:t>
            </a:r>
            <a:br>
              <a:rPr lang="en-US" sz="4400" dirty="0">
                <a:solidFill>
                  <a:schemeClr val="accent2"/>
                </a:solidFill>
                <a:latin typeface="Algerian" pitchFamily="82" charset="0"/>
              </a:rPr>
            </a:br>
            <a:r>
              <a:rPr lang="en-US" sz="4400" dirty="0">
                <a:solidFill>
                  <a:schemeClr val="accent2"/>
                </a:solidFill>
                <a:latin typeface="Algerian" pitchFamily="82" charset="0"/>
              </a:rPr>
              <a:t>Lesions</a:t>
            </a:r>
            <a:br>
              <a:rPr lang="en-US" sz="4400" dirty="0">
                <a:solidFill>
                  <a:schemeClr val="accent2"/>
                </a:solidFill>
                <a:latin typeface="Algerian" pitchFamily="82" charset="0"/>
              </a:rPr>
            </a:br>
            <a:endParaRPr lang="en-US" dirty="0"/>
          </a:p>
        </p:txBody>
      </p:sp>
      <p:sp>
        <p:nvSpPr>
          <p:cNvPr id="3" name="Content Placeholder 2">
            <a:extLst>
              <a:ext uri="{FF2B5EF4-FFF2-40B4-BE49-F238E27FC236}">
                <a16:creationId xmlns:a16="http://schemas.microsoft.com/office/drawing/2014/main" xmlns="" id="{A88771CE-DE45-4979-85EE-27CD85E8EC6E}"/>
              </a:ext>
            </a:extLst>
          </p:cNvPr>
          <p:cNvSpPr>
            <a:spLocks noGrp="1"/>
          </p:cNvSpPr>
          <p:nvPr>
            <p:ph idx="1"/>
          </p:nvPr>
        </p:nvSpPr>
        <p:spPr>
          <a:xfrm>
            <a:off x="827700" y="3068960"/>
            <a:ext cx="6711654" cy="3179446"/>
          </a:xfrm>
        </p:spPr>
        <p:txBody>
          <a:bodyPr>
            <a:normAutofit/>
          </a:bodyPr>
          <a:lstStyle/>
          <a:p>
            <a:pPr marL="0" indent="0">
              <a:buNone/>
            </a:pPr>
            <a:r>
              <a:rPr lang="en-US" sz="3200" b="1" dirty="0" err="1">
                <a:solidFill>
                  <a:schemeClr val="accent2"/>
                </a:solidFill>
                <a:latin typeface="Arial Rounded MT Bold" panose="020F0704030504030204" pitchFamily="34" charset="0"/>
              </a:rPr>
              <a:t>Dn</a:t>
            </a:r>
            <a:r>
              <a:rPr lang="en-US" sz="3200" b="1" dirty="0">
                <a:solidFill>
                  <a:schemeClr val="accent2"/>
                </a:solidFill>
                <a:latin typeface="Arial Rounded MT Bold" panose="020F0704030504030204" pitchFamily="34" charset="0"/>
              </a:rPr>
              <a:t> by : </a:t>
            </a:r>
            <a:r>
              <a:rPr lang="en-US" sz="3200" b="1" dirty="0">
                <a:latin typeface="Arial Rounded MT Bold" panose="020F0704030504030204" pitchFamily="34" charset="0"/>
              </a:rPr>
              <a:t>MURAD AL-KHATATBEH</a:t>
            </a:r>
          </a:p>
        </p:txBody>
      </p:sp>
    </p:spTree>
    <p:extLst>
      <p:ext uri="{BB962C8B-B14F-4D97-AF65-F5344CB8AC3E}">
        <p14:creationId xmlns:p14="http://schemas.microsoft.com/office/powerpoint/2010/main" val="3390895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C07-533A-4BB2-BAC4-DCDBCD21C4F5}"/>
              </a:ext>
            </a:extLst>
          </p:cNvPr>
          <p:cNvSpPr>
            <a:spLocks noGrp="1"/>
          </p:cNvSpPr>
          <p:nvPr>
            <p:ph type="title"/>
          </p:nvPr>
        </p:nvSpPr>
        <p:spPr>
          <a:xfrm>
            <a:off x="457200" y="274638"/>
            <a:ext cx="8229600" cy="6826770"/>
          </a:xfrm>
        </p:spPr>
        <p:txBody>
          <a:bodyPr>
            <a:normAutofit fontScale="90000"/>
          </a:bodyPr>
          <a:lstStyle/>
          <a:p>
            <a:r>
              <a:rPr lang="en-US" sz="2800" dirty="0">
                <a:solidFill>
                  <a:schemeClr val="tx1"/>
                </a:solidFill>
                <a:latin typeface="Arial" panose="020B0604020202020204" pitchFamily="34" charset="0"/>
                <a:cs typeface="Arial" panose="020B0604020202020204" pitchFamily="34" charset="0"/>
              </a:rPr>
              <a:t>This patient has </a:t>
            </a:r>
            <a:r>
              <a:rPr lang="en-US" sz="2800" b="1" dirty="0">
                <a:solidFill>
                  <a:srgbClr val="FF0000"/>
                </a:solidFill>
                <a:latin typeface="Arial" panose="020B0604020202020204" pitchFamily="34" charset="0"/>
                <a:cs typeface="Arial" panose="020B0604020202020204" pitchFamily="34" charset="0"/>
              </a:rPr>
              <a:t>vulvar lichen </a:t>
            </a:r>
            <a:r>
              <a:rPr lang="en-US" sz="2800" b="1" dirty="0" err="1">
                <a:solidFill>
                  <a:srgbClr val="FF0000"/>
                </a:solidFill>
                <a:latin typeface="Arial" panose="020B0604020202020204" pitchFamily="34" charset="0"/>
                <a:cs typeface="Arial" panose="020B0604020202020204" pitchFamily="34" charset="0"/>
              </a:rPr>
              <a:t>sclerosus</a:t>
            </a:r>
            <a:r>
              <a:rPr lang="en-US" sz="2800" dirty="0">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a chronic inflammatory condition that causes thinning of the vulvar skin in hypoestrogenic populations, such as premenarchal girls and postmenopausal women. </a:t>
            </a:r>
            <a:br>
              <a:rPr lang="en-US" sz="2800" dirty="0">
                <a:solidFill>
                  <a:schemeClr val="tx1"/>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In lichen </a:t>
            </a:r>
            <a:r>
              <a:rPr lang="en-US" sz="2800" dirty="0" err="1">
                <a:solidFill>
                  <a:schemeClr val="tx1"/>
                </a:solidFill>
                <a:latin typeface="Arial" panose="020B0604020202020204" pitchFamily="34" charset="0"/>
                <a:cs typeface="Arial" panose="020B0604020202020204" pitchFamily="34" charset="0"/>
              </a:rPr>
              <a:t>sclerosus</a:t>
            </a:r>
            <a:r>
              <a:rPr lang="en-US" sz="2800" dirty="0">
                <a:solidFill>
                  <a:schemeClr val="tx1"/>
                </a:solidFill>
                <a:latin typeface="Arial" panose="020B0604020202020204" pitchFamily="34" charset="0"/>
                <a:cs typeface="Arial" panose="020B0604020202020204" pitchFamily="34" charset="0"/>
              </a:rPr>
              <a:t>, white, atrophic papules form and eventually merge into plaques, leading to thin, white vulvar lesions and changes in vulvar architecture (</a:t>
            </a:r>
            <a:r>
              <a:rPr lang="en-US" sz="2800" dirty="0" err="1">
                <a:solidFill>
                  <a:schemeClr val="tx1"/>
                </a:solidFill>
                <a:latin typeface="Arial" panose="020B0604020202020204" pitchFamily="34" charset="0"/>
                <a:cs typeface="Arial" panose="020B0604020202020204" pitchFamily="34" charset="0"/>
              </a:rPr>
              <a:t>eg</a:t>
            </a:r>
            <a:r>
              <a:rPr lang="en-US" sz="2800" dirty="0">
                <a:solidFill>
                  <a:schemeClr val="tx1"/>
                </a:solidFill>
                <a:latin typeface="Arial" panose="020B0604020202020204" pitchFamily="34" charset="0"/>
                <a:cs typeface="Arial" panose="020B0604020202020204" pitchFamily="34" charset="0"/>
              </a:rPr>
              <a:t>, adherence of the labia at the midline). </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These lesions are chronically inflamed and can result in perianal and vulvar pruritus, at times so severe that it awakens affected individuals from sleep Excessive scratching can result in excoriations, </a:t>
            </a:r>
            <a:r>
              <a:rPr lang="en-US" sz="2800" dirty="0" err="1">
                <a:solidFill>
                  <a:schemeClr val="tx1"/>
                </a:solidFill>
                <a:latin typeface="Arial" panose="020B0604020202020204" pitchFamily="34" charset="0"/>
                <a:cs typeface="Arial" panose="020B0604020202020204" pitchFamily="34" charset="0"/>
              </a:rPr>
              <a:t>lichenification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ie</a:t>
            </a:r>
            <a:r>
              <a:rPr lang="en-US" sz="2800" dirty="0">
                <a:solidFill>
                  <a:schemeClr val="tx1"/>
                </a:solidFill>
                <a:latin typeface="Arial" panose="020B0604020202020204" pitchFamily="34" charset="0"/>
                <a:cs typeface="Arial" panose="020B0604020202020204" pitchFamily="34" charset="0"/>
              </a:rPr>
              <a:t>, thickened skin), and edema of the labia. </a:t>
            </a:r>
            <a:r>
              <a:rPr lang="en-US" sz="2800" dirty="0" err="1">
                <a:solidFill>
                  <a:schemeClr val="tx1"/>
                </a:solidFill>
                <a:latin typeface="Arial" panose="020B0604020202020204" pitchFamily="34" charset="0"/>
                <a:cs typeface="Arial" panose="020B0604020202020204" pitchFamily="34" charset="0"/>
              </a:rPr>
              <a:t>Lichenification</a:t>
            </a:r>
            <a:r>
              <a:rPr lang="en-US" sz="2800" dirty="0">
                <a:solidFill>
                  <a:schemeClr val="tx1"/>
                </a:solidFill>
                <a:latin typeface="Arial" panose="020B0604020202020204" pitchFamily="34" charset="0"/>
                <a:cs typeface="Arial" panose="020B0604020202020204" pitchFamily="34" charset="0"/>
              </a:rPr>
              <a:t> of the perianal region can result in anal fissures and constipation </a:t>
            </a:r>
            <a:br>
              <a:rPr lang="en-US" sz="2800" dirty="0">
                <a:solidFill>
                  <a:schemeClr val="tx1"/>
                </a:solidFill>
                <a:latin typeface="Arial" panose="020B0604020202020204" pitchFamily="34" charset="0"/>
                <a:cs typeface="Arial" panose="020B0604020202020204" pitchFamily="34" charset="0"/>
              </a:rPr>
            </a:b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6557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9AD66-1823-48C8-8971-2A74271257F2}"/>
              </a:ext>
            </a:extLst>
          </p:cNvPr>
          <p:cNvSpPr>
            <a:spLocks noGrp="1"/>
          </p:cNvSpPr>
          <p:nvPr>
            <p:ph type="title"/>
          </p:nvPr>
        </p:nvSpPr>
        <p:spPr/>
        <p:txBody>
          <a:bodyPr/>
          <a:lstStyle/>
          <a:p>
            <a:r>
              <a:rPr lang="en-GB" dirty="0"/>
              <a:t>IMAGING </a:t>
            </a:r>
          </a:p>
        </p:txBody>
      </p:sp>
      <p:sp>
        <p:nvSpPr>
          <p:cNvPr id="3" name="Content Placeholder 2">
            <a:extLst>
              <a:ext uri="{FF2B5EF4-FFF2-40B4-BE49-F238E27FC236}">
                <a16:creationId xmlns:a16="http://schemas.microsoft.com/office/drawing/2014/main" xmlns="" id="{E7ACEB39-970B-405B-AF1F-3C8150B9AAEE}"/>
              </a:ext>
            </a:extLst>
          </p:cNvPr>
          <p:cNvSpPr>
            <a:spLocks noGrp="1"/>
          </p:cNvSpPr>
          <p:nvPr>
            <p:ph idx="1"/>
          </p:nvPr>
        </p:nvSpPr>
        <p:spPr/>
        <p:txBody>
          <a:bodyPr/>
          <a:lstStyle/>
          <a:p>
            <a:r>
              <a:rPr lang="en-GB" dirty="0"/>
              <a:t>The diagnosis of an adnexal mass may be suspected on pelvic examination and confirmed with pelvic imaging usually (transvaginal ultrasonography)</a:t>
            </a:r>
          </a:p>
          <a:p>
            <a:r>
              <a:rPr lang="en-GB" dirty="0"/>
              <a:t>Definitive diagnosis of the </a:t>
            </a:r>
            <a:r>
              <a:rPr lang="en-GB" dirty="0" err="1"/>
              <a:t>etiology</a:t>
            </a:r>
            <a:r>
              <a:rPr lang="en-GB" dirty="0"/>
              <a:t> of an adnexal mass is made by characteristic histologic findings following surgery</a:t>
            </a:r>
          </a:p>
        </p:txBody>
      </p:sp>
    </p:spTree>
    <p:extLst>
      <p:ext uri="{BB962C8B-B14F-4D97-AF65-F5344CB8AC3E}">
        <p14:creationId xmlns:p14="http://schemas.microsoft.com/office/powerpoint/2010/main" val="29411942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61D08F3-D862-4294-B2E3-6CC738B7014B}"/>
              </a:ext>
            </a:extLst>
          </p:cNvPr>
          <p:cNvSpPr>
            <a:spLocks noGrp="1"/>
          </p:cNvSpPr>
          <p:nvPr>
            <p:ph idx="1"/>
          </p:nvPr>
        </p:nvSpPr>
        <p:spPr>
          <a:xfrm>
            <a:off x="628650" y="1121569"/>
            <a:ext cx="7886700" cy="4368404"/>
          </a:xfrm>
        </p:spPr>
        <p:txBody>
          <a:bodyPr>
            <a:normAutofit fontScale="62500" lnSpcReduction="20000"/>
          </a:bodyPr>
          <a:lstStyle/>
          <a:p>
            <a:r>
              <a:rPr lang="en-GB" b="0" i="0" dirty="0">
                <a:solidFill>
                  <a:srgbClr val="1A1C1C"/>
                </a:solidFill>
                <a:effectLst/>
                <a:latin typeface="Lato" panose="020F0502020204030203" pitchFamily="34" charset="0"/>
              </a:rPr>
              <a:t>A previously healthy 25-year-old woman is brought to the emergency department because of a </a:t>
            </a:r>
            <a:r>
              <a:rPr lang="en-GB" b="0" i="0" dirty="0">
                <a:solidFill>
                  <a:srgbClr val="FF0000"/>
                </a:solidFill>
                <a:effectLst/>
                <a:latin typeface="Lato" panose="020F0502020204030203" pitchFamily="34" charset="0"/>
              </a:rPr>
              <a:t>1-hour history of sudden severe lower abdominal pain</a:t>
            </a:r>
            <a:r>
              <a:rPr lang="en-GB" b="0" i="0" dirty="0">
                <a:solidFill>
                  <a:srgbClr val="1A1C1C"/>
                </a:solidFill>
                <a:effectLst/>
                <a:latin typeface="Lato" panose="020F0502020204030203" pitchFamily="34" charset="0"/>
              </a:rPr>
              <a:t>. The pain started shortly after having sexual intercourse. The pain is worse with movement and urination. The patient had several urinary tract infections as a child. She is sexually and uses condoms inconsistently. She cannot remember when her last menstrual period was. She appears uncomfortable and pale. Her temperature is 37.5°C (99.5°F), </a:t>
            </a:r>
            <a:r>
              <a:rPr lang="en-GB" b="0" i="0" dirty="0">
                <a:solidFill>
                  <a:srgbClr val="FF0000"/>
                </a:solidFill>
                <a:effectLst/>
                <a:latin typeface="Lato" panose="020F0502020204030203" pitchFamily="34" charset="0"/>
              </a:rPr>
              <a:t>pulse is 110/min, and blood pressure is 87/55 </a:t>
            </a:r>
            <a:r>
              <a:rPr lang="en-GB" b="0" i="0" dirty="0">
                <a:solidFill>
                  <a:srgbClr val="1A1C1C"/>
                </a:solidFill>
                <a:effectLst/>
                <a:latin typeface="Lato" panose="020F0502020204030203" pitchFamily="34" charset="0"/>
              </a:rPr>
              <a:t>mm Hg. Abdominal examination shows a </a:t>
            </a:r>
            <a:r>
              <a:rPr lang="en-GB" b="0" i="0" dirty="0">
                <a:solidFill>
                  <a:srgbClr val="FF0000"/>
                </a:solidFill>
                <a:effectLst/>
                <a:latin typeface="Lato" panose="020F0502020204030203" pitchFamily="34" charset="0"/>
              </a:rPr>
              <a:t>palpable, tender right adnexal mass</a:t>
            </a:r>
            <a:r>
              <a:rPr lang="en-GB" b="0" i="0" dirty="0">
                <a:solidFill>
                  <a:srgbClr val="1A1C1C"/>
                </a:solidFill>
                <a:effectLst/>
                <a:latin typeface="Lato" panose="020F0502020204030203" pitchFamily="34" charset="0"/>
              </a:rPr>
              <a:t>. Her </a:t>
            </a:r>
            <a:r>
              <a:rPr lang="en-GB" b="0" i="0" dirty="0" err="1">
                <a:solidFill>
                  <a:srgbClr val="FF0000"/>
                </a:solidFill>
                <a:effectLst/>
                <a:latin typeface="Lato" panose="020F0502020204030203" pitchFamily="34" charset="0"/>
              </a:rPr>
              <a:t>hemoglobin</a:t>
            </a:r>
            <a:r>
              <a:rPr lang="en-GB" b="0" i="0" dirty="0">
                <a:solidFill>
                  <a:srgbClr val="FF0000"/>
                </a:solidFill>
                <a:effectLst/>
                <a:latin typeface="Lato" panose="020F0502020204030203" pitchFamily="34" charset="0"/>
              </a:rPr>
              <a:t> concentration is 10 g/dL </a:t>
            </a:r>
            <a:r>
              <a:rPr lang="en-GB" dirty="0">
                <a:solidFill>
                  <a:srgbClr val="1A1C1C"/>
                </a:solidFill>
                <a:latin typeface="Lato" panose="020F0502020204030203" pitchFamily="34" charset="0"/>
              </a:rPr>
              <a:t>.</a:t>
            </a:r>
            <a:r>
              <a:rPr lang="en-GB" b="0" i="0" dirty="0">
                <a:solidFill>
                  <a:srgbClr val="1A1C1C"/>
                </a:solidFill>
                <a:effectLst/>
                <a:latin typeface="Lato" panose="020F0502020204030203" pitchFamily="34" charset="0"/>
              </a:rPr>
              <a:t>A urine pregnancy test is negative</a:t>
            </a:r>
            <a:r>
              <a:rPr lang="en-GB" b="0" i="0" dirty="0">
                <a:solidFill>
                  <a:srgbClr val="FF0000"/>
                </a:solidFill>
                <a:effectLst/>
                <a:latin typeface="Lato" panose="020F0502020204030203" pitchFamily="34" charset="0"/>
              </a:rPr>
              <a:t>. Pelvic ultrasound shows a 5 x 3-cm </a:t>
            </a:r>
            <a:r>
              <a:rPr lang="en-GB" b="0" i="0" dirty="0">
                <a:solidFill>
                  <a:srgbClr val="1A1C1C"/>
                </a:solidFill>
                <a:effectLst/>
                <a:latin typeface="Lato" panose="020F0502020204030203" pitchFamily="34" charset="0"/>
              </a:rPr>
              <a:t>right ovarian sac-like structure with surrounding echogenic fluid around the structure and the uterus. Which of the following is the most appropriate management for this patient's condition?</a:t>
            </a:r>
          </a:p>
          <a:p>
            <a:r>
              <a:rPr lang="en-GB" sz="1800" dirty="0"/>
              <a:t>A) CT of the abdomen </a:t>
            </a:r>
          </a:p>
          <a:p>
            <a:r>
              <a:rPr lang="en-GB" sz="1800" dirty="0"/>
              <a:t>B) Oral doxycycline and metronidazole administration</a:t>
            </a:r>
          </a:p>
          <a:p>
            <a:r>
              <a:rPr lang="en-GB" sz="1800" dirty="0"/>
              <a:t>C) Uterine artery embolization</a:t>
            </a:r>
          </a:p>
          <a:p>
            <a:r>
              <a:rPr lang="en-GB" sz="1800" dirty="0"/>
              <a:t>D) Intravenous methotrexate administration</a:t>
            </a:r>
          </a:p>
          <a:p>
            <a:r>
              <a:rPr lang="en-GB" sz="1800" dirty="0"/>
              <a:t>E) Emergency exploratory laparotomy</a:t>
            </a:r>
          </a:p>
        </p:txBody>
      </p:sp>
    </p:spTree>
    <p:extLst>
      <p:ext uri="{BB962C8B-B14F-4D97-AF65-F5344CB8AC3E}">
        <p14:creationId xmlns:p14="http://schemas.microsoft.com/office/powerpoint/2010/main" val="33230348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54409-C06C-42A3-8325-6D6118EA1CA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EDE2B819-0B70-47FB-B8EC-89A61F22CE3F}"/>
              </a:ext>
            </a:extLst>
          </p:cNvPr>
          <p:cNvSpPr>
            <a:spLocks noGrp="1"/>
          </p:cNvSpPr>
          <p:nvPr>
            <p:ph idx="1"/>
          </p:nvPr>
        </p:nvSpPr>
        <p:spPr/>
        <p:txBody>
          <a:bodyPr/>
          <a:lstStyle/>
          <a:p>
            <a:pPr lvl="1"/>
            <a:r>
              <a:rPr lang="en-GB" dirty="0"/>
              <a:t>E) </a:t>
            </a:r>
            <a:r>
              <a:rPr lang="en-GB" b="0" i="0" dirty="0">
                <a:solidFill>
                  <a:srgbClr val="1A1C1C"/>
                </a:solidFill>
                <a:effectLst/>
                <a:latin typeface="Lato" panose="020F0502020204030203" pitchFamily="34" charset="0"/>
              </a:rPr>
              <a:t>This patient has </a:t>
            </a:r>
            <a:r>
              <a:rPr lang="en-GB" b="0" i="0" dirty="0">
                <a:effectLst/>
                <a:latin typeface="Lato" panose="020F0502020204030203" pitchFamily="34" charset="0"/>
                <a:hlinkClick r:id="rId2"/>
              </a:rPr>
              <a:t>signs of shock</a:t>
            </a:r>
            <a:r>
              <a:rPr lang="en-GB" b="0" i="0" dirty="0">
                <a:solidFill>
                  <a:srgbClr val="1A1C1C"/>
                </a:solidFill>
                <a:effectLst/>
                <a:latin typeface="Lato" panose="020F0502020204030203" pitchFamily="34" charset="0"/>
              </a:rPr>
              <a:t>, likely secondary to intraabdominal bleeding from a </a:t>
            </a:r>
            <a:r>
              <a:rPr lang="en-GB" b="0" i="0" dirty="0">
                <a:effectLst/>
                <a:latin typeface="Lato" panose="020F0502020204030203" pitchFamily="34" charset="0"/>
                <a:hlinkClick r:id="rId3"/>
              </a:rPr>
              <a:t>ruptured ovarian cyst</a:t>
            </a:r>
            <a:r>
              <a:rPr lang="en-GB" b="0" i="0" dirty="0">
                <a:solidFill>
                  <a:srgbClr val="1A1C1C"/>
                </a:solidFill>
                <a:effectLst/>
                <a:latin typeface="Lato" panose="020F0502020204030203" pitchFamily="34" charset="0"/>
              </a:rPr>
              <a:t>. In addition to supportive measures such as </a:t>
            </a:r>
            <a:r>
              <a:rPr lang="en-GB" b="0" i="0" dirty="0">
                <a:effectLst/>
                <a:latin typeface="Lato" panose="020F0502020204030203" pitchFamily="34" charset="0"/>
                <a:hlinkClick r:id="rId4"/>
              </a:rPr>
              <a:t>fluid resuscitation</a:t>
            </a:r>
            <a:r>
              <a:rPr lang="en-GB" b="0" i="0" dirty="0">
                <a:solidFill>
                  <a:srgbClr val="1A1C1C"/>
                </a:solidFill>
                <a:effectLst/>
                <a:latin typeface="Lato" panose="020F0502020204030203" pitchFamily="34" charset="0"/>
              </a:rPr>
              <a:t>, she needs to undergo </a:t>
            </a:r>
            <a:r>
              <a:rPr lang="en-GB" b="0" i="0" dirty="0">
                <a:effectLst/>
                <a:latin typeface="Lato" panose="020F0502020204030203" pitchFamily="34" charset="0"/>
                <a:hlinkClick r:id="rId5"/>
              </a:rPr>
              <a:t>emergency exploratory laparotomy</a:t>
            </a:r>
            <a:r>
              <a:rPr lang="en-GB" b="0" i="0" dirty="0">
                <a:solidFill>
                  <a:srgbClr val="1A1C1C"/>
                </a:solidFill>
                <a:effectLst/>
                <a:latin typeface="Lato" panose="020F0502020204030203" pitchFamily="34" charset="0"/>
              </a:rPr>
              <a:t> to control </a:t>
            </a:r>
            <a:r>
              <a:rPr lang="en-GB" b="0" i="0" dirty="0" err="1">
                <a:solidFill>
                  <a:srgbClr val="1A1C1C"/>
                </a:solidFill>
                <a:effectLst/>
                <a:latin typeface="Lato" panose="020F0502020204030203" pitchFamily="34" charset="0"/>
              </a:rPr>
              <a:t>hemorrhaging</a:t>
            </a:r>
            <a:r>
              <a:rPr lang="en-GB" b="0" i="0" dirty="0">
                <a:solidFill>
                  <a:srgbClr val="1A1C1C"/>
                </a:solidFill>
                <a:effectLst/>
                <a:latin typeface="Lato" panose="020F0502020204030203" pitchFamily="34" charset="0"/>
              </a:rPr>
              <a:t>.</a:t>
            </a:r>
          </a:p>
          <a:p>
            <a:pPr lvl="1"/>
            <a:endParaRPr lang="en-GB" dirty="0">
              <a:solidFill>
                <a:srgbClr val="1A1C1C"/>
              </a:solidFill>
              <a:latin typeface="Lato" panose="020F0502020204030203" pitchFamily="34" charset="0"/>
            </a:endParaRPr>
          </a:p>
          <a:p>
            <a:pPr lvl="1"/>
            <a:endParaRPr lang="en-GB" dirty="0"/>
          </a:p>
        </p:txBody>
      </p:sp>
    </p:spTree>
    <p:extLst>
      <p:ext uri="{BB962C8B-B14F-4D97-AF65-F5344CB8AC3E}">
        <p14:creationId xmlns:p14="http://schemas.microsoft.com/office/powerpoint/2010/main" val="31411667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9D2EFDB-34F8-47C4-A17A-D4432123FE4D}"/>
              </a:ext>
            </a:extLst>
          </p:cNvPr>
          <p:cNvSpPr>
            <a:spLocks noGrp="1"/>
          </p:cNvSpPr>
          <p:nvPr>
            <p:ph idx="1"/>
          </p:nvPr>
        </p:nvSpPr>
        <p:spPr>
          <a:xfrm>
            <a:off x="628650" y="1114426"/>
            <a:ext cx="7886700" cy="4375547"/>
          </a:xfrm>
        </p:spPr>
        <p:txBody>
          <a:bodyPr>
            <a:normAutofit fontScale="55000" lnSpcReduction="20000"/>
          </a:bodyPr>
          <a:lstStyle/>
          <a:p>
            <a:r>
              <a:rPr lang="en-GB" b="0" i="0" dirty="0">
                <a:solidFill>
                  <a:srgbClr val="1A1C1C"/>
                </a:solidFill>
                <a:effectLst/>
                <a:latin typeface="Lato" panose="020F0502020204030203" pitchFamily="34" charset="0"/>
              </a:rPr>
              <a:t>A 23-year-old woman comes to the emergency department because </a:t>
            </a:r>
            <a:r>
              <a:rPr lang="en-GB" b="0" i="0" dirty="0">
                <a:solidFill>
                  <a:srgbClr val="FF0000"/>
                </a:solidFill>
                <a:effectLst/>
                <a:latin typeface="Lato" panose="020F0502020204030203" pitchFamily="34" charset="0"/>
              </a:rPr>
              <a:t>of increasing abdominal pain with associated nausea and vomiting</a:t>
            </a:r>
            <a:r>
              <a:rPr lang="en-GB" b="0" i="0" dirty="0">
                <a:solidFill>
                  <a:srgbClr val="1A1C1C"/>
                </a:solidFill>
                <a:effectLst/>
                <a:latin typeface="Lato" panose="020F0502020204030203" pitchFamily="34" charset="0"/>
              </a:rPr>
              <a:t>. The symptoms began suddenly after having intercourse with her partner six hours ago. There is no associated fever, </a:t>
            </a:r>
            <a:r>
              <a:rPr lang="en-GB" b="0" i="0" dirty="0" err="1">
                <a:solidFill>
                  <a:srgbClr val="1A1C1C"/>
                </a:solidFill>
                <a:effectLst/>
                <a:latin typeface="Lato" panose="020F0502020204030203" pitchFamily="34" charset="0"/>
              </a:rPr>
              <a:t>diarrhea</a:t>
            </a:r>
            <a:r>
              <a:rPr lang="en-GB" b="0" i="0" dirty="0">
                <a:solidFill>
                  <a:srgbClr val="1A1C1C"/>
                </a:solidFill>
                <a:effectLst/>
                <a:latin typeface="Lato" panose="020F0502020204030203" pitchFamily="34" charset="0"/>
              </a:rPr>
              <a:t>, vaginal bleeding, or discharge. Menarche was at the age of 13 years and her last menstrual period was 4 weeks ago. She uses combination contraceptive pills. She had an appendectomy at the age of 12. Her temperature is 37.5°C (99.5°F), pulse is 100/min, respirations are 22/min, and blood pressure is 110/70 mm Hg. Abdominal examination shows </a:t>
            </a:r>
            <a:r>
              <a:rPr lang="en-GB" b="0" i="0" dirty="0">
                <a:solidFill>
                  <a:srgbClr val="FF0000"/>
                </a:solidFill>
                <a:effectLst/>
                <a:latin typeface="Lato" panose="020F0502020204030203" pitchFamily="34" charset="0"/>
              </a:rPr>
              <a:t>severe right lower quadrant tenderness </a:t>
            </a:r>
            <a:r>
              <a:rPr lang="en-GB" b="0" i="0" dirty="0">
                <a:solidFill>
                  <a:srgbClr val="1A1C1C"/>
                </a:solidFill>
                <a:effectLst/>
                <a:latin typeface="Lato" panose="020F0502020204030203" pitchFamily="34" charset="0"/>
              </a:rPr>
              <a:t>with </a:t>
            </a:r>
            <a:r>
              <a:rPr lang="en-GB" b="0" i="0" dirty="0">
                <a:solidFill>
                  <a:srgbClr val="FF0000"/>
                </a:solidFill>
                <a:effectLst/>
                <a:latin typeface="Lato" panose="020F0502020204030203" pitchFamily="34" charset="0"/>
              </a:rPr>
              <a:t>associated rebound and guarding</a:t>
            </a:r>
            <a:r>
              <a:rPr lang="en-GB" b="0" i="0" dirty="0">
                <a:solidFill>
                  <a:srgbClr val="1A1C1C"/>
                </a:solidFill>
                <a:effectLst/>
                <a:latin typeface="Lato" panose="020F0502020204030203" pitchFamily="34" charset="0"/>
              </a:rPr>
              <a:t>. Pelvic examination shows scant, clear vaginal discharge and</a:t>
            </a:r>
            <a:r>
              <a:rPr lang="en-GB" b="0" i="0" dirty="0">
                <a:solidFill>
                  <a:srgbClr val="FF0000"/>
                </a:solidFill>
                <a:effectLst/>
                <a:latin typeface="Lato" panose="020F0502020204030203" pitchFamily="34" charset="0"/>
              </a:rPr>
              <a:t> right adnexal tenderness</a:t>
            </a:r>
            <a:r>
              <a:rPr lang="en-GB" b="0" i="0" dirty="0">
                <a:solidFill>
                  <a:srgbClr val="1A1C1C"/>
                </a:solidFill>
                <a:effectLst/>
                <a:latin typeface="Lato" panose="020F0502020204030203" pitchFamily="34" charset="0"/>
              </a:rPr>
              <a:t>. There is no cervical wall motion tenderness. Her </a:t>
            </a:r>
            <a:r>
              <a:rPr lang="en-GB" b="0" i="0" dirty="0" err="1">
                <a:solidFill>
                  <a:srgbClr val="FF0000"/>
                </a:solidFill>
                <a:effectLst/>
                <a:latin typeface="Lato" panose="020F0502020204030203" pitchFamily="34" charset="0"/>
              </a:rPr>
              <a:t>hemoglobin</a:t>
            </a:r>
            <a:r>
              <a:rPr lang="en-GB" b="0" i="0" dirty="0">
                <a:solidFill>
                  <a:srgbClr val="FF0000"/>
                </a:solidFill>
                <a:effectLst/>
                <a:latin typeface="Lato" panose="020F0502020204030203" pitchFamily="34" charset="0"/>
              </a:rPr>
              <a:t> concentration is 10.5 </a:t>
            </a:r>
            <a:r>
              <a:rPr lang="en-GB" b="0" i="0" dirty="0">
                <a:solidFill>
                  <a:srgbClr val="1A1C1C"/>
                </a:solidFill>
                <a:effectLst/>
                <a:latin typeface="Lato" panose="020F0502020204030203" pitchFamily="34" charset="0"/>
              </a:rPr>
              <a:t>g/dL, leukocyte count is 9000/mm</a:t>
            </a:r>
            <a:r>
              <a:rPr lang="en-GB" b="0" i="0" baseline="30000" dirty="0">
                <a:solidFill>
                  <a:srgbClr val="1A1C1C"/>
                </a:solidFill>
                <a:effectLst/>
                <a:latin typeface="Lato" panose="020F0502020204030203" pitchFamily="34" charset="0"/>
              </a:rPr>
              <a:t>3</a:t>
            </a:r>
            <a:r>
              <a:rPr lang="en-GB" b="0" i="0" dirty="0">
                <a:solidFill>
                  <a:srgbClr val="1A1C1C"/>
                </a:solidFill>
                <a:effectLst/>
                <a:latin typeface="Lato" panose="020F0502020204030203" pitchFamily="34" charset="0"/>
              </a:rPr>
              <a:t>, and platelet count is 250,000/mm</a:t>
            </a:r>
            <a:r>
              <a:rPr lang="en-GB" b="0" i="0" baseline="30000" dirty="0">
                <a:solidFill>
                  <a:srgbClr val="1A1C1C"/>
                </a:solidFill>
                <a:effectLst/>
                <a:latin typeface="Lato" panose="020F0502020204030203" pitchFamily="34" charset="0"/>
              </a:rPr>
              <a:t>3</a:t>
            </a:r>
            <a:r>
              <a:rPr lang="en-GB" b="0" i="0" dirty="0">
                <a:solidFill>
                  <a:srgbClr val="1A1C1C"/>
                </a:solidFill>
                <a:effectLst/>
                <a:latin typeface="Lato" panose="020F0502020204030203" pitchFamily="34" charset="0"/>
              </a:rPr>
              <a:t>. A urine pregnancy test is negative. Which of the following imaging findings is most likely?’</a:t>
            </a:r>
          </a:p>
          <a:p>
            <a:r>
              <a:rPr lang="en-GB" sz="1950" dirty="0"/>
              <a:t>A) Echogenic tubal ring</a:t>
            </a:r>
          </a:p>
          <a:p>
            <a:r>
              <a:rPr lang="en-GB" sz="1950" dirty="0"/>
              <a:t>B) Decrease ovarian blood flow on doppler</a:t>
            </a:r>
          </a:p>
          <a:p>
            <a:r>
              <a:rPr lang="en-GB" sz="1950" dirty="0"/>
              <a:t>C) complex echogenic intrauterine mass </a:t>
            </a:r>
          </a:p>
          <a:p>
            <a:r>
              <a:rPr lang="en-GB" sz="1950" dirty="0"/>
              <a:t>D) Distended fallopian tube with incomplete septation</a:t>
            </a:r>
          </a:p>
          <a:p>
            <a:r>
              <a:rPr lang="en-GB" sz="1950" dirty="0"/>
              <a:t>E) Increased ovarian blood flow on doppler </a:t>
            </a:r>
          </a:p>
        </p:txBody>
      </p:sp>
    </p:spTree>
    <p:extLst>
      <p:ext uri="{BB962C8B-B14F-4D97-AF65-F5344CB8AC3E}">
        <p14:creationId xmlns:p14="http://schemas.microsoft.com/office/powerpoint/2010/main" val="16145612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4EF4234-4599-4C74-B73E-8117B5080C2F}"/>
              </a:ext>
            </a:extLst>
          </p:cNvPr>
          <p:cNvSpPr>
            <a:spLocks noGrp="1"/>
          </p:cNvSpPr>
          <p:nvPr>
            <p:ph idx="1"/>
          </p:nvPr>
        </p:nvSpPr>
        <p:spPr>
          <a:xfrm>
            <a:off x="742950" y="1562100"/>
            <a:ext cx="7886700" cy="3045619"/>
          </a:xfrm>
        </p:spPr>
        <p:txBody>
          <a:bodyPr>
            <a:normAutofit fontScale="70000" lnSpcReduction="20000"/>
          </a:bodyPr>
          <a:lstStyle/>
          <a:p>
            <a:r>
              <a:rPr lang="en-GB" b="0" i="0" dirty="0">
                <a:effectLst/>
                <a:latin typeface="Lato" panose="020F0502020204030203" pitchFamily="34" charset="0"/>
                <a:hlinkClick r:id="rId2"/>
              </a:rPr>
              <a:t>Ovarian torsion</a:t>
            </a:r>
            <a:r>
              <a:rPr lang="en-GB" b="0" i="0" dirty="0">
                <a:solidFill>
                  <a:srgbClr val="1A1C1C"/>
                </a:solidFill>
                <a:effectLst/>
                <a:latin typeface="Lato" panose="020F0502020204030203" pitchFamily="34" charset="0"/>
              </a:rPr>
              <a:t> is a common </a:t>
            </a:r>
            <a:r>
              <a:rPr lang="en-GB" b="0" i="0" dirty="0" err="1">
                <a:solidFill>
                  <a:srgbClr val="1A1C1C"/>
                </a:solidFill>
                <a:effectLst/>
                <a:latin typeface="Lato" panose="020F0502020204030203" pitchFamily="34" charset="0"/>
              </a:rPr>
              <a:t>gynecologic</a:t>
            </a:r>
            <a:r>
              <a:rPr lang="en-GB" b="0" i="0" dirty="0">
                <a:solidFill>
                  <a:srgbClr val="1A1C1C"/>
                </a:solidFill>
                <a:effectLst/>
                <a:latin typeface="Lato" panose="020F0502020204030203" pitchFamily="34" charset="0"/>
              </a:rPr>
              <a:t> emergency. It typically presents with enlarged, </a:t>
            </a:r>
            <a:r>
              <a:rPr lang="en-GB" b="0" i="0" dirty="0" err="1">
                <a:effectLst/>
                <a:latin typeface="Lato" panose="020F0502020204030203" pitchFamily="34" charset="0"/>
                <a:hlinkClick r:id="rId3"/>
              </a:rPr>
              <a:t>edematous</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4"/>
              </a:rPr>
              <a:t>ovaries</a:t>
            </a:r>
            <a:r>
              <a:rPr lang="en-GB" b="0" i="0" dirty="0">
                <a:solidFill>
                  <a:srgbClr val="1A1C1C"/>
                </a:solidFill>
                <a:effectLst/>
                <a:latin typeface="Lato" panose="020F0502020204030203" pitchFamily="34" charset="0"/>
              </a:rPr>
              <a:t> on pelvic </a:t>
            </a:r>
            <a:r>
              <a:rPr lang="en-GB" b="0" i="0" dirty="0">
                <a:effectLst/>
                <a:latin typeface="Lato" panose="020F0502020204030203" pitchFamily="34" charset="0"/>
                <a:hlinkClick r:id="rId5"/>
              </a:rPr>
              <a:t>ultrasound</a:t>
            </a:r>
            <a:r>
              <a:rPr lang="en-GB" b="0" i="0" dirty="0">
                <a:solidFill>
                  <a:srgbClr val="1A1C1C"/>
                </a:solidFill>
                <a:effectLst/>
                <a:latin typeface="Lato" panose="020F0502020204030203" pitchFamily="34" charset="0"/>
              </a:rPr>
              <a:t> and decreased ovarian blood flow on </a:t>
            </a:r>
            <a:r>
              <a:rPr lang="en-GB" b="0" i="0" dirty="0">
                <a:effectLst/>
                <a:latin typeface="Lato" panose="020F0502020204030203" pitchFamily="34" charset="0"/>
                <a:hlinkClick r:id="rId6"/>
              </a:rPr>
              <a:t>Doppler ultrasound</a:t>
            </a:r>
            <a:r>
              <a:rPr lang="en-GB" b="0" i="0" dirty="0">
                <a:solidFill>
                  <a:srgbClr val="1A1C1C"/>
                </a:solidFill>
                <a:effectLst/>
                <a:latin typeface="Lato" panose="020F0502020204030203" pitchFamily="34" charset="0"/>
              </a:rPr>
              <a:t> because rotation of the </a:t>
            </a:r>
            <a:r>
              <a:rPr lang="en-GB" b="0" i="0" dirty="0">
                <a:effectLst/>
                <a:latin typeface="Lato" panose="020F0502020204030203" pitchFamily="34" charset="0"/>
                <a:hlinkClick r:id="rId4"/>
              </a:rPr>
              <a:t>ovary</a:t>
            </a:r>
            <a:r>
              <a:rPr lang="en-GB" b="0" i="0" dirty="0">
                <a:solidFill>
                  <a:srgbClr val="1A1C1C"/>
                </a:solidFill>
                <a:effectLst/>
                <a:latin typeface="Lato" panose="020F0502020204030203" pitchFamily="34" charset="0"/>
              </a:rPr>
              <a:t> occludes the </a:t>
            </a:r>
            <a:r>
              <a:rPr lang="en-GB" b="0" i="0" dirty="0">
                <a:effectLst/>
                <a:latin typeface="Lato" panose="020F0502020204030203" pitchFamily="34" charset="0"/>
                <a:hlinkClick r:id="rId7"/>
              </a:rPr>
              <a:t>ovarian artery</a:t>
            </a:r>
            <a:r>
              <a:rPr lang="en-GB" b="0" i="0" dirty="0">
                <a:solidFill>
                  <a:srgbClr val="1A1C1C"/>
                </a:solidFill>
                <a:effectLst/>
                <a:latin typeface="Lato" panose="020F0502020204030203" pitchFamily="34" charset="0"/>
              </a:rPr>
              <a:t> and/or </a:t>
            </a:r>
            <a:r>
              <a:rPr lang="en-GB" b="0" i="0" dirty="0">
                <a:effectLst/>
                <a:latin typeface="Lato" panose="020F0502020204030203" pitchFamily="34" charset="0"/>
                <a:hlinkClick r:id="rId8"/>
              </a:rPr>
              <a:t>vein</a:t>
            </a:r>
            <a:r>
              <a:rPr lang="en-GB" b="0" i="0" dirty="0">
                <a:solidFill>
                  <a:srgbClr val="1A1C1C"/>
                </a:solidFill>
                <a:effectLst/>
                <a:latin typeface="Lato" panose="020F0502020204030203" pitchFamily="34" charset="0"/>
              </a:rPr>
              <a:t>. The main </a:t>
            </a:r>
            <a:r>
              <a:rPr lang="en-GB" b="0" i="0" dirty="0">
                <a:effectLst/>
                <a:latin typeface="Lato" panose="020F0502020204030203" pitchFamily="34" charset="0"/>
                <a:hlinkClick r:id="rId9"/>
              </a:rPr>
              <a:t>risk factor</a:t>
            </a:r>
            <a:r>
              <a:rPr lang="en-GB" b="0" i="0" dirty="0">
                <a:solidFill>
                  <a:srgbClr val="1A1C1C"/>
                </a:solidFill>
                <a:effectLst/>
                <a:latin typeface="Lato" panose="020F0502020204030203" pitchFamily="34" charset="0"/>
              </a:rPr>
              <a:t> for </a:t>
            </a:r>
            <a:r>
              <a:rPr lang="en-GB" b="0" i="0" dirty="0">
                <a:effectLst/>
                <a:latin typeface="Lato" panose="020F0502020204030203" pitchFamily="34" charset="0"/>
                <a:hlinkClick r:id="rId2"/>
              </a:rPr>
              <a:t>ovarian torsion</a:t>
            </a:r>
            <a:r>
              <a:rPr lang="en-GB" b="0" i="0" dirty="0">
                <a:solidFill>
                  <a:srgbClr val="1A1C1C"/>
                </a:solidFill>
                <a:effectLst/>
                <a:latin typeface="Lato" panose="020F0502020204030203" pitchFamily="34" charset="0"/>
              </a:rPr>
              <a:t> is ovarian enlargement due to </a:t>
            </a:r>
            <a:r>
              <a:rPr lang="en-GB" b="0" i="0" dirty="0">
                <a:effectLst/>
                <a:latin typeface="Lato" panose="020F0502020204030203" pitchFamily="34" charset="0"/>
                <a:hlinkClick r:id="rId10"/>
              </a:rPr>
              <a:t>ectopic pregnancy</a:t>
            </a:r>
            <a:r>
              <a:rPr lang="en-GB" b="0" i="0" dirty="0">
                <a:solidFill>
                  <a:srgbClr val="1A1C1C"/>
                </a:solidFill>
                <a:effectLst/>
                <a:latin typeface="Lato" panose="020F0502020204030203" pitchFamily="34" charset="0"/>
              </a:rPr>
              <a:t>, </a:t>
            </a:r>
            <a:r>
              <a:rPr lang="en-GB" b="0" i="0" dirty="0" err="1">
                <a:solidFill>
                  <a:srgbClr val="1A1C1C"/>
                </a:solidFill>
                <a:effectLst/>
                <a:latin typeface="Lato" panose="020F0502020204030203" pitchFamily="34" charset="0"/>
              </a:rPr>
              <a:t>tumors</a:t>
            </a:r>
            <a:r>
              <a:rPr lang="en-GB" b="0" i="0" dirty="0">
                <a:solidFill>
                  <a:srgbClr val="1A1C1C"/>
                </a:solidFill>
                <a:effectLst/>
                <a:latin typeface="Lato" panose="020F0502020204030203" pitchFamily="34" charset="0"/>
              </a:rPr>
              <a:t>, or cysts. Women of reproductive age are most commonly affected. Laparoscopic evaluation confirms the diagnosis. Surgical detorsion with ovarian conservation is recommended if </a:t>
            </a:r>
            <a:r>
              <a:rPr lang="en-GB" b="0" i="0" dirty="0">
                <a:effectLst/>
                <a:latin typeface="Lato" panose="020F0502020204030203" pitchFamily="34" charset="0"/>
                <a:hlinkClick r:id="rId4"/>
              </a:rPr>
              <a:t>ovaries</a:t>
            </a:r>
            <a:r>
              <a:rPr lang="en-GB" b="0" i="0" dirty="0">
                <a:solidFill>
                  <a:srgbClr val="1A1C1C"/>
                </a:solidFill>
                <a:effectLst/>
                <a:latin typeface="Lato" panose="020F0502020204030203" pitchFamily="34" charset="0"/>
              </a:rPr>
              <a:t> are viable. If the </a:t>
            </a:r>
            <a:r>
              <a:rPr lang="en-GB" b="0" i="0" dirty="0">
                <a:effectLst/>
                <a:latin typeface="Lato" panose="020F0502020204030203" pitchFamily="34" charset="0"/>
                <a:hlinkClick r:id="rId4"/>
              </a:rPr>
              <a:t>ovaries</a:t>
            </a:r>
            <a:r>
              <a:rPr lang="en-GB" b="0" i="0" dirty="0">
                <a:solidFill>
                  <a:srgbClr val="1A1C1C"/>
                </a:solidFill>
                <a:effectLst/>
                <a:latin typeface="Lato" panose="020F0502020204030203" pitchFamily="34" charset="0"/>
              </a:rPr>
              <a:t> are </a:t>
            </a:r>
            <a:r>
              <a:rPr lang="en-GB" b="0" i="0" dirty="0">
                <a:effectLst/>
                <a:latin typeface="Lato" panose="020F0502020204030203" pitchFamily="34" charset="0"/>
                <a:hlinkClick r:id="rId11"/>
              </a:rPr>
              <a:t>necrotic</a:t>
            </a:r>
            <a:r>
              <a:rPr lang="en-GB" b="0" i="0" dirty="0">
                <a:solidFill>
                  <a:srgbClr val="1A1C1C"/>
                </a:solidFill>
                <a:effectLst/>
                <a:latin typeface="Lato" panose="020F0502020204030203" pitchFamily="34" charset="0"/>
              </a:rPr>
              <a:t> or </a:t>
            </a:r>
            <a:r>
              <a:rPr lang="en-GB" b="0" i="0" dirty="0">
                <a:effectLst/>
                <a:latin typeface="Lato" panose="020F0502020204030203" pitchFamily="34" charset="0"/>
                <a:hlinkClick r:id="rId12"/>
              </a:rPr>
              <a:t>malignancy</a:t>
            </a:r>
            <a:r>
              <a:rPr lang="en-GB" b="0" i="0" dirty="0">
                <a:solidFill>
                  <a:srgbClr val="1A1C1C"/>
                </a:solidFill>
                <a:effectLst/>
                <a:latin typeface="Lato" panose="020F0502020204030203" pitchFamily="34" charset="0"/>
              </a:rPr>
              <a:t> is suspected, </a:t>
            </a:r>
            <a:r>
              <a:rPr lang="en-GB" b="0" i="0" u="sng" dirty="0" err="1">
                <a:solidFill>
                  <a:srgbClr val="1A1C1C"/>
                </a:solidFill>
                <a:effectLst/>
                <a:latin typeface="Lato" panose="020F0502020204030203" pitchFamily="34" charset="0"/>
              </a:rPr>
              <a:t>salpingo</a:t>
            </a:r>
            <a:r>
              <a:rPr lang="en-GB" b="0" i="0" u="sng" dirty="0">
                <a:solidFill>
                  <a:srgbClr val="1A1C1C"/>
                </a:solidFill>
                <a:effectLst/>
                <a:latin typeface="Lato" panose="020F0502020204030203" pitchFamily="34" charset="0"/>
              </a:rPr>
              <a:t>-oophorectomy</a:t>
            </a:r>
            <a:r>
              <a:rPr lang="en-GB" b="0" i="0" dirty="0">
                <a:solidFill>
                  <a:srgbClr val="1A1C1C"/>
                </a:solidFill>
                <a:effectLst/>
                <a:latin typeface="Lato" panose="020F0502020204030203" pitchFamily="34" charset="0"/>
              </a:rPr>
              <a:t> should be performed.</a:t>
            </a:r>
            <a:endParaRPr lang="en-GB" dirty="0"/>
          </a:p>
        </p:txBody>
      </p:sp>
    </p:spTree>
    <p:extLst>
      <p:ext uri="{BB962C8B-B14F-4D97-AF65-F5344CB8AC3E}">
        <p14:creationId xmlns:p14="http://schemas.microsoft.com/office/powerpoint/2010/main" val="33388962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36864DC-5694-4F8B-9BB1-C6C83B606771}"/>
              </a:ext>
            </a:extLst>
          </p:cNvPr>
          <p:cNvSpPr>
            <a:spLocks noGrp="1"/>
          </p:cNvSpPr>
          <p:nvPr>
            <p:ph idx="1"/>
          </p:nvPr>
        </p:nvSpPr>
        <p:spPr>
          <a:xfrm>
            <a:off x="628650" y="1284089"/>
            <a:ext cx="7886700" cy="4289822"/>
          </a:xfrm>
        </p:spPr>
        <p:txBody>
          <a:bodyPr>
            <a:normAutofit fontScale="62500" lnSpcReduction="20000"/>
          </a:bodyPr>
          <a:lstStyle/>
          <a:p>
            <a:r>
              <a:rPr lang="en-GB" b="0" i="0" dirty="0">
                <a:solidFill>
                  <a:srgbClr val="1A1C1C"/>
                </a:solidFill>
                <a:effectLst/>
                <a:latin typeface="Lato" panose="020F0502020204030203" pitchFamily="34" charset="0"/>
              </a:rPr>
              <a:t>A 40-year-old, gravida 2, nulliparous woman, at </a:t>
            </a:r>
            <a:r>
              <a:rPr lang="en-GB" b="0" i="0" dirty="0">
                <a:solidFill>
                  <a:srgbClr val="FF0000"/>
                </a:solidFill>
                <a:effectLst/>
                <a:latin typeface="Lato" panose="020F0502020204030203" pitchFamily="34" charset="0"/>
              </a:rPr>
              <a:t>14 weeks' gestation</a:t>
            </a:r>
            <a:r>
              <a:rPr lang="en-GB" b="0" i="0" dirty="0">
                <a:solidFill>
                  <a:srgbClr val="1A1C1C"/>
                </a:solidFill>
                <a:effectLst/>
                <a:latin typeface="Lato" panose="020F0502020204030203" pitchFamily="34" charset="0"/>
              </a:rPr>
              <a:t> comes to the physician because of a 6-hour history of</a:t>
            </a:r>
            <a:r>
              <a:rPr lang="en-GB" b="0" i="0" dirty="0">
                <a:solidFill>
                  <a:srgbClr val="FF0000"/>
                </a:solidFill>
                <a:effectLst/>
                <a:latin typeface="Lato" panose="020F0502020204030203" pitchFamily="34" charset="0"/>
              </a:rPr>
              <a:t> light vaginal bleeding and lower abdominal </a:t>
            </a:r>
            <a:r>
              <a:rPr lang="en-GB" b="0" i="0" dirty="0">
                <a:solidFill>
                  <a:srgbClr val="1A1C1C"/>
                </a:solidFill>
                <a:effectLst/>
                <a:latin typeface="Lato" panose="020F0502020204030203" pitchFamily="34" charset="0"/>
              </a:rPr>
              <a:t>discomfort. Eight months ago she had a spontaneous abortion at 10 weeks' gestation. Her pulse is 92/min, respirations are 18/min, and blood pressure is 134/76 mm Hg. Abdominal examination shows no tenderness or masses; bowel sounds are normal. On pelvic examination, there is old blood in the vaginal vault and at the closed cervical </a:t>
            </a:r>
            <a:r>
              <a:rPr lang="en-GB" b="0" i="0" dirty="0" err="1">
                <a:solidFill>
                  <a:srgbClr val="1A1C1C"/>
                </a:solidFill>
                <a:effectLst/>
                <a:latin typeface="Lato" panose="020F0502020204030203" pitchFamily="34" charset="0"/>
              </a:rPr>
              <a:t>os</a:t>
            </a:r>
            <a:r>
              <a:rPr lang="en-GB" b="0" i="0" dirty="0">
                <a:solidFill>
                  <a:srgbClr val="1A1C1C"/>
                </a:solidFill>
                <a:effectLst/>
                <a:latin typeface="Lato" panose="020F0502020204030203" pitchFamily="34" charset="0"/>
              </a:rPr>
              <a:t>. The </a:t>
            </a:r>
            <a:r>
              <a:rPr lang="en-GB" b="0" i="0" dirty="0">
                <a:solidFill>
                  <a:srgbClr val="FF0000"/>
                </a:solidFill>
                <a:effectLst/>
                <a:latin typeface="Lato" panose="020F0502020204030203" pitchFamily="34" charset="0"/>
              </a:rPr>
              <a:t>uterus is larger than expected for the length of gestation and there are bilateral adnexal masses</a:t>
            </a:r>
            <a:r>
              <a:rPr lang="en-GB" b="0" i="0" dirty="0">
                <a:solidFill>
                  <a:srgbClr val="1A1C1C"/>
                </a:solidFill>
                <a:effectLst/>
                <a:latin typeface="Lato" panose="020F0502020204030203" pitchFamily="34" charset="0"/>
              </a:rPr>
              <a:t>. Serum </a:t>
            </a:r>
            <a:r>
              <a:rPr lang="en-GB" b="0" i="0" dirty="0">
                <a:solidFill>
                  <a:srgbClr val="FF0000"/>
                </a:solidFill>
                <a:effectLst/>
                <a:latin typeface="Lato" panose="020F0502020204030203" pitchFamily="34" charset="0"/>
              </a:rPr>
              <a:t>β-</a:t>
            </a:r>
            <a:r>
              <a:rPr lang="en-GB" b="0" i="0" dirty="0" err="1">
                <a:solidFill>
                  <a:srgbClr val="FF0000"/>
                </a:solidFill>
                <a:effectLst/>
                <a:latin typeface="Lato" panose="020F0502020204030203" pitchFamily="34" charset="0"/>
              </a:rPr>
              <a:t>hCG</a:t>
            </a:r>
            <a:r>
              <a:rPr lang="en-GB" b="0" i="0" dirty="0">
                <a:solidFill>
                  <a:srgbClr val="FF0000"/>
                </a:solidFill>
                <a:effectLst/>
                <a:latin typeface="Lato" panose="020F0502020204030203" pitchFamily="34" charset="0"/>
              </a:rPr>
              <a:t> concentration is 120,000 </a:t>
            </a:r>
            <a:r>
              <a:rPr lang="en-GB" b="0" i="0" dirty="0" err="1">
                <a:solidFill>
                  <a:srgbClr val="FF0000"/>
                </a:solidFill>
                <a:effectLst/>
                <a:latin typeface="Lato" panose="020F0502020204030203" pitchFamily="34" charset="0"/>
              </a:rPr>
              <a:t>mIU</a:t>
            </a:r>
            <a:r>
              <a:rPr lang="en-GB" b="0" i="0" dirty="0">
                <a:solidFill>
                  <a:srgbClr val="FF0000"/>
                </a:solidFill>
                <a:effectLst/>
                <a:latin typeface="Lato" panose="020F0502020204030203" pitchFamily="34" charset="0"/>
              </a:rPr>
              <a:t>/ml</a:t>
            </a:r>
            <a:r>
              <a:rPr lang="en-GB" b="0" i="0" dirty="0">
                <a:solidFill>
                  <a:srgbClr val="1A1C1C"/>
                </a:solidFill>
                <a:effectLst/>
                <a:latin typeface="Lato" panose="020F0502020204030203" pitchFamily="34" charset="0"/>
              </a:rPr>
              <a:t>. Which of the following is the most appropriate next step in management?</a:t>
            </a:r>
          </a:p>
          <a:p>
            <a:r>
              <a:rPr lang="en-GB" dirty="0">
                <a:solidFill>
                  <a:srgbClr val="1A1C1C"/>
                </a:solidFill>
                <a:latin typeface="Lato" panose="020F0502020204030203" pitchFamily="34" charset="0"/>
              </a:rPr>
              <a:t>A) </a:t>
            </a:r>
            <a:r>
              <a:rPr lang="en-GB" sz="1950" dirty="0">
                <a:solidFill>
                  <a:srgbClr val="1A1C1C"/>
                </a:solidFill>
                <a:latin typeface="Lato" panose="020F0502020204030203" pitchFamily="34" charset="0"/>
              </a:rPr>
              <a:t>chorionic villous sampling</a:t>
            </a:r>
          </a:p>
          <a:p>
            <a:r>
              <a:rPr lang="en-GB" sz="1950" dirty="0">
                <a:solidFill>
                  <a:srgbClr val="1A1C1C"/>
                </a:solidFill>
                <a:latin typeface="Lato" panose="020F0502020204030203" pitchFamily="34" charset="0"/>
              </a:rPr>
              <a:t>B) Transvaginal Ultrasound</a:t>
            </a:r>
          </a:p>
          <a:p>
            <a:r>
              <a:rPr lang="en-GB" sz="1950" dirty="0">
                <a:solidFill>
                  <a:srgbClr val="1A1C1C"/>
                </a:solidFill>
                <a:latin typeface="Lato" panose="020F0502020204030203" pitchFamily="34" charset="0"/>
              </a:rPr>
              <a:t>C) Thyroid function test</a:t>
            </a:r>
          </a:p>
          <a:p>
            <a:r>
              <a:rPr lang="en-GB" sz="1950" dirty="0">
                <a:solidFill>
                  <a:srgbClr val="1A1C1C"/>
                </a:solidFill>
                <a:latin typeface="Lato" panose="020F0502020204030203" pitchFamily="34" charset="0"/>
              </a:rPr>
              <a:t>D) </a:t>
            </a:r>
            <a:r>
              <a:rPr lang="en-GB" sz="1950" dirty="0" err="1">
                <a:solidFill>
                  <a:srgbClr val="1A1C1C"/>
                </a:solidFill>
                <a:latin typeface="Lato" panose="020F0502020204030203" pitchFamily="34" charset="0"/>
              </a:rPr>
              <a:t>Prpgesterone</a:t>
            </a:r>
            <a:r>
              <a:rPr lang="en-GB" sz="1950" dirty="0">
                <a:solidFill>
                  <a:srgbClr val="1A1C1C"/>
                </a:solidFill>
                <a:latin typeface="Lato" panose="020F0502020204030203" pitchFamily="34" charset="0"/>
              </a:rPr>
              <a:t>  level</a:t>
            </a:r>
          </a:p>
          <a:p>
            <a:r>
              <a:rPr lang="en-GB" sz="1950" dirty="0">
                <a:solidFill>
                  <a:srgbClr val="1A1C1C"/>
                </a:solidFill>
                <a:latin typeface="Lato" panose="020F0502020204030203" pitchFamily="34" charset="0"/>
              </a:rPr>
              <a:t>E) </a:t>
            </a:r>
            <a:r>
              <a:rPr lang="en-GB" sz="1950" dirty="0" err="1">
                <a:solidFill>
                  <a:srgbClr val="1A1C1C"/>
                </a:solidFill>
                <a:latin typeface="Lato" panose="020F0502020204030203" pitchFamily="34" charset="0"/>
              </a:rPr>
              <a:t>Fetal</a:t>
            </a:r>
            <a:r>
              <a:rPr lang="en-GB" sz="1950" dirty="0">
                <a:solidFill>
                  <a:srgbClr val="1A1C1C"/>
                </a:solidFill>
                <a:latin typeface="Lato" panose="020F0502020204030203" pitchFamily="34" charset="0"/>
              </a:rPr>
              <a:t> doppler ultrasound</a:t>
            </a:r>
            <a:endParaRPr lang="en-GB" sz="1950" dirty="0"/>
          </a:p>
        </p:txBody>
      </p:sp>
    </p:spTree>
    <p:extLst>
      <p:ext uri="{BB962C8B-B14F-4D97-AF65-F5344CB8AC3E}">
        <p14:creationId xmlns:p14="http://schemas.microsoft.com/office/powerpoint/2010/main" val="32873452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5546A13-1F7C-4C56-AFC5-4F9CAE404C4A}"/>
              </a:ext>
            </a:extLst>
          </p:cNvPr>
          <p:cNvSpPr>
            <a:spLocks noGrp="1"/>
          </p:cNvSpPr>
          <p:nvPr>
            <p:ph idx="1"/>
          </p:nvPr>
        </p:nvSpPr>
        <p:spPr/>
        <p:txBody>
          <a:bodyPr/>
          <a:lstStyle/>
          <a:p>
            <a:r>
              <a:rPr lang="en-GB" b="0" i="0" dirty="0">
                <a:solidFill>
                  <a:srgbClr val="1A1C1C"/>
                </a:solidFill>
                <a:effectLst/>
                <a:latin typeface="Lato" panose="020F0502020204030203" pitchFamily="34" charset="0"/>
              </a:rPr>
              <a:t>The best imaging modality to diagnose </a:t>
            </a:r>
            <a:r>
              <a:rPr lang="en-GB" b="0" i="0" dirty="0">
                <a:effectLst/>
                <a:latin typeface="Lato" panose="020F0502020204030203" pitchFamily="34" charset="0"/>
                <a:hlinkClick r:id="rId2"/>
              </a:rPr>
              <a:t>gestational trophoblastic disease</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3"/>
              </a:rPr>
              <a:t>molar pregnancy</a:t>
            </a:r>
            <a:r>
              <a:rPr lang="en-GB" b="0" i="0" dirty="0">
                <a:solidFill>
                  <a:srgbClr val="1A1C1C"/>
                </a:solidFill>
                <a:effectLst/>
                <a:latin typeface="Lato" panose="020F0502020204030203" pitchFamily="34" charset="0"/>
              </a:rPr>
              <a:t> or </a:t>
            </a:r>
            <a:r>
              <a:rPr lang="en-GB" b="0" i="0" dirty="0">
                <a:effectLst/>
                <a:latin typeface="Lato" panose="020F0502020204030203" pitchFamily="34" charset="0"/>
                <a:hlinkClick r:id="rId4"/>
              </a:rPr>
              <a:t>choriocarcinoma</a:t>
            </a:r>
            <a:r>
              <a:rPr lang="en-GB" b="0" i="0" dirty="0">
                <a:solidFill>
                  <a:srgbClr val="1A1C1C"/>
                </a:solidFill>
                <a:effectLst/>
                <a:latin typeface="Lato" panose="020F0502020204030203" pitchFamily="34" charset="0"/>
              </a:rPr>
              <a:t>) is </a:t>
            </a:r>
            <a:r>
              <a:rPr lang="en-GB" b="0" i="0" dirty="0">
                <a:effectLst/>
                <a:latin typeface="Lato" panose="020F0502020204030203" pitchFamily="34" charset="0"/>
                <a:hlinkClick r:id="rId5"/>
              </a:rPr>
              <a:t>transvaginal ultrasound</a:t>
            </a:r>
            <a:r>
              <a:rPr lang="en-GB" b="0" i="0" dirty="0">
                <a:solidFill>
                  <a:srgbClr val="1A1C1C"/>
                </a:solidFill>
                <a:effectLst/>
                <a:latin typeface="Lato" panose="020F0502020204030203" pitchFamily="34" charset="0"/>
              </a:rPr>
              <a:t>. In the case of a </a:t>
            </a:r>
            <a:r>
              <a:rPr lang="en-GB" b="0" i="0" dirty="0">
                <a:effectLst/>
                <a:latin typeface="Lato" panose="020F0502020204030203" pitchFamily="34" charset="0"/>
                <a:hlinkClick r:id="rId6"/>
              </a:rPr>
              <a:t>complete hydatidiform mole</a:t>
            </a:r>
            <a:r>
              <a:rPr lang="en-GB" b="0" i="0" dirty="0">
                <a:solidFill>
                  <a:srgbClr val="1A1C1C"/>
                </a:solidFill>
                <a:effectLst/>
                <a:latin typeface="Lato" panose="020F0502020204030203" pitchFamily="34" charset="0"/>
              </a:rPr>
              <a:t>, a diffuse, echogenic, </a:t>
            </a:r>
            <a:r>
              <a:rPr lang="en-GB" b="0" i="0" dirty="0" err="1">
                <a:solidFill>
                  <a:srgbClr val="1A1C1C"/>
                </a:solidFill>
                <a:effectLst/>
                <a:latin typeface="Lato" panose="020F0502020204030203" pitchFamily="34" charset="0"/>
              </a:rPr>
              <a:t>multicystic</a:t>
            </a:r>
            <a:r>
              <a:rPr lang="en-GB" b="0" i="0" dirty="0">
                <a:solidFill>
                  <a:srgbClr val="1A1C1C"/>
                </a:solidFill>
                <a:effectLst/>
                <a:latin typeface="Lato" panose="020F0502020204030203" pitchFamily="34" charset="0"/>
              </a:rPr>
              <a:t> mass can often be seen (“snowstorm pattern”), whereas a </a:t>
            </a:r>
            <a:r>
              <a:rPr lang="en-GB" b="0" i="0" dirty="0">
                <a:effectLst/>
                <a:latin typeface="Lato" panose="020F0502020204030203" pitchFamily="34" charset="0"/>
                <a:hlinkClick r:id="rId7"/>
              </a:rPr>
              <a:t>partial hydatidiform mole</a:t>
            </a:r>
            <a:r>
              <a:rPr lang="en-GB" b="0" i="0" dirty="0">
                <a:solidFill>
                  <a:srgbClr val="1A1C1C"/>
                </a:solidFill>
                <a:effectLst/>
                <a:latin typeface="Lato" panose="020F0502020204030203" pitchFamily="34" charset="0"/>
              </a:rPr>
              <a:t> may also include </a:t>
            </a:r>
            <a:r>
              <a:rPr lang="en-GB" b="0" i="0" dirty="0" err="1">
                <a:solidFill>
                  <a:srgbClr val="1A1C1C"/>
                </a:solidFill>
                <a:effectLst/>
                <a:latin typeface="Lato" panose="020F0502020204030203" pitchFamily="34" charset="0"/>
              </a:rPr>
              <a:t>fetal</a:t>
            </a:r>
            <a:r>
              <a:rPr lang="en-GB" b="0" i="0" dirty="0">
                <a:solidFill>
                  <a:srgbClr val="1A1C1C"/>
                </a:solidFill>
                <a:effectLst/>
                <a:latin typeface="Lato" panose="020F0502020204030203" pitchFamily="34" charset="0"/>
              </a:rPr>
              <a:t> tissue and increased </a:t>
            </a:r>
            <a:r>
              <a:rPr lang="en-GB" b="0" i="0" dirty="0">
                <a:effectLst/>
                <a:latin typeface="Lato" panose="020F0502020204030203" pitchFamily="34" charset="0"/>
                <a:hlinkClick r:id="rId8"/>
              </a:rPr>
              <a:t>placental</a:t>
            </a:r>
            <a:r>
              <a:rPr lang="en-GB" b="0" i="0" dirty="0">
                <a:solidFill>
                  <a:srgbClr val="1A1C1C"/>
                </a:solidFill>
                <a:effectLst/>
                <a:latin typeface="Lato" panose="020F0502020204030203" pitchFamily="34" charset="0"/>
              </a:rPr>
              <a:t> thickness.</a:t>
            </a:r>
            <a:endParaRPr lang="en-GB" dirty="0"/>
          </a:p>
        </p:txBody>
      </p:sp>
    </p:spTree>
    <p:extLst>
      <p:ext uri="{BB962C8B-B14F-4D97-AF65-F5344CB8AC3E}">
        <p14:creationId xmlns:p14="http://schemas.microsoft.com/office/powerpoint/2010/main" val="23873586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623FBAD-77EF-434F-929B-4233AB8A74E7}"/>
              </a:ext>
            </a:extLst>
          </p:cNvPr>
          <p:cNvSpPr>
            <a:spLocks noGrp="1"/>
          </p:cNvSpPr>
          <p:nvPr>
            <p:ph idx="1"/>
          </p:nvPr>
        </p:nvSpPr>
        <p:spPr>
          <a:xfrm>
            <a:off x="628650" y="1226344"/>
            <a:ext cx="7886700" cy="3263504"/>
          </a:xfrm>
        </p:spPr>
        <p:txBody>
          <a:bodyPr>
            <a:normAutofit fontScale="70000" lnSpcReduction="20000"/>
          </a:bodyPr>
          <a:lstStyle/>
          <a:p>
            <a:r>
              <a:rPr lang="en-GB" b="0" i="0" dirty="0">
                <a:solidFill>
                  <a:srgbClr val="1A1C1C"/>
                </a:solidFill>
                <a:effectLst/>
                <a:latin typeface="Lato" panose="020F0502020204030203" pitchFamily="34" charset="0"/>
              </a:rPr>
              <a:t>A transvaginal ultrasound shows an </a:t>
            </a:r>
            <a:r>
              <a:rPr lang="en-GB" b="0" i="0" dirty="0">
                <a:solidFill>
                  <a:srgbClr val="FF0000"/>
                </a:solidFill>
                <a:effectLst/>
                <a:latin typeface="Lato" panose="020F0502020204030203" pitchFamily="34" charset="0"/>
              </a:rPr>
              <a:t>intrauterine </a:t>
            </a:r>
            <a:r>
              <a:rPr lang="en-GB" b="0" i="0" dirty="0" err="1">
                <a:solidFill>
                  <a:srgbClr val="FF0000"/>
                </a:solidFill>
                <a:effectLst/>
                <a:latin typeface="Lato" panose="020F0502020204030203" pitchFamily="34" charset="0"/>
              </a:rPr>
              <a:t>heteroechoic</a:t>
            </a:r>
            <a:r>
              <a:rPr lang="en-GB" b="0" i="0" dirty="0">
                <a:solidFill>
                  <a:srgbClr val="FF0000"/>
                </a:solidFill>
                <a:effectLst/>
                <a:latin typeface="Lato" panose="020F0502020204030203" pitchFamily="34" charset="0"/>
              </a:rPr>
              <a:t> mass</a:t>
            </a:r>
            <a:r>
              <a:rPr lang="en-GB" b="0" i="0" dirty="0">
                <a:solidFill>
                  <a:srgbClr val="1A1C1C"/>
                </a:solidFill>
                <a:effectLst/>
                <a:latin typeface="Lato" panose="020F0502020204030203" pitchFamily="34" charset="0"/>
              </a:rPr>
              <a:t> with numerous anechoic spaces and </a:t>
            </a:r>
            <a:r>
              <a:rPr lang="en-GB" b="0" i="0" dirty="0">
                <a:solidFill>
                  <a:srgbClr val="FF0000"/>
                </a:solidFill>
                <a:effectLst/>
                <a:latin typeface="Lato" panose="020F0502020204030203" pitchFamily="34" charset="0"/>
              </a:rPr>
              <a:t>no identifiable </a:t>
            </a:r>
            <a:r>
              <a:rPr lang="en-GB" b="0" i="0" dirty="0" err="1">
                <a:solidFill>
                  <a:srgbClr val="FF0000"/>
                </a:solidFill>
                <a:effectLst/>
                <a:latin typeface="Lato" panose="020F0502020204030203" pitchFamily="34" charset="0"/>
              </a:rPr>
              <a:t>fetus</a:t>
            </a:r>
            <a:r>
              <a:rPr lang="en-GB" b="0" i="0" dirty="0">
                <a:solidFill>
                  <a:srgbClr val="FF0000"/>
                </a:solidFill>
                <a:effectLst/>
                <a:latin typeface="Lato" panose="020F0502020204030203" pitchFamily="34" charset="0"/>
              </a:rPr>
              <a:t> or amniotic fluid</a:t>
            </a:r>
            <a:r>
              <a:rPr lang="en-GB" b="0" i="0" dirty="0">
                <a:solidFill>
                  <a:srgbClr val="1A1C1C"/>
                </a:solidFill>
                <a:effectLst/>
                <a:latin typeface="Lato" panose="020F0502020204030203" pitchFamily="34" charset="0"/>
              </a:rPr>
              <a:t>. Both </a:t>
            </a:r>
            <a:r>
              <a:rPr lang="en-GB" b="1" i="0" dirty="0">
                <a:solidFill>
                  <a:srgbClr val="1A1C1C"/>
                </a:solidFill>
                <a:effectLst/>
                <a:latin typeface="Lato" panose="020F0502020204030203" pitchFamily="34" charset="0"/>
              </a:rPr>
              <a:t>the ovaries are enlarged and have multiple thin-walled, </a:t>
            </a:r>
            <a:r>
              <a:rPr lang="en-GB" b="1" i="0" dirty="0" err="1">
                <a:solidFill>
                  <a:srgbClr val="1A1C1C"/>
                </a:solidFill>
                <a:effectLst/>
                <a:latin typeface="Lato" panose="020F0502020204030203" pitchFamily="34" charset="0"/>
              </a:rPr>
              <a:t>septated</a:t>
            </a:r>
            <a:r>
              <a:rPr lang="en-GB" b="1" i="0" dirty="0">
                <a:solidFill>
                  <a:srgbClr val="1A1C1C"/>
                </a:solidFill>
                <a:effectLst/>
                <a:latin typeface="Lato" panose="020F0502020204030203" pitchFamily="34" charset="0"/>
              </a:rPr>
              <a:t> cysts with clear content</a:t>
            </a:r>
            <a:r>
              <a:rPr lang="en-GB" b="0" i="0" dirty="0">
                <a:solidFill>
                  <a:srgbClr val="1A1C1C"/>
                </a:solidFill>
                <a:effectLst/>
                <a:latin typeface="Lato" panose="020F0502020204030203" pitchFamily="34" charset="0"/>
              </a:rPr>
              <a:t>. Which of the following is the most likely cause of the ovarian findings?</a:t>
            </a:r>
          </a:p>
          <a:p>
            <a:r>
              <a:rPr lang="en-GB" dirty="0">
                <a:solidFill>
                  <a:srgbClr val="1A1C1C"/>
                </a:solidFill>
                <a:latin typeface="Lato" panose="020F0502020204030203" pitchFamily="34" charset="0"/>
              </a:rPr>
              <a:t>A) serous cystadenomas</a:t>
            </a:r>
          </a:p>
          <a:p>
            <a:r>
              <a:rPr lang="en-GB" dirty="0">
                <a:solidFill>
                  <a:srgbClr val="1A1C1C"/>
                </a:solidFill>
                <a:latin typeface="Lato" panose="020F0502020204030203" pitchFamily="34" charset="0"/>
              </a:rPr>
              <a:t>B)chocolate cysts</a:t>
            </a:r>
          </a:p>
          <a:p>
            <a:r>
              <a:rPr lang="en-GB" dirty="0">
                <a:solidFill>
                  <a:srgbClr val="1A1C1C"/>
                </a:solidFill>
                <a:latin typeface="Lato" panose="020F0502020204030203" pitchFamily="34" charset="0"/>
              </a:rPr>
              <a:t>C) corpus luteum cysts</a:t>
            </a:r>
          </a:p>
          <a:p>
            <a:r>
              <a:rPr lang="en-GB" dirty="0">
                <a:solidFill>
                  <a:srgbClr val="1A1C1C"/>
                </a:solidFill>
                <a:latin typeface="Lato" panose="020F0502020204030203" pitchFamily="34" charset="0"/>
              </a:rPr>
              <a:t>D) luteoma of pregnancy</a:t>
            </a:r>
          </a:p>
          <a:p>
            <a:r>
              <a:rPr lang="en-GB" dirty="0">
                <a:solidFill>
                  <a:srgbClr val="1A1C1C"/>
                </a:solidFill>
                <a:latin typeface="Lato" panose="020F0502020204030203" pitchFamily="34" charset="0"/>
              </a:rPr>
              <a:t>E) theca lutein cysts</a:t>
            </a:r>
            <a:endParaRPr lang="en-GB" dirty="0"/>
          </a:p>
        </p:txBody>
      </p:sp>
    </p:spTree>
    <p:extLst>
      <p:ext uri="{BB962C8B-B14F-4D97-AF65-F5344CB8AC3E}">
        <p14:creationId xmlns:p14="http://schemas.microsoft.com/office/powerpoint/2010/main" val="9373326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48F202A-826B-487E-878F-8E68A2C1D221}"/>
              </a:ext>
            </a:extLst>
          </p:cNvPr>
          <p:cNvSpPr>
            <a:spLocks noGrp="1"/>
          </p:cNvSpPr>
          <p:nvPr>
            <p:ph idx="1"/>
          </p:nvPr>
        </p:nvSpPr>
        <p:spPr/>
        <p:txBody>
          <a:bodyPr>
            <a:normAutofit fontScale="92500" lnSpcReduction="20000"/>
          </a:bodyPr>
          <a:lstStyle/>
          <a:p>
            <a:r>
              <a:rPr lang="en-GB" b="0" i="0" dirty="0">
                <a:solidFill>
                  <a:srgbClr val="1A1C1C"/>
                </a:solidFill>
                <a:effectLst/>
                <a:latin typeface="Lato" panose="020F0502020204030203" pitchFamily="34" charset="0"/>
                <a:hlinkClick r:id="rId2"/>
              </a:rPr>
              <a:t>Theca lutein cysts</a:t>
            </a:r>
            <a:r>
              <a:rPr lang="en-GB" b="0" i="0" dirty="0">
                <a:solidFill>
                  <a:srgbClr val="1A1C1C"/>
                </a:solidFill>
                <a:effectLst/>
                <a:latin typeface="Lato" panose="020F0502020204030203" pitchFamily="34" charset="0"/>
              </a:rPr>
              <a:t> arise from increased </a:t>
            </a:r>
            <a:r>
              <a:rPr lang="en-GB" b="0" i="0" dirty="0">
                <a:effectLst/>
                <a:latin typeface="Lato" panose="020F0502020204030203" pitchFamily="34" charset="0"/>
                <a:hlinkClick r:id="rId3"/>
              </a:rPr>
              <a:t>gonadotropin</a:t>
            </a:r>
            <a:r>
              <a:rPr lang="en-GB" b="0" i="0" dirty="0">
                <a:solidFill>
                  <a:srgbClr val="1A1C1C"/>
                </a:solidFill>
                <a:effectLst/>
                <a:latin typeface="Lato" panose="020F0502020204030203" pitchFamily="34" charset="0"/>
              </a:rPr>
              <a:t> levels, most commonly </a:t>
            </a:r>
            <a:r>
              <a:rPr lang="en-GB" b="0" i="0" dirty="0">
                <a:effectLst/>
                <a:latin typeface="Lato" panose="020F0502020204030203" pitchFamily="34" charset="0"/>
                <a:hlinkClick r:id="rId4"/>
              </a:rPr>
              <a:t>beta-</a:t>
            </a:r>
            <a:r>
              <a:rPr lang="en-GB" b="0" i="0" dirty="0" err="1">
                <a:effectLst/>
                <a:latin typeface="Lato" panose="020F0502020204030203" pitchFamily="34" charset="0"/>
                <a:hlinkClick r:id="rId4"/>
              </a:rPr>
              <a:t>hCG</a:t>
            </a:r>
            <a:r>
              <a:rPr lang="en-GB" b="0" i="0" dirty="0">
                <a:solidFill>
                  <a:srgbClr val="1A1C1C"/>
                </a:solidFill>
                <a:effectLst/>
                <a:latin typeface="Lato" panose="020F0502020204030203" pitchFamily="34" charset="0"/>
              </a:rPr>
              <a:t>. They are a common finding in </a:t>
            </a:r>
            <a:r>
              <a:rPr lang="en-GB" b="0" i="0" dirty="0">
                <a:effectLst/>
                <a:latin typeface="Lato" panose="020F0502020204030203" pitchFamily="34" charset="0"/>
                <a:hlinkClick r:id="rId5"/>
              </a:rPr>
              <a:t>complete moles</a:t>
            </a:r>
            <a:r>
              <a:rPr lang="en-GB" b="0" i="0" dirty="0">
                <a:solidFill>
                  <a:srgbClr val="1A1C1C"/>
                </a:solidFill>
                <a:effectLst/>
                <a:latin typeface="Lato" panose="020F0502020204030203" pitchFamily="34" charset="0"/>
              </a:rPr>
              <a:t>, as an increased </a:t>
            </a:r>
            <a:r>
              <a:rPr lang="en-GB" b="0" i="0" dirty="0">
                <a:effectLst/>
                <a:latin typeface="Lato" panose="020F0502020204030203" pitchFamily="34" charset="0"/>
                <a:hlinkClick r:id="rId4"/>
              </a:rPr>
              <a:t>beta-</a:t>
            </a:r>
            <a:r>
              <a:rPr lang="en-GB" b="0" i="0" dirty="0" err="1">
                <a:effectLst/>
                <a:latin typeface="Lato" panose="020F0502020204030203" pitchFamily="34" charset="0"/>
                <a:hlinkClick r:id="rId4"/>
              </a:rPr>
              <a:t>hCG</a:t>
            </a:r>
            <a:r>
              <a:rPr lang="en-GB" b="0" i="0" dirty="0">
                <a:solidFill>
                  <a:srgbClr val="1A1C1C"/>
                </a:solidFill>
                <a:effectLst/>
                <a:latin typeface="Lato" panose="020F0502020204030203" pitchFamily="34" charset="0"/>
              </a:rPr>
              <a:t> level is a typical finding of </a:t>
            </a:r>
            <a:r>
              <a:rPr lang="en-GB" b="0" i="0" dirty="0">
                <a:effectLst/>
                <a:latin typeface="Lato" panose="020F0502020204030203" pitchFamily="34" charset="0"/>
                <a:hlinkClick r:id="rId6"/>
              </a:rPr>
              <a:t>gestational trophoblastic disease</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2"/>
              </a:rPr>
              <a:t>Theca lutein cysts</a:t>
            </a:r>
            <a:r>
              <a:rPr lang="en-GB" b="0" i="0" dirty="0">
                <a:solidFill>
                  <a:srgbClr val="1A1C1C"/>
                </a:solidFill>
                <a:effectLst/>
                <a:latin typeface="Lato" panose="020F0502020204030203" pitchFamily="34" charset="0"/>
              </a:rPr>
              <a:t> are also associated with </a:t>
            </a:r>
            <a:r>
              <a:rPr lang="en-GB" b="0" i="0" dirty="0">
                <a:effectLst/>
                <a:latin typeface="Lato" panose="020F0502020204030203" pitchFamily="34" charset="0"/>
                <a:hlinkClick r:id="rId7"/>
              </a:rPr>
              <a:t>multiple pregnancies</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8"/>
              </a:rPr>
              <a:t>infertility</a:t>
            </a:r>
            <a:r>
              <a:rPr lang="en-GB" b="0" i="0" dirty="0">
                <a:solidFill>
                  <a:srgbClr val="1A1C1C"/>
                </a:solidFill>
                <a:effectLst/>
                <a:latin typeface="Lato" panose="020F0502020204030203" pitchFamily="34" charset="0"/>
              </a:rPr>
              <a:t> treatment with </a:t>
            </a:r>
            <a:r>
              <a:rPr lang="en-GB" b="0" i="0" dirty="0">
                <a:effectLst/>
                <a:latin typeface="Lato" panose="020F0502020204030203" pitchFamily="34" charset="0"/>
                <a:hlinkClick r:id="rId3"/>
              </a:rPr>
              <a:t>gonadotropins</a:t>
            </a:r>
            <a:r>
              <a:rPr lang="en-GB" b="0" i="0" dirty="0">
                <a:solidFill>
                  <a:srgbClr val="1A1C1C"/>
                </a:solidFill>
                <a:effectLst/>
                <a:latin typeface="Lato" panose="020F0502020204030203" pitchFamily="34" charset="0"/>
              </a:rPr>
              <a:t>, or </a:t>
            </a:r>
            <a:r>
              <a:rPr lang="en-GB" b="0" i="0" dirty="0">
                <a:effectLst/>
                <a:latin typeface="Lato" panose="020F0502020204030203" pitchFamily="34" charset="0"/>
                <a:hlinkClick r:id="rId9"/>
              </a:rPr>
              <a:t>PCOS</a:t>
            </a:r>
            <a:r>
              <a:rPr lang="en-GB" b="0" i="0" dirty="0">
                <a:solidFill>
                  <a:srgbClr val="1A1C1C"/>
                </a:solidFill>
                <a:effectLst/>
                <a:latin typeface="Lato" panose="020F0502020204030203" pitchFamily="34" charset="0"/>
              </a:rPr>
              <a:t>. These benign cysts often occur bilaterally, have thin walls and clear content, and usually resolve spontaneously within 2–4 months.</a:t>
            </a:r>
            <a:endParaRPr lang="en-GB" dirty="0"/>
          </a:p>
        </p:txBody>
      </p:sp>
    </p:spTree>
    <p:extLst>
      <p:ext uri="{BB962C8B-B14F-4D97-AF65-F5344CB8AC3E}">
        <p14:creationId xmlns:p14="http://schemas.microsoft.com/office/powerpoint/2010/main" val="20917343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2A001-AD45-49E9-BF98-C44053AA72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1BBD15C9-DF00-4BF8-9392-75E24DA210C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91435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D668CF-039B-409A-9371-9A0EAC27F575}"/>
              </a:ext>
            </a:extLst>
          </p:cNvPr>
          <p:cNvSpPr>
            <a:spLocks noGrp="1"/>
          </p:cNvSpPr>
          <p:nvPr>
            <p:ph type="title"/>
          </p:nvPr>
        </p:nvSpPr>
        <p:spPr>
          <a:xfrm>
            <a:off x="395536" y="332656"/>
            <a:ext cx="8042910" cy="1325563"/>
          </a:xfrm>
        </p:spPr>
        <p:txBody>
          <a:bodyPr>
            <a:noAutofit/>
          </a:bodyPr>
          <a:lstStyle/>
          <a:p>
            <a:r>
              <a:rPr lang="en-US" sz="5400" b="1" dirty="0"/>
              <a:t>Signs &amp;symptoms</a:t>
            </a:r>
            <a:br>
              <a:rPr lang="en-US" sz="5400" b="1" dirty="0"/>
            </a:br>
            <a:r>
              <a:rPr lang="en-US" sz="5400" b="1" dirty="0"/>
              <a:t/>
            </a:r>
            <a:br>
              <a:rPr lang="en-US" sz="5400" b="1" dirty="0"/>
            </a:br>
            <a:endParaRPr lang="en-US" sz="5400" b="1" dirty="0"/>
          </a:p>
        </p:txBody>
      </p:sp>
      <p:sp>
        <p:nvSpPr>
          <p:cNvPr id="7" name="Content Placeholder 6">
            <a:extLst>
              <a:ext uri="{FF2B5EF4-FFF2-40B4-BE49-F238E27FC236}">
                <a16:creationId xmlns:a16="http://schemas.microsoft.com/office/drawing/2014/main" xmlns="" id="{61D725AD-6E27-4ECB-BE2C-11958C2E57D2}"/>
              </a:ext>
            </a:extLst>
          </p:cNvPr>
          <p:cNvSpPr>
            <a:spLocks noGrp="1"/>
          </p:cNvSpPr>
          <p:nvPr>
            <p:ph idx="1"/>
          </p:nvPr>
        </p:nvSpPr>
        <p:spPr>
          <a:xfrm>
            <a:off x="705554" y="987837"/>
            <a:ext cx="6711654" cy="4195481"/>
          </a:xfrm>
        </p:spPr>
        <p:txBody>
          <a:bodyPr>
            <a:noAutofit/>
          </a:bodyPr>
          <a:lstStyle/>
          <a:p>
            <a:pPr marL="0" indent="0">
              <a:lnSpc>
                <a:spcPct val="91000"/>
              </a:lnSpc>
              <a:spcBef>
                <a:spcPct val="0"/>
              </a:spcBef>
              <a:buNone/>
              <a:defRPr/>
            </a:pPr>
            <a:endParaRPr lang="en-US" altLang="en-US" sz="2800" b="1" dirty="0">
              <a:solidFill>
                <a:srgbClr val="FF0000"/>
              </a:solidFill>
              <a:cs typeface="Times New Roman" panose="02020603050405020304" pitchFamily="18" charset="0"/>
            </a:endParaRPr>
          </a:p>
          <a:p>
            <a:pPr>
              <a:lnSpc>
                <a:spcPct val="91000"/>
              </a:lnSpc>
              <a:spcBef>
                <a:spcPct val="0"/>
              </a:spcBef>
              <a:defRPr/>
            </a:pPr>
            <a:r>
              <a:rPr lang="en-US" altLang="en-US" sz="2800" b="1" dirty="0">
                <a:solidFill>
                  <a:srgbClr val="FF0000"/>
                </a:solidFill>
                <a:latin typeface="Arial" panose="020B0604020202020204" pitchFamily="34" charset="0"/>
                <a:cs typeface="Arial" panose="020B0604020202020204" pitchFamily="34" charset="0"/>
              </a:rPr>
              <a:t>Itching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(commonest), </a:t>
            </a:r>
            <a:r>
              <a:rPr lang="en-US" altLang="en-US" sz="2800" b="1" dirty="0">
                <a:solidFill>
                  <a:srgbClr val="FF0000"/>
                </a:solidFill>
                <a:latin typeface="Arial" panose="020B0604020202020204" pitchFamily="34" charset="0"/>
                <a:cs typeface="Arial" panose="020B0604020202020204" pitchFamily="34" charset="0"/>
              </a:rPr>
              <a:t>vaginal</a:t>
            </a:r>
            <a:r>
              <a:rPr lang="en-US" altLang="en-US" sz="2800" b="1"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soreness</a:t>
            </a:r>
            <a:r>
              <a:rPr lang="en-US" altLang="en-US" sz="2800"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Dyspareunia</a:t>
            </a:r>
            <a:r>
              <a:rPr lang="en-US" altLang="en-US" sz="2800" dirty="0">
                <a:latin typeface="Arial" panose="020B0604020202020204" pitchFamily="34" charset="0"/>
                <a:cs typeface="Arial" panose="020B0604020202020204" pitchFamily="34" charset="0"/>
              </a:rPr>
              <a:t>.</a:t>
            </a:r>
          </a:p>
          <a:p>
            <a:pPr>
              <a:lnSpc>
                <a:spcPct val="91000"/>
              </a:lnSpc>
              <a:spcBef>
                <a:spcPct val="0"/>
              </a:spcBef>
              <a:defRPr/>
            </a:pPr>
            <a:r>
              <a:rPr lang="en-US" altLang="en-US" sz="2800" dirty="0">
                <a:latin typeface="Arial" panose="020B0604020202020204" pitchFamily="34" charset="0"/>
                <a:cs typeface="Arial" panose="020B0604020202020204" pitchFamily="34" charset="0"/>
              </a:rPr>
              <a:t>Burning and pain are uncommon.</a:t>
            </a:r>
          </a:p>
          <a:p>
            <a:pPr>
              <a:lnSpc>
                <a:spcPct val="91000"/>
              </a:lnSpc>
              <a:spcBef>
                <a:spcPct val="0"/>
              </a:spcBef>
              <a:defRPr/>
            </a:pPr>
            <a:endParaRPr lang="en-US" altLang="en-US" sz="2800" b="1" dirty="0">
              <a:latin typeface="Arial" panose="020B0604020202020204" pitchFamily="34" charset="0"/>
              <a:cs typeface="Arial" panose="020B0604020202020204" pitchFamily="34" charset="0"/>
            </a:endParaRPr>
          </a:p>
          <a:p>
            <a:pPr lvl="0">
              <a:lnSpc>
                <a:spcPct val="91000"/>
              </a:lnSpc>
              <a:spcBef>
                <a:spcPct val="0"/>
              </a:spcBef>
              <a:defRPr/>
            </a:pPr>
            <a:r>
              <a:rPr lang="en-US" sz="2800" kern="0" dirty="0">
                <a:latin typeface="Arial" panose="020B0604020202020204" pitchFamily="34" charset="0"/>
                <a:cs typeface="Arial" panose="020B0604020202020204" pitchFamily="34" charset="0"/>
                <a:sym typeface="+mn-ea"/>
              </a:rPr>
              <a:t> Initially:  papules and plaques that are white, well-demarcated, and may be surrounded by an inflammatory halo</a:t>
            </a:r>
            <a:endParaRPr lang="en-US" altLang="ko-KR" sz="2800" kern="0" dirty="0">
              <a:latin typeface="Arial" panose="020B0604020202020204" pitchFamily="34" charset="0"/>
              <a:ea typeface="FZShuTi" panose="02010601030101010101" pitchFamily="2" charset="-122"/>
              <a:cs typeface="Arial" panose="020B0604020202020204" pitchFamily="34" charset="0"/>
            </a:endParaRPr>
          </a:p>
          <a:p>
            <a:pPr>
              <a:lnSpc>
                <a:spcPct val="91000"/>
              </a:lnSpc>
              <a:spcBef>
                <a:spcPct val="0"/>
              </a:spcBef>
              <a:defRPr/>
            </a:pPr>
            <a:endParaRPr lang="en-US" altLang="en-US" sz="2800" b="1" dirty="0">
              <a:latin typeface="Arial" panose="020B0604020202020204" pitchFamily="34" charset="0"/>
              <a:cs typeface="Arial" panose="020B0604020202020204" pitchFamily="34" charset="0"/>
            </a:endParaRPr>
          </a:p>
          <a:p>
            <a:pPr>
              <a:lnSpc>
                <a:spcPct val="91000"/>
              </a:lnSpc>
              <a:spcBef>
                <a:spcPct val="0"/>
              </a:spcBef>
              <a:defRPr/>
            </a:pPr>
            <a:r>
              <a:rPr lang="en-US" altLang="en-US" sz="2800" b="1" dirty="0">
                <a:latin typeface="Arial" panose="020B0604020202020204" pitchFamily="34" charset="0"/>
                <a:cs typeface="Arial" panose="020B0604020202020204" pitchFamily="34" charset="0"/>
              </a:rPr>
              <a:t>Later : </a:t>
            </a:r>
            <a:r>
              <a:rPr lang="en-US" altLang="en-US" sz="2800" b="1" dirty="0">
                <a:solidFill>
                  <a:srgbClr val="FF0000"/>
                </a:solidFill>
                <a:latin typeface="Arial" panose="020B0604020202020204" pitchFamily="34" charset="0"/>
                <a:cs typeface="Arial" panose="020B0604020202020204" pitchFamily="34" charset="0"/>
              </a:rPr>
              <a:t>Crinkled</a:t>
            </a:r>
            <a:r>
              <a:rPr lang="en-US" altLang="en-US" sz="2800" b="1" dirty="0">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skin, Labia minora atrophy, constriction of Vaginal orifice, adhesions , ecchymosis and fissures.  </a:t>
            </a:r>
          </a:p>
          <a:p>
            <a:endParaRPr lang="en-US" sz="2800" dirty="0"/>
          </a:p>
        </p:txBody>
      </p:sp>
    </p:spTree>
    <p:extLst>
      <p:ext uri="{BB962C8B-B14F-4D97-AF65-F5344CB8AC3E}">
        <p14:creationId xmlns:p14="http://schemas.microsoft.com/office/powerpoint/2010/main" val="4456945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016DD36-D9B2-45DC-A5C7-BEA6595AC3BB}"/>
              </a:ext>
            </a:extLst>
          </p:cNvPr>
          <p:cNvSpPr>
            <a:spLocks noGrp="1"/>
          </p:cNvSpPr>
          <p:nvPr>
            <p:ph idx="1"/>
          </p:nvPr>
        </p:nvSpPr>
        <p:spPr>
          <a:xfrm>
            <a:off x="700088" y="1269206"/>
            <a:ext cx="7886700" cy="3263504"/>
          </a:xfrm>
        </p:spPr>
        <p:txBody>
          <a:bodyPr>
            <a:normAutofit lnSpcReduction="10000"/>
          </a:bodyPr>
          <a:lstStyle/>
          <a:p>
            <a:pPr marL="0" indent="0" defTabSz="685800">
              <a:spcBef>
                <a:spcPts val="0"/>
              </a:spcBef>
              <a:buNone/>
              <a:defRPr/>
            </a:pPr>
            <a:r>
              <a:rPr lang="en-US" sz="2100" dirty="0">
                <a:solidFill>
                  <a:prstClr val="black"/>
                </a:solidFill>
                <a:latin typeface="Calibri"/>
              </a:rPr>
              <a:t>Ovarian cyst ( or mass ) may be :</a:t>
            </a:r>
          </a:p>
          <a:p>
            <a:pPr marL="0" indent="0" defTabSz="685800">
              <a:spcBef>
                <a:spcPts val="0"/>
              </a:spcBef>
              <a:buNone/>
              <a:defRPr/>
            </a:pPr>
            <a:endParaRPr lang="en-US" sz="2100" dirty="0">
              <a:solidFill>
                <a:prstClr val="black"/>
              </a:solidFill>
              <a:latin typeface="Calibri"/>
            </a:endParaRPr>
          </a:p>
          <a:p>
            <a:pPr marL="0" indent="0" defTabSz="685800">
              <a:spcBef>
                <a:spcPts val="0"/>
              </a:spcBef>
              <a:buNone/>
              <a:defRPr/>
            </a:pPr>
            <a:r>
              <a:rPr lang="en-US" sz="2100" dirty="0">
                <a:solidFill>
                  <a:prstClr val="black"/>
                </a:solidFill>
                <a:latin typeface="Calibri"/>
              </a:rPr>
              <a:t> 1) Physiological cysts</a:t>
            </a:r>
          </a:p>
          <a:p>
            <a:pPr marL="0" indent="0" defTabSz="685800">
              <a:spcBef>
                <a:spcPts val="0"/>
              </a:spcBef>
              <a:buNone/>
              <a:defRPr/>
            </a:pPr>
            <a:r>
              <a:rPr lang="en-US" sz="2100" dirty="0">
                <a:solidFill>
                  <a:prstClr val="black"/>
                </a:solidFill>
                <a:latin typeface="Calibri"/>
              </a:rPr>
              <a:t> 2) Neoplastic : </a:t>
            </a:r>
            <a:r>
              <a:rPr lang="en-US" sz="2100" dirty="0" err="1">
                <a:solidFill>
                  <a:prstClr val="black"/>
                </a:solidFill>
                <a:latin typeface="Calibri"/>
              </a:rPr>
              <a:t>benign,borderline,malignant</a:t>
            </a:r>
            <a:r>
              <a:rPr lang="en-US" sz="2100" dirty="0">
                <a:solidFill>
                  <a:prstClr val="black"/>
                </a:solidFill>
                <a:latin typeface="Calibri"/>
              </a:rPr>
              <a:t> and secondaries </a:t>
            </a:r>
          </a:p>
          <a:p>
            <a:pPr marL="0" indent="0" defTabSz="685800">
              <a:spcBef>
                <a:spcPts val="0"/>
              </a:spcBef>
              <a:buNone/>
              <a:defRPr/>
            </a:pPr>
            <a:r>
              <a:rPr lang="en-US" sz="2100" dirty="0">
                <a:solidFill>
                  <a:prstClr val="black"/>
                </a:solidFill>
                <a:latin typeface="Calibri"/>
              </a:rPr>
              <a:t> 3) </a:t>
            </a:r>
            <a:r>
              <a:rPr lang="en-US" sz="2100" dirty="0" err="1">
                <a:solidFill>
                  <a:prstClr val="black"/>
                </a:solidFill>
                <a:latin typeface="Calibri"/>
              </a:rPr>
              <a:t>Tuboovarian</a:t>
            </a:r>
            <a:r>
              <a:rPr lang="en-US" sz="2100" dirty="0">
                <a:solidFill>
                  <a:prstClr val="black"/>
                </a:solidFill>
                <a:latin typeface="Calibri"/>
              </a:rPr>
              <a:t> abscess</a:t>
            </a:r>
          </a:p>
          <a:p>
            <a:pPr marL="0" indent="0" defTabSz="685800">
              <a:spcBef>
                <a:spcPts val="0"/>
              </a:spcBef>
              <a:buNone/>
              <a:defRPr/>
            </a:pPr>
            <a:r>
              <a:rPr lang="en-US" sz="2100" dirty="0">
                <a:solidFill>
                  <a:prstClr val="black"/>
                </a:solidFill>
                <a:latin typeface="Calibri"/>
              </a:rPr>
              <a:t> 4) Ectopic pregnancy</a:t>
            </a:r>
          </a:p>
          <a:p>
            <a:pPr marL="0" indent="0" defTabSz="685800">
              <a:spcBef>
                <a:spcPts val="0"/>
              </a:spcBef>
              <a:buNone/>
              <a:defRPr/>
            </a:pPr>
            <a:r>
              <a:rPr lang="en-US" sz="2100" dirty="0">
                <a:solidFill>
                  <a:prstClr val="black"/>
                </a:solidFill>
                <a:latin typeface="Calibri"/>
              </a:rPr>
              <a:t> 5) Endometrioma</a:t>
            </a:r>
          </a:p>
          <a:p>
            <a:pPr marL="0" indent="0" defTabSz="685800">
              <a:spcBef>
                <a:spcPts val="0"/>
              </a:spcBef>
              <a:buNone/>
              <a:defRPr/>
            </a:pPr>
            <a:r>
              <a:rPr lang="en-US" sz="2100" dirty="0">
                <a:solidFill>
                  <a:prstClr val="black"/>
                </a:solidFill>
                <a:latin typeface="Calibri"/>
              </a:rPr>
              <a:t> 6) Polycystic ovary syndrome</a:t>
            </a:r>
          </a:p>
          <a:p>
            <a:pPr marL="0" indent="0" defTabSz="685800">
              <a:spcBef>
                <a:spcPts val="0"/>
              </a:spcBef>
              <a:buNone/>
              <a:defRPr/>
            </a:pPr>
            <a:r>
              <a:rPr lang="en-US" sz="2100" dirty="0">
                <a:solidFill>
                  <a:prstClr val="black"/>
                </a:solidFill>
                <a:latin typeface="Calibri"/>
              </a:rPr>
              <a:t> 7) Theca </a:t>
            </a:r>
            <a:r>
              <a:rPr lang="en-US" sz="2100" dirty="0" err="1">
                <a:solidFill>
                  <a:prstClr val="black"/>
                </a:solidFill>
                <a:latin typeface="Calibri"/>
              </a:rPr>
              <a:t>leutein</a:t>
            </a:r>
            <a:r>
              <a:rPr lang="en-US" sz="2100" dirty="0">
                <a:solidFill>
                  <a:prstClr val="black"/>
                </a:solidFill>
                <a:latin typeface="Calibri"/>
              </a:rPr>
              <a:t> cysts</a:t>
            </a:r>
          </a:p>
          <a:p>
            <a:pPr marL="0" indent="0" defTabSz="685800">
              <a:spcBef>
                <a:spcPts val="0"/>
              </a:spcBef>
              <a:buNone/>
              <a:defRPr/>
            </a:pPr>
            <a:r>
              <a:rPr lang="en-US" sz="2100" dirty="0">
                <a:solidFill>
                  <a:prstClr val="black"/>
                </a:solidFill>
                <a:latin typeface="Calibri"/>
              </a:rPr>
              <a:t> 8) Luteoma	</a:t>
            </a:r>
          </a:p>
          <a:p>
            <a:endParaRPr lang="en-GB" dirty="0"/>
          </a:p>
        </p:txBody>
      </p:sp>
    </p:spTree>
    <p:extLst>
      <p:ext uri="{BB962C8B-B14F-4D97-AF65-F5344CB8AC3E}">
        <p14:creationId xmlns:p14="http://schemas.microsoft.com/office/powerpoint/2010/main" val="6659084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1AA1AD7-91C7-4107-8E56-16C078EB67BD}"/>
              </a:ext>
            </a:extLst>
          </p:cNvPr>
          <p:cNvSpPr>
            <a:spLocks noGrp="1"/>
          </p:cNvSpPr>
          <p:nvPr>
            <p:ph idx="1"/>
          </p:nvPr>
        </p:nvSpPr>
        <p:spPr>
          <a:xfrm>
            <a:off x="671513" y="1454943"/>
            <a:ext cx="7893844" cy="3759994"/>
          </a:xfrm>
        </p:spPr>
        <p:txBody>
          <a:bodyPr>
            <a:normAutofit fontScale="92500" lnSpcReduction="20000"/>
          </a:bodyPr>
          <a:lstStyle/>
          <a:p>
            <a:pPr marL="0" indent="0" algn="ctr" defTabSz="685800">
              <a:spcBef>
                <a:spcPts val="0"/>
              </a:spcBef>
              <a:buNone/>
              <a:defRPr/>
            </a:pPr>
            <a:r>
              <a:rPr lang="en-US" sz="2100" b="1" dirty="0">
                <a:solidFill>
                  <a:prstClr val="black"/>
                </a:solidFill>
                <a:latin typeface="Calibri"/>
              </a:rPr>
              <a:t>Physiological(functional) ovarian cysts</a:t>
            </a:r>
          </a:p>
          <a:p>
            <a:pPr marL="257175" indent="-257175" defTabSz="685800">
              <a:spcBef>
                <a:spcPts val="0"/>
              </a:spcBef>
              <a:buFontTx/>
              <a:buAutoNum type="arabicParenR"/>
              <a:defRPr/>
            </a:pPr>
            <a:r>
              <a:rPr lang="en-US" sz="1500" dirty="0">
                <a:solidFill>
                  <a:prstClr val="black"/>
                </a:solidFill>
                <a:latin typeface="Calibri"/>
              </a:rPr>
              <a:t>Follicular cyst</a:t>
            </a:r>
          </a:p>
          <a:p>
            <a:pPr marL="257175" indent="-257175" defTabSz="685800">
              <a:spcBef>
                <a:spcPts val="0"/>
              </a:spcBef>
              <a:buFontTx/>
              <a:buAutoNum type="arabicParenR"/>
              <a:defRPr/>
            </a:pPr>
            <a:r>
              <a:rPr lang="en-US" sz="1500" dirty="0">
                <a:solidFill>
                  <a:prstClr val="black"/>
                </a:solidFill>
                <a:latin typeface="Calibri"/>
              </a:rPr>
              <a:t>Corpus luteum cyst</a:t>
            </a:r>
          </a:p>
          <a:p>
            <a:pPr marL="257175" indent="-257175" defTabSz="685800">
              <a:spcBef>
                <a:spcPts val="0"/>
              </a:spcBef>
              <a:buNone/>
              <a:defRPr/>
            </a:pPr>
            <a:r>
              <a:rPr lang="en-US" sz="1500" dirty="0">
                <a:solidFill>
                  <a:prstClr val="black"/>
                </a:solidFill>
                <a:latin typeface="Calibri"/>
              </a:rPr>
              <a:t>● In the process of normal ovulation, a follicle develops to maturity and then ruptures </a:t>
            </a:r>
          </a:p>
          <a:p>
            <a:pPr marL="257175" indent="-257175" defTabSz="685800">
              <a:spcBef>
                <a:spcPts val="0"/>
              </a:spcBef>
              <a:buNone/>
              <a:defRPr/>
            </a:pPr>
            <a:r>
              <a:rPr lang="en-US" sz="1500" dirty="0">
                <a:solidFill>
                  <a:prstClr val="black"/>
                </a:solidFill>
                <a:latin typeface="Calibri"/>
              </a:rPr>
              <a:t>    to release an ovum; this is followed by formation and subsequent involution of the </a:t>
            </a:r>
          </a:p>
          <a:p>
            <a:pPr marL="257175" indent="-257175" defTabSz="685800">
              <a:spcBef>
                <a:spcPts val="0"/>
              </a:spcBef>
              <a:buNone/>
              <a:defRPr/>
            </a:pPr>
            <a:r>
              <a:rPr lang="en-US" sz="1500" dirty="0">
                <a:solidFill>
                  <a:prstClr val="black"/>
                </a:solidFill>
                <a:latin typeface="Calibri"/>
              </a:rPr>
              <a:t>    corpus luteum. </a:t>
            </a:r>
          </a:p>
          <a:p>
            <a:pPr marL="0" indent="0" defTabSz="685800">
              <a:spcBef>
                <a:spcPts val="0"/>
              </a:spcBef>
              <a:buNone/>
              <a:defRPr/>
            </a:pPr>
            <a:r>
              <a:rPr lang="en-US" sz="1500" dirty="0">
                <a:solidFill>
                  <a:prstClr val="black"/>
                </a:solidFill>
                <a:latin typeface="Calibri"/>
              </a:rPr>
              <a:t>- Follicular cysts arise when rupture does not occur and the follicle continues to grow;   </a:t>
            </a:r>
          </a:p>
          <a:p>
            <a:pPr marL="0" indent="0" defTabSz="685800">
              <a:spcBef>
                <a:spcPts val="0"/>
              </a:spcBef>
              <a:buNone/>
              <a:defRPr/>
            </a:pPr>
            <a:r>
              <a:rPr lang="en-US" sz="1500" dirty="0">
                <a:solidFill>
                  <a:prstClr val="black"/>
                </a:solidFill>
                <a:latin typeface="Calibri"/>
              </a:rPr>
              <a:t>  When it becomes larger than 3 cm, it is called a follicular cyst.</a:t>
            </a:r>
          </a:p>
          <a:p>
            <a:pPr marL="257175" indent="-257175" defTabSz="685800">
              <a:spcBef>
                <a:spcPts val="0"/>
              </a:spcBef>
              <a:buNone/>
              <a:defRPr/>
            </a:pPr>
            <a:endParaRPr lang="en-US" sz="1500" dirty="0">
              <a:solidFill>
                <a:prstClr val="black"/>
              </a:solidFill>
              <a:latin typeface="Calibri"/>
            </a:endParaRPr>
          </a:p>
          <a:p>
            <a:pPr marL="257175" indent="-257175" defTabSz="685800">
              <a:spcBef>
                <a:spcPts val="0"/>
              </a:spcBef>
              <a:buNone/>
              <a:defRPr/>
            </a:pPr>
            <a:r>
              <a:rPr lang="en-US" sz="1500" dirty="0">
                <a:solidFill>
                  <a:prstClr val="black"/>
                </a:solidFill>
                <a:latin typeface="Calibri"/>
              </a:rPr>
              <a:t>- Corpus luteum cysts occur when the corpus luteum fails to involute and continues to </a:t>
            </a:r>
          </a:p>
          <a:p>
            <a:pPr marL="257175" indent="-257175" defTabSz="685800">
              <a:spcBef>
                <a:spcPts val="0"/>
              </a:spcBef>
              <a:buNone/>
              <a:defRPr/>
            </a:pPr>
            <a:r>
              <a:rPr lang="en-US" sz="1500" dirty="0">
                <a:solidFill>
                  <a:prstClr val="black"/>
                </a:solidFill>
                <a:latin typeface="Calibri"/>
              </a:rPr>
              <a:t>   enlarge after ovulation (the corpus luteum enlarges for the first six weeks of </a:t>
            </a:r>
          </a:p>
          <a:p>
            <a:pPr marL="257175" indent="-257175" defTabSz="685800">
              <a:spcBef>
                <a:spcPts val="0"/>
              </a:spcBef>
              <a:buNone/>
              <a:defRPr/>
            </a:pPr>
            <a:r>
              <a:rPr lang="en-US" sz="1500" dirty="0">
                <a:solidFill>
                  <a:prstClr val="black"/>
                </a:solidFill>
                <a:latin typeface="Calibri"/>
              </a:rPr>
              <a:t>   pregnancy and doubles its </a:t>
            </a:r>
            <a:r>
              <a:rPr lang="en-US" sz="1500" dirty="0" err="1">
                <a:solidFill>
                  <a:prstClr val="black"/>
                </a:solidFill>
                <a:latin typeface="Calibri"/>
              </a:rPr>
              <a:t>prepregnancy</a:t>
            </a:r>
            <a:r>
              <a:rPr lang="en-US" sz="1500" dirty="0">
                <a:solidFill>
                  <a:prstClr val="black"/>
                </a:solidFill>
                <a:latin typeface="Calibri"/>
              </a:rPr>
              <a:t> size). </a:t>
            </a:r>
          </a:p>
          <a:p>
            <a:pPr marL="257175" indent="-257175" defTabSz="685800">
              <a:spcBef>
                <a:spcPts val="0"/>
              </a:spcBef>
              <a:buNone/>
              <a:defRPr/>
            </a:pPr>
            <a:endParaRPr lang="en-US" sz="1500" dirty="0">
              <a:solidFill>
                <a:prstClr val="black"/>
              </a:solidFill>
              <a:latin typeface="Calibri"/>
            </a:endParaRPr>
          </a:p>
          <a:p>
            <a:pPr marL="257175" indent="-257175" defTabSz="685800">
              <a:spcBef>
                <a:spcPts val="0"/>
              </a:spcBef>
              <a:buNone/>
              <a:defRPr/>
            </a:pPr>
            <a:r>
              <a:rPr lang="en-US" sz="1500" dirty="0">
                <a:solidFill>
                  <a:prstClr val="black"/>
                </a:solidFill>
                <a:latin typeface="Calibri"/>
              </a:rPr>
              <a:t>● They are a </a:t>
            </a:r>
            <a:r>
              <a:rPr lang="en-US" sz="1500" dirty="0">
                <a:solidFill>
                  <a:srgbClr val="FF0000"/>
                </a:solidFill>
                <a:latin typeface="Calibri"/>
              </a:rPr>
              <a:t>small </a:t>
            </a:r>
            <a:r>
              <a:rPr lang="en-US" sz="1500" dirty="0" err="1">
                <a:solidFill>
                  <a:srgbClr val="FF0000"/>
                </a:solidFill>
                <a:latin typeface="Calibri"/>
              </a:rPr>
              <a:t>cysts</a:t>
            </a:r>
            <a:r>
              <a:rPr lang="en-US" sz="1500" dirty="0" err="1">
                <a:solidFill>
                  <a:prstClr val="black"/>
                </a:solidFill>
                <a:latin typeface="Calibri"/>
              </a:rPr>
              <a:t>,usually</a:t>
            </a:r>
            <a:r>
              <a:rPr lang="en-US" sz="1500" dirty="0">
                <a:solidFill>
                  <a:prstClr val="black"/>
                </a:solidFill>
                <a:latin typeface="Calibri"/>
              </a:rPr>
              <a:t> less than 10 cm in size.</a:t>
            </a:r>
          </a:p>
          <a:p>
            <a:pPr marL="257175" indent="-257175" defTabSz="685800">
              <a:spcBef>
                <a:spcPts val="0"/>
              </a:spcBef>
              <a:buNone/>
              <a:defRPr/>
            </a:pPr>
            <a:endParaRPr lang="en-US" sz="1500" dirty="0">
              <a:solidFill>
                <a:prstClr val="black"/>
              </a:solidFill>
              <a:latin typeface="Calibri"/>
            </a:endParaRPr>
          </a:p>
          <a:p>
            <a:pPr marL="257175" indent="-257175" defTabSz="685800">
              <a:spcBef>
                <a:spcPts val="0"/>
              </a:spcBef>
              <a:buNone/>
              <a:defRPr/>
            </a:pPr>
            <a:r>
              <a:rPr lang="en-US" sz="1500" dirty="0">
                <a:solidFill>
                  <a:prstClr val="black"/>
                </a:solidFill>
                <a:latin typeface="Calibri"/>
              </a:rPr>
              <a:t>● They are generally </a:t>
            </a:r>
            <a:r>
              <a:rPr lang="en-US" sz="1500" dirty="0">
                <a:solidFill>
                  <a:srgbClr val="FF0000"/>
                </a:solidFill>
                <a:latin typeface="Calibri"/>
              </a:rPr>
              <a:t>asymptomatic</a:t>
            </a:r>
            <a:r>
              <a:rPr lang="en-US" sz="1500" dirty="0">
                <a:solidFill>
                  <a:prstClr val="black"/>
                </a:solidFill>
                <a:latin typeface="Calibri"/>
              </a:rPr>
              <a:t> ,unless cyst accidents occur ( Rupture ,Bleeding </a:t>
            </a:r>
          </a:p>
          <a:p>
            <a:pPr marL="257175" indent="-257175" defTabSz="685800">
              <a:spcBef>
                <a:spcPts val="0"/>
              </a:spcBef>
              <a:buNone/>
              <a:defRPr/>
            </a:pPr>
            <a:r>
              <a:rPr lang="en-US" sz="1500" dirty="0">
                <a:solidFill>
                  <a:prstClr val="black"/>
                </a:solidFill>
                <a:latin typeface="Calibri"/>
              </a:rPr>
              <a:t>     ,Ovarian torsion ).</a:t>
            </a:r>
          </a:p>
          <a:p>
            <a:pPr marL="257175" indent="-257175" defTabSz="685800">
              <a:spcBef>
                <a:spcPts val="0"/>
              </a:spcBef>
              <a:buNone/>
              <a:defRPr/>
            </a:pPr>
            <a:endParaRPr lang="en-US" sz="1500" dirty="0">
              <a:solidFill>
                <a:prstClr val="black"/>
              </a:solidFill>
              <a:latin typeface="Calibri"/>
            </a:endParaRPr>
          </a:p>
          <a:p>
            <a:pPr marL="257175" indent="-257175" defTabSz="685800">
              <a:spcBef>
                <a:spcPts val="0"/>
              </a:spcBef>
              <a:buNone/>
              <a:defRPr/>
            </a:pPr>
            <a:r>
              <a:rPr lang="en-US" sz="1500" dirty="0">
                <a:solidFill>
                  <a:prstClr val="black"/>
                </a:solidFill>
                <a:latin typeface="Calibri"/>
              </a:rPr>
              <a:t>● Most </a:t>
            </a:r>
            <a:r>
              <a:rPr lang="en-US" sz="1500" dirty="0">
                <a:solidFill>
                  <a:srgbClr val="FF0000"/>
                </a:solidFill>
                <a:latin typeface="Calibri"/>
              </a:rPr>
              <a:t>spontaneously resolve </a:t>
            </a:r>
            <a:r>
              <a:rPr lang="en-US" sz="1500" dirty="0">
                <a:solidFill>
                  <a:prstClr val="black"/>
                </a:solidFill>
                <a:latin typeface="Calibri"/>
              </a:rPr>
              <a:t>within a few weeks, but some persist for several </a:t>
            </a:r>
          </a:p>
          <a:p>
            <a:pPr marL="257175" indent="-257175" defTabSz="685800">
              <a:spcBef>
                <a:spcPts val="0"/>
              </a:spcBef>
              <a:buNone/>
              <a:defRPr/>
            </a:pPr>
            <a:r>
              <a:rPr lang="en-US" sz="1500" dirty="0">
                <a:solidFill>
                  <a:prstClr val="black"/>
                </a:solidFill>
                <a:latin typeface="Calibri"/>
              </a:rPr>
              <a:t>    months. </a:t>
            </a:r>
          </a:p>
          <a:p>
            <a:endParaRPr lang="en-GB" dirty="0"/>
          </a:p>
        </p:txBody>
      </p:sp>
    </p:spTree>
    <p:extLst>
      <p:ext uri="{BB962C8B-B14F-4D97-AF65-F5344CB8AC3E}">
        <p14:creationId xmlns:p14="http://schemas.microsoft.com/office/powerpoint/2010/main" val="33836762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7B93149F-51C7-4596-9AC6-FEFC0A7AFE78}"/>
              </a:ext>
            </a:extLst>
          </p:cNvPr>
          <p:cNvSpPr>
            <a:spLocks noGrp="1"/>
          </p:cNvSpPr>
          <p:nvPr>
            <p:ph type="title"/>
          </p:nvPr>
        </p:nvSpPr>
        <p:spPr>
          <a:xfrm>
            <a:off x="473202" y="1337310"/>
            <a:ext cx="3614166" cy="1110996"/>
          </a:xfrm>
        </p:spPr>
        <p:txBody>
          <a:bodyPr anchor="b">
            <a:normAutofit/>
          </a:bodyPr>
          <a:lstStyle/>
          <a:p>
            <a:endParaRPr lang="en-GB" sz="4050"/>
          </a:p>
        </p:txBody>
      </p:sp>
      <p:sp>
        <p:nvSpPr>
          <p:cNvPr id="11"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9" y="2636901"/>
            <a:ext cx="2441321" cy="13716"/>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xmlns="" id="{E58890A0-8408-4B13-8116-2F74738BF4A1}"/>
              </a:ext>
            </a:extLst>
          </p:cNvPr>
          <p:cNvSpPr>
            <a:spLocks noGrp="1"/>
          </p:cNvSpPr>
          <p:nvPr>
            <p:ph idx="1"/>
          </p:nvPr>
        </p:nvSpPr>
        <p:spPr>
          <a:xfrm>
            <a:off x="473202" y="2852928"/>
            <a:ext cx="3614166" cy="2660904"/>
          </a:xfrm>
        </p:spPr>
        <p:txBody>
          <a:bodyPr anchor="t">
            <a:normAutofit/>
          </a:bodyPr>
          <a:lstStyle/>
          <a:p>
            <a:pPr marL="0" indent="0" defTabSz="685800">
              <a:spcBef>
                <a:spcPts val="0"/>
              </a:spcBef>
              <a:spcAft>
                <a:spcPts val="450"/>
              </a:spcAft>
              <a:buNone/>
              <a:defRPr/>
            </a:pPr>
            <a:r>
              <a:rPr lang="en-US" sz="1650">
                <a:latin typeface="Calibri"/>
              </a:rPr>
              <a:t>On ultrasound examination : </a:t>
            </a:r>
          </a:p>
          <a:p>
            <a:pPr marL="0" indent="0" defTabSz="685800">
              <a:spcBef>
                <a:spcPts val="0"/>
              </a:spcBef>
              <a:spcAft>
                <a:spcPts val="450"/>
              </a:spcAft>
              <a:buNone/>
              <a:defRPr/>
            </a:pPr>
            <a:r>
              <a:rPr lang="en-US" sz="1650">
                <a:latin typeface="Calibri"/>
              </a:rPr>
              <a:t>Follicular cysts  appear as </a:t>
            </a:r>
            <a:r>
              <a:rPr lang="en-US" sz="1650" b="1">
                <a:latin typeface="Calibri"/>
              </a:rPr>
              <a:t>simple</a:t>
            </a:r>
            <a:r>
              <a:rPr lang="en-US" sz="1650">
                <a:latin typeface="Calibri"/>
              </a:rPr>
              <a:t> unilocular, anechoic cysts with a thin, smooth wall. </a:t>
            </a:r>
            <a:br>
              <a:rPr lang="en-US" sz="1650">
                <a:latin typeface="Calibri"/>
              </a:rPr>
            </a:br>
            <a:r>
              <a:rPr lang="en-US" sz="1650">
                <a:latin typeface="Calibri"/>
              </a:rPr>
              <a:t>There should be no enhancing nodules or other solid components, no enhancing septations, and no more than physiologic ascites</a:t>
            </a:r>
          </a:p>
          <a:p>
            <a:pPr marL="0" indent="0" defTabSz="685800">
              <a:spcBef>
                <a:spcPts val="0"/>
              </a:spcBef>
              <a:spcAft>
                <a:spcPts val="450"/>
              </a:spcAft>
              <a:buNone/>
              <a:defRPr/>
            </a:pPr>
            <a:endParaRPr lang="en-GB" sz="1650"/>
          </a:p>
        </p:txBody>
      </p:sp>
      <p:pic>
        <p:nvPicPr>
          <p:cNvPr id="4" name="Picture 3">
            <a:extLst>
              <a:ext uri="{FF2B5EF4-FFF2-40B4-BE49-F238E27FC236}">
                <a16:creationId xmlns:a16="http://schemas.microsoft.com/office/drawing/2014/main" xmlns="" id="{B287C7E2-AD55-4069-82AF-859C756EDFCB}"/>
              </a:ext>
            </a:extLst>
          </p:cNvPr>
          <p:cNvPicPr>
            <a:picLocks noChangeAspect="1"/>
          </p:cNvPicPr>
          <p:nvPr/>
        </p:nvPicPr>
        <p:blipFill>
          <a:blip r:embed="rId2"/>
          <a:stretch>
            <a:fillRect/>
          </a:stretch>
        </p:blipFill>
        <p:spPr>
          <a:xfrm>
            <a:off x="4574286" y="2189815"/>
            <a:ext cx="4094226" cy="2478371"/>
          </a:xfrm>
          <a:prstGeom prst="rect">
            <a:avLst/>
          </a:prstGeom>
        </p:spPr>
      </p:pic>
    </p:spTree>
    <p:extLst>
      <p:ext uri="{BB962C8B-B14F-4D97-AF65-F5344CB8AC3E}">
        <p14:creationId xmlns:p14="http://schemas.microsoft.com/office/powerpoint/2010/main" val="10388068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BA0C8196-A8F1-4955-ACDF-64768958AEAC}"/>
              </a:ext>
            </a:extLst>
          </p:cNvPr>
          <p:cNvSpPr>
            <a:spLocks noGrp="1"/>
          </p:cNvSpPr>
          <p:nvPr>
            <p:ph type="title"/>
          </p:nvPr>
        </p:nvSpPr>
        <p:spPr>
          <a:xfrm>
            <a:off x="473202" y="1337310"/>
            <a:ext cx="3614166" cy="1110996"/>
          </a:xfrm>
        </p:spPr>
        <p:txBody>
          <a:bodyPr anchor="b">
            <a:normAutofit/>
          </a:bodyPr>
          <a:lstStyle/>
          <a:p>
            <a:endParaRPr lang="en-GB" sz="4050"/>
          </a:p>
        </p:txBody>
      </p:sp>
      <p:sp>
        <p:nvSpPr>
          <p:cNvPr id="11" name="sketch line">
            <a:extLst>
              <a:ext uri="{FF2B5EF4-FFF2-40B4-BE49-F238E27FC236}">
                <a16:creationId xmlns:a16="http://schemas.microsoft.com/office/drawing/2014/main" xmlns=""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2459" y="2636901"/>
            <a:ext cx="2441321" cy="13716"/>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xmlns="" id="{B4D5128D-6B4C-4B51-AB7B-AFBAF6C4F5CC}"/>
              </a:ext>
            </a:extLst>
          </p:cNvPr>
          <p:cNvSpPr>
            <a:spLocks noGrp="1"/>
          </p:cNvSpPr>
          <p:nvPr>
            <p:ph idx="1"/>
          </p:nvPr>
        </p:nvSpPr>
        <p:spPr>
          <a:xfrm>
            <a:off x="473202" y="2852928"/>
            <a:ext cx="3614166" cy="2660904"/>
          </a:xfrm>
        </p:spPr>
        <p:txBody>
          <a:bodyPr anchor="t">
            <a:normAutofit/>
          </a:bodyPr>
          <a:lstStyle/>
          <a:p>
            <a:pPr marL="0" indent="0" defTabSz="685800">
              <a:spcBef>
                <a:spcPts val="0"/>
              </a:spcBef>
              <a:buNone/>
              <a:defRPr/>
            </a:pPr>
            <a:r>
              <a:rPr lang="en-US" sz="1650">
                <a:latin typeface="Calibri"/>
              </a:rPr>
              <a:t>Corpus luteum cysts appear usually as a small complex ovarian cyst with wall vascularity on power Doppler analysis. The characteristic circular Doppler appearance is called the 'ring of fire'. </a:t>
            </a:r>
          </a:p>
          <a:p>
            <a:pPr marL="0" indent="0" defTabSz="685800">
              <a:spcBef>
                <a:spcPts val="0"/>
              </a:spcBef>
              <a:buNone/>
              <a:defRPr/>
            </a:pPr>
            <a:r>
              <a:rPr lang="en-US" sz="1650">
                <a:latin typeface="Calibri"/>
              </a:rPr>
              <a:t>- May appear as simple cyst.</a:t>
            </a:r>
            <a:endParaRPr lang="ar-JO" sz="1650">
              <a:latin typeface="Calibri"/>
              <a:cs typeface="Arial" panose="020B0604020202020204" pitchFamily="34" charset="0"/>
            </a:endParaRPr>
          </a:p>
          <a:p>
            <a:endParaRPr lang="en-GB" sz="1650"/>
          </a:p>
        </p:txBody>
      </p:sp>
      <p:pic>
        <p:nvPicPr>
          <p:cNvPr id="4" name="Picture 2" descr=".">
            <a:extLst>
              <a:ext uri="{FF2B5EF4-FFF2-40B4-BE49-F238E27FC236}">
                <a16:creationId xmlns:a16="http://schemas.microsoft.com/office/drawing/2014/main" xmlns="" id="{0B363E95-0616-450D-872A-19EE7E0E7DE3}"/>
              </a:ext>
            </a:extLst>
          </p:cNvPr>
          <p:cNvPicPr>
            <a:picLocks noChangeAspect="1" noChangeArrowheads="1"/>
          </p:cNvPicPr>
          <p:nvPr/>
        </p:nvPicPr>
        <p:blipFill>
          <a:blip r:embed="rId2" cstate="print"/>
          <a:stretch>
            <a:fillRect/>
          </a:stretch>
        </p:blipFill>
        <p:spPr bwMode="auto">
          <a:xfrm>
            <a:off x="4574286" y="2374737"/>
            <a:ext cx="4094226" cy="2108526"/>
          </a:xfrm>
          <a:prstGeom prst="rect">
            <a:avLst/>
          </a:prstGeom>
          <a:noFill/>
        </p:spPr>
      </p:pic>
    </p:spTree>
    <p:extLst>
      <p:ext uri="{BB962C8B-B14F-4D97-AF65-F5344CB8AC3E}">
        <p14:creationId xmlns:p14="http://schemas.microsoft.com/office/powerpoint/2010/main" val="544817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9370" y="2118408"/>
            <a:ext cx="8229600" cy="13716"/>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xmlns="" id="{ADD08968-3D9A-4339-AC7A-32FC78104E62}"/>
              </a:ext>
            </a:extLst>
          </p:cNvPr>
          <p:cNvSpPr>
            <a:spLocks noGrp="1"/>
          </p:cNvSpPr>
          <p:nvPr>
            <p:ph idx="1"/>
          </p:nvPr>
        </p:nvSpPr>
        <p:spPr>
          <a:xfrm>
            <a:off x="429370" y="2410737"/>
            <a:ext cx="5035164" cy="3089379"/>
          </a:xfrm>
        </p:spPr>
        <p:txBody>
          <a:bodyPr anchor="t">
            <a:normAutofit/>
          </a:bodyPr>
          <a:lstStyle/>
          <a:p>
            <a:pPr marL="0" indent="0" defTabSz="685800">
              <a:spcBef>
                <a:spcPts val="0"/>
              </a:spcBef>
              <a:spcAft>
                <a:spcPts val="450"/>
              </a:spcAft>
              <a:buNone/>
              <a:defRPr/>
            </a:pPr>
            <a:r>
              <a:rPr lang="en-US" sz="1050" dirty="0">
                <a:latin typeface="Calibri"/>
              </a:rPr>
              <a:t>● They are luteinized follicle cysts that form as a result of overstimulation from high </a:t>
            </a:r>
          </a:p>
          <a:p>
            <a:pPr marL="0" indent="0" defTabSz="685800">
              <a:spcBef>
                <a:spcPts val="0"/>
              </a:spcBef>
              <a:spcAft>
                <a:spcPts val="450"/>
              </a:spcAft>
              <a:buNone/>
              <a:defRPr/>
            </a:pPr>
            <a:r>
              <a:rPr lang="en-US" sz="1050" dirty="0">
                <a:latin typeface="Calibri"/>
              </a:rPr>
              <a:t>    </a:t>
            </a:r>
            <a:r>
              <a:rPr lang="en-US" sz="1050" dirty="0" err="1">
                <a:latin typeface="Calibri"/>
              </a:rPr>
              <a:t>hCG</a:t>
            </a:r>
            <a:r>
              <a:rPr lang="en-US" sz="1050" dirty="0">
                <a:latin typeface="Calibri"/>
              </a:rPr>
              <a:t> levels or hypersensitivity to </a:t>
            </a:r>
            <a:r>
              <a:rPr lang="en-US" sz="1050" dirty="0" err="1">
                <a:latin typeface="Calibri"/>
              </a:rPr>
              <a:t>hCG</a:t>
            </a:r>
            <a:r>
              <a:rPr lang="en-US" sz="1050" dirty="0">
                <a:latin typeface="Calibri"/>
              </a:rPr>
              <a:t>.</a:t>
            </a:r>
          </a:p>
          <a:p>
            <a:pPr marL="0" indent="0" defTabSz="685800">
              <a:spcBef>
                <a:spcPts val="0"/>
              </a:spcBef>
              <a:spcAft>
                <a:spcPts val="450"/>
              </a:spcAft>
              <a:buNone/>
              <a:defRPr/>
            </a:pPr>
            <a:endParaRPr lang="en-US" sz="1050" dirty="0">
              <a:latin typeface="Calibri"/>
            </a:endParaRPr>
          </a:p>
          <a:p>
            <a:pPr marL="0" indent="0" defTabSz="685800">
              <a:spcBef>
                <a:spcPts val="0"/>
              </a:spcBef>
              <a:spcAft>
                <a:spcPts val="450"/>
              </a:spcAft>
              <a:buNone/>
              <a:defRPr/>
            </a:pPr>
            <a:r>
              <a:rPr lang="en-US" sz="1050" dirty="0">
                <a:latin typeface="Calibri"/>
              </a:rPr>
              <a:t>● Bilateral multiseptated cystic adnexal masses.</a:t>
            </a:r>
          </a:p>
          <a:p>
            <a:pPr marL="0" indent="0" defTabSz="685800">
              <a:spcBef>
                <a:spcPts val="0"/>
              </a:spcBef>
              <a:spcAft>
                <a:spcPts val="450"/>
              </a:spcAft>
              <a:buNone/>
              <a:defRPr/>
            </a:pPr>
            <a:endParaRPr lang="en-US" sz="1050" dirty="0">
              <a:latin typeface="Calibri"/>
            </a:endParaRPr>
          </a:p>
          <a:p>
            <a:pPr marL="0" indent="0" defTabSz="685800">
              <a:spcBef>
                <a:spcPts val="0"/>
              </a:spcBef>
              <a:spcAft>
                <a:spcPts val="450"/>
              </a:spcAft>
              <a:buNone/>
              <a:defRPr/>
            </a:pPr>
            <a:r>
              <a:rPr lang="en-US" sz="1050" dirty="0">
                <a:latin typeface="Calibri"/>
              </a:rPr>
              <a:t>● Occur in a woman with </a:t>
            </a:r>
            <a:r>
              <a:rPr lang="en-US" sz="1050" u="sng" dirty="0">
                <a:latin typeface="Calibri"/>
              </a:rPr>
              <a:t>gestational trophoblastic disease</a:t>
            </a:r>
            <a:r>
              <a:rPr lang="en-US" sz="1050" dirty="0">
                <a:latin typeface="Calibri"/>
              </a:rPr>
              <a:t>, </a:t>
            </a:r>
            <a:r>
              <a:rPr lang="en-US" sz="1050" u="sng" dirty="0">
                <a:latin typeface="Calibri"/>
              </a:rPr>
              <a:t>multiple gestation</a:t>
            </a:r>
            <a:r>
              <a:rPr lang="en-US" sz="1050" dirty="0">
                <a:latin typeface="Calibri"/>
              </a:rPr>
              <a:t>, </a:t>
            </a:r>
            <a:r>
              <a:rPr lang="en-US" sz="1050" u="sng" dirty="0">
                <a:latin typeface="Calibri"/>
              </a:rPr>
              <a:t>ovarian </a:t>
            </a:r>
          </a:p>
          <a:p>
            <a:pPr marL="0" indent="0" defTabSz="685800">
              <a:spcBef>
                <a:spcPts val="0"/>
              </a:spcBef>
              <a:spcAft>
                <a:spcPts val="450"/>
              </a:spcAft>
              <a:buNone/>
              <a:defRPr/>
            </a:pPr>
            <a:r>
              <a:rPr lang="en-US" sz="1050" dirty="0">
                <a:latin typeface="Calibri"/>
              </a:rPr>
              <a:t>    </a:t>
            </a:r>
            <a:r>
              <a:rPr lang="en-US" sz="1050" u="sng" dirty="0">
                <a:latin typeface="Calibri"/>
              </a:rPr>
              <a:t>hyperstimulation</a:t>
            </a:r>
            <a:r>
              <a:rPr lang="en-US" sz="1050" dirty="0">
                <a:latin typeface="Calibri"/>
              </a:rPr>
              <a:t>, or a </a:t>
            </a:r>
            <a:r>
              <a:rPr lang="en-US" sz="1050" u="sng" dirty="0">
                <a:latin typeface="Calibri"/>
              </a:rPr>
              <a:t>pregnancy complicated by fetal hydrops. </a:t>
            </a:r>
          </a:p>
          <a:p>
            <a:pPr marL="0" indent="0" defTabSz="685800">
              <a:spcBef>
                <a:spcPts val="0"/>
              </a:spcBef>
              <a:spcAft>
                <a:spcPts val="450"/>
              </a:spcAft>
              <a:buNone/>
              <a:defRPr/>
            </a:pPr>
            <a:endParaRPr lang="en-US" sz="1050" dirty="0">
              <a:latin typeface="Calibri"/>
            </a:endParaRPr>
          </a:p>
          <a:p>
            <a:pPr marL="0" indent="0" defTabSz="685800">
              <a:spcBef>
                <a:spcPts val="0"/>
              </a:spcBef>
              <a:spcAft>
                <a:spcPts val="450"/>
              </a:spcAft>
              <a:buNone/>
              <a:defRPr/>
            </a:pPr>
            <a:r>
              <a:rPr lang="en-US" sz="1050" dirty="0">
                <a:latin typeface="Calibri"/>
              </a:rPr>
              <a:t>● They can also occur in a normal pregnancy due to hypersensitivity to normal levels </a:t>
            </a:r>
          </a:p>
          <a:p>
            <a:pPr marL="0" indent="0" defTabSz="685800">
              <a:spcBef>
                <a:spcPts val="0"/>
              </a:spcBef>
              <a:spcAft>
                <a:spcPts val="450"/>
              </a:spcAft>
              <a:buNone/>
              <a:defRPr/>
            </a:pPr>
            <a:r>
              <a:rPr lang="en-US" sz="1050" dirty="0">
                <a:latin typeface="Calibri"/>
              </a:rPr>
              <a:t>    of </a:t>
            </a:r>
            <a:r>
              <a:rPr lang="en-US" sz="1050" dirty="0" err="1">
                <a:latin typeface="Calibri"/>
              </a:rPr>
              <a:t>hCG</a:t>
            </a:r>
            <a:r>
              <a:rPr lang="en-US" sz="1050" dirty="0">
                <a:latin typeface="Calibri"/>
              </a:rPr>
              <a:t>. </a:t>
            </a:r>
          </a:p>
          <a:p>
            <a:pPr marL="0" indent="0" defTabSz="685800">
              <a:spcBef>
                <a:spcPts val="0"/>
              </a:spcBef>
              <a:spcAft>
                <a:spcPts val="450"/>
              </a:spcAft>
              <a:buNone/>
              <a:defRPr/>
            </a:pPr>
            <a:endParaRPr lang="en-US" sz="1050" dirty="0">
              <a:latin typeface="Calibri"/>
            </a:endParaRPr>
          </a:p>
          <a:p>
            <a:pPr marL="0" indent="0" defTabSz="685800">
              <a:spcBef>
                <a:spcPts val="0"/>
              </a:spcBef>
              <a:spcAft>
                <a:spcPts val="450"/>
              </a:spcAft>
              <a:buNone/>
              <a:defRPr/>
            </a:pPr>
            <a:r>
              <a:rPr lang="en-US" sz="1050" dirty="0">
                <a:latin typeface="Calibri"/>
              </a:rPr>
              <a:t>● Most are asymptomatic, but maternal virilization, hyperemesis gravidarum, </a:t>
            </a:r>
          </a:p>
          <a:p>
            <a:pPr marL="0" indent="0" defTabSz="685800">
              <a:spcBef>
                <a:spcPts val="0"/>
              </a:spcBef>
              <a:spcAft>
                <a:spcPts val="450"/>
              </a:spcAft>
              <a:buNone/>
              <a:defRPr/>
            </a:pPr>
            <a:r>
              <a:rPr lang="en-US" sz="1050" dirty="0">
                <a:latin typeface="Calibri"/>
              </a:rPr>
              <a:t>    preeclampsia, or thyroid dysfunction may occur. </a:t>
            </a:r>
          </a:p>
          <a:p>
            <a:pPr marL="0" indent="0" defTabSz="685800">
              <a:spcBef>
                <a:spcPts val="0"/>
              </a:spcBef>
              <a:spcAft>
                <a:spcPts val="450"/>
              </a:spcAft>
              <a:buNone/>
              <a:defRPr/>
            </a:pPr>
            <a:endParaRPr lang="en-US" sz="1050" dirty="0">
              <a:latin typeface="Calibri"/>
            </a:endParaRPr>
          </a:p>
          <a:p>
            <a:pPr marL="0" indent="0" defTabSz="685800">
              <a:spcBef>
                <a:spcPts val="0"/>
              </a:spcBef>
              <a:spcAft>
                <a:spcPts val="450"/>
              </a:spcAft>
              <a:buNone/>
              <a:defRPr/>
            </a:pPr>
            <a:r>
              <a:rPr lang="en-US" sz="1050" dirty="0">
                <a:latin typeface="Calibri"/>
              </a:rPr>
              <a:t>● The cysts gradually resolve weeks to months after the source of </a:t>
            </a:r>
            <a:r>
              <a:rPr lang="en-US" sz="1050" dirty="0" err="1">
                <a:latin typeface="Calibri"/>
              </a:rPr>
              <a:t>hCG</a:t>
            </a:r>
            <a:r>
              <a:rPr lang="en-US" sz="1050" dirty="0">
                <a:latin typeface="Calibri"/>
              </a:rPr>
              <a:t> is eliminated</a:t>
            </a:r>
            <a:endParaRPr lang="en-GB" sz="1050" dirty="0"/>
          </a:p>
        </p:txBody>
      </p:sp>
      <p:pic>
        <p:nvPicPr>
          <p:cNvPr id="4" name="Picture 2" descr="http://www.obgyn.net/sites/default/files/obgyn/1957851.png">
            <a:extLst>
              <a:ext uri="{FF2B5EF4-FFF2-40B4-BE49-F238E27FC236}">
                <a16:creationId xmlns:a16="http://schemas.microsoft.com/office/drawing/2014/main" xmlns="" id="{59E330E4-3073-49B0-85F0-32BFA5FA9B15}"/>
              </a:ext>
            </a:extLst>
          </p:cNvPr>
          <p:cNvPicPr>
            <a:picLocks noChangeAspect="1" noChangeArrowheads="1"/>
          </p:cNvPicPr>
          <p:nvPr/>
        </p:nvPicPr>
        <p:blipFill rotWithShape="1">
          <a:blip r:embed="rId2" cstate="print"/>
          <a:srcRect l="12734" r="15112"/>
          <a:stretch/>
        </p:blipFill>
        <p:spPr bwMode="auto">
          <a:xfrm>
            <a:off x="5756744" y="2427732"/>
            <a:ext cx="2955798" cy="3072384"/>
          </a:xfrm>
          <a:prstGeom prst="rect">
            <a:avLst/>
          </a:prstGeom>
          <a:noFill/>
        </p:spPr>
      </p:pic>
    </p:spTree>
    <p:extLst>
      <p:ext uri="{BB962C8B-B14F-4D97-AF65-F5344CB8AC3E}">
        <p14:creationId xmlns:p14="http://schemas.microsoft.com/office/powerpoint/2010/main" val="40541308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19023-E50D-41C9-8E7F-590D1BCFB46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A0ADE307-29E4-452B-9F25-061BC8B84CF7}"/>
              </a:ext>
            </a:extLst>
          </p:cNvPr>
          <p:cNvSpPr>
            <a:spLocks noGrp="1"/>
          </p:cNvSpPr>
          <p:nvPr>
            <p:ph idx="1"/>
          </p:nvPr>
        </p:nvSpPr>
        <p:spPr/>
        <p:txBody>
          <a:bodyPr>
            <a:normAutofit fontScale="92500" lnSpcReduction="20000"/>
          </a:bodyPr>
          <a:lstStyle/>
          <a:p>
            <a:pPr marL="0" indent="0" algn="ctr" defTabSz="685800">
              <a:spcBef>
                <a:spcPts val="0"/>
              </a:spcBef>
              <a:buNone/>
              <a:defRPr/>
            </a:pPr>
            <a:r>
              <a:rPr lang="en-US" sz="2100" b="1" dirty="0">
                <a:solidFill>
                  <a:prstClr val="black"/>
                </a:solidFill>
                <a:latin typeface="Calibri"/>
              </a:rPr>
              <a:t>Luteoma</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Luteoma is a rare nonneoplastic ovarian change </a:t>
            </a:r>
            <a:r>
              <a:rPr lang="en-US" sz="1500" b="1" dirty="0">
                <a:solidFill>
                  <a:srgbClr val="FF0000"/>
                </a:solidFill>
                <a:latin typeface="Calibri"/>
              </a:rPr>
              <a:t>associated with pregnancy </a:t>
            </a:r>
            <a:r>
              <a:rPr lang="en-US" sz="1500" dirty="0">
                <a:solidFill>
                  <a:prstClr val="black"/>
                </a:solidFill>
                <a:latin typeface="Calibri"/>
              </a:rPr>
              <a:t>that can </a:t>
            </a:r>
          </a:p>
          <a:p>
            <a:pPr marL="0" indent="0" defTabSz="685800">
              <a:spcBef>
                <a:spcPts val="0"/>
              </a:spcBef>
              <a:buNone/>
              <a:defRPr/>
            </a:pPr>
            <a:r>
              <a:rPr lang="en-US" sz="1500" dirty="0">
                <a:solidFill>
                  <a:prstClr val="black"/>
                </a:solidFill>
                <a:latin typeface="Calibri"/>
              </a:rPr>
              <a:t>    simulate a neoplasm on clinical, gross, or microscopic examination. </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The size of the mass can range from 1 to 25 cm in diameter, but is usually 6 to 10 cm </a:t>
            </a:r>
          </a:p>
          <a:p>
            <a:pPr marL="0" indent="0" defTabSz="685800">
              <a:spcBef>
                <a:spcPts val="0"/>
              </a:spcBef>
              <a:buNone/>
              <a:defRPr/>
            </a:pPr>
            <a:r>
              <a:rPr lang="en-US" sz="1500" dirty="0">
                <a:solidFill>
                  <a:prstClr val="black"/>
                </a:solidFill>
                <a:latin typeface="Calibri"/>
              </a:rPr>
              <a:t>     in diameter.</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Luteomas </a:t>
            </a:r>
            <a:r>
              <a:rPr lang="en-US" sz="1500" dirty="0">
                <a:solidFill>
                  <a:srgbClr val="FF0000"/>
                </a:solidFill>
                <a:latin typeface="Calibri"/>
              </a:rPr>
              <a:t>involute spontaneously after delivery </a:t>
            </a:r>
            <a:r>
              <a:rPr lang="en-US" sz="1500" dirty="0">
                <a:solidFill>
                  <a:prstClr val="black"/>
                </a:solidFill>
                <a:latin typeface="Calibri"/>
              </a:rPr>
              <a:t>or are adequately treated by a </a:t>
            </a:r>
          </a:p>
          <a:p>
            <a:pPr marL="0" indent="0" defTabSz="685800">
              <a:spcBef>
                <a:spcPts val="0"/>
              </a:spcBef>
              <a:buNone/>
              <a:defRPr/>
            </a:pPr>
            <a:r>
              <a:rPr lang="en-US" sz="1500" dirty="0">
                <a:solidFill>
                  <a:prstClr val="black"/>
                </a:solidFill>
                <a:latin typeface="Calibri"/>
              </a:rPr>
              <a:t>    conservative surgical approach.</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It is associated with an </a:t>
            </a:r>
            <a:r>
              <a:rPr lang="en-US" sz="1500" dirty="0">
                <a:solidFill>
                  <a:srgbClr val="FF0000"/>
                </a:solidFill>
                <a:latin typeface="Calibri"/>
              </a:rPr>
              <a:t>increases of sex hormones</a:t>
            </a:r>
            <a:r>
              <a:rPr lang="en-US" sz="1500" dirty="0">
                <a:solidFill>
                  <a:prstClr val="black"/>
                </a:solidFill>
                <a:latin typeface="Calibri"/>
              </a:rPr>
              <a:t>, primarily progesterone and </a:t>
            </a:r>
          </a:p>
          <a:p>
            <a:pPr marL="0" indent="0" defTabSz="685800">
              <a:spcBef>
                <a:spcPts val="0"/>
              </a:spcBef>
              <a:buNone/>
              <a:defRPr/>
            </a:pPr>
            <a:r>
              <a:rPr lang="en-US" sz="1500" dirty="0">
                <a:solidFill>
                  <a:prstClr val="black"/>
                </a:solidFill>
                <a:latin typeface="Calibri"/>
              </a:rPr>
              <a:t>    testosterone.so may cause masculinization (virilization) of the mother ( 36% of </a:t>
            </a:r>
          </a:p>
          <a:p>
            <a:pPr marL="0" indent="0" defTabSz="685800">
              <a:spcBef>
                <a:spcPts val="0"/>
              </a:spcBef>
              <a:buNone/>
              <a:defRPr/>
            </a:pPr>
            <a:r>
              <a:rPr lang="en-US" sz="1500" dirty="0">
                <a:solidFill>
                  <a:prstClr val="black"/>
                </a:solidFill>
                <a:latin typeface="Calibri"/>
              </a:rPr>
              <a:t>    cases) and the possible masculinization of the female fetus.(Out of the 36% of </a:t>
            </a:r>
          </a:p>
          <a:p>
            <a:pPr marL="0" indent="0" defTabSz="685800">
              <a:spcBef>
                <a:spcPts val="0"/>
              </a:spcBef>
              <a:buNone/>
              <a:defRPr/>
            </a:pPr>
            <a:r>
              <a:rPr lang="en-US" sz="1500" dirty="0">
                <a:solidFill>
                  <a:prstClr val="black"/>
                </a:solidFill>
                <a:latin typeface="Calibri"/>
              </a:rPr>
              <a:t>    women who show male characteristics from the luteoma, 75% of female fetuses will </a:t>
            </a:r>
          </a:p>
          <a:p>
            <a:pPr marL="0" indent="0" defTabSz="685800">
              <a:spcBef>
                <a:spcPts val="0"/>
              </a:spcBef>
              <a:buNone/>
              <a:defRPr/>
            </a:pPr>
            <a:r>
              <a:rPr lang="en-US" sz="1500" dirty="0">
                <a:solidFill>
                  <a:prstClr val="black"/>
                </a:solidFill>
                <a:latin typeface="Calibri"/>
              </a:rPr>
              <a:t>    also show signs of masculinization).</a:t>
            </a:r>
          </a:p>
          <a:p>
            <a:endParaRPr lang="en-GB" dirty="0"/>
          </a:p>
        </p:txBody>
      </p:sp>
    </p:spTree>
    <p:extLst>
      <p:ext uri="{BB962C8B-B14F-4D97-AF65-F5344CB8AC3E}">
        <p14:creationId xmlns:p14="http://schemas.microsoft.com/office/powerpoint/2010/main" val="30536769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A51A0227-072A-4F5F-928C-E2C3E5CCD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2" descr="Figure 13.">
            <a:extLst>
              <a:ext uri="{FF2B5EF4-FFF2-40B4-BE49-F238E27FC236}">
                <a16:creationId xmlns:a16="http://schemas.microsoft.com/office/drawing/2014/main" xmlns="" id="{6D0A1311-3B91-4461-8EBD-D9D98FE95AD2}"/>
              </a:ext>
            </a:extLst>
          </p:cNvPr>
          <p:cNvPicPr>
            <a:picLocks noChangeAspect="1" noChangeArrowheads="1"/>
          </p:cNvPicPr>
          <p:nvPr/>
        </p:nvPicPr>
        <p:blipFill>
          <a:blip r:embed="rId2" cstate="print"/>
          <a:stretch>
            <a:fillRect/>
          </a:stretch>
        </p:blipFill>
        <p:spPr bwMode="auto">
          <a:xfrm>
            <a:off x="347472" y="1157053"/>
            <a:ext cx="4103370" cy="2825729"/>
          </a:xfrm>
          <a:prstGeom prst="rect">
            <a:avLst/>
          </a:prstGeom>
          <a:noFill/>
        </p:spPr>
      </p:pic>
      <p:pic>
        <p:nvPicPr>
          <p:cNvPr id="5" name="Picture 10" descr="http://www.webpathology.com/slides-13/slides/Ovary_LuteomaOfPregnancy_Resized.jpg">
            <a:extLst>
              <a:ext uri="{FF2B5EF4-FFF2-40B4-BE49-F238E27FC236}">
                <a16:creationId xmlns:a16="http://schemas.microsoft.com/office/drawing/2014/main" xmlns="" id="{FA5C4E78-65E0-44AA-826A-06FADB345BF4}"/>
              </a:ext>
            </a:extLst>
          </p:cNvPr>
          <p:cNvPicPr>
            <a:picLocks noChangeAspect="1" noChangeArrowheads="1"/>
          </p:cNvPicPr>
          <p:nvPr/>
        </p:nvPicPr>
        <p:blipFill>
          <a:blip r:embed="rId3" cstate="print"/>
          <a:stretch>
            <a:fillRect/>
          </a:stretch>
        </p:blipFill>
        <p:spPr bwMode="auto">
          <a:xfrm>
            <a:off x="4690872" y="1205547"/>
            <a:ext cx="4103370" cy="2728741"/>
          </a:xfrm>
          <a:prstGeom prst="rect">
            <a:avLst/>
          </a:prstGeom>
          <a:noFill/>
        </p:spPr>
      </p:pic>
      <p:sp>
        <p:nvSpPr>
          <p:cNvPr id="12" name="sketchy line">
            <a:extLst>
              <a:ext uri="{FF2B5EF4-FFF2-40B4-BE49-F238E27FC236}">
                <a16:creationId xmlns:a16="http://schemas.microsoft.com/office/drawing/2014/main" xmlns="" id="{35D99776-4B38-47DF-A302-11AD9AF87A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252978" y="4826675"/>
            <a:ext cx="1165860" cy="13716"/>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xmlns="" id="{9BD09CAA-6C1A-4CFA-93E6-D7153FA30436}"/>
              </a:ext>
            </a:extLst>
          </p:cNvPr>
          <p:cNvSpPr>
            <a:spLocks noGrp="1"/>
          </p:cNvSpPr>
          <p:nvPr>
            <p:ph idx="1"/>
          </p:nvPr>
        </p:nvSpPr>
        <p:spPr>
          <a:xfrm>
            <a:off x="4000500" y="4187524"/>
            <a:ext cx="4661153" cy="1292018"/>
          </a:xfrm>
        </p:spPr>
        <p:txBody>
          <a:bodyPr anchor="ctr">
            <a:normAutofit/>
          </a:bodyPr>
          <a:lstStyle/>
          <a:p>
            <a:r>
              <a:rPr lang="en-GB" sz="1650" dirty="0"/>
              <a:t>Ovarian mass, solid part, thin wall </a:t>
            </a:r>
          </a:p>
          <a:p>
            <a:r>
              <a:rPr lang="en-GB" sz="1650" dirty="0"/>
              <a:t>Definitive diagnosis- </a:t>
            </a:r>
            <a:r>
              <a:rPr lang="en-GB" sz="1650" dirty="0" err="1"/>
              <a:t>hisopathology</a:t>
            </a:r>
            <a:endParaRPr lang="en-GB" sz="1650" dirty="0"/>
          </a:p>
        </p:txBody>
      </p:sp>
    </p:spTree>
    <p:extLst>
      <p:ext uri="{BB962C8B-B14F-4D97-AF65-F5344CB8AC3E}">
        <p14:creationId xmlns:p14="http://schemas.microsoft.com/office/powerpoint/2010/main" val="3249614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58B847-CA16-441C-9E92-031CBE8CFF16}"/>
              </a:ext>
            </a:extLst>
          </p:cNvPr>
          <p:cNvSpPr>
            <a:spLocks noGrp="1"/>
          </p:cNvSpPr>
          <p:nvPr>
            <p:ph idx="1"/>
          </p:nvPr>
        </p:nvSpPr>
        <p:spPr/>
        <p:txBody>
          <a:bodyPr/>
          <a:lstStyle/>
          <a:p>
            <a:pPr marL="0" indent="0" algn="ctr" defTabSz="685800">
              <a:spcBef>
                <a:spcPts val="0"/>
              </a:spcBef>
              <a:buNone/>
              <a:defRPr/>
            </a:pPr>
            <a:r>
              <a:rPr lang="en-US" sz="2100" b="1" dirty="0">
                <a:solidFill>
                  <a:prstClr val="black"/>
                </a:solidFill>
                <a:latin typeface="Calibri"/>
              </a:rPr>
              <a:t>Ovarian Neoplasms</a:t>
            </a:r>
          </a:p>
          <a:p>
            <a:pPr marL="0" indent="0" defTabSz="685800">
              <a:spcBef>
                <a:spcPts val="0"/>
              </a:spcBef>
              <a:buNone/>
              <a:defRPr/>
            </a:pPr>
            <a:endParaRPr lang="en-US" sz="1350" dirty="0">
              <a:solidFill>
                <a:prstClr val="black"/>
              </a:solidFill>
              <a:latin typeface="Calibri"/>
            </a:endParaRPr>
          </a:p>
          <a:p>
            <a:pPr marL="0" indent="0" defTabSz="685800">
              <a:spcBef>
                <a:spcPts val="0"/>
              </a:spcBef>
              <a:buNone/>
              <a:defRPr/>
            </a:pPr>
            <a:r>
              <a:rPr lang="en-US" sz="1500" dirty="0">
                <a:solidFill>
                  <a:prstClr val="black"/>
                </a:solidFill>
                <a:latin typeface="Calibri"/>
              </a:rPr>
              <a:t>● Ovarian neoplasms arise from the </a:t>
            </a:r>
            <a:r>
              <a:rPr lang="en-US" sz="1500" u="sng" dirty="0">
                <a:solidFill>
                  <a:prstClr val="black"/>
                </a:solidFill>
                <a:latin typeface="Calibri"/>
              </a:rPr>
              <a:t>surface epithelium</a:t>
            </a:r>
            <a:r>
              <a:rPr lang="en-US" sz="1500" dirty="0">
                <a:solidFill>
                  <a:prstClr val="black"/>
                </a:solidFill>
                <a:latin typeface="Calibri"/>
              </a:rPr>
              <a:t>, </a:t>
            </a:r>
            <a:r>
              <a:rPr lang="en-US" sz="1500" u="sng" dirty="0">
                <a:solidFill>
                  <a:prstClr val="black"/>
                </a:solidFill>
                <a:latin typeface="Calibri"/>
              </a:rPr>
              <a:t>germ cells</a:t>
            </a:r>
            <a:r>
              <a:rPr lang="en-US" sz="1500" dirty="0">
                <a:solidFill>
                  <a:prstClr val="black"/>
                </a:solidFill>
                <a:latin typeface="Calibri"/>
              </a:rPr>
              <a:t>, and </a:t>
            </a:r>
            <a:r>
              <a:rPr lang="en-US" sz="1500" u="sng" dirty="0">
                <a:solidFill>
                  <a:prstClr val="black"/>
                </a:solidFill>
                <a:latin typeface="Calibri"/>
              </a:rPr>
              <a:t>sex-cord</a:t>
            </a:r>
            <a:r>
              <a:rPr lang="en-US" sz="1500" dirty="0">
                <a:solidFill>
                  <a:prstClr val="black"/>
                </a:solidFill>
                <a:latin typeface="Calibri"/>
              </a:rPr>
              <a:t>-</a:t>
            </a:r>
          </a:p>
          <a:p>
            <a:pPr marL="0" indent="0" defTabSz="685800">
              <a:spcBef>
                <a:spcPts val="0"/>
              </a:spcBef>
              <a:buNone/>
              <a:defRPr/>
            </a:pPr>
            <a:r>
              <a:rPr lang="en-US" sz="1500" dirty="0">
                <a:solidFill>
                  <a:prstClr val="black"/>
                </a:solidFill>
                <a:latin typeface="Calibri"/>
              </a:rPr>
              <a:t>    </a:t>
            </a:r>
            <a:r>
              <a:rPr lang="en-US" sz="1500" u="sng" dirty="0">
                <a:solidFill>
                  <a:prstClr val="black"/>
                </a:solidFill>
                <a:latin typeface="Calibri"/>
              </a:rPr>
              <a:t>stromal tissue </a:t>
            </a:r>
            <a:r>
              <a:rPr lang="en-US" sz="1500" dirty="0">
                <a:solidFill>
                  <a:prstClr val="black"/>
                </a:solidFill>
                <a:latin typeface="Calibri"/>
              </a:rPr>
              <a:t>and may be </a:t>
            </a:r>
            <a:r>
              <a:rPr lang="en-US" sz="1500" dirty="0" err="1">
                <a:solidFill>
                  <a:prstClr val="black"/>
                </a:solidFill>
                <a:latin typeface="Calibri"/>
              </a:rPr>
              <a:t>benign,borderline</a:t>
            </a:r>
            <a:r>
              <a:rPr lang="en-US" sz="1500" dirty="0">
                <a:solidFill>
                  <a:prstClr val="black"/>
                </a:solidFill>
                <a:latin typeface="Calibri"/>
              </a:rPr>
              <a:t> or malignant. </a:t>
            </a:r>
            <a:r>
              <a:rPr lang="en-US" sz="1500" b="1" dirty="0">
                <a:solidFill>
                  <a:srgbClr val="FF0000"/>
                </a:solidFill>
                <a:latin typeface="Calibri"/>
              </a:rPr>
              <a:t>These neoplasms persist </a:t>
            </a:r>
          </a:p>
          <a:p>
            <a:pPr marL="0" indent="0" defTabSz="685800">
              <a:spcBef>
                <a:spcPts val="0"/>
              </a:spcBef>
              <a:buNone/>
              <a:defRPr/>
            </a:pPr>
            <a:r>
              <a:rPr lang="en-US" sz="1500" b="1" dirty="0">
                <a:solidFill>
                  <a:srgbClr val="FF0000"/>
                </a:solidFill>
                <a:latin typeface="Calibri"/>
              </a:rPr>
              <a:t>    unless excised.</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Epithelial tumors account for </a:t>
            </a:r>
            <a:r>
              <a:rPr lang="en-US" sz="1500" b="1" dirty="0">
                <a:solidFill>
                  <a:prstClr val="black"/>
                </a:solidFill>
                <a:latin typeface="Calibri"/>
              </a:rPr>
              <a:t>60-65%</a:t>
            </a:r>
            <a:r>
              <a:rPr lang="en-US" sz="1500" dirty="0">
                <a:solidFill>
                  <a:prstClr val="black"/>
                </a:solidFill>
                <a:latin typeface="Calibri"/>
              </a:rPr>
              <a:t> of all ovarian tumors, germ cell tumors </a:t>
            </a:r>
          </a:p>
          <a:p>
            <a:pPr marL="0" indent="0" defTabSz="685800">
              <a:spcBef>
                <a:spcPts val="0"/>
              </a:spcBef>
              <a:buNone/>
              <a:defRPr/>
            </a:pPr>
            <a:r>
              <a:rPr lang="en-US" sz="1500" dirty="0">
                <a:solidFill>
                  <a:prstClr val="black"/>
                </a:solidFill>
                <a:latin typeface="Calibri"/>
              </a:rPr>
              <a:t>    account for </a:t>
            </a:r>
            <a:r>
              <a:rPr lang="en-US" sz="1500" b="1" dirty="0">
                <a:solidFill>
                  <a:prstClr val="black"/>
                </a:solidFill>
                <a:latin typeface="Calibri"/>
              </a:rPr>
              <a:t>30%</a:t>
            </a:r>
            <a:r>
              <a:rPr lang="en-US" sz="1500" dirty="0">
                <a:solidFill>
                  <a:prstClr val="black"/>
                </a:solidFill>
                <a:latin typeface="Calibri"/>
              </a:rPr>
              <a:t> and sex-cord stromal tumors account for </a:t>
            </a:r>
            <a:r>
              <a:rPr lang="en-US" sz="1500" b="1" dirty="0">
                <a:solidFill>
                  <a:prstClr val="black"/>
                </a:solidFill>
                <a:latin typeface="Calibri"/>
              </a:rPr>
              <a:t>8%</a:t>
            </a:r>
            <a:r>
              <a:rPr lang="en-US" sz="1500" dirty="0">
                <a:solidFill>
                  <a:prstClr val="black"/>
                </a:solidFill>
                <a:latin typeface="Calibri"/>
              </a:rPr>
              <a:t>.</a:t>
            </a:r>
          </a:p>
          <a:p>
            <a:endParaRPr lang="en-GB" dirty="0"/>
          </a:p>
        </p:txBody>
      </p:sp>
    </p:spTree>
    <p:extLst>
      <p:ext uri="{BB962C8B-B14F-4D97-AF65-F5344CB8AC3E}">
        <p14:creationId xmlns:p14="http://schemas.microsoft.com/office/powerpoint/2010/main" val="30732919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470BCBF-6497-4C72-84A7-70B8863E518B}"/>
              </a:ext>
            </a:extLst>
          </p:cNvPr>
          <p:cNvSpPr>
            <a:spLocks noGrp="1"/>
          </p:cNvSpPr>
          <p:nvPr>
            <p:ph idx="1"/>
          </p:nvPr>
        </p:nvSpPr>
        <p:spPr>
          <a:xfrm>
            <a:off x="628650" y="994411"/>
            <a:ext cx="7886700" cy="4495562"/>
          </a:xfrm>
        </p:spPr>
        <p:txBody>
          <a:bodyPr>
            <a:normAutofit/>
          </a:bodyPr>
          <a:lstStyle/>
          <a:p>
            <a:pPr marL="0" indent="0" algn="ctr" defTabSz="685800">
              <a:spcBef>
                <a:spcPts val="0"/>
              </a:spcBef>
              <a:buNone/>
              <a:defRPr/>
            </a:pPr>
            <a:r>
              <a:rPr lang="en-US" sz="2100" b="1" dirty="0">
                <a:solidFill>
                  <a:prstClr val="black"/>
                </a:solidFill>
                <a:latin typeface="Calibri"/>
              </a:rPr>
              <a:t>Benign ovarian neoplasms</a:t>
            </a:r>
          </a:p>
          <a:p>
            <a:pPr marL="0" indent="0" defTabSz="685800">
              <a:spcBef>
                <a:spcPts val="0"/>
              </a:spcBef>
              <a:buNone/>
              <a:defRPr/>
            </a:pPr>
            <a:endParaRPr lang="en-US" sz="1350" dirty="0">
              <a:solidFill>
                <a:prstClr val="black"/>
              </a:solidFill>
              <a:latin typeface="Calibri"/>
            </a:endParaRPr>
          </a:p>
          <a:p>
            <a:pPr marL="0" indent="0" defTabSz="685800">
              <a:spcBef>
                <a:spcPts val="0"/>
              </a:spcBef>
              <a:buNone/>
              <a:defRPr/>
            </a:pPr>
            <a:r>
              <a:rPr lang="en-US" sz="1500" dirty="0">
                <a:solidFill>
                  <a:prstClr val="black"/>
                </a:solidFill>
                <a:latin typeface="Calibri"/>
              </a:rPr>
              <a:t>● Predominantly they occur in </a:t>
            </a:r>
            <a:r>
              <a:rPr lang="en-US" sz="1500" dirty="0">
                <a:solidFill>
                  <a:srgbClr val="FF0000"/>
                </a:solidFill>
                <a:latin typeface="Calibri"/>
              </a:rPr>
              <a:t>premenopausal women</a:t>
            </a:r>
            <a:r>
              <a:rPr lang="en-US" sz="1500" dirty="0">
                <a:solidFill>
                  <a:prstClr val="black"/>
                </a:solidFill>
                <a:latin typeface="Calibri"/>
              </a:rPr>
              <a:t>, they are uncommon in </a:t>
            </a:r>
          </a:p>
          <a:p>
            <a:pPr marL="0" indent="0" defTabSz="685800">
              <a:spcBef>
                <a:spcPts val="0"/>
              </a:spcBef>
              <a:buNone/>
              <a:defRPr/>
            </a:pPr>
            <a:r>
              <a:rPr lang="en-US" sz="1500" dirty="0">
                <a:solidFill>
                  <a:prstClr val="black"/>
                </a:solidFill>
                <a:latin typeface="Calibri"/>
              </a:rPr>
              <a:t>    premenarchal and postmenopausal women.</a:t>
            </a:r>
          </a:p>
          <a:p>
            <a:pPr marL="0" indent="0" defTabSz="685800">
              <a:spcBef>
                <a:spcPts val="0"/>
              </a:spcBef>
              <a:buNone/>
              <a:defRPr/>
            </a:pPr>
            <a:r>
              <a:rPr lang="en-US" sz="1500" dirty="0">
                <a:solidFill>
                  <a:prstClr val="black"/>
                </a:solidFill>
                <a:latin typeface="Calibri"/>
              </a:rPr>
              <a:t>   - Among premenopausal patients, more than 90% of cases are benign, as opposed to </a:t>
            </a:r>
          </a:p>
          <a:p>
            <a:pPr marL="0" indent="0" defTabSz="685800">
              <a:spcBef>
                <a:spcPts val="0"/>
              </a:spcBef>
              <a:buNone/>
              <a:defRPr/>
            </a:pPr>
            <a:r>
              <a:rPr lang="en-US" sz="1500" dirty="0">
                <a:solidFill>
                  <a:prstClr val="black"/>
                </a:solidFill>
                <a:latin typeface="Calibri"/>
              </a:rPr>
              <a:t>      just 60% in the postmenopausal population.</a:t>
            </a:r>
          </a:p>
          <a:p>
            <a:pPr marL="0" indent="0" defTabSz="685800">
              <a:spcBef>
                <a:spcPts val="0"/>
              </a:spcBef>
              <a:buNone/>
              <a:defRPr/>
            </a:pPr>
            <a:r>
              <a:rPr lang="en-US" sz="1500" dirty="0">
                <a:solidFill>
                  <a:prstClr val="black"/>
                </a:solidFill>
                <a:latin typeface="Calibri"/>
              </a:rPr>
              <a:t>● Presentation :</a:t>
            </a:r>
          </a:p>
          <a:p>
            <a:pPr marL="257175" indent="-257175" defTabSz="685800">
              <a:spcBef>
                <a:spcPts val="0"/>
              </a:spcBef>
              <a:buFontTx/>
              <a:buAutoNum type="arabicParenR"/>
              <a:defRPr/>
            </a:pPr>
            <a:r>
              <a:rPr lang="en-US" sz="1500" b="1" dirty="0">
                <a:solidFill>
                  <a:prstClr val="black"/>
                </a:solidFill>
                <a:latin typeface="Calibri"/>
              </a:rPr>
              <a:t>Asymptomatic</a:t>
            </a:r>
            <a:r>
              <a:rPr lang="en-US" sz="1500" dirty="0">
                <a:solidFill>
                  <a:prstClr val="black"/>
                </a:solidFill>
                <a:latin typeface="Calibri"/>
              </a:rPr>
              <a:t> : incidental finding on examination or imaging.</a:t>
            </a:r>
          </a:p>
          <a:p>
            <a:pPr marL="257175" indent="-257175" defTabSz="685800">
              <a:spcBef>
                <a:spcPts val="0"/>
              </a:spcBef>
              <a:buFontTx/>
              <a:buAutoNum type="arabicParenR"/>
              <a:defRPr/>
            </a:pPr>
            <a:r>
              <a:rPr lang="en-US" sz="1500" b="1" dirty="0">
                <a:solidFill>
                  <a:prstClr val="black"/>
                </a:solidFill>
                <a:latin typeface="Calibri"/>
              </a:rPr>
              <a:t>Lower abdominal pain</a:t>
            </a:r>
            <a:r>
              <a:rPr lang="en-US" sz="1500" dirty="0">
                <a:solidFill>
                  <a:prstClr val="black"/>
                </a:solidFill>
                <a:latin typeface="Calibri"/>
              </a:rPr>
              <a:t>. (Mild pain)</a:t>
            </a:r>
          </a:p>
          <a:p>
            <a:pPr marL="257175" indent="-257175" defTabSz="685800">
              <a:spcBef>
                <a:spcPts val="0"/>
              </a:spcBef>
              <a:buFontTx/>
              <a:buAutoNum type="arabicParenR"/>
              <a:defRPr/>
            </a:pPr>
            <a:r>
              <a:rPr lang="en-US" sz="1500" b="1" dirty="0" err="1">
                <a:solidFill>
                  <a:prstClr val="black"/>
                </a:solidFill>
                <a:latin typeface="Calibri"/>
              </a:rPr>
              <a:t>Ovariaan</a:t>
            </a:r>
            <a:r>
              <a:rPr lang="en-US" sz="1500" b="1" dirty="0">
                <a:solidFill>
                  <a:prstClr val="black"/>
                </a:solidFill>
                <a:latin typeface="Calibri"/>
              </a:rPr>
              <a:t> cyst accidents </a:t>
            </a:r>
            <a:r>
              <a:rPr lang="en-US" sz="1500" dirty="0">
                <a:solidFill>
                  <a:prstClr val="black"/>
                </a:solidFill>
                <a:latin typeface="Calibri"/>
              </a:rPr>
              <a:t>: </a:t>
            </a:r>
            <a:r>
              <a:rPr lang="en-US" sz="1500" dirty="0" err="1">
                <a:solidFill>
                  <a:prstClr val="black"/>
                </a:solidFill>
                <a:latin typeface="Calibri"/>
              </a:rPr>
              <a:t>torsion,rupture</a:t>
            </a:r>
            <a:r>
              <a:rPr lang="en-US" sz="1500" dirty="0">
                <a:solidFill>
                  <a:prstClr val="black"/>
                </a:solidFill>
                <a:latin typeface="Calibri"/>
              </a:rPr>
              <a:t> or hemorrhage.</a:t>
            </a:r>
          </a:p>
          <a:p>
            <a:pPr marL="0" indent="0" defTabSz="685800">
              <a:spcBef>
                <a:spcPts val="0"/>
              </a:spcBef>
              <a:buNone/>
              <a:defRPr/>
            </a:pPr>
            <a:r>
              <a:rPr lang="en-US" sz="1500" dirty="0">
                <a:solidFill>
                  <a:prstClr val="black"/>
                </a:solidFill>
                <a:latin typeface="Calibri"/>
              </a:rPr>
              <a:t>     - Present as acute abdomen.</a:t>
            </a:r>
          </a:p>
          <a:p>
            <a:pPr marL="0" indent="0" defTabSz="685800">
              <a:spcBef>
                <a:spcPts val="0"/>
              </a:spcBef>
              <a:buNone/>
              <a:defRPr/>
            </a:pPr>
            <a:r>
              <a:rPr lang="en-US" sz="1500" b="1" dirty="0">
                <a:solidFill>
                  <a:prstClr val="black"/>
                </a:solidFill>
                <a:latin typeface="Calibri"/>
              </a:rPr>
              <a:t>4)</a:t>
            </a:r>
            <a:r>
              <a:rPr lang="en-US" sz="1500" dirty="0">
                <a:solidFill>
                  <a:prstClr val="black"/>
                </a:solidFill>
                <a:latin typeface="Calibri"/>
              </a:rPr>
              <a:t>  </a:t>
            </a:r>
            <a:r>
              <a:rPr lang="en-US" sz="1500" b="1" dirty="0">
                <a:solidFill>
                  <a:prstClr val="black"/>
                </a:solidFill>
                <a:latin typeface="Calibri"/>
              </a:rPr>
              <a:t>Dyspareunia.</a:t>
            </a:r>
          </a:p>
          <a:p>
            <a:pPr marL="0" indent="0" defTabSz="685800">
              <a:spcBef>
                <a:spcPts val="0"/>
              </a:spcBef>
              <a:buNone/>
              <a:defRPr/>
            </a:pPr>
            <a:r>
              <a:rPr lang="en-US" sz="1500" b="1" dirty="0">
                <a:solidFill>
                  <a:prstClr val="black"/>
                </a:solidFill>
                <a:latin typeface="Calibri"/>
              </a:rPr>
              <a:t>5)  Pressure effects</a:t>
            </a:r>
            <a:r>
              <a:rPr lang="en-US" sz="1500" dirty="0">
                <a:solidFill>
                  <a:prstClr val="black"/>
                </a:solidFill>
                <a:latin typeface="Calibri"/>
              </a:rPr>
              <a:t>, </a:t>
            </a:r>
            <a:r>
              <a:rPr lang="en-US" sz="1500" dirty="0" err="1">
                <a:solidFill>
                  <a:prstClr val="black"/>
                </a:solidFill>
                <a:latin typeface="Calibri"/>
              </a:rPr>
              <a:t>eg</a:t>
            </a:r>
            <a:r>
              <a:rPr lang="en-US" sz="1500" dirty="0">
                <a:solidFill>
                  <a:prstClr val="black"/>
                </a:solidFill>
                <a:latin typeface="Calibri"/>
              </a:rPr>
              <a:t> on the bladder, causing urinary frequency, or on venous return, </a:t>
            </a:r>
          </a:p>
          <a:p>
            <a:pPr marL="0" indent="0" defTabSz="685800">
              <a:spcBef>
                <a:spcPts val="0"/>
              </a:spcBef>
              <a:buNone/>
              <a:defRPr/>
            </a:pPr>
            <a:r>
              <a:rPr lang="en-US" sz="1500" dirty="0">
                <a:solidFill>
                  <a:prstClr val="black"/>
                </a:solidFill>
                <a:latin typeface="Calibri"/>
              </a:rPr>
              <a:t>     causing varicose veins and leg oedema.</a:t>
            </a:r>
          </a:p>
          <a:p>
            <a:pPr marL="0" indent="0" defTabSz="685800">
              <a:spcBef>
                <a:spcPts val="0"/>
              </a:spcBef>
              <a:buNone/>
              <a:defRPr/>
            </a:pPr>
            <a:r>
              <a:rPr lang="en-US" sz="1500" b="1" dirty="0">
                <a:solidFill>
                  <a:prstClr val="black"/>
                </a:solidFill>
                <a:latin typeface="Calibri"/>
              </a:rPr>
              <a:t>6)  Ascites </a:t>
            </a:r>
            <a:r>
              <a:rPr lang="en-US" sz="1500" dirty="0">
                <a:solidFill>
                  <a:prstClr val="black"/>
                </a:solidFill>
                <a:latin typeface="Calibri"/>
              </a:rPr>
              <a:t>( </a:t>
            </a:r>
            <a:r>
              <a:rPr lang="en-US" sz="1500" dirty="0" err="1">
                <a:solidFill>
                  <a:prstClr val="black"/>
                </a:solidFill>
                <a:latin typeface="Calibri"/>
              </a:rPr>
              <a:t>e.g</a:t>
            </a:r>
            <a:r>
              <a:rPr lang="en-US" sz="1500" dirty="0">
                <a:solidFill>
                  <a:prstClr val="black"/>
                </a:solidFill>
                <a:latin typeface="Calibri"/>
              </a:rPr>
              <a:t> Meigs' syndrome).</a:t>
            </a:r>
          </a:p>
          <a:p>
            <a:pPr marL="0" indent="0" defTabSz="685800">
              <a:spcBef>
                <a:spcPts val="0"/>
              </a:spcBef>
              <a:buNone/>
              <a:defRPr/>
            </a:pPr>
            <a:r>
              <a:rPr lang="en-US" sz="1500" b="1" dirty="0">
                <a:solidFill>
                  <a:prstClr val="black"/>
                </a:solidFill>
                <a:latin typeface="Calibri"/>
              </a:rPr>
              <a:t>7)  Endocrine </a:t>
            </a:r>
            <a:r>
              <a:rPr lang="en-US" sz="1500" dirty="0">
                <a:solidFill>
                  <a:prstClr val="black"/>
                </a:solidFill>
                <a:latin typeface="Calibri"/>
              </a:rPr>
              <a:t>: hormone-secreting </a:t>
            </a:r>
            <a:r>
              <a:rPr lang="en-US" sz="1500" dirty="0" err="1">
                <a:solidFill>
                  <a:prstClr val="black"/>
                </a:solidFill>
                <a:latin typeface="Calibri"/>
              </a:rPr>
              <a:t>tumours</a:t>
            </a:r>
            <a:r>
              <a:rPr lang="en-US" sz="1500" dirty="0">
                <a:solidFill>
                  <a:prstClr val="black"/>
                </a:solidFill>
                <a:latin typeface="Calibri"/>
              </a:rPr>
              <a:t> may cause </a:t>
            </a:r>
            <a:r>
              <a:rPr lang="en-US" sz="1500" dirty="0" err="1">
                <a:solidFill>
                  <a:prstClr val="black"/>
                </a:solidFill>
                <a:latin typeface="Calibri"/>
              </a:rPr>
              <a:t>virilisation</a:t>
            </a:r>
            <a:r>
              <a:rPr lang="en-US" sz="1500" dirty="0">
                <a:solidFill>
                  <a:prstClr val="black"/>
                </a:solidFill>
                <a:latin typeface="Calibri"/>
              </a:rPr>
              <a:t>, menstrual </a:t>
            </a:r>
          </a:p>
          <a:p>
            <a:pPr marL="0" indent="0" defTabSz="685800">
              <a:spcBef>
                <a:spcPts val="0"/>
              </a:spcBef>
              <a:buNone/>
              <a:defRPr/>
            </a:pPr>
            <a:r>
              <a:rPr lang="en-US" sz="1500" dirty="0">
                <a:solidFill>
                  <a:prstClr val="black"/>
                </a:solidFill>
                <a:latin typeface="Calibri"/>
              </a:rPr>
              <a:t>     irregularities or postmenopausal bleeding. This is uncommon though.</a:t>
            </a:r>
          </a:p>
          <a:p>
            <a:pPr marL="0" indent="0" defTabSz="685800">
              <a:spcBef>
                <a:spcPts val="0"/>
              </a:spcBef>
              <a:buNone/>
              <a:defRPr/>
            </a:pPr>
            <a:r>
              <a:rPr lang="en-US" sz="1500" dirty="0">
                <a:solidFill>
                  <a:prstClr val="black"/>
                </a:solidFill>
                <a:latin typeface="Calibri"/>
              </a:rPr>
              <a:t>● Diagnosis : by histopathology.</a:t>
            </a:r>
          </a:p>
          <a:p>
            <a:pPr marL="0" indent="0" defTabSz="685800">
              <a:spcBef>
                <a:spcPts val="0"/>
              </a:spcBef>
              <a:buNone/>
              <a:defRPr/>
            </a:pPr>
            <a:r>
              <a:rPr lang="en-US" sz="1500" dirty="0">
                <a:solidFill>
                  <a:prstClr val="black"/>
                </a:solidFill>
                <a:latin typeface="Calibri"/>
              </a:rPr>
              <a:t>● Treatment : ovarian cystectomy / </a:t>
            </a:r>
            <a:r>
              <a:rPr lang="en-US" sz="1500" dirty="0" err="1">
                <a:solidFill>
                  <a:prstClr val="black"/>
                </a:solidFill>
                <a:latin typeface="Calibri"/>
              </a:rPr>
              <a:t>oopherectomy</a:t>
            </a:r>
            <a:r>
              <a:rPr lang="en-US" sz="1500" dirty="0">
                <a:solidFill>
                  <a:prstClr val="black"/>
                </a:solidFill>
                <a:latin typeface="Calibri"/>
              </a:rPr>
              <a:t>.</a:t>
            </a:r>
          </a:p>
          <a:p>
            <a:endParaRPr lang="en-GB" dirty="0"/>
          </a:p>
        </p:txBody>
      </p:sp>
    </p:spTree>
    <p:extLst>
      <p:ext uri="{BB962C8B-B14F-4D97-AF65-F5344CB8AC3E}">
        <p14:creationId xmlns:p14="http://schemas.microsoft.com/office/powerpoint/2010/main" val="9733423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BD91A0-31C2-41DC-AAD9-97833A54B27F}"/>
              </a:ext>
            </a:extLst>
          </p:cNvPr>
          <p:cNvSpPr>
            <a:spLocks noGrp="1"/>
          </p:cNvSpPr>
          <p:nvPr>
            <p:ph idx="1"/>
          </p:nvPr>
        </p:nvSpPr>
        <p:spPr>
          <a:xfrm>
            <a:off x="628650" y="1306831"/>
            <a:ext cx="7886700" cy="4183142"/>
          </a:xfrm>
        </p:spPr>
        <p:txBody>
          <a:bodyPr>
            <a:normAutofit/>
          </a:bodyPr>
          <a:lstStyle/>
          <a:p>
            <a:pPr marL="0" indent="0" algn="ctr" defTabSz="685800">
              <a:spcBef>
                <a:spcPts val="0"/>
              </a:spcBef>
              <a:buNone/>
              <a:defRPr/>
            </a:pPr>
            <a:r>
              <a:rPr lang="en-US" sz="2100" b="1" dirty="0">
                <a:solidFill>
                  <a:prstClr val="black"/>
                </a:solidFill>
                <a:latin typeface="Calibri"/>
              </a:rPr>
              <a:t>Benign ovarian neoplasms</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b="1" dirty="0">
                <a:solidFill>
                  <a:prstClr val="black"/>
                </a:solidFill>
                <a:latin typeface="Calibri"/>
              </a:rPr>
              <a:t>A) Epithelial ovarian tumors :</a:t>
            </a:r>
          </a:p>
          <a:p>
            <a:pPr marL="0" indent="0" defTabSz="685800">
              <a:spcBef>
                <a:spcPts val="0"/>
              </a:spcBef>
              <a:buNone/>
              <a:defRPr/>
            </a:pPr>
            <a:r>
              <a:rPr lang="en-US" sz="1500" dirty="0">
                <a:solidFill>
                  <a:prstClr val="black"/>
                </a:solidFill>
                <a:latin typeface="Calibri"/>
              </a:rPr>
              <a:t> 1) Serous cystadenoma</a:t>
            </a:r>
          </a:p>
          <a:p>
            <a:pPr marL="0" indent="0" defTabSz="685800">
              <a:spcBef>
                <a:spcPts val="0"/>
              </a:spcBef>
              <a:buNone/>
              <a:defRPr/>
            </a:pPr>
            <a:r>
              <a:rPr lang="en-US" sz="1500" dirty="0">
                <a:solidFill>
                  <a:prstClr val="black"/>
                </a:solidFill>
                <a:latin typeface="Calibri"/>
              </a:rPr>
              <a:t> 2) Mucinous cystadenoma</a:t>
            </a:r>
          </a:p>
          <a:p>
            <a:pPr marL="0" indent="0" defTabSz="685800">
              <a:spcBef>
                <a:spcPts val="0"/>
              </a:spcBef>
              <a:buNone/>
              <a:defRPr/>
            </a:pPr>
            <a:r>
              <a:rPr lang="en-US" sz="1500" dirty="0">
                <a:solidFill>
                  <a:prstClr val="black"/>
                </a:solidFill>
                <a:latin typeface="Calibri"/>
              </a:rPr>
              <a:t> 3) Endometrioid cystadenoma</a:t>
            </a:r>
          </a:p>
          <a:p>
            <a:pPr marL="0" indent="0" defTabSz="685800">
              <a:spcBef>
                <a:spcPts val="0"/>
              </a:spcBef>
              <a:buNone/>
              <a:defRPr/>
            </a:pPr>
            <a:r>
              <a:rPr lang="en-US" sz="1500" dirty="0">
                <a:solidFill>
                  <a:prstClr val="black"/>
                </a:solidFill>
                <a:latin typeface="Calibri"/>
              </a:rPr>
              <a:t> 4) Brenner tumor</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b="1" dirty="0">
                <a:solidFill>
                  <a:prstClr val="black"/>
                </a:solidFill>
                <a:latin typeface="Calibri"/>
              </a:rPr>
              <a:t>B) Germ cell ovarian tumors :</a:t>
            </a:r>
          </a:p>
          <a:p>
            <a:pPr marL="0" indent="0" defTabSz="685800">
              <a:spcBef>
                <a:spcPts val="0"/>
              </a:spcBef>
              <a:buNone/>
              <a:defRPr/>
            </a:pPr>
            <a:r>
              <a:rPr lang="en-US" sz="1500" dirty="0">
                <a:solidFill>
                  <a:prstClr val="black"/>
                </a:solidFill>
                <a:latin typeface="Calibri"/>
              </a:rPr>
              <a:t> 1) Mature cystic teratoma (dermoid cyst)</a:t>
            </a:r>
          </a:p>
          <a:p>
            <a:pPr marL="0" indent="0" defTabSz="685800">
              <a:spcBef>
                <a:spcPts val="0"/>
              </a:spcBef>
              <a:buNone/>
              <a:defRPr/>
            </a:pPr>
            <a:r>
              <a:rPr lang="en-US" sz="1500" dirty="0">
                <a:solidFill>
                  <a:prstClr val="black"/>
                </a:solidFill>
                <a:latin typeface="Calibri"/>
              </a:rPr>
              <a:t> 2) Mature solid teratoma </a:t>
            </a:r>
          </a:p>
          <a:p>
            <a:pPr marL="0" indent="0" defTabSz="685800">
              <a:spcBef>
                <a:spcPts val="0"/>
              </a:spcBef>
              <a:buNone/>
              <a:defRPr/>
            </a:pPr>
            <a:r>
              <a:rPr lang="en-US" sz="1500" dirty="0">
                <a:solidFill>
                  <a:prstClr val="black"/>
                </a:solidFill>
                <a:latin typeface="Calibri"/>
              </a:rPr>
              <a:t> 3) </a:t>
            </a:r>
            <a:r>
              <a:rPr lang="en-US" sz="1500" dirty="0" err="1">
                <a:solidFill>
                  <a:prstClr val="black"/>
                </a:solidFill>
                <a:latin typeface="Calibri"/>
              </a:rPr>
              <a:t>Monodermal</a:t>
            </a:r>
            <a:r>
              <a:rPr lang="en-US" sz="1500" dirty="0">
                <a:solidFill>
                  <a:prstClr val="black"/>
                </a:solidFill>
                <a:latin typeface="Calibri"/>
              </a:rPr>
              <a:t> highly specialized teratomas (e.g., struma </a:t>
            </a:r>
            <a:r>
              <a:rPr lang="en-US" sz="1500" dirty="0" err="1">
                <a:solidFill>
                  <a:prstClr val="black"/>
                </a:solidFill>
                <a:latin typeface="Calibri"/>
              </a:rPr>
              <a:t>ovarii</a:t>
            </a:r>
            <a:r>
              <a:rPr lang="en-US" sz="1500" dirty="0">
                <a:solidFill>
                  <a:prstClr val="black"/>
                </a:solidFill>
                <a:latin typeface="Calibri"/>
              </a:rPr>
              <a:t>, carcinoid)</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b="1" dirty="0">
                <a:solidFill>
                  <a:prstClr val="black"/>
                </a:solidFill>
                <a:latin typeface="Calibri"/>
              </a:rPr>
              <a:t>C) Sex-cord stromal cell ovarian tumors :</a:t>
            </a:r>
          </a:p>
          <a:p>
            <a:pPr marL="257175" indent="-257175" defTabSz="685800">
              <a:spcBef>
                <a:spcPts val="0"/>
              </a:spcBef>
              <a:buNone/>
              <a:defRPr/>
            </a:pPr>
            <a:r>
              <a:rPr lang="en-US" sz="1500" dirty="0">
                <a:solidFill>
                  <a:prstClr val="black"/>
                </a:solidFill>
                <a:latin typeface="Calibri"/>
              </a:rPr>
              <a:t> 1) Fibroma</a:t>
            </a:r>
          </a:p>
          <a:p>
            <a:pPr marL="257175" indent="-257175" defTabSz="685800">
              <a:spcBef>
                <a:spcPts val="0"/>
              </a:spcBef>
              <a:buNone/>
              <a:defRPr/>
            </a:pPr>
            <a:r>
              <a:rPr lang="en-US" sz="1500" dirty="0">
                <a:solidFill>
                  <a:prstClr val="black"/>
                </a:solidFill>
                <a:latin typeface="Calibri"/>
              </a:rPr>
              <a:t> 2) Thecoma</a:t>
            </a:r>
          </a:p>
          <a:p>
            <a:endParaRPr lang="en-GB" dirty="0"/>
          </a:p>
        </p:txBody>
      </p:sp>
    </p:spTree>
    <p:extLst>
      <p:ext uri="{BB962C8B-B14F-4D97-AF65-F5344CB8AC3E}">
        <p14:creationId xmlns:p14="http://schemas.microsoft.com/office/powerpoint/2010/main" val="259897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4DC9D-C320-4ECF-866D-E5D115A720CE}"/>
              </a:ext>
            </a:extLst>
          </p:cNvPr>
          <p:cNvSpPr>
            <a:spLocks noGrp="1"/>
          </p:cNvSpPr>
          <p:nvPr>
            <p:ph type="title"/>
          </p:nvPr>
        </p:nvSpPr>
        <p:spPr/>
        <p:txBody>
          <a:bodyPr>
            <a:normAutofit/>
          </a:bodyPr>
          <a:lstStyle/>
          <a:p>
            <a:r>
              <a:rPr lang="en-US" sz="4400" b="1" dirty="0"/>
              <a:t>Epidemiology</a:t>
            </a:r>
          </a:p>
        </p:txBody>
      </p:sp>
      <p:sp>
        <p:nvSpPr>
          <p:cNvPr id="3" name="Content Placeholder 2">
            <a:extLst>
              <a:ext uri="{FF2B5EF4-FFF2-40B4-BE49-F238E27FC236}">
                <a16:creationId xmlns:a16="http://schemas.microsoft.com/office/drawing/2014/main" xmlns="" id="{5133ADED-B575-407A-8864-FEFB152010FD}"/>
              </a:ext>
            </a:extLst>
          </p:cNvPr>
          <p:cNvSpPr>
            <a:spLocks noGrp="1"/>
          </p:cNvSpPr>
          <p:nvPr>
            <p:ph idx="1"/>
          </p:nvPr>
        </p:nvSpPr>
        <p:spPr/>
        <p:txBody>
          <a:bodyPr>
            <a:normAutofit/>
          </a:bodyPr>
          <a:lstStyle/>
          <a:p>
            <a:r>
              <a:rPr lang="en-US" altLang="en-US" sz="3600" dirty="0">
                <a:latin typeface="Arial Rounded MT Bold" panose="020F0704030504030204" pitchFamily="34" charset="0"/>
                <a:cs typeface="Times New Roman" pitchFamily="18" charset="0"/>
              </a:rPr>
              <a:t>Comprises 70% of benign epithelial disorders</a:t>
            </a:r>
          </a:p>
          <a:p>
            <a:r>
              <a:rPr lang="en-US" altLang="en-US" sz="3600" dirty="0">
                <a:latin typeface="Arial Rounded MT Bold" panose="020F0704030504030204" pitchFamily="34" charset="0"/>
                <a:cs typeface="Times New Roman" pitchFamily="18" charset="0"/>
              </a:rPr>
              <a:t>Epithelial </a:t>
            </a:r>
            <a:r>
              <a:rPr lang="en-US" altLang="en-US" sz="3600" dirty="0">
                <a:solidFill>
                  <a:srgbClr val="FF0000"/>
                </a:solidFill>
                <a:latin typeface="Arial Rounded MT Bold" panose="020F0704030504030204" pitchFamily="34" charset="0"/>
                <a:cs typeface="Times New Roman" pitchFamily="18" charset="0"/>
              </a:rPr>
              <a:t>thinning</a:t>
            </a:r>
            <a:r>
              <a:rPr lang="en-US" altLang="en-US" sz="3600" dirty="0">
                <a:latin typeface="Arial Rounded MT Bold" panose="020F0704030504030204" pitchFamily="34" charset="0"/>
                <a:cs typeface="Times New Roman" pitchFamily="18" charset="0"/>
              </a:rPr>
              <a:t>, inflammation and </a:t>
            </a:r>
            <a:r>
              <a:rPr lang="en-US" altLang="en-US" sz="3600" dirty="0">
                <a:solidFill>
                  <a:srgbClr val="FF0000"/>
                </a:solidFill>
                <a:latin typeface="Arial Rounded MT Bold" panose="020F0704030504030204" pitchFamily="34" charset="0"/>
                <a:cs typeface="Times New Roman" pitchFamily="18" charset="0"/>
              </a:rPr>
              <a:t>histological changes in the dermis.</a:t>
            </a:r>
          </a:p>
          <a:p>
            <a:r>
              <a:rPr lang="en-US" altLang="en-US" sz="3600" dirty="0">
                <a:latin typeface="Arial Rounded MT Bold" panose="020F0704030504030204" pitchFamily="34" charset="0"/>
                <a:cs typeface="Times New Roman" pitchFamily="18" charset="0"/>
              </a:rPr>
              <a:t>Unknown etiology</a:t>
            </a:r>
          </a:p>
          <a:p>
            <a:endParaRPr lang="en-US" sz="3600" dirty="0"/>
          </a:p>
        </p:txBody>
      </p:sp>
    </p:spTree>
    <p:extLst>
      <p:ext uri="{BB962C8B-B14F-4D97-AF65-F5344CB8AC3E}">
        <p14:creationId xmlns:p14="http://schemas.microsoft.com/office/powerpoint/2010/main" val="33290988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95B82D5-A8BB-45BF-BED8-C7B206892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3477006" cy="5143500"/>
          </a:xfrm>
          <a:prstGeom prst="rect">
            <a:avLst/>
          </a:prstGeom>
          <a:solidFill>
            <a:srgbClr val="5E7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9">
            <a:extLst>
              <a:ext uri="{FF2B5EF4-FFF2-40B4-BE49-F238E27FC236}">
                <a16:creationId xmlns:a16="http://schemas.microsoft.com/office/drawing/2014/main" xmlns="" id="{296C61EC-FBF4-4216-BE67-6C864D30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474" y="1220725"/>
            <a:ext cx="2750058"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2">
            <a:extLst>
              <a:ext uri="{FF2B5EF4-FFF2-40B4-BE49-F238E27FC236}">
                <a16:creationId xmlns:a16="http://schemas.microsoft.com/office/drawing/2014/main" xmlns="" id="{A5F0F13F-5314-486B-AF61-7C43AEF4BC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16724" y="1459537"/>
            <a:ext cx="2043558" cy="18530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xmlns="" id="{27162288-F4A6-4DDA-9217-4AE726131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9932" y="3453258"/>
            <a:ext cx="2177143" cy="182880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xmlns="" id="{A56124E5-C98F-405A-B556-D280698F89B1}"/>
              </a:ext>
            </a:extLst>
          </p:cNvPr>
          <p:cNvSpPr>
            <a:spLocks noGrp="1"/>
          </p:cNvSpPr>
          <p:nvPr>
            <p:ph idx="1"/>
          </p:nvPr>
        </p:nvSpPr>
        <p:spPr>
          <a:xfrm>
            <a:off x="3837660" y="1220725"/>
            <a:ext cx="4817136" cy="4304390"/>
          </a:xfrm>
        </p:spPr>
        <p:txBody>
          <a:bodyPr>
            <a:normAutofit/>
          </a:bodyPr>
          <a:lstStyle/>
          <a:p>
            <a:pPr marL="0" indent="0" defTabSz="685800">
              <a:spcBef>
                <a:spcPts val="0"/>
              </a:spcBef>
              <a:spcAft>
                <a:spcPts val="450"/>
              </a:spcAft>
              <a:buNone/>
              <a:defRPr/>
            </a:pPr>
            <a:r>
              <a:rPr lang="en-US" sz="1500" b="1" dirty="0">
                <a:latin typeface="Calibri"/>
              </a:rPr>
              <a:t>Serous cystadenoma</a:t>
            </a:r>
          </a:p>
          <a:p>
            <a:pPr marL="0" indent="0" defTabSz="685800">
              <a:spcBef>
                <a:spcPts val="0"/>
              </a:spcBef>
              <a:spcAft>
                <a:spcPts val="450"/>
              </a:spcAft>
              <a:buNone/>
              <a:defRPr/>
            </a:pPr>
            <a:endParaRPr lang="en-US" sz="1500" dirty="0">
              <a:latin typeface="Calibri"/>
            </a:endParaRPr>
          </a:p>
          <a:p>
            <a:pPr marL="0" indent="0" defTabSz="685800">
              <a:spcBef>
                <a:spcPts val="0"/>
              </a:spcBef>
              <a:spcAft>
                <a:spcPts val="450"/>
              </a:spcAft>
              <a:buNone/>
              <a:defRPr/>
            </a:pPr>
            <a:endParaRPr lang="en-US" sz="1500" dirty="0">
              <a:latin typeface="Calibri"/>
            </a:endParaRPr>
          </a:p>
          <a:p>
            <a:pPr marL="0" indent="0" defTabSz="685800">
              <a:spcBef>
                <a:spcPts val="0"/>
              </a:spcBef>
              <a:spcAft>
                <a:spcPts val="450"/>
              </a:spcAft>
              <a:buNone/>
              <a:defRPr/>
            </a:pPr>
            <a:r>
              <a:rPr lang="en-US" sz="1500" dirty="0">
                <a:latin typeface="Calibri"/>
              </a:rPr>
              <a:t>● The most common benign ovarian neoplasms.</a:t>
            </a:r>
          </a:p>
          <a:p>
            <a:pPr marL="0" indent="0" defTabSz="685800">
              <a:spcBef>
                <a:spcPts val="0"/>
              </a:spcBef>
              <a:spcAft>
                <a:spcPts val="450"/>
              </a:spcAft>
              <a:buNone/>
              <a:defRPr/>
            </a:pPr>
            <a:endParaRPr lang="en-US" sz="1500" dirty="0">
              <a:latin typeface="Calibri"/>
            </a:endParaRPr>
          </a:p>
          <a:p>
            <a:pPr marL="0" indent="0" defTabSz="685800">
              <a:spcBef>
                <a:spcPts val="0"/>
              </a:spcBef>
              <a:spcAft>
                <a:spcPts val="450"/>
              </a:spcAft>
              <a:buNone/>
              <a:defRPr/>
            </a:pPr>
            <a:r>
              <a:rPr lang="en-US" sz="1500" dirty="0">
                <a:latin typeface="Calibri"/>
              </a:rPr>
              <a:t>● The peak incidence is at the 4th to 5th decades of life.</a:t>
            </a:r>
          </a:p>
          <a:p>
            <a:pPr marL="0" indent="0" defTabSz="685800">
              <a:spcBef>
                <a:spcPts val="0"/>
              </a:spcBef>
              <a:spcAft>
                <a:spcPts val="450"/>
              </a:spcAft>
              <a:buNone/>
              <a:defRPr/>
            </a:pPr>
            <a:endParaRPr lang="en-US" sz="1500" dirty="0">
              <a:latin typeface="Calibri"/>
            </a:endParaRPr>
          </a:p>
          <a:p>
            <a:pPr marL="0" indent="0" defTabSz="685800">
              <a:spcBef>
                <a:spcPts val="0"/>
              </a:spcBef>
              <a:spcAft>
                <a:spcPts val="450"/>
              </a:spcAft>
              <a:buNone/>
              <a:defRPr/>
            </a:pPr>
            <a:endParaRPr lang="en-US" sz="1500" dirty="0">
              <a:latin typeface="Calibri"/>
            </a:endParaRPr>
          </a:p>
          <a:p>
            <a:pPr marL="0" indent="0" defTabSz="685800">
              <a:spcBef>
                <a:spcPts val="0"/>
              </a:spcBef>
              <a:spcAft>
                <a:spcPts val="450"/>
              </a:spcAft>
              <a:buNone/>
              <a:defRPr/>
            </a:pPr>
            <a:r>
              <a:rPr lang="en-US" sz="1500" dirty="0">
                <a:latin typeface="Calibri"/>
              </a:rPr>
              <a:t>● Pathology : </a:t>
            </a:r>
          </a:p>
          <a:p>
            <a:pPr marL="0" indent="0" defTabSz="685800">
              <a:spcBef>
                <a:spcPts val="0"/>
              </a:spcBef>
              <a:spcAft>
                <a:spcPts val="450"/>
              </a:spcAft>
              <a:buNone/>
              <a:defRPr/>
            </a:pPr>
            <a:endParaRPr lang="en-US" sz="1500" dirty="0">
              <a:latin typeface="Calibri"/>
            </a:endParaRPr>
          </a:p>
          <a:p>
            <a:pPr marL="0" indent="0" defTabSz="685800">
              <a:spcBef>
                <a:spcPts val="0"/>
              </a:spcBef>
              <a:spcAft>
                <a:spcPts val="450"/>
              </a:spcAft>
              <a:buNone/>
              <a:defRPr/>
            </a:pPr>
            <a:r>
              <a:rPr lang="en-US" sz="1500" dirty="0">
                <a:latin typeface="Calibri"/>
              </a:rPr>
              <a:t>- </a:t>
            </a:r>
            <a:r>
              <a:rPr lang="en-US" sz="1500" u="sng" dirty="0">
                <a:latin typeface="Calibri"/>
              </a:rPr>
              <a:t>Grossly</a:t>
            </a:r>
            <a:r>
              <a:rPr lang="en-US" sz="1500" dirty="0">
                <a:latin typeface="Calibri"/>
              </a:rPr>
              <a:t> : They are thin-</a:t>
            </a:r>
            <a:r>
              <a:rPr lang="en-US" sz="1500" dirty="0" err="1">
                <a:latin typeface="Calibri"/>
              </a:rPr>
              <a:t>walled,usually</a:t>
            </a:r>
            <a:r>
              <a:rPr lang="en-US" sz="1500" dirty="0">
                <a:latin typeface="Calibri"/>
              </a:rPr>
              <a:t> unilocular (or sometimes multilocular) , that  contain clear, </a:t>
            </a:r>
            <a:r>
              <a:rPr lang="en-US" sz="1500" dirty="0" err="1">
                <a:latin typeface="Calibri"/>
              </a:rPr>
              <a:t>straw-coloured</a:t>
            </a:r>
            <a:r>
              <a:rPr lang="en-US" sz="1500" dirty="0">
                <a:latin typeface="Calibri"/>
              </a:rPr>
              <a:t> fluid and range in size from 5 to over 20 cm. </a:t>
            </a:r>
          </a:p>
          <a:p>
            <a:pPr marL="0" indent="0" defTabSz="685800">
              <a:spcBef>
                <a:spcPts val="0"/>
              </a:spcBef>
              <a:spcAft>
                <a:spcPts val="450"/>
              </a:spcAft>
              <a:buNone/>
              <a:defRPr/>
            </a:pPr>
            <a:r>
              <a:rPr lang="en-US" sz="1500" dirty="0">
                <a:latin typeface="Calibri"/>
              </a:rPr>
              <a:t>                   Bilateral in 20-25%.</a:t>
            </a:r>
          </a:p>
          <a:p>
            <a:pPr marL="0" indent="0" defTabSz="685800">
              <a:spcBef>
                <a:spcPts val="0"/>
              </a:spcBef>
              <a:spcAft>
                <a:spcPts val="450"/>
              </a:spcAft>
              <a:buNone/>
              <a:defRPr/>
            </a:pPr>
            <a:endParaRPr lang="en-US" sz="1050" dirty="0">
              <a:latin typeface="Calibri"/>
            </a:endParaRPr>
          </a:p>
        </p:txBody>
      </p:sp>
    </p:spTree>
    <p:extLst>
      <p:ext uri="{BB962C8B-B14F-4D97-AF65-F5344CB8AC3E}">
        <p14:creationId xmlns:p14="http://schemas.microsoft.com/office/powerpoint/2010/main" val="27287684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64E8E4-9520-4345-A827-6B790947D25A}"/>
              </a:ext>
            </a:extLst>
          </p:cNvPr>
          <p:cNvSpPr>
            <a:spLocks noGrp="1"/>
          </p:cNvSpPr>
          <p:nvPr>
            <p:ph type="title"/>
          </p:nvPr>
        </p:nvSpPr>
        <p:spPr>
          <a:xfrm>
            <a:off x="3837659" y="1329200"/>
            <a:ext cx="4817137" cy="1257452"/>
          </a:xfrm>
        </p:spPr>
        <p:txBody>
          <a:bodyPr>
            <a:normAutofit/>
          </a:bodyPr>
          <a:lstStyle/>
          <a:p>
            <a:endParaRPr lang="en-GB"/>
          </a:p>
        </p:txBody>
      </p:sp>
      <p:sp>
        <p:nvSpPr>
          <p:cNvPr id="10" name="Rectangle 9">
            <a:extLst>
              <a:ext uri="{FF2B5EF4-FFF2-40B4-BE49-F238E27FC236}">
                <a16:creationId xmlns:a16="http://schemas.microsoft.com/office/drawing/2014/main" xmlns="" id="{C95B82D5-A8BB-45BF-BED8-C7B2068921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3477006"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9">
            <a:extLst>
              <a:ext uri="{FF2B5EF4-FFF2-40B4-BE49-F238E27FC236}">
                <a16:creationId xmlns:a16="http://schemas.microsoft.com/office/drawing/2014/main" xmlns="" id="{296C61EC-FBF4-4216-BE67-6C864D30A0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474" y="1220725"/>
            <a:ext cx="2750058"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xmlns="" id="{57D259BF-48E4-4EBB-B60C-A0D2F9AC94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70114" y="1459537"/>
            <a:ext cx="2136779" cy="18530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5817D384-C185-4AEA-B156-E64E80BCF4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3505" y="3585770"/>
            <a:ext cx="2269997" cy="1563776"/>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xmlns="" id="{59FB939C-0A18-4C29-9C57-EE4E0E5A0507}"/>
              </a:ext>
            </a:extLst>
          </p:cNvPr>
          <p:cNvSpPr>
            <a:spLocks noGrp="1"/>
          </p:cNvSpPr>
          <p:nvPr>
            <p:ph idx="1"/>
          </p:nvPr>
        </p:nvSpPr>
        <p:spPr>
          <a:xfrm>
            <a:off x="3837660" y="2686051"/>
            <a:ext cx="4817136" cy="2839064"/>
          </a:xfrm>
        </p:spPr>
        <p:txBody>
          <a:bodyPr>
            <a:normAutofit/>
          </a:bodyPr>
          <a:lstStyle/>
          <a:p>
            <a:pPr marL="0" indent="0" defTabSz="685800">
              <a:spcBef>
                <a:spcPts val="0"/>
              </a:spcBef>
              <a:buNone/>
              <a:defRPr/>
            </a:pPr>
            <a:r>
              <a:rPr lang="en-US" sz="1500" b="1" dirty="0">
                <a:latin typeface="Calibri"/>
              </a:rPr>
              <a:t>Mucinous cystadenoma</a:t>
            </a:r>
          </a:p>
          <a:p>
            <a:pPr marL="0" indent="0" defTabSz="685800">
              <a:spcBef>
                <a:spcPts val="0"/>
              </a:spcBef>
              <a:buNone/>
              <a:defRPr/>
            </a:pPr>
            <a:endParaRPr lang="en-US" sz="1500" dirty="0">
              <a:latin typeface="Calibri"/>
            </a:endParaRPr>
          </a:p>
          <a:p>
            <a:pPr marL="0" indent="0" defTabSz="685800">
              <a:spcBef>
                <a:spcPts val="0"/>
              </a:spcBef>
              <a:buNone/>
              <a:defRPr/>
            </a:pPr>
            <a:r>
              <a:rPr lang="en-US" sz="1500" dirty="0">
                <a:latin typeface="Calibri"/>
              </a:rPr>
              <a:t>● The second most common benign ovarian neoplasms.</a:t>
            </a:r>
          </a:p>
          <a:p>
            <a:pPr marL="0" indent="0" defTabSz="685800">
              <a:spcBef>
                <a:spcPts val="0"/>
              </a:spcBef>
              <a:buNone/>
              <a:defRPr/>
            </a:pPr>
            <a:endParaRPr lang="en-US" sz="1500" dirty="0">
              <a:latin typeface="Calibri"/>
            </a:endParaRPr>
          </a:p>
          <a:p>
            <a:pPr marL="0" indent="0" defTabSz="685800">
              <a:spcBef>
                <a:spcPts val="0"/>
              </a:spcBef>
              <a:buNone/>
              <a:defRPr/>
            </a:pPr>
            <a:r>
              <a:rPr lang="en-US" sz="1500" dirty="0">
                <a:latin typeface="Calibri"/>
              </a:rPr>
              <a:t>● The peak incidence occurs between 30-50 years of age.</a:t>
            </a:r>
          </a:p>
          <a:p>
            <a:pPr marL="0" indent="0" defTabSz="685800">
              <a:spcBef>
                <a:spcPts val="0"/>
              </a:spcBef>
              <a:buNone/>
              <a:defRPr/>
            </a:pPr>
            <a:endParaRPr lang="en-US" sz="1500" dirty="0">
              <a:latin typeface="Calibri"/>
            </a:endParaRPr>
          </a:p>
          <a:p>
            <a:pPr marL="0" indent="0" defTabSz="685800">
              <a:spcBef>
                <a:spcPts val="0"/>
              </a:spcBef>
              <a:buNone/>
              <a:defRPr/>
            </a:pPr>
            <a:r>
              <a:rPr lang="en-US" sz="1500" dirty="0">
                <a:latin typeface="Calibri"/>
              </a:rPr>
              <a:t>● Grossly : They are thin-</a:t>
            </a:r>
            <a:r>
              <a:rPr lang="en-US" sz="1500" dirty="0" err="1">
                <a:latin typeface="Calibri"/>
              </a:rPr>
              <a:t>walled,usually</a:t>
            </a:r>
            <a:r>
              <a:rPr lang="en-US" sz="1500" dirty="0">
                <a:latin typeface="Calibri"/>
              </a:rPr>
              <a:t> multilocular (or sometimes unilocular) , that contain mucin, generally tend to be larger than serous cystadenomas at presentation  (they can attain an enormous size), bilateral in 5%.</a:t>
            </a:r>
          </a:p>
          <a:p>
            <a:endParaRPr lang="en-GB" sz="1500" dirty="0"/>
          </a:p>
        </p:txBody>
      </p:sp>
    </p:spTree>
    <p:extLst>
      <p:ext uri="{BB962C8B-B14F-4D97-AF65-F5344CB8AC3E}">
        <p14:creationId xmlns:p14="http://schemas.microsoft.com/office/powerpoint/2010/main" val="29553488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1A37F4-63D7-404E-AFD2-493C3252591E}"/>
              </a:ext>
            </a:extLst>
          </p:cNvPr>
          <p:cNvSpPr>
            <a:spLocks noGrp="1"/>
          </p:cNvSpPr>
          <p:nvPr>
            <p:ph idx="1"/>
          </p:nvPr>
        </p:nvSpPr>
        <p:spPr/>
        <p:txBody>
          <a:bodyPr/>
          <a:lstStyle/>
          <a:p>
            <a:pPr marL="0" indent="0" algn="ctr" defTabSz="685800">
              <a:spcBef>
                <a:spcPts val="0"/>
              </a:spcBef>
              <a:buNone/>
              <a:defRPr/>
            </a:pPr>
            <a:r>
              <a:rPr lang="en-US" sz="2100" b="1" dirty="0">
                <a:solidFill>
                  <a:prstClr val="black"/>
                </a:solidFill>
                <a:latin typeface="Calibri"/>
              </a:rPr>
              <a:t>Endometrioid cystadenoma</a:t>
            </a:r>
          </a:p>
          <a:p>
            <a:pPr marL="0" indent="0" algn="ctr" defTabSz="685800">
              <a:spcBef>
                <a:spcPts val="0"/>
              </a:spcBef>
              <a:buNone/>
              <a:defRPr/>
            </a:pPr>
            <a:endParaRPr lang="en-US" sz="1350" dirty="0">
              <a:solidFill>
                <a:prstClr val="black"/>
              </a:solidFill>
              <a:latin typeface="Calibri"/>
            </a:endParaRPr>
          </a:p>
          <a:p>
            <a:pPr marL="0" indent="0" defTabSz="685800">
              <a:spcBef>
                <a:spcPts val="0"/>
              </a:spcBef>
              <a:buNone/>
              <a:defRPr/>
            </a:pPr>
            <a:r>
              <a:rPr lang="en-US" sz="1500" dirty="0">
                <a:solidFill>
                  <a:prstClr val="black"/>
                </a:solidFill>
                <a:latin typeface="Calibri"/>
              </a:rPr>
              <a:t>● Histopathology :The glands resemble normal endometrium. Stroma is moderately </a:t>
            </a:r>
          </a:p>
          <a:p>
            <a:pPr marL="0" indent="0" defTabSz="685800">
              <a:spcBef>
                <a:spcPts val="0"/>
              </a:spcBef>
              <a:buNone/>
              <a:defRPr/>
            </a:pPr>
            <a:r>
              <a:rPr lang="en-US" sz="1500" dirty="0">
                <a:solidFill>
                  <a:prstClr val="black"/>
                </a:solidFill>
                <a:latin typeface="Calibri"/>
              </a:rPr>
              <a:t>                                  cellular. No cytologic atypia, no architectural complexity.</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Many of these tumors arise from </a:t>
            </a:r>
            <a:r>
              <a:rPr lang="en-US" sz="1500" dirty="0">
                <a:solidFill>
                  <a:srgbClr val="FF0000"/>
                </a:solidFill>
                <a:latin typeface="Calibri"/>
              </a:rPr>
              <a:t>endometriosis</a:t>
            </a:r>
            <a:r>
              <a:rPr lang="en-US" sz="1500" dirty="0">
                <a:solidFill>
                  <a:prstClr val="black"/>
                </a:solidFill>
                <a:latin typeface="Calibri"/>
              </a:rPr>
              <a:t>.</a:t>
            </a:r>
          </a:p>
          <a:p>
            <a:pPr marL="0" indent="0" defTabSz="685800">
              <a:spcBef>
                <a:spcPts val="0"/>
              </a:spcBef>
              <a:buNone/>
              <a:defRPr/>
            </a:pPr>
            <a:endParaRPr lang="en-US" sz="1500" dirty="0">
              <a:solidFill>
                <a:prstClr val="black"/>
              </a:solidFill>
              <a:latin typeface="Calibri"/>
            </a:endParaRPr>
          </a:p>
          <a:p>
            <a:pPr marL="0" indent="0" algn="ctr" defTabSz="685800">
              <a:spcBef>
                <a:spcPts val="0"/>
              </a:spcBef>
              <a:buNone/>
              <a:defRPr/>
            </a:pPr>
            <a:r>
              <a:rPr lang="en-US" sz="2100" b="1" dirty="0">
                <a:solidFill>
                  <a:prstClr val="black"/>
                </a:solidFill>
                <a:latin typeface="Calibri"/>
              </a:rPr>
              <a:t>Brenner tumor</a:t>
            </a:r>
          </a:p>
          <a:p>
            <a:pPr marL="0" indent="0" defTabSz="685800">
              <a:spcBef>
                <a:spcPts val="0"/>
              </a:spcBef>
              <a:buNone/>
              <a:defRPr/>
            </a:pPr>
            <a:r>
              <a:rPr lang="en-US" sz="1500" dirty="0">
                <a:solidFill>
                  <a:prstClr val="black"/>
                </a:solidFill>
                <a:latin typeface="Calibri"/>
              </a:rPr>
              <a:t>● They are rare ovarian tumors</a:t>
            </a:r>
            <a:endParaRPr lang="en-GB" dirty="0"/>
          </a:p>
        </p:txBody>
      </p:sp>
    </p:spTree>
    <p:extLst>
      <p:ext uri="{BB962C8B-B14F-4D97-AF65-F5344CB8AC3E}">
        <p14:creationId xmlns:p14="http://schemas.microsoft.com/office/powerpoint/2010/main" val="25021629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F7A1CBA-E398-42BA-805E-CFFD498B970D}"/>
              </a:ext>
            </a:extLst>
          </p:cNvPr>
          <p:cNvSpPr>
            <a:spLocks noGrp="1"/>
          </p:cNvSpPr>
          <p:nvPr>
            <p:ph idx="1"/>
          </p:nvPr>
        </p:nvSpPr>
        <p:spPr>
          <a:xfrm>
            <a:off x="628650" y="1097756"/>
            <a:ext cx="7886700" cy="4481513"/>
          </a:xfrm>
        </p:spPr>
        <p:txBody>
          <a:bodyPr>
            <a:normAutofit lnSpcReduction="10000"/>
          </a:bodyPr>
          <a:lstStyle/>
          <a:p>
            <a:pPr marL="0" indent="0" algn="ctr" defTabSz="685800">
              <a:spcBef>
                <a:spcPts val="0"/>
              </a:spcBef>
              <a:buNone/>
              <a:defRPr/>
            </a:pPr>
            <a:r>
              <a:rPr lang="en-US" sz="2100" b="1" dirty="0">
                <a:solidFill>
                  <a:prstClr val="black"/>
                </a:solidFill>
                <a:latin typeface="Calibri"/>
              </a:rPr>
              <a:t>Mature cystic teratoma (Dermoid cyst)</a:t>
            </a:r>
          </a:p>
          <a:p>
            <a:pPr marL="0" indent="0" algn="ctr" defTabSz="685800">
              <a:spcBef>
                <a:spcPts val="0"/>
              </a:spcBef>
              <a:buNone/>
              <a:defRPr/>
            </a:pPr>
            <a:endParaRPr lang="en-US" sz="1350" dirty="0">
              <a:solidFill>
                <a:prstClr val="black"/>
              </a:solidFill>
              <a:latin typeface="Calibri"/>
            </a:endParaRPr>
          </a:p>
          <a:p>
            <a:pPr marL="0" indent="0" defTabSz="685800">
              <a:spcBef>
                <a:spcPts val="0"/>
              </a:spcBef>
              <a:buNone/>
              <a:defRPr/>
            </a:pPr>
            <a:r>
              <a:rPr lang="en-US" sz="1500" dirty="0">
                <a:solidFill>
                  <a:prstClr val="black"/>
                </a:solidFill>
                <a:latin typeface="Calibri"/>
              </a:rPr>
              <a:t>● The most common germ cell tumor and the most common ovarian tumor in women </a:t>
            </a:r>
          </a:p>
          <a:p>
            <a:pPr marL="0" indent="0" defTabSz="685800">
              <a:spcBef>
                <a:spcPts val="0"/>
              </a:spcBef>
              <a:buNone/>
              <a:defRPr/>
            </a:pPr>
            <a:r>
              <a:rPr lang="en-US" sz="1500" dirty="0">
                <a:solidFill>
                  <a:prstClr val="black"/>
                </a:solidFill>
                <a:latin typeface="Calibri"/>
              </a:rPr>
              <a:t>     </a:t>
            </a:r>
            <a:r>
              <a:rPr lang="en-US" sz="1500" dirty="0">
                <a:solidFill>
                  <a:srgbClr val="FF0000"/>
                </a:solidFill>
                <a:latin typeface="Calibri"/>
              </a:rPr>
              <a:t>the second and third decade of life</a:t>
            </a:r>
          </a:p>
          <a:p>
            <a:pPr marL="0" indent="0" defTabSz="685800">
              <a:spcBef>
                <a:spcPts val="0"/>
              </a:spcBef>
              <a:buNone/>
              <a:defRPr/>
            </a:pPr>
            <a:endParaRPr lang="en-US" sz="1500" dirty="0">
              <a:solidFill>
                <a:srgbClr val="FF0000"/>
              </a:solidFill>
              <a:latin typeface="Calibri"/>
            </a:endParaRPr>
          </a:p>
          <a:p>
            <a:pPr marL="0" indent="0" defTabSz="685800">
              <a:spcBef>
                <a:spcPts val="0"/>
              </a:spcBef>
              <a:buNone/>
              <a:defRPr/>
            </a:pPr>
            <a:r>
              <a:rPr lang="en-US" sz="1500" dirty="0">
                <a:solidFill>
                  <a:prstClr val="black"/>
                </a:solidFill>
                <a:latin typeface="Calibri"/>
              </a:rPr>
              <a:t>● Histopathology : Mature cystic teratomas contain mature tissue of ectodermal (</a:t>
            </a:r>
            <a:r>
              <a:rPr lang="en-US" sz="1500" dirty="0" err="1">
                <a:solidFill>
                  <a:prstClr val="black"/>
                </a:solidFill>
                <a:latin typeface="Calibri"/>
              </a:rPr>
              <a:t>eg</a:t>
            </a:r>
            <a:r>
              <a:rPr lang="en-US" sz="1500" dirty="0">
                <a:solidFill>
                  <a:prstClr val="black"/>
                </a:solidFill>
                <a:latin typeface="Calibri"/>
              </a:rPr>
              <a:t>, </a:t>
            </a:r>
          </a:p>
          <a:p>
            <a:pPr marL="0" indent="0" defTabSz="685800">
              <a:spcBef>
                <a:spcPts val="0"/>
              </a:spcBef>
              <a:buNone/>
              <a:defRPr/>
            </a:pPr>
            <a:r>
              <a:rPr lang="en-US" sz="1500" dirty="0">
                <a:solidFill>
                  <a:prstClr val="black"/>
                </a:solidFill>
                <a:latin typeface="Calibri"/>
              </a:rPr>
              <a:t>                                   skin, hair follicles, sebaceous glands), mesodermal (</a:t>
            </a:r>
            <a:r>
              <a:rPr lang="en-US" sz="1500" dirty="0" err="1">
                <a:solidFill>
                  <a:prstClr val="black"/>
                </a:solidFill>
                <a:latin typeface="Calibri"/>
              </a:rPr>
              <a:t>eg</a:t>
            </a:r>
            <a:r>
              <a:rPr lang="en-US" sz="1500" dirty="0">
                <a:solidFill>
                  <a:prstClr val="black"/>
                </a:solidFill>
                <a:latin typeface="Calibri"/>
              </a:rPr>
              <a:t>, muscle, </a:t>
            </a:r>
          </a:p>
          <a:p>
            <a:pPr marL="0" indent="0" defTabSz="685800">
              <a:spcBef>
                <a:spcPts val="0"/>
              </a:spcBef>
              <a:buNone/>
              <a:defRPr/>
            </a:pPr>
            <a:r>
              <a:rPr lang="en-US" sz="1500" dirty="0">
                <a:solidFill>
                  <a:prstClr val="black"/>
                </a:solidFill>
                <a:latin typeface="Calibri"/>
              </a:rPr>
              <a:t>                                   urinary), and endodermal origin (</a:t>
            </a:r>
            <a:r>
              <a:rPr lang="en-US" sz="1500" dirty="0" err="1">
                <a:solidFill>
                  <a:prstClr val="black"/>
                </a:solidFill>
                <a:latin typeface="Calibri"/>
              </a:rPr>
              <a:t>eg</a:t>
            </a:r>
            <a:r>
              <a:rPr lang="en-US" sz="1500" dirty="0">
                <a:solidFill>
                  <a:prstClr val="black"/>
                </a:solidFill>
                <a:latin typeface="Calibri"/>
              </a:rPr>
              <a:t>, lung, gastrointestinal). </a:t>
            </a:r>
          </a:p>
          <a:p>
            <a:pPr marL="0" indent="0" defTabSz="685800">
              <a:spcBef>
                <a:spcPts val="0"/>
              </a:spcBef>
              <a:buNone/>
              <a:defRPr/>
            </a:pPr>
            <a:r>
              <a:rPr lang="en-US" sz="1500" b="1" dirty="0">
                <a:solidFill>
                  <a:prstClr val="black"/>
                </a:solidFill>
                <a:latin typeface="Calibri"/>
              </a:rPr>
              <a:t>Clinical manifestations :</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Most women with dermoid cysts are </a:t>
            </a:r>
            <a:r>
              <a:rPr lang="en-US" sz="1500" dirty="0">
                <a:solidFill>
                  <a:srgbClr val="FF0000"/>
                </a:solidFill>
                <a:latin typeface="Calibri"/>
              </a:rPr>
              <a:t>asymptomatic</a:t>
            </a:r>
            <a:r>
              <a:rPr lang="en-US" sz="1500" dirty="0">
                <a:solidFill>
                  <a:prstClr val="black"/>
                </a:solidFill>
                <a:latin typeface="Calibri"/>
              </a:rPr>
              <a:t>.</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The most common complication associated with mature cystic teratomas is </a:t>
            </a:r>
            <a:r>
              <a:rPr lang="en-US" sz="1500" dirty="0">
                <a:solidFill>
                  <a:srgbClr val="FF0000"/>
                </a:solidFill>
                <a:latin typeface="Calibri"/>
              </a:rPr>
              <a:t>torsion</a:t>
            </a:r>
            <a:r>
              <a:rPr lang="en-US" sz="1500" dirty="0">
                <a:solidFill>
                  <a:prstClr val="black"/>
                </a:solidFill>
                <a:latin typeface="Calibri"/>
              </a:rPr>
              <a:t>. </a:t>
            </a:r>
          </a:p>
          <a:p>
            <a:pPr marL="0" indent="0" defTabSz="685800">
              <a:spcBef>
                <a:spcPts val="0"/>
              </a:spcBef>
              <a:buNone/>
              <a:defRPr/>
            </a:pPr>
            <a:r>
              <a:rPr lang="en-US" sz="1500" dirty="0">
                <a:solidFill>
                  <a:prstClr val="black"/>
                </a:solidFill>
                <a:latin typeface="Calibri"/>
              </a:rPr>
              <a:t>    The reported rate of torsion ranges from 3.2-16%. Torsion is more common in </a:t>
            </a:r>
          </a:p>
          <a:p>
            <a:pPr marL="0" indent="0" defTabSz="685800">
              <a:spcBef>
                <a:spcPts val="0"/>
              </a:spcBef>
              <a:buNone/>
              <a:defRPr/>
            </a:pPr>
            <a:r>
              <a:rPr lang="en-US" sz="1500" dirty="0">
                <a:solidFill>
                  <a:prstClr val="black"/>
                </a:solidFill>
                <a:latin typeface="Calibri"/>
              </a:rPr>
              <a:t>     tumors of intermediate size than in small or extremely large tumors.</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dirty="0">
                <a:solidFill>
                  <a:prstClr val="black"/>
                </a:solidFill>
                <a:latin typeface="Calibri"/>
              </a:rPr>
              <a:t>● </a:t>
            </a:r>
            <a:r>
              <a:rPr lang="en-US" sz="1500" dirty="0">
                <a:solidFill>
                  <a:srgbClr val="FF0000"/>
                </a:solidFill>
                <a:latin typeface="Calibri"/>
              </a:rPr>
              <a:t>Rupture</a:t>
            </a:r>
            <a:r>
              <a:rPr lang="en-US" sz="1500" dirty="0">
                <a:solidFill>
                  <a:prstClr val="black"/>
                </a:solidFill>
                <a:latin typeface="Calibri"/>
              </a:rPr>
              <a:t> of dermoid cysts with spillage of sebaceous material into the abdominal </a:t>
            </a:r>
          </a:p>
          <a:p>
            <a:pPr marL="0" indent="0" defTabSz="685800">
              <a:spcBef>
                <a:spcPts val="0"/>
              </a:spcBef>
              <a:buNone/>
              <a:defRPr/>
            </a:pPr>
            <a:r>
              <a:rPr lang="en-US" sz="1500" dirty="0">
                <a:solidFill>
                  <a:prstClr val="black"/>
                </a:solidFill>
                <a:latin typeface="Calibri"/>
              </a:rPr>
              <a:t>    cavity can occur, but is uncommon. Shock and hemorrhage are the immediate </a:t>
            </a:r>
          </a:p>
          <a:p>
            <a:pPr marL="0" indent="0" defTabSz="685800">
              <a:spcBef>
                <a:spcPts val="0"/>
              </a:spcBef>
              <a:buNone/>
              <a:defRPr/>
            </a:pPr>
            <a:r>
              <a:rPr lang="en-US" sz="1500" dirty="0">
                <a:solidFill>
                  <a:prstClr val="black"/>
                </a:solidFill>
                <a:latin typeface="Calibri"/>
              </a:rPr>
              <a:t>    sequelae of rupture; a marked granulomatous reaction (</a:t>
            </a:r>
            <a:r>
              <a:rPr lang="en-US" sz="1500" dirty="0">
                <a:solidFill>
                  <a:srgbClr val="FF0000"/>
                </a:solidFill>
                <a:latin typeface="Calibri"/>
              </a:rPr>
              <a:t>chemical peritonitis</a:t>
            </a:r>
            <a:r>
              <a:rPr lang="en-US" sz="1500" dirty="0">
                <a:solidFill>
                  <a:prstClr val="black"/>
                </a:solidFill>
                <a:latin typeface="Calibri"/>
              </a:rPr>
              <a:t>) may </a:t>
            </a:r>
          </a:p>
          <a:p>
            <a:pPr marL="0" indent="0" defTabSz="685800">
              <a:spcBef>
                <a:spcPts val="0"/>
              </a:spcBef>
              <a:buNone/>
              <a:defRPr/>
            </a:pPr>
            <a:r>
              <a:rPr lang="en-US" sz="1500" dirty="0">
                <a:solidFill>
                  <a:prstClr val="black"/>
                </a:solidFill>
                <a:latin typeface="Calibri"/>
              </a:rPr>
              <a:t>    subsequently develop and lead to formation of dense adhesions.</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endParaRPr lang="en-GB" dirty="0"/>
          </a:p>
        </p:txBody>
      </p:sp>
    </p:spTree>
    <p:extLst>
      <p:ext uri="{BB962C8B-B14F-4D97-AF65-F5344CB8AC3E}">
        <p14:creationId xmlns:p14="http://schemas.microsoft.com/office/powerpoint/2010/main" val="2241351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CFBA2BA-8E71-4F5B-8D9F-B69EE92F36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4572000"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ounded Rectangle 9">
            <a:extLst>
              <a:ext uri="{FF2B5EF4-FFF2-40B4-BE49-F238E27FC236}">
                <a16:creationId xmlns:a16="http://schemas.microsoft.com/office/drawing/2014/main" xmlns="" id="{A034A1A2-571C-4D7C-97E5-1210DBA374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63474" y="1220725"/>
            <a:ext cx="3844195"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6">
            <a:extLst>
              <a:ext uri="{FF2B5EF4-FFF2-40B4-BE49-F238E27FC236}">
                <a16:creationId xmlns:a16="http://schemas.microsoft.com/office/drawing/2014/main" xmlns="" id="{AEF07551-90B3-4467-82C8-BBF20A5D10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35" r="23635" b="-4"/>
          <a:stretch/>
        </p:blipFill>
        <p:spPr bwMode="auto">
          <a:xfrm>
            <a:off x="616926" y="1459537"/>
            <a:ext cx="1608320" cy="185301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xmlns="" id="{DACADE49-10B0-44D4-8770-C1218AA3D3A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215" r="24491" b="-5"/>
          <a:stretch/>
        </p:blipFill>
        <p:spPr bwMode="auto">
          <a:xfrm>
            <a:off x="2345896" y="1467676"/>
            <a:ext cx="1630631" cy="18448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xmlns="" id="{5291A44F-5066-41D8-A527-6B451391B1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00" r="11131" b="4"/>
          <a:stretch/>
        </p:blipFill>
        <p:spPr bwMode="auto">
          <a:xfrm>
            <a:off x="614392" y="3433244"/>
            <a:ext cx="1597598" cy="18518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E24E1E79-7F42-48F2-B228-C7CBB4DB9D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342" r="18529"/>
          <a:stretch/>
        </p:blipFill>
        <p:spPr bwMode="auto">
          <a:xfrm>
            <a:off x="2345895" y="3433244"/>
            <a:ext cx="1630632" cy="185184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xmlns="" id="{E47C6E1A-0F30-4C3F-B280-5A894C1A1483}"/>
              </a:ext>
            </a:extLst>
          </p:cNvPr>
          <p:cNvSpPr>
            <a:spLocks noGrp="1"/>
          </p:cNvSpPr>
          <p:nvPr>
            <p:ph idx="1"/>
          </p:nvPr>
        </p:nvSpPr>
        <p:spPr>
          <a:xfrm>
            <a:off x="4864894" y="1693069"/>
            <a:ext cx="3789902" cy="3832046"/>
          </a:xfrm>
        </p:spPr>
        <p:txBody>
          <a:bodyPr>
            <a:normAutofit/>
          </a:bodyPr>
          <a:lstStyle/>
          <a:p>
            <a:pPr marL="0" indent="0" defTabSz="685800">
              <a:spcBef>
                <a:spcPts val="0"/>
              </a:spcBef>
              <a:spcAft>
                <a:spcPts val="450"/>
              </a:spcAft>
              <a:buNone/>
              <a:defRPr/>
            </a:pPr>
            <a:r>
              <a:rPr lang="en-US" sz="1500" b="1" dirty="0">
                <a:latin typeface="Calibri"/>
              </a:rPr>
              <a:t>Diagnosis</a:t>
            </a:r>
            <a:r>
              <a:rPr lang="en-US" sz="1500" dirty="0">
                <a:latin typeface="Calibri"/>
              </a:rPr>
              <a:t> </a:t>
            </a:r>
            <a:r>
              <a:rPr lang="en-US" sz="1500" b="1" dirty="0">
                <a:latin typeface="Calibri"/>
              </a:rPr>
              <a:t>:</a:t>
            </a:r>
          </a:p>
          <a:p>
            <a:pPr marL="0" indent="0" defTabSz="685800">
              <a:spcBef>
                <a:spcPts val="0"/>
              </a:spcBef>
              <a:spcAft>
                <a:spcPts val="450"/>
              </a:spcAft>
              <a:buNone/>
              <a:defRPr/>
            </a:pPr>
            <a:r>
              <a:rPr lang="en-US" sz="1500" dirty="0">
                <a:latin typeface="Calibri"/>
              </a:rPr>
              <a:t> These tumors have a characteristic ultrasound appearance, which allows reasonably  </a:t>
            </a:r>
          </a:p>
          <a:p>
            <a:pPr marL="0" indent="0" defTabSz="685800">
              <a:spcBef>
                <a:spcPts val="0"/>
              </a:spcBef>
              <a:spcAft>
                <a:spcPts val="450"/>
              </a:spcAft>
              <a:buNone/>
              <a:defRPr/>
            </a:pPr>
            <a:r>
              <a:rPr lang="en-US" sz="1500" dirty="0">
                <a:latin typeface="Calibri"/>
              </a:rPr>
              <a:t> accurate noninvasive diagnosis in many cases. The reported specificity is 98-100 %. </a:t>
            </a:r>
          </a:p>
          <a:p>
            <a:pPr marL="0" indent="0" defTabSz="685800">
              <a:spcBef>
                <a:spcPts val="0"/>
              </a:spcBef>
              <a:spcAft>
                <a:spcPts val="450"/>
              </a:spcAft>
              <a:buNone/>
              <a:defRPr/>
            </a:pPr>
            <a:r>
              <a:rPr lang="en-US" sz="1500" dirty="0">
                <a:latin typeface="Calibri"/>
              </a:rPr>
              <a:t> Definitive diagnosis is made at the time of surgical excision</a:t>
            </a:r>
          </a:p>
          <a:p>
            <a:pPr marL="0" indent="0" defTabSz="685800">
              <a:spcBef>
                <a:spcPts val="0"/>
              </a:spcBef>
              <a:spcAft>
                <a:spcPts val="450"/>
              </a:spcAft>
              <a:buNone/>
              <a:defRPr/>
            </a:pPr>
            <a:r>
              <a:rPr lang="en-US" sz="1500" b="1" dirty="0">
                <a:latin typeface="Calibri"/>
              </a:rPr>
              <a:t>ON </a:t>
            </a:r>
            <a:r>
              <a:rPr lang="en-GB" sz="1500" b="1" dirty="0">
                <a:latin typeface="Calibri"/>
              </a:rPr>
              <a:t>U</a:t>
            </a:r>
            <a:r>
              <a:rPr lang="ar-JO" sz="1500" b="1" dirty="0">
                <a:latin typeface="Calibri"/>
              </a:rPr>
              <a:t>/</a:t>
            </a:r>
            <a:r>
              <a:rPr lang="en-GB" sz="1500" b="1" dirty="0">
                <a:latin typeface="Calibri"/>
              </a:rPr>
              <a:t>S- thick or thin wall, solid part, cystic </a:t>
            </a:r>
          </a:p>
          <a:p>
            <a:pPr marL="0" indent="0" defTabSz="685800">
              <a:spcBef>
                <a:spcPts val="0"/>
              </a:spcBef>
              <a:spcAft>
                <a:spcPts val="450"/>
              </a:spcAft>
              <a:buNone/>
              <a:defRPr/>
            </a:pPr>
            <a:r>
              <a:rPr lang="en-GB" sz="1500" b="1" dirty="0">
                <a:latin typeface="Calibri"/>
              </a:rPr>
              <a:t> TRETMENT- </a:t>
            </a:r>
            <a:r>
              <a:rPr lang="en-GB" sz="1500" dirty="0">
                <a:latin typeface="Calibri"/>
              </a:rPr>
              <a:t>ovarian cystectomy </a:t>
            </a:r>
          </a:p>
          <a:p>
            <a:pPr marL="0" indent="0" defTabSz="685800">
              <a:spcBef>
                <a:spcPts val="0"/>
              </a:spcBef>
              <a:spcAft>
                <a:spcPts val="450"/>
              </a:spcAft>
              <a:buNone/>
              <a:defRPr/>
            </a:pPr>
            <a:r>
              <a:rPr lang="en-GB" sz="1500" dirty="0"/>
              <a:t>2%- malignant transformation </a:t>
            </a:r>
          </a:p>
          <a:p>
            <a:pPr marL="0" indent="0" defTabSz="685800">
              <a:spcBef>
                <a:spcPts val="0"/>
              </a:spcBef>
              <a:spcAft>
                <a:spcPts val="450"/>
              </a:spcAft>
              <a:buNone/>
              <a:defRPr/>
            </a:pPr>
            <a:r>
              <a:rPr lang="en-GB" sz="1500" dirty="0"/>
              <a:t>‘ squamous cell carcinoma’ </a:t>
            </a:r>
          </a:p>
        </p:txBody>
      </p:sp>
    </p:spTree>
    <p:extLst>
      <p:ext uri="{BB962C8B-B14F-4D97-AF65-F5344CB8AC3E}">
        <p14:creationId xmlns:p14="http://schemas.microsoft.com/office/powerpoint/2010/main" val="11845235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3D9C71-E59B-45FA-8DE0-D4C8CADFD667}"/>
              </a:ext>
            </a:extLst>
          </p:cNvPr>
          <p:cNvSpPr>
            <a:spLocks noGrp="1"/>
          </p:cNvSpPr>
          <p:nvPr>
            <p:ph idx="1"/>
          </p:nvPr>
        </p:nvSpPr>
        <p:spPr>
          <a:xfrm>
            <a:off x="628650" y="1285876"/>
            <a:ext cx="7886700" cy="4204097"/>
          </a:xfrm>
        </p:spPr>
        <p:txBody>
          <a:bodyPr/>
          <a:lstStyle/>
          <a:p>
            <a:pPr marL="0" indent="0" algn="ctr" defTabSz="685800">
              <a:spcBef>
                <a:spcPts val="0"/>
              </a:spcBef>
              <a:buNone/>
              <a:defRPr/>
            </a:pPr>
            <a:r>
              <a:rPr lang="en-US" sz="2100" b="1" dirty="0">
                <a:solidFill>
                  <a:prstClr val="black"/>
                </a:solidFill>
                <a:latin typeface="Calibri"/>
              </a:rPr>
              <a:t>Mesodermal highly specialized teratomas</a:t>
            </a:r>
          </a:p>
          <a:p>
            <a:pPr marL="0" indent="0" algn="ctr" defTabSz="685800">
              <a:spcBef>
                <a:spcPts val="0"/>
              </a:spcBef>
              <a:buNone/>
              <a:defRPr/>
            </a:pPr>
            <a:endParaRPr lang="en-US" sz="1350" dirty="0">
              <a:solidFill>
                <a:prstClr val="black"/>
              </a:solidFill>
              <a:latin typeface="Calibri"/>
            </a:endParaRPr>
          </a:p>
          <a:p>
            <a:pPr marL="0" indent="0" defTabSz="685800">
              <a:spcBef>
                <a:spcPts val="0"/>
              </a:spcBef>
              <a:buNone/>
              <a:defRPr/>
            </a:pPr>
            <a:r>
              <a:rPr lang="en-US" sz="1350" dirty="0">
                <a:solidFill>
                  <a:prstClr val="black"/>
                </a:solidFill>
                <a:latin typeface="Calibri"/>
              </a:rPr>
              <a:t> </a:t>
            </a:r>
            <a:r>
              <a:rPr lang="en-US" sz="1500" dirty="0">
                <a:solidFill>
                  <a:prstClr val="black"/>
                </a:solidFill>
                <a:latin typeface="Calibri"/>
              </a:rPr>
              <a:t>The specialized or </a:t>
            </a:r>
            <a:r>
              <a:rPr lang="en-US" sz="1500" dirty="0" err="1">
                <a:solidFill>
                  <a:prstClr val="black"/>
                </a:solidFill>
                <a:latin typeface="Calibri"/>
              </a:rPr>
              <a:t>monodermal</a:t>
            </a:r>
            <a:r>
              <a:rPr lang="en-US" sz="1500" dirty="0">
                <a:solidFill>
                  <a:prstClr val="black"/>
                </a:solidFill>
                <a:latin typeface="Calibri"/>
              </a:rPr>
              <a:t> teratomas are a </a:t>
            </a:r>
            <a:r>
              <a:rPr lang="en-US" sz="1500" dirty="0">
                <a:solidFill>
                  <a:srgbClr val="FF0000"/>
                </a:solidFill>
                <a:latin typeface="Calibri"/>
              </a:rPr>
              <a:t>rare</a:t>
            </a:r>
            <a:r>
              <a:rPr lang="en-US" sz="1500" dirty="0">
                <a:solidFill>
                  <a:prstClr val="black"/>
                </a:solidFill>
                <a:latin typeface="Calibri"/>
              </a:rPr>
              <a:t> and remarkable subset of teratomas that consist of a predominant mature histologic cell type, the most common of which are </a:t>
            </a:r>
            <a:r>
              <a:rPr lang="en-US" sz="1500" dirty="0">
                <a:solidFill>
                  <a:srgbClr val="FF0000"/>
                </a:solidFill>
                <a:latin typeface="Calibri"/>
              </a:rPr>
              <a:t>struma </a:t>
            </a:r>
            <a:r>
              <a:rPr lang="en-US" sz="1500" dirty="0" err="1">
                <a:solidFill>
                  <a:srgbClr val="FF0000"/>
                </a:solidFill>
                <a:latin typeface="Calibri"/>
              </a:rPr>
              <a:t>ovarii</a:t>
            </a:r>
            <a:r>
              <a:rPr lang="en-US" sz="1500" dirty="0">
                <a:solidFill>
                  <a:srgbClr val="FF0000"/>
                </a:solidFill>
                <a:latin typeface="Calibri"/>
              </a:rPr>
              <a:t> </a:t>
            </a:r>
            <a:r>
              <a:rPr lang="en-US" sz="1500" dirty="0">
                <a:solidFill>
                  <a:prstClr val="black"/>
                </a:solidFill>
                <a:latin typeface="Calibri"/>
              </a:rPr>
              <a:t>and </a:t>
            </a:r>
            <a:r>
              <a:rPr lang="en-US" sz="1500" dirty="0">
                <a:solidFill>
                  <a:srgbClr val="FF0000"/>
                </a:solidFill>
                <a:latin typeface="Calibri"/>
              </a:rPr>
              <a:t>carcinoid</a:t>
            </a:r>
            <a:r>
              <a:rPr lang="en-US" sz="1500" dirty="0">
                <a:solidFill>
                  <a:prstClr val="black"/>
                </a:solidFill>
                <a:latin typeface="Calibri"/>
              </a:rPr>
              <a:t>, a well-differentiated neuroendocrine neoplasm. They are usually </a:t>
            </a:r>
            <a:r>
              <a:rPr lang="en-US" sz="1500" dirty="0">
                <a:solidFill>
                  <a:srgbClr val="FF0000"/>
                </a:solidFill>
                <a:latin typeface="Calibri"/>
              </a:rPr>
              <a:t>unilateral</a:t>
            </a:r>
            <a:r>
              <a:rPr lang="en-US" sz="1500" dirty="0">
                <a:solidFill>
                  <a:prstClr val="black"/>
                </a:solidFill>
                <a:latin typeface="Calibri"/>
              </a:rPr>
              <a:t>, although a contralateral teratoma may be present.</a:t>
            </a:r>
          </a:p>
          <a:p>
            <a:pPr marL="0" indent="0" defTabSz="685800">
              <a:spcBef>
                <a:spcPts val="0"/>
              </a:spcBef>
              <a:buNone/>
              <a:defRPr/>
            </a:pPr>
            <a:endParaRPr lang="en-US" sz="1500" dirty="0">
              <a:solidFill>
                <a:prstClr val="black"/>
              </a:solidFill>
              <a:latin typeface="Calibri"/>
            </a:endParaRPr>
          </a:p>
          <a:p>
            <a:pPr marL="0" indent="0" defTabSz="685800">
              <a:spcBef>
                <a:spcPts val="0"/>
              </a:spcBef>
              <a:buNone/>
              <a:defRPr/>
            </a:pPr>
            <a:r>
              <a:rPr lang="en-US" sz="1500" b="1" dirty="0">
                <a:solidFill>
                  <a:prstClr val="black"/>
                </a:solidFill>
                <a:latin typeface="Calibri"/>
              </a:rPr>
              <a:t>Struma </a:t>
            </a:r>
            <a:r>
              <a:rPr lang="en-US" sz="1500" b="1" dirty="0" err="1">
                <a:solidFill>
                  <a:prstClr val="black"/>
                </a:solidFill>
                <a:latin typeface="Calibri"/>
              </a:rPr>
              <a:t>ovarii</a:t>
            </a:r>
            <a:r>
              <a:rPr lang="en-US" sz="1500" b="1" dirty="0">
                <a:solidFill>
                  <a:prstClr val="black"/>
                </a:solidFill>
                <a:latin typeface="Calibri"/>
              </a:rPr>
              <a:t> </a:t>
            </a:r>
            <a:r>
              <a:rPr lang="en-US" sz="1500" dirty="0">
                <a:solidFill>
                  <a:prstClr val="black"/>
                </a:solidFill>
                <a:latin typeface="Calibri"/>
              </a:rPr>
              <a:t>: Is a teratoma predominantly composed of </a:t>
            </a:r>
            <a:r>
              <a:rPr lang="en-US" sz="1500" dirty="0">
                <a:solidFill>
                  <a:srgbClr val="FF0000"/>
                </a:solidFill>
                <a:latin typeface="Calibri"/>
              </a:rPr>
              <a:t>mature thyroid tissue</a:t>
            </a:r>
            <a:r>
              <a:rPr lang="en-US" sz="1500" dirty="0">
                <a:solidFill>
                  <a:prstClr val="black"/>
                </a:solidFill>
                <a:latin typeface="Calibri"/>
              </a:rPr>
              <a:t>. The secretion of thyroid hormones results in clinical hyperthyroidism in </a:t>
            </a:r>
            <a:r>
              <a:rPr lang="en-US" sz="1500" dirty="0">
                <a:solidFill>
                  <a:srgbClr val="FF0000"/>
                </a:solidFill>
                <a:latin typeface="Calibri"/>
              </a:rPr>
              <a:t>25-35 % </a:t>
            </a:r>
            <a:r>
              <a:rPr lang="en-US" sz="1500" dirty="0">
                <a:solidFill>
                  <a:prstClr val="black"/>
                </a:solidFill>
                <a:latin typeface="Calibri"/>
              </a:rPr>
              <a:t>of patients.</a:t>
            </a:r>
          </a:p>
          <a:p>
            <a:pPr marL="0" indent="0" defTabSz="685800">
              <a:spcBef>
                <a:spcPts val="0"/>
              </a:spcBef>
              <a:buNone/>
              <a:defRPr/>
            </a:pPr>
            <a:r>
              <a:rPr lang="en-US" sz="1500" b="1" dirty="0">
                <a:solidFill>
                  <a:prstClr val="black"/>
                </a:solidFill>
                <a:latin typeface="Calibri"/>
              </a:rPr>
              <a:t>Carcinoid neoplasms- </a:t>
            </a:r>
            <a:r>
              <a:rPr lang="en-US" sz="1500" dirty="0">
                <a:solidFill>
                  <a:prstClr val="black"/>
                </a:solidFill>
                <a:latin typeface="Calibri"/>
              </a:rPr>
              <a:t>is a teratoma predominantly composed of GI tissue</a:t>
            </a:r>
            <a:r>
              <a:rPr lang="en-US" sz="1500" b="1" dirty="0">
                <a:solidFill>
                  <a:prstClr val="black"/>
                </a:solidFill>
                <a:latin typeface="Calibri"/>
              </a:rPr>
              <a:t>. The secretion of </a:t>
            </a:r>
            <a:r>
              <a:rPr lang="en-US" sz="1500" dirty="0">
                <a:solidFill>
                  <a:srgbClr val="FF0000"/>
                </a:solidFill>
                <a:latin typeface="Calibri"/>
              </a:rPr>
              <a:t>bioactive polypeptides and amines</a:t>
            </a:r>
            <a:r>
              <a:rPr lang="en-US" sz="1500" dirty="0">
                <a:solidFill>
                  <a:prstClr val="black"/>
                </a:solidFill>
                <a:latin typeface="Calibri"/>
              </a:rPr>
              <a:t>, producing a constellation of symptoms, predominantly flushing and diarrhea. </a:t>
            </a:r>
          </a:p>
          <a:p>
            <a:pPr marL="0" indent="0" defTabSz="685800">
              <a:spcBef>
                <a:spcPts val="0"/>
              </a:spcBef>
              <a:buNone/>
              <a:defRPr/>
            </a:pPr>
            <a:endParaRPr lang="en-GB" dirty="0"/>
          </a:p>
          <a:p>
            <a:pPr marL="0" indent="0" algn="ctr" defTabSz="685800">
              <a:spcBef>
                <a:spcPts val="0"/>
              </a:spcBef>
              <a:buNone/>
              <a:defRPr/>
            </a:pPr>
            <a:endParaRPr lang="en-US" sz="2100" b="1" dirty="0">
              <a:solidFill>
                <a:prstClr val="black"/>
              </a:solidFill>
              <a:latin typeface="Calibri"/>
            </a:endParaRPr>
          </a:p>
          <a:p>
            <a:pPr marL="0" indent="0" algn="ctr" defTabSz="685800">
              <a:spcBef>
                <a:spcPts val="0"/>
              </a:spcBef>
              <a:buNone/>
              <a:defRPr/>
            </a:pPr>
            <a:r>
              <a:rPr lang="en-US" sz="2100" b="1" dirty="0">
                <a:solidFill>
                  <a:prstClr val="black"/>
                </a:solidFill>
                <a:latin typeface="Calibri"/>
              </a:rPr>
              <a:t>Mature solid teratoma</a:t>
            </a:r>
          </a:p>
          <a:p>
            <a:pPr marL="0" indent="0" algn="ctr" defTabSz="685800">
              <a:spcBef>
                <a:spcPts val="0"/>
              </a:spcBef>
              <a:buNone/>
              <a:defRPr/>
            </a:pPr>
            <a:r>
              <a:rPr lang="en-US" b="1" dirty="0">
                <a:solidFill>
                  <a:prstClr val="black"/>
                </a:solidFill>
                <a:latin typeface="Calibri"/>
              </a:rPr>
              <a:t>Like mature cystic teratoma but it’s a solid component</a:t>
            </a:r>
            <a:endParaRPr lang="en-US" sz="2100" b="1" dirty="0">
              <a:solidFill>
                <a:prstClr val="black"/>
              </a:solidFill>
              <a:latin typeface="Calibri"/>
            </a:endParaRPr>
          </a:p>
          <a:p>
            <a:pPr marL="0" indent="0" defTabSz="685800">
              <a:spcBef>
                <a:spcPts val="0"/>
              </a:spcBef>
              <a:buNone/>
              <a:defRPr/>
            </a:pPr>
            <a:endParaRPr lang="en-GB" dirty="0"/>
          </a:p>
        </p:txBody>
      </p:sp>
    </p:spTree>
    <p:extLst>
      <p:ext uri="{BB962C8B-B14F-4D97-AF65-F5344CB8AC3E}">
        <p14:creationId xmlns:p14="http://schemas.microsoft.com/office/powerpoint/2010/main" val="10566750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29E360C9-9A4E-4346-A7DF-5E967E62F1CA}"/>
              </a:ext>
            </a:extLst>
          </p:cNvPr>
          <p:cNvSpPr>
            <a:spLocks noGrp="1"/>
          </p:cNvSpPr>
          <p:nvPr>
            <p:ph type="title"/>
          </p:nvPr>
        </p:nvSpPr>
        <p:spPr>
          <a:xfrm>
            <a:off x="448652" y="1039312"/>
            <a:ext cx="8263890" cy="1075811"/>
          </a:xfrm>
        </p:spPr>
        <p:txBody>
          <a:bodyPr anchor="b">
            <a:normAutofit/>
          </a:bodyPr>
          <a:lstStyle/>
          <a:p>
            <a:endParaRPr lang="en-GB" sz="4050"/>
          </a:p>
        </p:txBody>
      </p:sp>
      <p:sp>
        <p:nvSpPr>
          <p:cNvPr id="11"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9370" y="2118408"/>
            <a:ext cx="8229600" cy="13716"/>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xmlns="" id="{09A7F685-90F9-41DA-AB01-4594D7163A7C}"/>
              </a:ext>
            </a:extLst>
          </p:cNvPr>
          <p:cNvSpPr>
            <a:spLocks noGrp="1"/>
          </p:cNvSpPr>
          <p:nvPr>
            <p:ph idx="1"/>
          </p:nvPr>
        </p:nvSpPr>
        <p:spPr>
          <a:xfrm>
            <a:off x="429370" y="2410737"/>
            <a:ext cx="5035164" cy="3089379"/>
          </a:xfrm>
        </p:spPr>
        <p:txBody>
          <a:bodyPr anchor="t">
            <a:normAutofit/>
          </a:bodyPr>
          <a:lstStyle/>
          <a:p>
            <a:pPr marL="0" indent="0" defTabSz="685800">
              <a:spcBef>
                <a:spcPts val="0"/>
              </a:spcBef>
              <a:spcAft>
                <a:spcPts val="450"/>
              </a:spcAft>
              <a:buNone/>
              <a:defRPr/>
            </a:pPr>
            <a:r>
              <a:rPr lang="en-US" sz="1650" b="1">
                <a:latin typeface="Calibri"/>
              </a:rPr>
              <a:t>Fibroma</a:t>
            </a:r>
          </a:p>
          <a:p>
            <a:pPr marL="0" indent="0" defTabSz="685800">
              <a:spcBef>
                <a:spcPts val="0"/>
              </a:spcBef>
              <a:spcAft>
                <a:spcPts val="450"/>
              </a:spcAft>
              <a:buNone/>
              <a:defRPr/>
            </a:pPr>
            <a:r>
              <a:rPr lang="en-US" sz="1650">
                <a:latin typeface="Calibri"/>
              </a:rPr>
              <a:t>● Rare benign ovarian neoplasm. The most common sex cord ovarian tumour.</a:t>
            </a:r>
          </a:p>
          <a:p>
            <a:pPr marL="0" indent="0" defTabSz="685800">
              <a:spcBef>
                <a:spcPts val="0"/>
              </a:spcBef>
              <a:spcAft>
                <a:spcPts val="450"/>
              </a:spcAft>
              <a:buNone/>
              <a:defRPr/>
            </a:pPr>
            <a:endParaRPr lang="en-US" sz="1650">
              <a:latin typeface="Calibri"/>
            </a:endParaRPr>
          </a:p>
          <a:p>
            <a:pPr marL="0" indent="0" defTabSz="685800">
              <a:spcBef>
                <a:spcPts val="0"/>
              </a:spcBef>
              <a:spcAft>
                <a:spcPts val="450"/>
              </a:spcAft>
              <a:buNone/>
              <a:defRPr/>
            </a:pPr>
            <a:r>
              <a:rPr lang="en-US" sz="1650">
                <a:latin typeface="Calibri"/>
              </a:rPr>
              <a:t>● Presentation :</a:t>
            </a:r>
          </a:p>
          <a:p>
            <a:pPr marL="257175" indent="-257175" defTabSz="685800">
              <a:spcBef>
                <a:spcPts val="0"/>
              </a:spcBef>
              <a:spcAft>
                <a:spcPts val="450"/>
              </a:spcAft>
              <a:buFontTx/>
              <a:buAutoNum type="arabicParenR"/>
              <a:defRPr/>
            </a:pPr>
            <a:r>
              <a:rPr lang="en-US" sz="1650">
                <a:latin typeface="Calibri"/>
              </a:rPr>
              <a:t>Asymptomatic.</a:t>
            </a:r>
          </a:p>
          <a:p>
            <a:pPr marL="257175" indent="-257175" defTabSz="685800">
              <a:spcBef>
                <a:spcPts val="0"/>
              </a:spcBef>
              <a:spcAft>
                <a:spcPts val="450"/>
              </a:spcAft>
              <a:buFontTx/>
              <a:buAutoNum type="arabicParenR"/>
              <a:defRPr/>
            </a:pPr>
            <a:r>
              <a:rPr lang="en-US" sz="1650">
                <a:latin typeface="Calibri"/>
              </a:rPr>
              <a:t>Ascites : 40% of tumors &gt; 6 cm are associated with ascites.</a:t>
            </a:r>
          </a:p>
          <a:p>
            <a:pPr marL="257175" indent="-257175" defTabSz="685800">
              <a:spcBef>
                <a:spcPts val="0"/>
              </a:spcBef>
              <a:spcAft>
                <a:spcPts val="450"/>
              </a:spcAft>
              <a:buFontTx/>
              <a:buAutoNum type="arabicParenR"/>
              <a:defRPr/>
            </a:pPr>
            <a:r>
              <a:rPr lang="en-US" sz="1650">
                <a:latin typeface="Calibri"/>
              </a:rPr>
              <a:t>Right side pleural effusion.</a:t>
            </a:r>
          </a:p>
          <a:p>
            <a:pPr marL="0" indent="0" defTabSz="685800">
              <a:spcBef>
                <a:spcPts val="0"/>
              </a:spcBef>
              <a:spcAft>
                <a:spcPts val="450"/>
              </a:spcAft>
              <a:buNone/>
              <a:defRPr/>
            </a:pPr>
            <a:r>
              <a:rPr lang="en-US" sz="1650">
                <a:latin typeface="Calibri"/>
              </a:rPr>
              <a:t> - </a:t>
            </a:r>
            <a:r>
              <a:rPr lang="en-US" sz="1650" b="1">
                <a:latin typeface="Calibri"/>
              </a:rPr>
              <a:t>Meigs syndrome </a:t>
            </a:r>
            <a:r>
              <a:rPr lang="en-US" sz="1650">
                <a:latin typeface="Calibri"/>
              </a:rPr>
              <a:t>= Ovarian fibroma + Ascites + Pleural effusion ( right side</a:t>
            </a:r>
            <a:endParaRPr lang="en-GB" sz="1650"/>
          </a:p>
        </p:txBody>
      </p:sp>
      <p:pic>
        <p:nvPicPr>
          <p:cNvPr id="4" name="Picture 3">
            <a:extLst>
              <a:ext uri="{FF2B5EF4-FFF2-40B4-BE49-F238E27FC236}">
                <a16:creationId xmlns:a16="http://schemas.microsoft.com/office/drawing/2014/main" xmlns="" id="{B001B09A-5877-46D5-A066-61A3B3ABB20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11" r="18876" b="3"/>
          <a:stretch/>
        </p:blipFill>
        <p:spPr bwMode="auto">
          <a:xfrm>
            <a:off x="5756744" y="2427732"/>
            <a:ext cx="2955798" cy="307238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8329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3028DD61-E7FA-43DE-8511-90BE21079DE1}"/>
              </a:ext>
            </a:extLst>
          </p:cNvPr>
          <p:cNvSpPr>
            <a:spLocks noGrp="1"/>
          </p:cNvSpPr>
          <p:nvPr>
            <p:ph type="title"/>
          </p:nvPr>
        </p:nvSpPr>
        <p:spPr>
          <a:xfrm>
            <a:off x="429370" y="1036155"/>
            <a:ext cx="8263890" cy="1075811"/>
          </a:xfrm>
        </p:spPr>
        <p:txBody>
          <a:bodyPr anchor="b">
            <a:normAutofit/>
          </a:bodyPr>
          <a:lstStyle/>
          <a:p>
            <a:endParaRPr lang="en-GB" sz="4050"/>
          </a:p>
        </p:txBody>
      </p:sp>
      <p:sp>
        <p:nvSpPr>
          <p:cNvPr id="11"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9370" y="2118408"/>
            <a:ext cx="8229600" cy="13716"/>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xmlns="" id="{C8171DCF-BB5F-4B9F-A9A5-03F1AF0AE1F7}"/>
              </a:ext>
            </a:extLst>
          </p:cNvPr>
          <p:cNvSpPr>
            <a:spLocks noGrp="1"/>
          </p:cNvSpPr>
          <p:nvPr>
            <p:ph idx="1"/>
          </p:nvPr>
        </p:nvSpPr>
        <p:spPr>
          <a:xfrm>
            <a:off x="429370" y="2410737"/>
            <a:ext cx="5035164" cy="3089379"/>
          </a:xfrm>
        </p:spPr>
        <p:txBody>
          <a:bodyPr anchor="t">
            <a:normAutofit/>
          </a:bodyPr>
          <a:lstStyle/>
          <a:p>
            <a:pPr marL="0" indent="0" defTabSz="685800">
              <a:spcBef>
                <a:spcPts val="0"/>
              </a:spcBef>
              <a:buNone/>
              <a:defRPr/>
            </a:pPr>
            <a:r>
              <a:rPr lang="en-US" sz="1650" b="1">
                <a:latin typeface="Calibri"/>
              </a:rPr>
              <a:t>Thecoma</a:t>
            </a:r>
          </a:p>
          <a:p>
            <a:pPr marL="0" indent="0" defTabSz="685800">
              <a:spcBef>
                <a:spcPts val="0"/>
              </a:spcBef>
              <a:buNone/>
              <a:defRPr/>
            </a:pPr>
            <a:r>
              <a:rPr lang="en-US" sz="1650">
                <a:latin typeface="Calibri"/>
              </a:rPr>
              <a:t>● Rare benign ovarian neoplasm.</a:t>
            </a:r>
          </a:p>
          <a:p>
            <a:pPr marL="0" indent="0" defTabSz="685800">
              <a:spcBef>
                <a:spcPts val="0"/>
              </a:spcBef>
              <a:buNone/>
              <a:defRPr/>
            </a:pPr>
            <a:r>
              <a:rPr lang="en-US" sz="1650">
                <a:latin typeface="Calibri"/>
              </a:rPr>
              <a:t>● Presentation :</a:t>
            </a:r>
          </a:p>
          <a:p>
            <a:pPr marL="257175" indent="-257175" defTabSz="685800">
              <a:spcBef>
                <a:spcPts val="0"/>
              </a:spcBef>
              <a:buFontTx/>
              <a:buAutoNum type="arabicParenR"/>
              <a:defRPr/>
            </a:pPr>
            <a:r>
              <a:rPr lang="en-US" sz="1650">
                <a:latin typeface="Calibri"/>
              </a:rPr>
              <a:t>They are typically estrogen-producing tumors ( 60% ) : abnormal uterine bleeding</a:t>
            </a:r>
          </a:p>
          <a:p>
            <a:pPr marL="0" indent="0" defTabSz="685800">
              <a:spcBef>
                <a:spcPts val="0"/>
              </a:spcBef>
              <a:buNone/>
              <a:defRPr/>
            </a:pPr>
            <a:r>
              <a:rPr lang="en-US" sz="1650">
                <a:latin typeface="Calibri"/>
              </a:rPr>
              <a:t>      - 20% have concurrent endometrial carcinoma</a:t>
            </a:r>
          </a:p>
          <a:p>
            <a:pPr marL="0" indent="0" defTabSz="685800">
              <a:spcBef>
                <a:spcPts val="0"/>
              </a:spcBef>
              <a:buNone/>
              <a:defRPr/>
            </a:pPr>
            <a:r>
              <a:rPr lang="en-US" sz="1650">
                <a:latin typeface="Calibri"/>
              </a:rPr>
              <a:t>2) Androgen : producing tumors ( 10% ).</a:t>
            </a:r>
          </a:p>
          <a:p>
            <a:pPr marL="0" indent="0" defTabSz="685800">
              <a:spcBef>
                <a:spcPts val="0"/>
              </a:spcBef>
              <a:buNone/>
              <a:defRPr/>
            </a:pPr>
            <a:r>
              <a:rPr lang="en-US" sz="1650">
                <a:latin typeface="Calibri"/>
              </a:rPr>
              <a:t>3) Non fuctioning tumor.</a:t>
            </a:r>
          </a:p>
          <a:p>
            <a:endParaRPr lang="en-GB" sz="1650"/>
          </a:p>
        </p:txBody>
      </p:sp>
      <p:pic>
        <p:nvPicPr>
          <p:cNvPr id="4" name="Picture 2">
            <a:extLst>
              <a:ext uri="{FF2B5EF4-FFF2-40B4-BE49-F238E27FC236}">
                <a16:creationId xmlns:a16="http://schemas.microsoft.com/office/drawing/2014/main" xmlns="" id="{31B87F53-AF52-4149-9304-FB4E5A3FEE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852" r="-2" b="23701"/>
          <a:stretch/>
        </p:blipFill>
        <p:spPr bwMode="auto">
          <a:xfrm>
            <a:off x="5756744" y="2427732"/>
            <a:ext cx="2955798" cy="307238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1773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89F4A-6FC8-4468-A8AB-42D6939E8A0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xmlns="" id="{68F9D97B-993D-4554-BAAA-13EE1814AFBB}"/>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119841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244328-72A3-4F37-B4F6-6ADDD2F799C7}"/>
              </a:ext>
            </a:extLst>
          </p:cNvPr>
          <p:cNvSpPr>
            <a:spLocks noGrp="1"/>
          </p:cNvSpPr>
          <p:nvPr>
            <p:ph type="title"/>
          </p:nvPr>
        </p:nvSpPr>
        <p:spPr/>
        <p:txBody>
          <a:bodyPr>
            <a:normAutofit/>
          </a:bodyPr>
          <a:lstStyle/>
          <a:p>
            <a:r>
              <a:rPr lang="en-US" sz="4400" b="1" dirty="0"/>
              <a:t>Diagnosis</a:t>
            </a:r>
          </a:p>
        </p:txBody>
      </p:sp>
      <p:sp>
        <p:nvSpPr>
          <p:cNvPr id="3" name="Content Placeholder 2">
            <a:extLst>
              <a:ext uri="{FF2B5EF4-FFF2-40B4-BE49-F238E27FC236}">
                <a16:creationId xmlns:a16="http://schemas.microsoft.com/office/drawing/2014/main" xmlns="" id="{BFD85DF4-E4CF-43EB-83BD-50E4ED31F946}"/>
              </a:ext>
            </a:extLst>
          </p:cNvPr>
          <p:cNvSpPr>
            <a:spLocks noGrp="1"/>
          </p:cNvSpPr>
          <p:nvPr>
            <p:ph idx="1"/>
          </p:nvPr>
        </p:nvSpPr>
        <p:spPr/>
        <p:txBody>
          <a:bodyPr/>
          <a:lstStyle/>
          <a:p>
            <a:r>
              <a:rPr lang="en-US" sz="2400" b="1" dirty="0">
                <a:latin typeface="Arial" panose="020B0604020202020204" pitchFamily="34" charset="0"/>
                <a:cs typeface="Arial" panose="020B0604020202020204" pitchFamily="34" charset="0"/>
                <a:sym typeface="+mn-ea"/>
              </a:rPr>
              <a:t>Suspected based on </a:t>
            </a:r>
            <a:r>
              <a:rPr lang="en-US" sz="2400" b="1" dirty="0">
                <a:solidFill>
                  <a:srgbClr val="FF0000"/>
                </a:solidFill>
                <a:latin typeface="Arial" panose="020B0604020202020204" pitchFamily="34" charset="0"/>
                <a:cs typeface="Arial" panose="020B0604020202020204" pitchFamily="34" charset="0"/>
                <a:sym typeface="+mn-ea"/>
              </a:rPr>
              <a:t>clinical presentation</a:t>
            </a:r>
          </a:p>
          <a:p>
            <a:r>
              <a:rPr lang="en-US" sz="2400" b="1" dirty="0">
                <a:solidFill>
                  <a:srgbClr val="FF0000"/>
                </a:solidFill>
                <a:latin typeface="Arial" panose="020B0604020202020204" pitchFamily="34" charset="0"/>
                <a:cs typeface="Arial" panose="020B0604020202020204" pitchFamily="34" charset="0"/>
                <a:sym typeface="+mn-ea"/>
              </a:rPr>
              <a:t>biopsy</a:t>
            </a:r>
            <a:r>
              <a:rPr lang="en-US" sz="2400" b="1" dirty="0">
                <a:latin typeface="Arial" panose="020B0604020202020204" pitchFamily="34" charset="0"/>
                <a:cs typeface="Arial" panose="020B0604020202020204" pitchFamily="34" charset="0"/>
                <a:sym typeface="+mn-ea"/>
              </a:rPr>
              <a:t>: confirms diagnosis and rules out squamous cell carcinoma</a:t>
            </a:r>
            <a:endParaRPr lang="en-US" sz="24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children have no associated malignancy risk and can be diagnosed clinically.</a:t>
            </a:r>
            <a:br>
              <a:rPr lang="en-US" sz="2000"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81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F3BA4-9057-42EC-9EFC-EE9F389E3DCC}"/>
              </a:ext>
            </a:extLst>
          </p:cNvPr>
          <p:cNvSpPr>
            <a:spLocks noGrp="1"/>
          </p:cNvSpPr>
          <p:nvPr>
            <p:ph type="title"/>
          </p:nvPr>
        </p:nvSpPr>
        <p:spPr/>
        <p:txBody>
          <a:bodyPr>
            <a:normAutofit/>
          </a:bodyPr>
          <a:lstStyle/>
          <a:p>
            <a:r>
              <a:rPr lang="en-US" sz="4800" b="1" dirty="0"/>
              <a:t>Treatment</a:t>
            </a:r>
          </a:p>
        </p:txBody>
      </p:sp>
      <p:sp>
        <p:nvSpPr>
          <p:cNvPr id="3" name="Content Placeholder 2">
            <a:extLst>
              <a:ext uri="{FF2B5EF4-FFF2-40B4-BE49-F238E27FC236}">
                <a16:creationId xmlns:a16="http://schemas.microsoft.com/office/drawing/2014/main" xmlns="" id="{8DF68EA1-5259-4D1D-8F23-E589516EE59D}"/>
              </a:ext>
            </a:extLst>
          </p:cNvPr>
          <p:cNvSpPr>
            <a:spLocks noGrp="1"/>
          </p:cNvSpPr>
          <p:nvPr>
            <p:ph idx="1"/>
          </p:nvPr>
        </p:nvSpPr>
        <p:spPr/>
        <p:txBody>
          <a:bodyPr>
            <a:normAutofit fontScale="85000" lnSpcReduction="10000"/>
          </a:bodyPr>
          <a:lstStyle/>
          <a:p>
            <a:r>
              <a:rPr lang="en-US" sz="3200" dirty="0">
                <a:latin typeface="Arial Rounded MT Bold" panose="020F0704030504030204" pitchFamily="34" charset="0"/>
              </a:rPr>
              <a:t>First-line treatment is the same for adults and children: </a:t>
            </a:r>
            <a:r>
              <a:rPr lang="en-US" sz="3200" b="1" dirty="0" err="1">
                <a:solidFill>
                  <a:srgbClr val="FF0000"/>
                </a:solidFill>
                <a:latin typeface="Arial Rounded MT Bold" panose="020F0704030504030204" pitchFamily="34" charset="0"/>
              </a:rPr>
              <a:t>superpotent</a:t>
            </a:r>
            <a:r>
              <a:rPr lang="en-US" sz="3200" b="1" dirty="0">
                <a:solidFill>
                  <a:srgbClr val="FF0000"/>
                </a:solidFill>
                <a:latin typeface="Arial Rounded MT Bold" panose="020F0704030504030204" pitchFamily="34" charset="0"/>
              </a:rPr>
              <a:t> topical corticosteroids</a:t>
            </a:r>
            <a:r>
              <a:rPr lang="en-US" sz="3200" b="1" dirty="0">
                <a:latin typeface="Arial Rounded MT Bold" panose="020F0704030504030204" pitchFamily="34" charset="0"/>
              </a:rPr>
              <a:t> </a:t>
            </a:r>
            <a:r>
              <a:rPr lang="en-US" sz="3200" dirty="0">
                <a:latin typeface="Arial Rounded MT Bold" panose="020F0704030504030204" pitchFamily="34" charset="0"/>
              </a:rPr>
              <a:t>(</a:t>
            </a:r>
            <a:r>
              <a:rPr lang="en-US" sz="3200" dirty="0" err="1">
                <a:latin typeface="Arial Rounded MT Bold" panose="020F0704030504030204" pitchFamily="34" charset="0"/>
              </a:rPr>
              <a:t>eg</a:t>
            </a:r>
            <a:r>
              <a:rPr lang="en-US" sz="3200" dirty="0">
                <a:latin typeface="Arial Rounded MT Bold" panose="020F0704030504030204" pitchFamily="34" charset="0"/>
              </a:rPr>
              <a:t>, clobetasol) which decreases chronic inflammation, thereby improving symptoms and potentially preventing disease progression. </a:t>
            </a:r>
            <a:br>
              <a:rPr lang="en-US" sz="3200" dirty="0">
                <a:latin typeface="Arial Rounded MT Bold" panose="020F0704030504030204" pitchFamily="34" charset="0"/>
              </a:rPr>
            </a:br>
            <a:r>
              <a:rPr lang="en-US" sz="4400" b="1" dirty="0">
                <a:latin typeface="Arial Rounded MT Bold" panose="020F0704030504030204" pitchFamily="34" charset="0"/>
              </a:rPr>
              <a:t>.</a:t>
            </a:r>
            <a:r>
              <a:rPr lang="en-US" sz="3200" dirty="0">
                <a:latin typeface="Arial Rounded MT Bold" panose="020F0704030504030204" pitchFamily="34" charset="0"/>
              </a:rPr>
              <a:t>Patients may also use </a:t>
            </a:r>
            <a:r>
              <a:rPr lang="en-US" sz="3200" b="1" dirty="0">
                <a:solidFill>
                  <a:srgbClr val="FF0000"/>
                </a:solidFill>
                <a:latin typeface="Arial Rounded MT Bold" panose="020F0704030504030204" pitchFamily="34" charset="0"/>
              </a:rPr>
              <a:t>topical emollients </a:t>
            </a:r>
            <a:r>
              <a:rPr lang="en-US" sz="3200" dirty="0">
                <a:latin typeface="Arial Rounded MT Bold" panose="020F0704030504030204" pitchFamily="34" charset="0"/>
              </a:rPr>
              <a:t>for daily symptom </a:t>
            </a:r>
            <a:br>
              <a:rPr lang="en-US" sz="3200" dirty="0">
                <a:latin typeface="Arial Rounded MT Bold" panose="020F0704030504030204" pitchFamily="34" charset="0"/>
              </a:rPr>
            </a:br>
            <a:r>
              <a:rPr lang="en-US" sz="3200" dirty="0">
                <a:latin typeface="Arial Rounded MT Bold" panose="020F0704030504030204" pitchFamily="34" charset="0"/>
              </a:rPr>
              <a:t>management</a:t>
            </a:r>
          </a:p>
        </p:txBody>
      </p:sp>
    </p:spTree>
    <p:extLst>
      <p:ext uri="{BB962C8B-B14F-4D97-AF65-F5344CB8AC3E}">
        <p14:creationId xmlns:p14="http://schemas.microsoft.com/office/powerpoint/2010/main" val="417446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405FF-E050-44EE-A5DB-F1FAB611226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F00C72F7-A265-43FE-BDD3-A04B44711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656"/>
            <a:ext cx="9144000" cy="5816476"/>
          </a:xfrm>
          <a:prstGeom prst="rect">
            <a:avLst/>
          </a:prstGeom>
        </p:spPr>
      </p:pic>
    </p:spTree>
    <p:extLst>
      <p:ext uri="{BB962C8B-B14F-4D97-AF65-F5344CB8AC3E}">
        <p14:creationId xmlns:p14="http://schemas.microsoft.com/office/powerpoint/2010/main" val="77439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p:cNvSpPr/>
          <p:nvPr/>
        </p:nvSpPr>
        <p:spPr>
          <a:xfrm>
            <a:off x="3330654" y="1247381"/>
            <a:ext cx="2482693" cy="4363239"/>
          </a:xfrm>
          <a:custGeom>
            <a:avLst/>
            <a:gdLst>
              <a:gd name="connsiteX0" fmla="*/ 0 w 3310257"/>
              <a:gd name="connsiteY0" fmla="*/ 0 h 5817652"/>
              <a:gd name="connsiteX1" fmla="*/ 3310257 w 3310257"/>
              <a:gd name="connsiteY1" fmla="*/ 0 h 5817652"/>
              <a:gd name="connsiteX2" fmla="*/ 3310257 w 3310257"/>
              <a:gd name="connsiteY2" fmla="*/ 836248 h 5817652"/>
              <a:gd name="connsiteX3" fmla="*/ 3213002 w 3310257"/>
              <a:gd name="connsiteY3" fmla="*/ 846650 h 5817652"/>
              <a:gd name="connsiteX4" fmla="*/ 3213002 w 3310257"/>
              <a:gd name="connsiteY4" fmla="*/ 97255 h 5817652"/>
              <a:gd name="connsiteX5" fmla="*/ 97255 w 3310257"/>
              <a:gd name="connsiteY5" fmla="*/ 97255 h 5817652"/>
              <a:gd name="connsiteX6" fmla="*/ 97255 w 3310257"/>
              <a:gd name="connsiteY6" fmla="*/ 5720397 h 5817652"/>
              <a:gd name="connsiteX7" fmla="*/ 3213002 w 3310257"/>
              <a:gd name="connsiteY7" fmla="*/ 5720397 h 5817652"/>
              <a:gd name="connsiteX8" fmla="*/ 3213002 w 3310257"/>
              <a:gd name="connsiteY8" fmla="*/ 1814862 h 5817652"/>
              <a:gd name="connsiteX9" fmla="*/ 3310257 w 3310257"/>
              <a:gd name="connsiteY9" fmla="*/ 1769061 h 5817652"/>
              <a:gd name="connsiteX10" fmla="*/ 3310257 w 3310257"/>
              <a:gd name="connsiteY10" fmla="*/ 5817652 h 5817652"/>
              <a:gd name="connsiteX11" fmla="*/ 0 w 3310257"/>
              <a:gd name="connsiteY11" fmla="*/ 5817652 h 581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257" h="5817652">
                <a:moveTo>
                  <a:pt x="0" y="0"/>
                </a:moveTo>
                <a:lnTo>
                  <a:pt x="3310257" y="0"/>
                </a:lnTo>
                <a:lnTo>
                  <a:pt x="3310257" y="836248"/>
                </a:lnTo>
                <a:lnTo>
                  <a:pt x="3213002" y="846650"/>
                </a:lnTo>
                <a:lnTo>
                  <a:pt x="3213002" y="97255"/>
                </a:lnTo>
                <a:lnTo>
                  <a:pt x="97255" y="97255"/>
                </a:lnTo>
                <a:lnTo>
                  <a:pt x="97255" y="5720397"/>
                </a:lnTo>
                <a:lnTo>
                  <a:pt x="3213002" y="5720397"/>
                </a:lnTo>
                <a:lnTo>
                  <a:pt x="3213002" y="1814862"/>
                </a:lnTo>
                <a:lnTo>
                  <a:pt x="3310257" y="1769061"/>
                </a:lnTo>
                <a:lnTo>
                  <a:pt x="3310257" y="5817652"/>
                </a:lnTo>
                <a:lnTo>
                  <a:pt x="0" y="5817652"/>
                </a:lnTo>
                <a:close/>
              </a:path>
            </a:pathLst>
          </a:custGeom>
          <a:solidFill>
            <a:srgbClr val="F2A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0" name="TextBox 9"/>
          <p:cNvSpPr txBox="1"/>
          <p:nvPr/>
        </p:nvSpPr>
        <p:spPr>
          <a:xfrm>
            <a:off x="4641899" y="3859879"/>
            <a:ext cx="3582864" cy="1200329"/>
          </a:xfrm>
          <a:prstGeom prst="rect">
            <a:avLst/>
          </a:prstGeom>
          <a:solidFill>
            <a:schemeClr val="tx1"/>
          </a:solidFill>
        </p:spPr>
        <p:txBody>
          <a:bodyPr wrap="square" rtlCol="0" anchor="ctr">
            <a:spAutoFit/>
          </a:bodyPr>
          <a:lstStyle/>
          <a:p>
            <a:r>
              <a:rPr lang="en-US" sz="3600" b="1" dirty="0">
                <a:solidFill>
                  <a:schemeClr val="bg1"/>
                </a:solidFill>
                <a:latin typeface="+mj-lt"/>
                <a:cs typeface="Arial" panose="020B0604020202020204" pitchFamily="34" charset="0"/>
              </a:rPr>
              <a:t>Squamous hyperplasia</a:t>
            </a:r>
          </a:p>
        </p:txBody>
      </p:sp>
      <p:grpSp>
        <p:nvGrpSpPr>
          <p:cNvPr id="71" name="Group 70"/>
          <p:cNvGrpSpPr/>
          <p:nvPr/>
        </p:nvGrpSpPr>
        <p:grpSpPr>
          <a:xfrm>
            <a:off x="3677681" y="4996308"/>
            <a:ext cx="1965239" cy="393889"/>
            <a:chOff x="1612709" y="1258934"/>
            <a:chExt cx="2620319" cy="525185"/>
          </a:xfrm>
        </p:grpSpPr>
        <p:sp>
          <p:nvSpPr>
            <p:cNvPr id="72" name="Freeform: Shape 71"/>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3" name="Freeform: Shape 72"/>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4" name="Freeform: Shape 73"/>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5" name="Freeform: Shape 74"/>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6" name="Freeform: Shape 75"/>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7" name="Freeform: Shape 76"/>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8" name="Freeform: Shape 77"/>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79" name="Freeform: Shape 78"/>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0" name="Freeform: Shape 79"/>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1" name="Freeform: Shape 80"/>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2" name="Freeform: Shape 81"/>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3" name="Freeform: Shape 82"/>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4" name="Freeform: Shape 83"/>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5" name="Freeform: Shape 84"/>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6" name="Freeform: Shape 85"/>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7" name="Freeform: Shape 86"/>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8" name="Freeform: Shape 87"/>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89" name="Freeform: Shape 88"/>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0" name="Freeform: Shape 89"/>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1" name="Freeform: Shape 90"/>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2" name="Freeform: Shape 91"/>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sz="1350"/>
            </a:p>
          </p:txBody>
        </p:sp>
      </p:grpSp>
      <p:grpSp>
        <p:nvGrpSpPr>
          <p:cNvPr id="93" name="Group 92"/>
          <p:cNvGrpSpPr/>
          <p:nvPr/>
        </p:nvGrpSpPr>
        <p:grpSpPr>
          <a:xfrm>
            <a:off x="7006937" y="3766129"/>
            <a:ext cx="1965239" cy="393889"/>
            <a:chOff x="1612709" y="1258934"/>
            <a:chExt cx="2620319" cy="525185"/>
          </a:xfrm>
        </p:grpSpPr>
        <p:sp>
          <p:nvSpPr>
            <p:cNvPr id="94" name="Freeform: Shape 93"/>
            <p:cNvSpPr/>
            <p:nvPr/>
          </p:nvSpPr>
          <p:spPr>
            <a:xfrm>
              <a:off x="1933814" y="125957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5" name="Freeform: Shape 94"/>
            <p:cNvSpPr/>
            <p:nvPr/>
          </p:nvSpPr>
          <p:spPr>
            <a:xfrm>
              <a:off x="2265942"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6" name="Freeform: Shape 95"/>
            <p:cNvSpPr/>
            <p:nvPr/>
          </p:nvSpPr>
          <p:spPr>
            <a:xfrm>
              <a:off x="2598070"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7" name="Freeform: Shape 96"/>
            <p:cNvSpPr/>
            <p:nvPr/>
          </p:nvSpPr>
          <p:spPr>
            <a:xfrm>
              <a:off x="2930198"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8" name="Freeform: Shape 97"/>
            <p:cNvSpPr/>
            <p:nvPr/>
          </p:nvSpPr>
          <p:spPr>
            <a:xfrm>
              <a:off x="3262326" y="125893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99" name="Freeform: Shape 98"/>
            <p:cNvSpPr/>
            <p:nvPr/>
          </p:nvSpPr>
          <p:spPr>
            <a:xfrm>
              <a:off x="3594454" y="125893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0" name="Freeform: Shape 99"/>
            <p:cNvSpPr/>
            <p:nvPr/>
          </p:nvSpPr>
          <p:spPr>
            <a:xfrm>
              <a:off x="3926582" y="125893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1" name="Freeform: Shape 100"/>
            <p:cNvSpPr/>
            <p:nvPr/>
          </p:nvSpPr>
          <p:spPr>
            <a:xfrm>
              <a:off x="2099878" y="1451657"/>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2" name="Freeform: Shape 101"/>
            <p:cNvSpPr/>
            <p:nvPr/>
          </p:nvSpPr>
          <p:spPr>
            <a:xfrm>
              <a:off x="2432006"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3" name="Freeform: Shape 102"/>
            <p:cNvSpPr/>
            <p:nvPr/>
          </p:nvSpPr>
          <p:spPr>
            <a:xfrm>
              <a:off x="2764134"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4" name="Freeform: Shape 103"/>
            <p:cNvSpPr/>
            <p:nvPr/>
          </p:nvSpPr>
          <p:spPr>
            <a:xfrm>
              <a:off x="3096262"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5" name="Freeform: Shape 104"/>
            <p:cNvSpPr/>
            <p:nvPr/>
          </p:nvSpPr>
          <p:spPr>
            <a:xfrm>
              <a:off x="3428390" y="1451014"/>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6" name="Freeform: Shape 105"/>
            <p:cNvSpPr/>
            <p:nvPr/>
          </p:nvSpPr>
          <p:spPr>
            <a:xfrm>
              <a:off x="3760518" y="1451014"/>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7" name="Freeform: Shape 106"/>
            <p:cNvSpPr/>
            <p:nvPr/>
          </p:nvSpPr>
          <p:spPr>
            <a:xfrm>
              <a:off x="4092647" y="1451014"/>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8" name="Freeform: Shape 107"/>
            <p:cNvSpPr/>
            <p:nvPr/>
          </p:nvSpPr>
          <p:spPr>
            <a:xfrm>
              <a:off x="1612709" y="1643738"/>
              <a:ext cx="140381" cy="140381"/>
            </a:xfrm>
            <a:custGeom>
              <a:avLst/>
              <a:gdLst>
                <a:gd name="connsiteX0" fmla="*/ 53340 w 76200"/>
                <a:gd name="connsiteY0" fmla="*/ 11081 h 76200"/>
                <a:gd name="connsiteX1" fmla="*/ 42863 w 76200"/>
                <a:gd name="connsiteY1" fmla="*/ 22511 h 76200"/>
                <a:gd name="connsiteX2" fmla="*/ 32385 w 76200"/>
                <a:gd name="connsiteY2" fmla="*/ 11081 h 76200"/>
                <a:gd name="connsiteX3" fmla="*/ 11430 w 76200"/>
                <a:gd name="connsiteY3" fmla="*/ 11081 h 76200"/>
                <a:gd name="connsiteX4" fmla="*/ 11430 w 76200"/>
                <a:gd name="connsiteY4" fmla="*/ 31083 h 76200"/>
                <a:gd name="connsiteX5" fmla="*/ 21908 w 76200"/>
                <a:gd name="connsiteY5" fmla="*/ 41561 h 76200"/>
                <a:gd name="connsiteX6" fmla="*/ 11430 w 76200"/>
                <a:gd name="connsiteY6" fmla="*/ 52991 h 76200"/>
                <a:gd name="connsiteX7" fmla="*/ 11430 w 76200"/>
                <a:gd name="connsiteY7" fmla="*/ 72993 h 76200"/>
                <a:gd name="connsiteX8" fmla="*/ 32385 w 76200"/>
                <a:gd name="connsiteY8" fmla="*/ 73946 h 76200"/>
                <a:gd name="connsiteX9" fmla="*/ 42863 w 76200"/>
                <a:gd name="connsiteY9" fmla="*/ 63468 h 76200"/>
                <a:gd name="connsiteX10" fmla="*/ 53340 w 76200"/>
                <a:gd name="connsiteY10" fmla="*/ 73946 h 76200"/>
                <a:gd name="connsiteX11" fmla="*/ 74295 w 76200"/>
                <a:gd name="connsiteY11" fmla="*/ 73946 h 76200"/>
                <a:gd name="connsiteX12" fmla="*/ 74295 w 76200"/>
                <a:gd name="connsiteY12" fmla="*/ 53943 h 76200"/>
                <a:gd name="connsiteX13" fmla="*/ 63818 w 76200"/>
                <a:gd name="connsiteY13" fmla="*/ 42513 h 76200"/>
                <a:gd name="connsiteX14" fmla="*/ 74295 w 76200"/>
                <a:gd name="connsiteY14" fmla="*/ 32036 h 76200"/>
                <a:gd name="connsiteX15" fmla="*/ 74295 w 76200"/>
                <a:gd name="connsiteY15" fmla="*/ 11081 h 76200"/>
                <a:gd name="connsiteX16" fmla="*/ 53340 w 76200"/>
                <a:gd name="connsiteY16" fmla="*/ 1108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09" name="Freeform: Shape 108"/>
            <p:cNvSpPr/>
            <p:nvPr/>
          </p:nvSpPr>
          <p:spPr>
            <a:xfrm>
              <a:off x="1933814"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10" name="Freeform: Shape 109"/>
            <p:cNvSpPr/>
            <p:nvPr/>
          </p:nvSpPr>
          <p:spPr>
            <a:xfrm>
              <a:off x="2265942"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3342 w 76200"/>
                <a:gd name="connsiteY11" fmla="*/ 74295 h 76200"/>
                <a:gd name="connsiteX12" fmla="*/ 73342 w 76200"/>
                <a:gd name="connsiteY12" fmla="*/ 54293 h 76200"/>
                <a:gd name="connsiteX13" fmla="*/ 62865 w 76200"/>
                <a:gd name="connsiteY13" fmla="*/ 43815 h 76200"/>
                <a:gd name="connsiteX14" fmla="*/ 73342 w 76200"/>
                <a:gd name="connsiteY14" fmla="*/ 33338 h 76200"/>
                <a:gd name="connsiteX15" fmla="*/ 73342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11" name="Freeform: Shape 110"/>
            <p:cNvSpPr/>
            <p:nvPr/>
          </p:nvSpPr>
          <p:spPr>
            <a:xfrm>
              <a:off x="2598070"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2863 h 76200"/>
                <a:gd name="connsiteX6" fmla="*/ 11430 w 76200"/>
                <a:gd name="connsiteY6" fmla="*/ 53340 h 76200"/>
                <a:gd name="connsiteX7" fmla="*/ 11430 w 76200"/>
                <a:gd name="connsiteY7" fmla="*/ 73343 h 76200"/>
                <a:gd name="connsiteX8" fmla="*/ 31433 w 76200"/>
                <a:gd name="connsiteY8" fmla="*/ 73343 h 76200"/>
                <a:gd name="connsiteX9" fmla="*/ 41910 w 76200"/>
                <a:gd name="connsiteY9" fmla="*/ 62865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3343 w 76200"/>
                <a:gd name="connsiteY15" fmla="*/ 11430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12" name="Freeform: Shape 111"/>
            <p:cNvSpPr/>
            <p:nvPr/>
          </p:nvSpPr>
          <p:spPr>
            <a:xfrm>
              <a:off x="2930198" y="1643095"/>
              <a:ext cx="140381" cy="140381"/>
            </a:xfrm>
            <a:custGeom>
              <a:avLst/>
              <a:gdLst>
                <a:gd name="connsiteX0" fmla="*/ 52388 w 76200"/>
                <a:gd name="connsiteY0" fmla="*/ 11430 h 76200"/>
                <a:gd name="connsiteX1" fmla="*/ 41910 w 76200"/>
                <a:gd name="connsiteY1" fmla="*/ 21908 h 76200"/>
                <a:gd name="connsiteX2" fmla="*/ 31433 w 76200"/>
                <a:gd name="connsiteY2" fmla="*/ 11430 h 76200"/>
                <a:gd name="connsiteX3" fmla="*/ 11430 w 76200"/>
                <a:gd name="connsiteY3" fmla="*/ 11430 h 76200"/>
                <a:gd name="connsiteX4" fmla="*/ 11430 w 76200"/>
                <a:gd name="connsiteY4" fmla="*/ 31433 h 76200"/>
                <a:gd name="connsiteX5" fmla="*/ 21908 w 76200"/>
                <a:gd name="connsiteY5" fmla="*/ 41910 h 76200"/>
                <a:gd name="connsiteX6" fmla="*/ 11430 w 76200"/>
                <a:gd name="connsiteY6" fmla="*/ 52388 h 76200"/>
                <a:gd name="connsiteX7" fmla="*/ 11430 w 76200"/>
                <a:gd name="connsiteY7" fmla="*/ 72390 h 76200"/>
                <a:gd name="connsiteX8" fmla="*/ 31433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13" name="Freeform: Shape 112"/>
            <p:cNvSpPr/>
            <p:nvPr/>
          </p:nvSpPr>
          <p:spPr>
            <a:xfrm>
              <a:off x="3262326" y="1643095"/>
              <a:ext cx="140381" cy="140381"/>
            </a:xfrm>
            <a:custGeom>
              <a:avLst/>
              <a:gdLst>
                <a:gd name="connsiteX0" fmla="*/ 52388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8 w 76200"/>
                <a:gd name="connsiteY10" fmla="*/ 74295 h 76200"/>
                <a:gd name="connsiteX11" fmla="*/ 72390 w 76200"/>
                <a:gd name="connsiteY11" fmla="*/ 74295 h 76200"/>
                <a:gd name="connsiteX12" fmla="*/ 72390 w 76200"/>
                <a:gd name="connsiteY12" fmla="*/ 54293 h 76200"/>
                <a:gd name="connsiteX13" fmla="*/ 61913 w 76200"/>
                <a:gd name="connsiteY13" fmla="*/ 43815 h 76200"/>
                <a:gd name="connsiteX14" fmla="*/ 72390 w 76200"/>
                <a:gd name="connsiteY14" fmla="*/ 33338 h 76200"/>
                <a:gd name="connsiteX15" fmla="*/ 72390 w 76200"/>
                <a:gd name="connsiteY15" fmla="*/ 13335 h 76200"/>
                <a:gd name="connsiteX16" fmla="*/ 52388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w="9525" cap="flat">
              <a:noFill/>
              <a:prstDash val="solid"/>
              <a:miter/>
            </a:ln>
          </p:spPr>
          <p:txBody>
            <a:bodyPr rtlCol="0" anchor="ctr"/>
            <a:lstStyle/>
            <a:p>
              <a:endParaRPr lang="en-US" sz="1350"/>
            </a:p>
          </p:txBody>
        </p:sp>
        <p:sp>
          <p:nvSpPr>
            <p:cNvPr id="114" name="Freeform: Shape 113"/>
            <p:cNvSpPr/>
            <p:nvPr/>
          </p:nvSpPr>
          <p:spPr>
            <a:xfrm>
              <a:off x="3594454" y="1643095"/>
              <a:ext cx="140381" cy="140381"/>
            </a:xfrm>
            <a:custGeom>
              <a:avLst/>
              <a:gdLst>
                <a:gd name="connsiteX0" fmla="*/ 52387 w 76200"/>
                <a:gd name="connsiteY0" fmla="*/ 11430 h 76200"/>
                <a:gd name="connsiteX1" fmla="*/ 41910 w 76200"/>
                <a:gd name="connsiteY1" fmla="*/ 21908 h 76200"/>
                <a:gd name="connsiteX2" fmla="*/ 31432 w 76200"/>
                <a:gd name="connsiteY2" fmla="*/ 11430 h 76200"/>
                <a:gd name="connsiteX3" fmla="*/ 11430 w 76200"/>
                <a:gd name="connsiteY3" fmla="*/ 11430 h 76200"/>
                <a:gd name="connsiteX4" fmla="*/ 11430 w 76200"/>
                <a:gd name="connsiteY4" fmla="*/ 31433 h 76200"/>
                <a:gd name="connsiteX5" fmla="*/ 21907 w 76200"/>
                <a:gd name="connsiteY5" fmla="*/ 41910 h 76200"/>
                <a:gd name="connsiteX6" fmla="*/ 11430 w 76200"/>
                <a:gd name="connsiteY6" fmla="*/ 52388 h 76200"/>
                <a:gd name="connsiteX7" fmla="*/ 11430 w 76200"/>
                <a:gd name="connsiteY7" fmla="*/ 72390 h 76200"/>
                <a:gd name="connsiteX8" fmla="*/ 31432 w 76200"/>
                <a:gd name="connsiteY8" fmla="*/ 72390 h 76200"/>
                <a:gd name="connsiteX9" fmla="*/ 41910 w 76200"/>
                <a:gd name="connsiteY9" fmla="*/ 61913 h 76200"/>
                <a:gd name="connsiteX10" fmla="*/ 52387 w 76200"/>
                <a:gd name="connsiteY10" fmla="*/ 72390 h 76200"/>
                <a:gd name="connsiteX11" fmla="*/ 72390 w 76200"/>
                <a:gd name="connsiteY11" fmla="*/ 72390 h 76200"/>
                <a:gd name="connsiteX12" fmla="*/ 72390 w 76200"/>
                <a:gd name="connsiteY12" fmla="*/ 52388 h 76200"/>
                <a:gd name="connsiteX13" fmla="*/ 61912 w 76200"/>
                <a:gd name="connsiteY13" fmla="*/ 41910 h 76200"/>
                <a:gd name="connsiteX14" fmla="*/ 72390 w 76200"/>
                <a:gd name="connsiteY14" fmla="*/ 31433 h 76200"/>
                <a:gd name="connsiteX15" fmla="*/ 72390 w 76200"/>
                <a:gd name="connsiteY15" fmla="*/ 11430 h 76200"/>
                <a:gd name="connsiteX16" fmla="*/ 52387 w 76200"/>
                <a:gd name="connsiteY16" fmla="*/ 114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7620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w="9525" cap="flat">
              <a:noFill/>
              <a:prstDash val="solid"/>
              <a:miter/>
            </a:ln>
          </p:spPr>
          <p:txBody>
            <a:bodyPr rtlCol="0" anchor="ctr"/>
            <a:lstStyle/>
            <a:p>
              <a:endParaRPr lang="en-US" sz="1350"/>
            </a:p>
          </p:txBody>
        </p:sp>
      </p:grpSp>
      <p:sp>
        <p:nvSpPr>
          <p:cNvPr id="5" name="Diamond 4"/>
          <p:cNvSpPr/>
          <p:nvPr/>
        </p:nvSpPr>
        <p:spPr>
          <a:xfrm>
            <a:off x="7168915" y="5173804"/>
            <a:ext cx="327440" cy="327440"/>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Diamond 31"/>
          <p:cNvSpPr/>
          <p:nvPr/>
        </p:nvSpPr>
        <p:spPr>
          <a:xfrm>
            <a:off x="4036219" y="4054793"/>
            <a:ext cx="485775" cy="485775"/>
          </a:xfrm>
          <a:prstGeom prst="diamond">
            <a:avLst/>
          </a:prstGeom>
          <a:noFill/>
          <a:ln w="25400">
            <a:solidFill>
              <a:srgbClr val="EAC9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iamond 32"/>
          <p:cNvSpPr/>
          <p:nvPr/>
        </p:nvSpPr>
        <p:spPr>
          <a:xfrm>
            <a:off x="7024945" y="1247472"/>
            <a:ext cx="327440" cy="327440"/>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iamond 1"/>
          <p:cNvSpPr/>
          <p:nvPr/>
        </p:nvSpPr>
        <p:spPr>
          <a:xfrm>
            <a:off x="1497581" y="2558708"/>
            <a:ext cx="399470" cy="399470"/>
          </a:xfrm>
          <a:prstGeom prst="diamond">
            <a:avLst/>
          </a:prstGeom>
          <a:noFill/>
          <a:ln w="25400">
            <a:solidFill>
              <a:srgbClr val="7448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Diamond 25"/>
          <p:cNvSpPr/>
          <p:nvPr/>
        </p:nvSpPr>
        <p:spPr>
          <a:xfrm>
            <a:off x="8290301" y="4492033"/>
            <a:ext cx="327440" cy="327440"/>
          </a:xfrm>
          <a:prstGeom prst="diamond">
            <a:avLst/>
          </a:prstGeom>
          <a:noFill/>
          <a:ln w="25400">
            <a:solidFill>
              <a:srgbClr val="1D4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iamond 2"/>
          <p:cNvSpPr/>
          <p:nvPr/>
        </p:nvSpPr>
        <p:spPr>
          <a:xfrm>
            <a:off x="2147887" y="5390198"/>
            <a:ext cx="401003" cy="401479"/>
          </a:xfrm>
          <a:prstGeom prst="diamond">
            <a:avLst/>
          </a:prstGeom>
          <a:noFill/>
          <a:ln w="25400">
            <a:solidFill>
              <a:srgbClr val="F1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54000000">
                                      <p:cBhvr>
                                        <p:cTn id="6" dur="5000" fill="hold"/>
                                        <p:tgtEl>
                                          <p:spTgt spid="32"/>
                                        </p:tgtEl>
                                        <p:attrNameLst>
                                          <p:attrName>r</p:attrName>
                                        </p:attrNameLst>
                                      </p:cBhvr>
                                    </p:animRot>
                                  </p:childTnLst>
                                </p:cTn>
                              </p:par>
                              <p:par>
                                <p:cTn id="7" presetID="8" presetClass="emph" presetSubtype="0" repeatCount="indefinite" accel="50000" decel="50000" autoRev="1" fill="hold" grpId="0" nodeType="withEffect">
                                  <p:stCondLst>
                                    <p:cond delay="400"/>
                                  </p:stCondLst>
                                  <p:childTnLst>
                                    <p:animRot by="-54000000">
                                      <p:cBhvr>
                                        <p:cTn id="8" dur="5000" fill="hold"/>
                                        <p:tgtEl>
                                          <p:spTgt spid="26"/>
                                        </p:tgtEl>
                                        <p:attrNameLst>
                                          <p:attrName>r</p:attrName>
                                        </p:attrNameLst>
                                      </p:cBhvr>
                                    </p:animRot>
                                  </p:childTnLst>
                                </p:cTn>
                              </p:par>
                              <p:par>
                                <p:cTn id="9" presetID="8" presetClass="emph" presetSubtype="0" repeatCount="indefinite" accel="50000" decel="50000" autoRev="1" fill="hold" grpId="0" nodeType="withEffect">
                                  <p:stCondLst>
                                    <p:cond delay="600"/>
                                  </p:stCondLst>
                                  <p:childTnLst>
                                    <p:animRot by="-54000000">
                                      <p:cBhvr>
                                        <p:cTn id="10" dur="5000" fill="hold"/>
                                        <p:tgtEl>
                                          <p:spTgt spid="33"/>
                                        </p:tgtEl>
                                        <p:attrNameLst>
                                          <p:attrName>r</p:attrName>
                                        </p:attrNameLst>
                                      </p:cBhvr>
                                    </p:animRot>
                                  </p:childTnLst>
                                </p:cTn>
                              </p:par>
                              <p:par>
                                <p:cTn id="11" presetID="8" presetClass="emph" presetSubtype="0" repeatCount="indefinite" accel="50000" decel="50000" autoRev="1" fill="hold" grpId="0" nodeType="withEffect">
                                  <p:stCondLst>
                                    <p:cond delay="800"/>
                                  </p:stCondLst>
                                  <p:childTnLst>
                                    <p:animRot by="54000000">
                                      <p:cBhvr>
                                        <p:cTn id="12" dur="5000" fill="hold"/>
                                        <p:tgtEl>
                                          <p:spTgt spid="2"/>
                                        </p:tgtEl>
                                        <p:attrNameLst>
                                          <p:attrName>r</p:attrName>
                                        </p:attrNameLst>
                                      </p:cBhvr>
                                    </p:animRot>
                                  </p:childTnLst>
                                </p:cTn>
                              </p:par>
                              <p:par>
                                <p:cTn id="13" presetID="8" presetClass="emph" presetSubtype="0" repeatCount="indefinite" accel="50000" decel="50000" autoRev="1" fill="hold" grpId="0" nodeType="withEffect">
                                  <p:stCondLst>
                                    <p:cond delay="1000"/>
                                  </p:stCondLst>
                                  <p:childTnLst>
                                    <p:animRot by="54000000">
                                      <p:cBhvr>
                                        <p:cTn id="14" dur="5000" fill="hold"/>
                                        <p:tgtEl>
                                          <p:spTgt spid="5"/>
                                        </p:tgtEl>
                                        <p:attrNameLst>
                                          <p:attrName>r</p:attrName>
                                        </p:attrNameLst>
                                      </p:cBhvr>
                                    </p:animRot>
                                  </p:childTnLst>
                                </p:cTn>
                              </p:par>
                              <p:par>
                                <p:cTn id="15" presetID="8" presetClass="emph" presetSubtype="0" repeatCount="indefinite" accel="50000" decel="50000" autoRev="1" fill="hold" grpId="0" nodeType="withEffect">
                                  <p:stCondLst>
                                    <p:cond delay="400"/>
                                  </p:stCondLst>
                                  <p:childTnLst>
                                    <p:animRot by="-54000000">
                                      <p:cBhvr>
                                        <p:cTn id="16"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2" grpId="0" bldLvl="0" animBg="1"/>
      <p:bldP spid="33" grpId="0" bldLvl="0" animBg="1"/>
      <p:bldP spid="2" grpId="0" bldLvl="0" animBg="1"/>
      <p:bldP spid="26" grpId="0" bldLvl="0" animBg="1"/>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xmlns="" id="{74CBA610-53D9-4DB3-8676-95D5E31419E5}"/>
              </a:ext>
            </a:extLst>
          </p:cNvPr>
          <p:cNvSpPr>
            <a:spLocks noGrp="1"/>
          </p:cNvSpPr>
          <p:nvPr>
            <p:ph type="title"/>
          </p:nvPr>
        </p:nvSpPr>
        <p:spPr>
          <a:xfrm>
            <a:off x="320040" y="243840"/>
            <a:ext cx="7599999" cy="1557576"/>
          </a:xfrm>
        </p:spPr>
        <p:txBody>
          <a:bodyPr>
            <a:normAutofit/>
          </a:bodyPr>
          <a:lstStyle/>
          <a:p>
            <a:pPr marL="457200" indent="-457200"/>
            <a:r>
              <a:rPr lang="en-US" altLang="en-US" b="1" dirty="0">
                <a:solidFill>
                  <a:srgbClr val="FF0000"/>
                </a:solidFill>
              </a:rPr>
              <a:t>Squamous cell Hyperplasia</a:t>
            </a:r>
            <a:endParaRPr lang="en-GB" altLang="en-US" b="1" dirty="0"/>
          </a:p>
        </p:txBody>
      </p:sp>
      <p:sp>
        <p:nvSpPr>
          <p:cNvPr id="7171" name="Content Placeholder 2">
            <a:extLst>
              <a:ext uri="{FF2B5EF4-FFF2-40B4-BE49-F238E27FC236}">
                <a16:creationId xmlns:a16="http://schemas.microsoft.com/office/drawing/2014/main" xmlns="" id="{3225CE6E-C6BA-403E-ABD8-BBCBCCA5C924}"/>
              </a:ext>
            </a:extLst>
          </p:cNvPr>
          <p:cNvSpPr>
            <a:spLocks noGrp="1"/>
          </p:cNvSpPr>
          <p:nvPr>
            <p:ph idx="1"/>
          </p:nvPr>
        </p:nvSpPr>
        <p:spPr>
          <a:xfrm>
            <a:off x="467545" y="1340769"/>
            <a:ext cx="7452494" cy="4573068"/>
          </a:xfrm>
        </p:spPr>
        <p:txBody>
          <a:bodyPr>
            <a:noAutofit/>
          </a:bodyPr>
          <a:lstStyle/>
          <a:p>
            <a:pPr algn="l" rtl="0" eaLnBrk="1" hangingPunct="1">
              <a:defRPr/>
            </a:pPr>
            <a:r>
              <a:rPr lang="en-US" b="0" i="0" dirty="0">
                <a:effectLst/>
                <a:latin typeface="Arial" panose="020B0604020202020204" pitchFamily="34" charset="0"/>
                <a:cs typeface="Arial" panose="020B0604020202020204" pitchFamily="34" charset="0"/>
              </a:rPr>
              <a:t>Squamous cell hyperplasia, previously known as hyperplastic dystrophy</a:t>
            </a:r>
            <a:endParaRPr lang="en-US" altLang="en-US" b="1" dirty="0">
              <a:latin typeface="Arial" panose="020B0604020202020204" pitchFamily="34" charset="0"/>
              <a:cs typeface="Arial" panose="020B0604020202020204" pitchFamily="34" charset="0"/>
            </a:endParaRPr>
          </a:p>
          <a:p>
            <a:pPr algn="l" rtl="0" eaLnBrk="1" hangingPunct="1">
              <a:defRPr/>
            </a:pPr>
            <a:endParaRPr lang="en-US" altLang="en-US" b="1" dirty="0">
              <a:latin typeface="Arial" panose="020B0604020202020204" pitchFamily="34" charset="0"/>
              <a:cs typeface="Arial" panose="020B0604020202020204" pitchFamily="34" charset="0"/>
            </a:endParaRPr>
          </a:p>
          <a:p>
            <a:pPr algn="l" rtl="0" eaLnBrk="1" hangingPunct="1">
              <a:defRPr/>
            </a:pPr>
            <a:r>
              <a:rPr lang="en-US" altLang="en-US" b="1" dirty="0">
                <a:latin typeface="Arial" panose="020B0604020202020204" pitchFamily="34" charset="0"/>
                <a:cs typeface="Arial" panose="020B0604020202020204" pitchFamily="34" charset="0"/>
              </a:rPr>
              <a:t>Thickened</a:t>
            </a:r>
            <a:r>
              <a:rPr lang="en-US" altLang="en-US" b="1" dirty="0">
                <a:solidFill>
                  <a:srgbClr val="00B050"/>
                </a:solidFill>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skin </a:t>
            </a:r>
            <a:r>
              <a:rPr lang="en-US" altLang="en-US" dirty="0">
                <a:latin typeface="Arial" panose="020B0604020202020204" pitchFamily="34" charset="0"/>
                <a:cs typeface="Arial" panose="020B0604020202020204" pitchFamily="34" charset="0"/>
              </a:rPr>
              <a:t>with </a:t>
            </a:r>
            <a:r>
              <a:rPr lang="en-US" altLang="en-US" b="1" dirty="0">
                <a:latin typeface="Arial" panose="020B0604020202020204" pitchFamily="34" charset="0"/>
                <a:cs typeface="Arial" panose="020B0604020202020204" pitchFamily="34" charset="0"/>
              </a:rPr>
              <a:t>white hyperkeratotic patches</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excoriation</a:t>
            </a:r>
            <a:r>
              <a:rPr lang="en-US" altLang="en-US" dirty="0">
                <a:latin typeface="Arial" panose="020B0604020202020204" pitchFamily="34" charset="0"/>
                <a:cs typeface="Arial" panose="020B0604020202020204" pitchFamily="34" charset="0"/>
              </a:rPr>
              <a:t> and </a:t>
            </a:r>
            <a:r>
              <a:rPr lang="en-US" altLang="en-US" b="1" dirty="0">
                <a:latin typeface="Arial" panose="020B0604020202020204" pitchFamily="34" charset="0"/>
                <a:cs typeface="Arial" panose="020B0604020202020204" pitchFamily="34" charset="0"/>
              </a:rPr>
              <a:t>fissures</a:t>
            </a:r>
            <a:r>
              <a:rPr lang="en-US" altLang="en-US" dirty="0">
                <a:latin typeface="Arial" panose="020B0604020202020204" pitchFamily="34" charset="0"/>
                <a:cs typeface="Arial" panose="020B0604020202020204" pitchFamily="34" charset="0"/>
              </a:rPr>
              <a:t>.</a:t>
            </a:r>
          </a:p>
          <a:p>
            <a:pPr algn="l" rtl="0" eaLnBrk="1" hangingPunct="1">
              <a:defRPr/>
            </a:pPr>
            <a:endParaRPr lang="en-US" altLang="en-US" dirty="0">
              <a:latin typeface="Arial" panose="020B0604020202020204" pitchFamily="34" charset="0"/>
              <a:cs typeface="Arial" panose="020B0604020202020204" pitchFamily="34" charset="0"/>
            </a:endParaRPr>
          </a:p>
          <a:p>
            <a:pPr marL="0" indent="0">
              <a:buNone/>
              <a:defRPr/>
            </a:pPr>
            <a:r>
              <a:rPr lang="en-US" altLang="en-US" b="1" dirty="0">
                <a:solidFill>
                  <a:srgbClr val="FF0000"/>
                </a:solidFill>
                <a:latin typeface="Arial" panose="020B0604020202020204" pitchFamily="34" charset="0"/>
                <a:cs typeface="Arial" panose="020B0604020202020204" pitchFamily="34" charset="0"/>
              </a:rPr>
              <a:t>Etiology: </a:t>
            </a:r>
          </a:p>
          <a:p>
            <a:pPr algn="l" rtl="0" eaLnBrk="1" hangingPunct="1">
              <a:defRPr/>
            </a:pPr>
            <a:r>
              <a:rPr lang="en-US" altLang="en-US" dirty="0">
                <a:latin typeface="Arial" panose="020B0604020202020204" pitchFamily="34" charset="0"/>
                <a:cs typeface="Arial" panose="020B0604020202020204" pitchFamily="34" charset="0"/>
              </a:rPr>
              <a:t>Repetitive surface </a:t>
            </a:r>
            <a:r>
              <a:rPr lang="en-US" altLang="en-US" b="1" dirty="0">
                <a:latin typeface="Arial" panose="020B0604020202020204" pitchFamily="34" charset="0"/>
                <a:cs typeface="Arial" panose="020B0604020202020204" pitchFamily="34" charset="0"/>
              </a:rPr>
              <a:t>irritation</a:t>
            </a:r>
            <a:r>
              <a:rPr lang="en-US" altLang="en-US" dirty="0">
                <a:latin typeface="Arial" panose="020B0604020202020204" pitchFamily="34" charset="0"/>
                <a:cs typeface="Arial" panose="020B0604020202020204" pitchFamily="34" charset="0"/>
              </a:rPr>
              <a:t> and </a:t>
            </a:r>
            <a:r>
              <a:rPr lang="en-US" altLang="en-US" b="1" dirty="0">
                <a:latin typeface="Arial" panose="020B0604020202020204" pitchFamily="34" charset="0"/>
                <a:cs typeface="Arial" panose="020B0604020202020204" pitchFamily="34" charset="0"/>
              </a:rPr>
              <a:t>trauma</a:t>
            </a:r>
            <a:r>
              <a:rPr lang="en-US" altLang="en-US" dirty="0">
                <a:latin typeface="Arial" panose="020B0604020202020204" pitchFamily="34" charset="0"/>
                <a:cs typeface="Arial" panose="020B0604020202020204" pitchFamily="34" charset="0"/>
              </a:rPr>
              <a:t> from irritants that causing scratching and rubbing.</a:t>
            </a:r>
          </a:p>
          <a:p>
            <a:pPr algn="l" rtl="0" eaLnBrk="1" hangingPunct="1">
              <a:defRPr/>
            </a:pPr>
            <a:endParaRPr lang="en-US" altLang="en-US" dirty="0">
              <a:latin typeface="Arial" panose="020B0604020202020204" pitchFamily="34" charset="0"/>
              <a:cs typeface="Arial" panose="020B0604020202020204" pitchFamily="34" charset="0"/>
            </a:endParaRPr>
          </a:p>
          <a:p>
            <a:pPr marL="0" indent="0">
              <a:buNone/>
              <a:defRPr/>
            </a:pPr>
            <a:r>
              <a:rPr lang="en-US" altLang="en-US" b="1" dirty="0">
                <a:solidFill>
                  <a:srgbClr val="FF0000"/>
                </a:solidFill>
                <a:latin typeface="Arial" panose="020B0604020202020204" pitchFamily="34" charset="0"/>
                <a:cs typeface="Arial" panose="020B0604020202020204" pitchFamily="34" charset="0"/>
              </a:rPr>
              <a:t>Histology: </a:t>
            </a:r>
          </a:p>
          <a:p>
            <a:pPr algn="l" rtl="0" eaLnBrk="1" hangingPunct="1">
              <a:defRPr/>
            </a:pPr>
            <a:r>
              <a:rPr lang="en-US" altLang="en-US" b="1" dirty="0">
                <a:latin typeface="Arial" panose="020B0604020202020204" pitchFamily="34" charset="0"/>
                <a:cs typeface="Arial" panose="020B0604020202020204" pitchFamily="34" charset="0"/>
              </a:rPr>
              <a:t>Hyperkeratosis</a:t>
            </a:r>
            <a:r>
              <a:rPr lang="en-US" altLang="en-US" dirty="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Cellular epithelial proliferation </a:t>
            </a:r>
            <a:r>
              <a:rPr lang="en-US" altLang="en-US" dirty="0">
                <a:latin typeface="Arial" panose="020B0604020202020204" pitchFamily="34" charset="0"/>
                <a:cs typeface="Arial" panose="020B0604020202020204" pitchFamily="34" charset="0"/>
              </a:rPr>
              <a:t>with </a:t>
            </a:r>
            <a:r>
              <a:rPr lang="en-US" altLang="en-US" b="1" dirty="0">
                <a:latin typeface="Arial" panose="020B0604020202020204" pitchFamily="34" charset="0"/>
                <a:cs typeface="Arial" panose="020B0604020202020204" pitchFamily="34" charset="0"/>
              </a:rPr>
              <a:t>normal maturation </a:t>
            </a:r>
            <a:r>
              <a:rPr lang="en-US" altLang="en-US" dirty="0">
                <a:latin typeface="Arial" panose="020B0604020202020204" pitchFamily="34" charset="0"/>
                <a:cs typeface="Arial" panose="020B0604020202020204" pitchFamily="34" charset="0"/>
              </a:rPr>
              <a:t>and </a:t>
            </a:r>
            <a:r>
              <a:rPr lang="en-US" altLang="en-US" b="1" dirty="0">
                <a:latin typeface="Arial" panose="020B0604020202020204" pitchFamily="34" charset="0"/>
                <a:cs typeface="Arial" panose="020B0604020202020204" pitchFamily="34" charset="0"/>
              </a:rPr>
              <a:t>inflammatory response </a:t>
            </a:r>
            <a:r>
              <a:rPr lang="en-US" altLang="en-US" dirty="0">
                <a:latin typeface="Arial" panose="020B0604020202020204" pitchFamily="34" charset="0"/>
                <a:cs typeface="Arial" panose="020B0604020202020204" pitchFamily="34" charset="0"/>
              </a:rPr>
              <a:t>in the dermis (lymphatic and plasma cell infiltration).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7C1EA1-4A03-4939-8A72-502FACAA5A44}"/>
              </a:ext>
            </a:extLst>
          </p:cNvPr>
          <p:cNvSpPr>
            <a:spLocks noGrp="1"/>
          </p:cNvSpPr>
          <p:nvPr>
            <p:ph idx="1"/>
          </p:nvPr>
        </p:nvSpPr>
        <p:spPr>
          <a:xfrm>
            <a:off x="502920" y="594360"/>
            <a:ext cx="8012430" cy="4895612"/>
          </a:xfrm>
        </p:spPr>
        <p:txBody>
          <a:bodyPr/>
          <a:lstStyle/>
          <a:p>
            <a:endParaRPr lang="en-US" b="1" dirty="0">
              <a:solidFill>
                <a:srgbClr val="FF0000"/>
              </a:solidFill>
            </a:endParaRPr>
          </a:p>
          <a:p>
            <a:r>
              <a:rPr lang="en-US" b="1" dirty="0">
                <a:solidFill>
                  <a:srgbClr val="FF0000"/>
                </a:solidFill>
              </a:rPr>
              <a:t>Symptoms</a:t>
            </a:r>
            <a:r>
              <a:rPr lang="en-US" b="1" dirty="0"/>
              <a:t> :</a:t>
            </a:r>
            <a:br>
              <a:rPr lang="en-US" b="1" dirty="0"/>
            </a:br>
            <a:r>
              <a:rPr lang="en-US" b="1" dirty="0"/>
              <a:t>Itching is a common symptom ( Itch – scratch – itch cycle )</a:t>
            </a:r>
          </a:p>
          <a:p>
            <a:endParaRPr lang="en-US" dirty="0"/>
          </a:p>
          <a:p>
            <a:pPr algn="l">
              <a:buFont typeface="Arial" panose="020B0604020202020204" pitchFamily="34" charset="0"/>
              <a:buChar char="•"/>
            </a:pPr>
            <a:r>
              <a:rPr lang="en-US" b="1" dirty="0">
                <a:solidFill>
                  <a:srgbClr val="FF0000"/>
                </a:solidFill>
              </a:rPr>
              <a:t>Management : </a:t>
            </a:r>
            <a:br>
              <a:rPr lang="en-US" b="1" dirty="0">
                <a:solidFill>
                  <a:srgbClr val="FF0000"/>
                </a:solidFill>
              </a:rPr>
            </a:br>
            <a:r>
              <a:rPr lang="en-US" b="1" i="0" dirty="0">
                <a:effectLst/>
                <a:latin typeface="Times New Roman" panose="02020603050405020304" pitchFamily="18" charset="0"/>
              </a:rPr>
              <a:t>The same as lichen </a:t>
            </a:r>
            <a:r>
              <a:rPr lang="en-US" b="1" i="0" dirty="0" err="1">
                <a:effectLst/>
                <a:latin typeface="Times New Roman" panose="02020603050405020304" pitchFamily="18" charset="0"/>
              </a:rPr>
              <a:t>sclerosus</a:t>
            </a:r>
            <a:endParaRPr lang="en-US" b="1" i="0" dirty="0">
              <a:effectLst/>
              <a:latin typeface="Times New Roman" panose="02020603050405020304" pitchFamily="18" charset="0"/>
            </a:endParaRPr>
          </a:p>
          <a:p>
            <a:pPr marL="0" indent="0">
              <a:buNone/>
            </a:pPr>
            <a:endParaRPr lang="en-US" b="1" dirty="0">
              <a:solidFill>
                <a:srgbClr val="FF0000"/>
              </a:solidFill>
            </a:endParaRPr>
          </a:p>
          <a:p>
            <a:pPr marL="0" indent="0">
              <a:buNone/>
            </a:pPr>
            <a:r>
              <a:rPr lang="en-US" b="1" dirty="0">
                <a:solidFill>
                  <a:srgbClr val="FF0000"/>
                </a:solidFill>
              </a:rPr>
              <a:t/>
            </a:r>
            <a:br>
              <a:rPr lang="en-US" b="1" dirty="0">
                <a:solidFill>
                  <a:srgbClr val="FF0000"/>
                </a:solidFill>
              </a:rPr>
            </a:br>
            <a:endParaRPr lang="en-US" b="1" dirty="0">
              <a:solidFill>
                <a:srgbClr val="FF0000"/>
              </a:solidFill>
            </a:endParaRPr>
          </a:p>
          <a:p>
            <a:pPr marL="0" indent="0">
              <a:buNone/>
            </a:pPr>
            <a:r>
              <a:rPr lang="en-US" dirty="0"/>
              <a:t> </a:t>
            </a:r>
          </a:p>
          <a:p>
            <a:endParaRPr lang="en-US" dirty="0"/>
          </a:p>
          <a:p>
            <a:endParaRPr lang="en-US" dirty="0"/>
          </a:p>
        </p:txBody>
      </p:sp>
      <p:pic>
        <p:nvPicPr>
          <p:cNvPr id="6" name="Picture Placeholder 35" descr="C:\Users\hashe\Desktop\Raghad.pngRaghad">
            <a:extLst>
              <a:ext uri="{FF2B5EF4-FFF2-40B4-BE49-F238E27FC236}">
                <a16:creationId xmlns:a16="http://schemas.microsoft.com/office/drawing/2014/main" xmlns="" id="{953127E4-4E99-416F-8D07-699511CE1BBA}"/>
              </a:ext>
            </a:extLst>
          </p:cNvPr>
          <p:cNvPicPr>
            <a:picLocks noChangeAspect="1"/>
          </p:cNvPicPr>
          <p:nvPr/>
        </p:nvPicPr>
        <p:blipFill>
          <a:blip r:embed="rId2" cstate="print"/>
          <a:srcRect/>
          <a:stretch>
            <a:fillRect/>
          </a:stretch>
        </p:blipFill>
        <p:spPr>
          <a:xfrm>
            <a:off x="4932040" y="2369372"/>
            <a:ext cx="3074857" cy="4435284"/>
          </a:xfrm>
          <a:prstGeom prst="rect">
            <a:avLst/>
          </a:prstGeom>
          <a:ln>
            <a:solidFill>
              <a:srgbClr val="F2AC30"/>
            </a:solidFill>
          </a:ln>
        </p:spPr>
      </p:pic>
    </p:spTree>
    <p:extLst>
      <p:ext uri="{BB962C8B-B14F-4D97-AF65-F5344CB8AC3E}">
        <p14:creationId xmlns:p14="http://schemas.microsoft.com/office/powerpoint/2010/main" val="71937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DA0B8074-B92E-468E-AC02-35D8A8A86746}"/>
              </a:ext>
            </a:extLst>
          </p:cNvPr>
          <p:cNvSpPr>
            <a:spLocks noGrp="1"/>
          </p:cNvSpPr>
          <p:nvPr>
            <p:ph type="title"/>
          </p:nvPr>
        </p:nvSpPr>
        <p:spPr>
          <a:xfrm>
            <a:off x="1223963" y="944166"/>
            <a:ext cx="6696075" cy="857250"/>
          </a:xfrm>
        </p:spPr>
        <p:txBody>
          <a:bodyPr/>
          <a:lstStyle/>
          <a:p>
            <a:pPr marL="457200" indent="-457200"/>
            <a:r>
              <a:rPr lang="en-US" altLang="en-US" b="1">
                <a:solidFill>
                  <a:srgbClr val="FF0000"/>
                </a:solidFill>
              </a:rPr>
              <a:t>Benign Vulval lumps</a:t>
            </a:r>
            <a:endParaRPr lang="en-GB" altLang="en-US" b="1"/>
          </a:p>
        </p:txBody>
      </p:sp>
      <p:sp>
        <p:nvSpPr>
          <p:cNvPr id="10243" name="Content Placeholder 2">
            <a:extLst>
              <a:ext uri="{FF2B5EF4-FFF2-40B4-BE49-F238E27FC236}">
                <a16:creationId xmlns:a16="http://schemas.microsoft.com/office/drawing/2014/main" xmlns="" id="{FE7DCBAB-B0D1-4E6B-86FD-0B8249284B69}"/>
              </a:ext>
            </a:extLst>
          </p:cNvPr>
          <p:cNvSpPr>
            <a:spLocks noGrp="1"/>
          </p:cNvSpPr>
          <p:nvPr>
            <p:ph idx="1"/>
          </p:nvPr>
        </p:nvSpPr>
        <p:spPr>
          <a:xfrm>
            <a:off x="1223963" y="1801417"/>
            <a:ext cx="6696075" cy="4112419"/>
          </a:xfrm>
        </p:spPr>
        <p:txBody>
          <a:bodyPr>
            <a:normAutofit fontScale="92500" lnSpcReduction="20000"/>
          </a:bodyPr>
          <a:lstStyle/>
          <a:p>
            <a:pPr marL="385763" indent="-385763">
              <a:buFont typeface="Calibri" panose="020F0502020204030204" pitchFamily="34" charset="0"/>
              <a:buAutoNum type="arabicPeriod"/>
            </a:pPr>
            <a:r>
              <a:rPr lang="en-US" altLang="en-US" b="1"/>
              <a:t>Bartholin’s cyst</a:t>
            </a:r>
            <a:r>
              <a:rPr lang="en-US" altLang="en-US"/>
              <a:t>.</a:t>
            </a:r>
          </a:p>
          <a:p>
            <a:pPr marL="385763" indent="-385763">
              <a:buFont typeface="Calibri" panose="020F0502020204030204" pitchFamily="34" charset="0"/>
              <a:buAutoNum type="arabicPeriod"/>
            </a:pPr>
            <a:r>
              <a:rPr lang="en-US" altLang="en-US" b="1"/>
              <a:t>Skene’s duct cyst</a:t>
            </a:r>
            <a:r>
              <a:rPr lang="en-US" altLang="en-US"/>
              <a:t>.</a:t>
            </a:r>
          </a:p>
          <a:p>
            <a:pPr marL="385763" indent="-385763">
              <a:buFont typeface="Calibri" panose="020F0502020204030204" pitchFamily="34" charset="0"/>
              <a:buAutoNum type="arabicPeriod"/>
            </a:pPr>
            <a:r>
              <a:rPr lang="en-US" altLang="en-US" b="1"/>
              <a:t>Epidermal-inclusion cyst</a:t>
            </a:r>
            <a:r>
              <a:rPr lang="en-US" altLang="en-US"/>
              <a:t>.</a:t>
            </a:r>
          </a:p>
          <a:p>
            <a:pPr marL="385763" indent="-385763">
              <a:buFont typeface="Calibri" panose="020F0502020204030204" pitchFamily="34" charset="0"/>
              <a:buAutoNum type="arabicPeriod"/>
            </a:pPr>
            <a:r>
              <a:rPr lang="en-US" altLang="en-US" b="1"/>
              <a:t>Congenital mucous cysts </a:t>
            </a:r>
            <a:r>
              <a:rPr lang="en-US" altLang="en-US"/>
              <a:t>(arise from Mesonephric ducts remnants).</a:t>
            </a:r>
          </a:p>
          <a:p>
            <a:pPr marL="385763" indent="-385763">
              <a:buFont typeface="Calibri" panose="020F0502020204030204" pitchFamily="34" charset="0"/>
              <a:buAutoNum type="arabicPeriod"/>
            </a:pPr>
            <a:r>
              <a:rPr lang="en-US" altLang="en-US"/>
              <a:t>Cyst of the canal of Nuck (give rise to hydrocele in L. majora).</a:t>
            </a:r>
          </a:p>
          <a:p>
            <a:pPr marL="385763" indent="-385763">
              <a:buFont typeface="Calibri" panose="020F0502020204030204" pitchFamily="34" charset="0"/>
              <a:buAutoNum type="arabicPeriod"/>
            </a:pPr>
            <a:r>
              <a:rPr lang="en-US" altLang="en-US"/>
              <a:t>Sebaceous cyst.</a:t>
            </a:r>
          </a:p>
          <a:p>
            <a:pPr marL="385763" indent="-385763">
              <a:buFont typeface="Calibri" panose="020F0502020204030204" pitchFamily="34" charset="0"/>
              <a:buAutoNum type="arabicPeriod"/>
            </a:pPr>
            <a:r>
              <a:rPr lang="en-US" altLang="en-US"/>
              <a:t>Papillomatosis (solid).</a:t>
            </a:r>
          </a:p>
          <a:p>
            <a:pPr marL="385763" indent="-385763">
              <a:buFont typeface="Calibri" panose="020F0502020204030204" pitchFamily="34" charset="0"/>
              <a:buAutoNum type="arabicPeriod"/>
            </a:pPr>
            <a:r>
              <a:rPr lang="en-US" altLang="en-US"/>
              <a:t>Fibroma (solid).</a:t>
            </a:r>
          </a:p>
          <a:p>
            <a:pPr marL="385763" indent="-385763">
              <a:buFont typeface="Calibri" panose="020F0502020204030204" pitchFamily="34" charset="0"/>
              <a:buAutoNum type="arabicPeriod"/>
            </a:pPr>
            <a:r>
              <a:rPr lang="en-US" altLang="en-US"/>
              <a:t>Lipoma (solid).</a:t>
            </a:r>
          </a:p>
          <a:p>
            <a:pPr marL="385763" indent="-385763">
              <a:buFont typeface="Calibri" panose="020F0502020204030204" pitchFamily="34" charset="0"/>
              <a:buAutoNum type="arabicPeriod"/>
            </a:pPr>
            <a:r>
              <a:rPr lang="en-US" altLang="en-US"/>
              <a:t>Condylomata (solid).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p:cNvSpPr>
            <a:spLocks noGrp="1"/>
          </p:cNvSpPr>
          <p:nvPr>
            <p:ph type="title"/>
          </p:nvPr>
        </p:nvSpPr>
        <p:spPr>
          <a:xfrm>
            <a:off x="467544" y="27856"/>
            <a:ext cx="8229600" cy="880864"/>
          </a:xfrm>
        </p:spPr>
        <p:txBody>
          <a:bodyPr/>
          <a:lstStyle/>
          <a:p>
            <a:pPr rtl="0"/>
            <a:r>
              <a:rPr lang="en-US" dirty="0">
                <a:solidFill>
                  <a:schemeClr val="accent2"/>
                </a:solidFill>
                <a:latin typeface="Algerian" pitchFamily="82" charset="0"/>
              </a:rPr>
              <a:t>anatomy</a:t>
            </a:r>
            <a:endParaRPr lang="ar-JO"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829416"/>
            <a:ext cx="5616624" cy="574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15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A5EE15-C04A-4451-96AD-DA6767B9662A}"/>
              </a:ext>
            </a:extLst>
          </p:cNvPr>
          <p:cNvSpPr>
            <a:spLocks noGrp="1"/>
          </p:cNvSpPr>
          <p:nvPr>
            <p:ph type="title"/>
          </p:nvPr>
        </p:nvSpPr>
        <p:spPr/>
        <p:txBody>
          <a:bodyPr/>
          <a:lstStyle/>
          <a:p>
            <a:r>
              <a:rPr lang="en-US" sz="4000" b="1" dirty="0">
                <a:solidFill>
                  <a:prstClr val="white"/>
                </a:solidFill>
                <a:latin typeface="Calibri Light" panose="020F0302020204030204"/>
                <a:cs typeface="Arial" panose="020B0604020202020204" pitchFamily="34" charset="0"/>
              </a:rPr>
              <a:t>Bartholin glands</a:t>
            </a:r>
            <a:br>
              <a:rPr lang="en-US" sz="4000" b="1" dirty="0">
                <a:solidFill>
                  <a:prstClr val="white"/>
                </a:solidFill>
                <a:latin typeface="Calibri Light" panose="020F0302020204030204"/>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xmlns="" id="{DC228086-DF1F-4B44-B9A1-5103F0CF89DC}"/>
              </a:ext>
            </a:extLst>
          </p:cNvPr>
          <p:cNvSpPr>
            <a:spLocks noGrp="1"/>
          </p:cNvSpPr>
          <p:nvPr>
            <p:ph idx="1"/>
          </p:nvPr>
        </p:nvSpPr>
        <p:spPr>
          <a:xfrm>
            <a:off x="179512" y="2052925"/>
            <a:ext cx="3888432" cy="5048483"/>
          </a:xfrm>
        </p:spPr>
        <p:txBody>
          <a:bodyPr>
            <a:normAutofit/>
          </a:bodyPr>
          <a:lstStyle/>
          <a:p>
            <a:pPr defTabSz="685800"/>
            <a:r>
              <a:rPr lang="en-US" sz="2400" dirty="0">
                <a:solidFill>
                  <a:prstClr val="white"/>
                </a:solidFill>
                <a:latin typeface="Arial" panose="020B0604020202020204" pitchFamily="34" charset="0"/>
                <a:cs typeface="Arial" panose="020B0604020202020204" pitchFamily="34" charset="0"/>
                <a:sym typeface="+mn-ea"/>
              </a:rPr>
              <a:t>The Bartholin's glands are located </a:t>
            </a:r>
            <a:r>
              <a:rPr lang="en-US" sz="2400" dirty="0" err="1">
                <a:solidFill>
                  <a:prstClr val="white"/>
                </a:solidFill>
                <a:latin typeface="Arial" panose="020B0604020202020204" pitchFamily="34" charset="0"/>
                <a:cs typeface="Arial" panose="020B0604020202020204" pitchFamily="34" charset="0"/>
                <a:sym typeface="+mn-ea"/>
              </a:rPr>
              <a:t>posteriolaterally</a:t>
            </a:r>
            <a:r>
              <a:rPr lang="en-US" sz="2400" dirty="0">
                <a:solidFill>
                  <a:prstClr val="white"/>
                </a:solidFill>
                <a:latin typeface="Arial" panose="020B0604020202020204" pitchFamily="34" charset="0"/>
                <a:cs typeface="Arial" panose="020B0604020202020204" pitchFamily="34" charset="0"/>
                <a:sym typeface="+mn-ea"/>
              </a:rPr>
              <a:t> one on each side of the vaginal opening </a:t>
            </a:r>
          </a:p>
          <a:p>
            <a:pPr defTabSz="685800"/>
            <a:r>
              <a:rPr lang="en-US" sz="2400" dirty="0">
                <a:solidFill>
                  <a:prstClr val="white"/>
                </a:solidFill>
                <a:latin typeface="Arial" panose="020B0604020202020204" pitchFamily="34" charset="0"/>
                <a:cs typeface="Arial" panose="020B0604020202020204" pitchFamily="34" charset="0"/>
                <a:sym typeface="+mn-ea"/>
              </a:rPr>
              <a:t> Normally these glands are invisible and they secrete mucus to lubricate the vagina.</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F2673067-7806-4D37-9DEC-D776DE998179}"/>
              </a:ext>
            </a:extLst>
          </p:cNvPr>
          <p:cNvPicPr>
            <a:picLocks noChangeAspect="1"/>
          </p:cNvPicPr>
          <p:nvPr/>
        </p:nvPicPr>
        <p:blipFill>
          <a:blip r:embed="rId2"/>
          <a:stretch>
            <a:fillRect/>
          </a:stretch>
        </p:blipFill>
        <p:spPr>
          <a:xfrm>
            <a:off x="4219095" y="2060917"/>
            <a:ext cx="4718713" cy="3609145"/>
          </a:xfrm>
          <a:prstGeom prst="rect">
            <a:avLst/>
          </a:prstGeom>
        </p:spPr>
      </p:pic>
    </p:spTree>
    <p:extLst>
      <p:ext uri="{BB962C8B-B14F-4D97-AF65-F5344CB8AC3E}">
        <p14:creationId xmlns:p14="http://schemas.microsoft.com/office/powerpoint/2010/main" val="2486113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E77AF0-3AC7-4ACC-B15B-0DB9458CC435}"/>
              </a:ext>
            </a:extLst>
          </p:cNvPr>
          <p:cNvSpPr>
            <a:spLocks noGrp="1"/>
          </p:cNvSpPr>
          <p:nvPr>
            <p:ph type="title"/>
          </p:nvPr>
        </p:nvSpPr>
        <p:spPr>
          <a:xfrm>
            <a:off x="323528" y="764704"/>
            <a:ext cx="8568952" cy="5944194"/>
          </a:xfrm>
        </p:spPr>
        <p:txBody>
          <a:bodyPr>
            <a:noAutofit/>
          </a:bodyPr>
          <a:lstStyle/>
          <a:p>
            <a:r>
              <a:rPr lang="en-US" sz="2400" dirty="0">
                <a:latin typeface="Arial Rounded MT Bold" panose="020F0704030504030204" pitchFamily="34" charset="0"/>
              </a:rPr>
              <a:t>History</a:t>
            </a:r>
            <a:br>
              <a:rPr lang="en-US" sz="2400" dirty="0">
                <a:latin typeface="Arial Rounded MT Bold" panose="020F0704030504030204" pitchFamily="34" charset="0"/>
              </a:rPr>
            </a:br>
            <a:r>
              <a:rPr lang="en-US" sz="2400" dirty="0">
                <a:solidFill>
                  <a:schemeClr val="tx1"/>
                </a:solidFill>
                <a:latin typeface="Arial Rounded MT Bold" panose="020F0704030504030204" pitchFamily="34" charset="0"/>
              </a:rPr>
              <a:t>A 17-year-old girl presents with a </a:t>
            </a:r>
            <a:r>
              <a:rPr lang="en-US" sz="2400" dirty="0" err="1">
                <a:solidFill>
                  <a:schemeClr val="tx1"/>
                </a:solidFill>
                <a:latin typeface="Arial Rounded MT Bold" panose="020F0704030504030204" pitchFamily="34" charset="0"/>
              </a:rPr>
              <a:t>vulval</a:t>
            </a:r>
            <a:r>
              <a:rPr lang="en-US" sz="2400" dirty="0">
                <a:solidFill>
                  <a:schemeClr val="tx1"/>
                </a:solidFill>
                <a:latin typeface="Arial Rounded MT Bold" panose="020F0704030504030204" pitchFamily="34" charset="0"/>
              </a:rPr>
              <a:t> swelling. She noticed a lump a few weeks earlier and in the last 2 days it has enlarged and become painful. She cannot walk normally and has not been able to wear her normal jeans because of the discomfort. </a:t>
            </a:r>
            <a:br>
              <a:rPr lang="en-US" sz="2400" dirty="0">
                <a:solidFill>
                  <a:schemeClr val="tx1"/>
                </a:solidFill>
                <a:latin typeface="Arial Rounded MT Bold" panose="020F0704030504030204" pitchFamily="34" charset="0"/>
              </a:rPr>
            </a:br>
            <a:r>
              <a:rPr lang="en-US" sz="2400" dirty="0">
                <a:solidFill>
                  <a:schemeClr val="tx1"/>
                </a:solidFill>
                <a:latin typeface="Arial Rounded MT Bold" panose="020F0704030504030204" pitchFamily="34" charset="0"/>
              </a:rPr>
              <a:t>She feels well in her self however.</a:t>
            </a:r>
            <a:br>
              <a:rPr lang="en-US" sz="2400" dirty="0">
                <a:solidFill>
                  <a:schemeClr val="tx1"/>
                </a:solidFill>
                <a:latin typeface="Arial Rounded MT Bold" panose="020F0704030504030204" pitchFamily="34" charset="0"/>
              </a:rPr>
            </a:br>
            <a:r>
              <a:rPr lang="en-US" sz="2400" dirty="0">
                <a:solidFill>
                  <a:schemeClr val="tx1"/>
                </a:solidFill>
                <a:latin typeface="Arial Rounded MT Bold" panose="020F0704030504030204" pitchFamily="34" charset="0"/>
              </a:rPr>
              <a:t>She has been sexually active since the age of 14 years and uses the depot progesterone injection for contraception and therefore does not have periods. She has been with her boyfriend for 8 months and on direct questioning reports unprotected intercourse with</a:t>
            </a:r>
            <a:br>
              <a:rPr lang="en-US" sz="2400" dirty="0">
                <a:solidFill>
                  <a:schemeClr val="tx1"/>
                </a:solidFill>
                <a:latin typeface="Arial Rounded MT Bold" panose="020F0704030504030204" pitchFamily="34" charset="0"/>
              </a:rPr>
            </a:br>
            <a:r>
              <a:rPr lang="en-US" sz="2400" dirty="0">
                <a:solidFill>
                  <a:schemeClr val="tx1"/>
                </a:solidFill>
                <a:latin typeface="Arial Rounded MT Bold" panose="020F0704030504030204" pitchFamily="34" charset="0"/>
              </a:rPr>
              <a:t>two other boys in that time. She had a sexual health screen in a genitourinary clinic 1 year</a:t>
            </a:r>
            <a:br>
              <a:rPr lang="en-US" sz="2400" dirty="0">
                <a:solidFill>
                  <a:schemeClr val="tx1"/>
                </a:solidFill>
                <a:latin typeface="Arial Rounded MT Bold" panose="020F0704030504030204" pitchFamily="34" charset="0"/>
              </a:rPr>
            </a:br>
            <a:r>
              <a:rPr lang="en-US" sz="2400" dirty="0">
                <a:solidFill>
                  <a:schemeClr val="tx1"/>
                </a:solidFill>
                <a:latin typeface="Arial Rounded MT Bold" panose="020F0704030504030204" pitchFamily="34" charset="0"/>
              </a:rPr>
              <a:t>ago and the result was normal</a:t>
            </a:r>
          </a:p>
        </p:txBody>
      </p:sp>
    </p:spTree>
    <p:extLst>
      <p:ext uri="{BB962C8B-B14F-4D97-AF65-F5344CB8AC3E}">
        <p14:creationId xmlns:p14="http://schemas.microsoft.com/office/powerpoint/2010/main" val="698598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BEC65-BBDC-43E9-9976-5836C03B02B9}"/>
              </a:ext>
            </a:extLst>
          </p:cNvPr>
          <p:cNvSpPr>
            <a:spLocks noGrp="1"/>
          </p:cNvSpPr>
          <p:nvPr>
            <p:ph type="title"/>
          </p:nvPr>
        </p:nvSpPr>
        <p:spPr>
          <a:xfrm>
            <a:off x="251520" y="802216"/>
            <a:ext cx="7903790" cy="5253568"/>
          </a:xfrm>
        </p:spPr>
        <p:txBody>
          <a:bodyPr>
            <a:normAutofit fontScale="90000"/>
          </a:bodyPr>
          <a:lstStyle/>
          <a:p>
            <a:r>
              <a:rPr lang="en-US" sz="3600" dirty="0">
                <a:solidFill>
                  <a:schemeClr val="tx1"/>
                </a:solidFill>
                <a:latin typeface="Arial" panose="020B0604020202020204" pitchFamily="34" charset="0"/>
                <a:cs typeface="Arial" panose="020B0604020202020204" pitchFamily="34" charset="0"/>
              </a:rPr>
              <a:t>. There is no other medical history of note and she takes no medication.</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Examination</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The temperature is 37.7°C, heart rate 68/min and blood pressure normal. Abdominal</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examination is normal. There is a left-sided posterior labial swelling extending anteriorly from the level of the introitus, measuring 6  4  4 cm. It appears red, fluctuant, tense</a:t>
            </a:r>
            <a:br>
              <a:rPr lang="en-US" sz="3600" dirty="0">
                <a:solidFill>
                  <a:schemeClr val="tx1"/>
                </a:solidFill>
                <a:latin typeface="Arial" panose="020B0604020202020204" pitchFamily="34" charset="0"/>
                <a:cs typeface="Arial" panose="020B0604020202020204" pitchFamily="34" charset="0"/>
              </a:rPr>
            </a:b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2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D:\Ed 2\Images\Vulva\BartholinBig.jpg">
            <a:extLst>
              <a:ext uri="{FF2B5EF4-FFF2-40B4-BE49-F238E27FC236}">
                <a16:creationId xmlns:a16="http://schemas.microsoft.com/office/drawing/2014/main" xmlns="" id="{718DFFC3-F8E4-4935-BE83-926EDF5918A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87624" y="260648"/>
            <a:ext cx="3348038" cy="5400600"/>
          </a:xfrm>
          <a:noFill/>
        </p:spPr>
      </p:pic>
      <p:pic>
        <p:nvPicPr>
          <p:cNvPr id="13315" name="Picture 6" descr="D:\Ed 2\Images\Vulva\barthab.jpg">
            <a:extLst>
              <a:ext uri="{FF2B5EF4-FFF2-40B4-BE49-F238E27FC236}">
                <a16:creationId xmlns:a16="http://schemas.microsoft.com/office/drawing/2014/main" xmlns="" id="{B29A3178-9415-4B18-BEA5-322556390D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605"/>
          <a:stretch>
            <a:fillRect/>
          </a:stretch>
        </p:blipFill>
        <p:spPr bwMode="auto">
          <a:xfrm>
            <a:off x="4716016" y="260648"/>
            <a:ext cx="3348038"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08F487-18CB-420C-ADB6-21EE2025C93B}"/>
              </a:ext>
            </a:extLst>
          </p:cNvPr>
          <p:cNvSpPr>
            <a:spLocks noGrp="1"/>
          </p:cNvSpPr>
          <p:nvPr>
            <p:ph type="title"/>
          </p:nvPr>
        </p:nvSpPr>
        <p:spPr/>
        <p:txBody>
          <a:bodyPr/>
          <a:lstStyle/>
          <a:p>
            <a:r>
              <a:rPr lang="en-US" dirty="0"/>
              <a:t>Diagnosis</a:t>
            </a:r>
          </a:p>
        </p:txBody>
      </p:sp>
      <p:sp>
        <p:nvSpPr>
          <p:cNvPr id="3" name="Content Placeholder 2">
            <a:extLst>
              <a:ext uri="{FF2B5EF4-FFF2-40B4-BE49-F238E27FC236}">
                <a16:creationId xmlns:a16="http://schemas.microsoft.com/office/drawing/2014/main" xmlns="" id="{7F47EF06-97DE-4BB5-AD72-AC4A3A4B2E86}"/>
              </a:ext>
            </a:extLst>
          </p:cNvPr>
          <p:cNvSpPr>
            <a:spLocks noGrp="1"/>
          </p:cNvSpPr>
          <p:nvPr>
            <p:ph idx="1"/>
          </p:nvPr>
        </p:nvSpPr>
        <p:spPr>
          <a:xfrm>
            <a:off x="828436" y="1556792"/>
            <a:ext cx="6711654" cy="4195481"/>
          </a:xfrm>
        </p:spPr>
        <p:txBody>
          <a:bodyPr>
            <a:noAutofit/>
          </a:bodyPr>
          <a:lstStyle/>
          <a:p>
            <a:r>
              <a:rPr lang="en-US" sz="2400" dirty="0">
                <a:latin typeface="Arial" panose="020B0604020202020204" pitchFamily="34" charset="0"/>
                <a:cs typeface="Arial" panose="020B0604020202020204" pitchFamily="34" charset="0"/>
              </a:rPr>
              <a:t>The diagnosis is of a </a:t>
            </a:r>
            <a:r>
              <a:rPr lang="en-US" sz="2400" b="1" dirty="0">
                <a:solidFill>
                  <a:srgbClr val="FF0000"/>
                </a:solidFill>
                <a:latin typeface="Arial" panose="020B0604020202020204" pitchFamily="34" charset="0"/>
                <a:cs typeface="Arial" panose="020B0604020202020204" pitchFamily="34" charset="0"/>
              </a:rPr>
              <a:t>Bartholin’s abscess</a:t>
            </a:r>
            <a:r>
              <a:rPr lang="en-US" sz="2400" dirty="0">
                <a:latin typeface="Arial" panose="020B0604020202020204" pitchFamily="34" charset="0"/>
                <a:cs typeface="Arial" panose="020B0604020202020204" pitchFamily="34" charset="0"/>
              </a:rPr>
              <a:t>. Obstruction to a duct by inflammation (from friction during intercourse) or infection causes a cyst to develop, which commonly becomes infected</a:t>
            </a:r>
            <a:endParaRPr lang="en-US" sz="2400" b="1" dirty="0">
              <a:solidFill>
                <a:srgbClr val="FF0000"/>
              </a:solidFill>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The diagnosis </a:t>
            </a:r>
            <a:r>
              <a:rPr lang="en-US" sz="2400" dirty="0">
                <a:latin typeface="Arial" panose="020B0604020202020204" pitchFamily="34" charset="0"/>
                <a:cs typeface="Arial" panose="020B0604020202020204" pitchFamily="34" charset="0"/>
              </a:rPr>
              <a:t>is </a:t>
            </a:r>
            <a:r>
              <a:rPr lang="en-US" sz="2400" dirty="0">
                <a:solidFill>
                  <a:srgbClr val="FF0000"/>
                </a:solidFill>
                <a:latin typeface="Arial" panose="020B0604020202020204" pitchFamily="34" charset="0"/>
                <a:cs typeface="Arial" panose="020B0604020202020204" pitchFamily="34" charset="0"/>
              </a:rPr>
              <a:t>clinical</a:t>
            </a:r>
            <a:r>
              <a:rPr lang="en-US" sz="2400" dirty="0">
                <a:latin typeface="Arial" panose="020B0604020202020204" pitchFamily="34" charset="0"/>
                <a:cs typeface="Arial" panose="020B0604020202020204" pitchFamily="34" charset="0"/>
              </a:rPr>
              <a:t> and it is important to differentiate a Bartholin’s cyst from the differential diagnosis of a sebaceous cyst, vaginal wall cyst or perianal abscess.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 Usually </a:t>
            </a:r>
            <a:r>
              <a:rPr lang="en-US" sz="2400" b="1" dirty="0">
                <a:latin typeface="Arial" panose="020B0604020202020204" pitchFamily="34" charset="0"/>
                <a:cs typeface="Arial" panose="020B0604020202020204" pitchFamily="34" charset="0"/>
              </a:rPr>
              <a:t>mixed flora </a:t>
            </a:r>
            <a:r>
              <a:rPr lang="en-US" sz="2400" dirty="0">
                <a:latin typeface="Arial" panose="020B0604020202020204" pitchFamily="34" charset="0"/>
                <a:cs typeface="Arial" panose="020B0604020202020204" pitchFamily="34" charset="0"/>
              </a:rPr>
              <a:t>is found but in 20 percent of cases </a:t>
            </a:r>
            <a:r>
              <a:rPr lang="en-US" sz="2400" b="1" dirty="0" err="1">
                <a:latin typeface="Arial" panose="020B0604020202020204" pitchFamily="34" charset="0"/>
                <a:cs typeface="Arial" panose="020B0604020202020204" pitchFamily="34" charset="0"/>
              </a:rPr>
              <a:t>gonorrhoea</a:t>
            </a:r>
            <a:r>
              <a:rPr lang="en-US" sz="2400" dirty="0">
                <a:latin typeface="Arial" panose="020B0604020202020204" pitchFamily="34" charset="0"/>
                <a:cs typeface="Arial" panose="020B0604020202020204" pitchFamily="34" charset="0"/>
              </a:rPr>
              <a:t> is isolated.</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363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xmlns="" id="{208D7C62-A124-4240-963C-7A3E67336307}"/>
              </a:ext>
            </a:extLst>
          </p:cNvPr>
          <p:cNvSpPr>
            <a:spLocks noGrp="1"/>
          </p:cNvSpPr>
          <p:nvPr>
            <p:ph type="title"/>
          </p:nvPr>
        </p:nvSpPr>
        <p:spPr>
          <a:xfrm>
            <a:off x="1223963" y="944166"/>
            <a:ext cx="6696075" cy="857250"/>
          </a:xfrm>
        </p:spPr>
        <p:txBody>
          <a:bodyPr/>
          <a:lstStyle/>
          <a:p>
            <a:pPr marL="457200" indent="-457200"/>
            <a:r>
              <a:rPr lang="en-US" altLang="en-US" b="1">
                <a:solidFill>
                  <a:srgbClr val="FF0000"/>
                </a:solidFill>
              </a:rPr>
              <a:t>Bartholin-duct cyst</a:t>
            </a:r>
            <a:endParaRPr lang="en-GB" altLang="en-US" b="1"/>
          </a:p>
        </p:txBody>
      </p:sp>
      <p:sp>
        <p:nvSpPr>
          <p:cNvPr id="3" name="Content Placeholder 2">
            <a:extLst>
              <a:ext uri="{FF2B5EF4-FFF2-40B4-BE49-F238E27FC236}">
                <a16:creationId xmlns:a16="http://schemas.microsoft.com/office/drawing/2014/main" xmlns="" id="{5E78634A-06DF-4FB8-95D3-B821EF8F8CA1}"/>
              </a:ext>
            </a:extLst>
          </p:cNvPr>
          <p:cNvSpPr>
            <a:spLocks noGrp="1"/>
          </p:cNvSpPr>
          <p:nvPr>
            <p:ph idx="1"/>
          </p:nvPr>
        </p:nvSpPr>
        <p:spPr>
          <a:xfrm>
            <a:off x="1223962" y="1798091"/>
            <a:ext cx="6696075" cy="4892269"/>
          </a:xfrm>
        </p:spPr>
        <p:txBody>
          <a:bodyPr>
            <a:noAutofit/>
          </a:bodyPr>
          <a:lstStyle/>
          <a:p>
            <a:pPr algn="l" rtl="0" eaLnBrk="1" hangingPunct="1">
              <a:defRPr/>
            </a:pPr>
            <a:r>
              <a:rPr lang="en-US" b="1" dirty="0">
                <a:latin typeface="Arial" panose="020B0604020202020204" pitchFamily="34" charset="0"/>
                <a:cs typeface="Arial" panose="020B0604020202020204" pitchFamily="34" charset="0"/>
              </a:rPr>
              <a:t>Most common </a:t>
            </a:r>
            <a:r>
              <a:rPr lang="en-US" b="1" dirty="0" err="1">
                <a:latin typeface="Arial" panose="020B0604020202020204" pitchFamily="34" charset="0"/>
                <a:cs typeface="Arial" panose="020B0604020202020204" pitchFamily="34" charset="0"/>
              </a:rPr>
              <a:t>Vulval</a:t>
            </a:r>
            <a:r>
              <a:rPr lang="en-US" b="1" dirty="0">
                <a:latin typeface="Arial" panose="020B0604020202020204" pitchFamily="34" charset="0"/>
                <a:cs typeface="Arial" panose="020B0604020202020204" pitchFamily="34" charset="0"/>
              </a:rPr>
              <a:t> cyst</a:t>
            </a:r>
            <a:r>
              <a:rPr lang="en-US" dirty="0">
                <a:latin typeface="Arial" panose="020B0604020202020204" pitchFamily="34" charset="0"/>
                <a:cs typeface="Arial" panose="020B0604020202020204" pitchFamily="34" charset="0"/>
              </a:rPr>
              <a:t>.</a:t>
            </a:r>
          </a:p>
          <a:p>
            <a:pPr algn="l" rtl="0" eaLnBrk="1" hangingPunct="1">
              <a:defRPr/>
            </a:pPr>
            <a:r>
              <a:rPr lang="en-US" dirty="0">
                <a:latin typeface="Arial" panose="020B0604020202020204" pitchFamily="34" charset="0"/>
                <a:cs typeface="Arial" panose="020B0604020202020204" pitchFamily="34" charset="0"/>
              </a:rPr>
              <a:t>Usually </a:t>
            </a:r>
            <a:r>
              <a:rPr lang="en-US" b="1" dirty="0">
                <a:latin typeface="Arial" panose="020B0604020202020204" pitchFamily="34" charset="0"/>
                <a:cs typeface="Arial" panose="020B0604020202020204" pitchFamily="34" charset="0"/>
              </a:rPr>
              <a:t>unilateral</a:t>
            </a:r>
            <a:r>
              <a:rPr lang="en-US" dirty="0">
                <a:latin typeface="Arial" panose="020B0604020202020204" pitchFamily="34" charset="0"/>
                <a:cs typeface="Arial" panose="020B0604020202020204" pitchFamily="34" charset="0"/>
              </a:rPr>
              <a:t>, on the </a:t>
            </a:r>
            <a:r>
              <a:rPr lang="en-US" b="1" dirty="0" err="1">
                <a:latin typeface="Arial" panose="020B0604020202020204" pitchFamily="34" charset="0"/>
                <a:cs typeface="Arial" panose="020B0604020202020204" pitchFamily="34" charset="0"/>
              </a:rPr>
              <a:t>posterio</a:t>
            </a:r>
            <a:r>
              <a:rPr lang="en-US" b="1" dirty="0">
                <a:latin typeface="Arial" panose="020B0604020202020204" pitchFamily="34" charset="0"/>
                <a:cs typeface="Arial" panose="020B0604020202020204" pitchFamily="34" charset="0"/>
              </a:rPr>
              <a:t>-lateral side of the introitus</a:t>
            </a:r>
            <a:r>
              <a:rPr lang="en-US" dirty="0">
                <a:latin typeface="Arial" panose="020B0604020202020204" pitchFamily="34" charset="0"/>
                <a:cs typeface="Arial" panose="020B0604020202020204" pitchFamily="34" charset="0"/>
              </a:rPr>
              <a:t>.</a:t>
            </a:r>
          </a:p>
          <a:p>
            <a:pPr algn="l" rtl="0" eaLnBrk="1" hangingPunct="1">
              <a:defRPr/>
            </a:pPr>
            <a:r>
              <a:rPr lang="en-US" dirty="0">
                <a:latin typeface="Arial" panose="020B0604020202020204" pitchFamily="34" charset="0"/>
                <a:cs typeface="Arial" panose="020B0604020202020204" pitchFamily="34" charset="0"/>
              </a:rPr>
              <a:t>Usually about 2 cm.</a:t>
            </a:r>
          </a:p>
          <a:p>
            <a:pPr algn="l" rtl="0" eaLnBrk="1" hangingPunct="1">
              <a:defRPr/>
            </a:pPr>
            <a:endParaRPr lang="en-US" dirty="0">
              <a:latin typeface="Arial" panose="020B0604020202020204" pitchFamily="34" charset="0"/>
              <a:cs typeface="Arial" panose="020B0604020202020204" pitchFamily="34" charset="0"/>
            </a:endParaRPr>
          </a:p>
          <a:p>
            <a:pPr algn="l" rtl="0" eaLnBrk="1" hangingPunct="1">
              <a:defRPr/>
            </a:pPr>
            <a:r>
              <a:rPr lang="en-US" dirty="0">
                <a:latin typeface="Arial" panose="020B0604020202020204" pitchFamily="34" charset="0"/>
                <a:cs typeface="Arial" panose="020B0604020202020204" pitchFamily="34" charset="0"/>
              </a:rPr>
              <a:t>Usually </a:t>
            </a:r>
            <a:r>
              <a:rPr lang="en-US" b="1" dirty="0">
                <a:latin typeface="Arial" panose="020B0604020202020204" pitchFamily="34" charset="0"/>
                <a:cs typeface="Arial" panose="020B0604020202020204" pitchFamily="34" charset="0"/>
              </a:rPr>
              <a:t>asymptomatic</a:t>
            </a:r>
            <a:r>
              <a:rPr lang="en-US"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contains sterile mucus</a:t>
            </a:r>
            <a:r>
              <a:rPr lang="en-US" dirty="0">
                <a:latin typeface="Arial" panose="020B0604020202020204" pitchFamily="34" charset="0"/>
                <a:cs typeface="Arial" panose="020B0604020202020204" pitchFamily="34" charset="0"/>
              </a:rPr>
              <a:t>.</a:t>
            </a:r>
          </a:p>
          <a:p>
            <a:pPr algn="l" rtl="0" eaLnBrk="1" hangingPunct="1">
              <a:defRPr/>
            </a:pPr>
            <a:r>
              <a:rPr lang="en-US" dirty="0">
                <a:latin typeface="Arial" panose="020B0604020202020204" pitchFamily="34" charset="0"/>
                <a:cs typeface="Arial" panose="020B0604020202020204" pitchFamily="34" charset="0"/>
              </a:rPr>
              <a:t>Secondary infections, forming a </a:t>
            </a:r>
            <a:r>
              <a:rPr lang="en-US" b="1" dirty="0">
                <a:solidFill>
                  <a:srgbClr val="FF0000"/>
                </a:solidFill>
                <a:latin typeface="Arial" panose="020B0604020202020204" pitchFamily="34" charset="0"/>
                <a:cs typeface="Arial" panose="020B0604020202020204" pitchFamily="34" charset="0"/>
              </a:rPr>
              <a:t>Bartholin's abscess</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these cysts get infected  (mostly by E.coli and anaerobic </a:t>
            </a:r>
            <a:r>
              <a:rPr lang="en-US" dirty="0" err="1">
                <a:latin typeface="Arial" panose="020B0604020202020204" pitchFamily="34" charset="0"/>
                <a:cs typeface="Arial" panose="020B0604020202020204" pitchFamily="34" charset="0"/>
              </a:rPr>
              <a:t>bacteroids</a:t>
            </a:r>
            <a:r>
              <a:rPr lang="en-US" dirty="0">
                <a:latin typeface="Arial" panose="020B0604020202020204" pitchFamily="34" charset="0"/>
                <a:cs typeface="Arial" panose="020B0604020202020204" pitchFamily="34" charset="0"/>
              </a:rPr>
              <a:t> )  buildup of pus will occur (Bartholin’s abscess)  that usually presents acutely and may require incision and drainage )</a:t>
            </a:r>
          </a:p>
          <a:p>
            <a:pPr algn="l" rtl="0" eaLnBrk="1" hangingPunct="1">
              <a:defRPr/>
            </a:pPr>
            <a:endParaRPr lang="en-US" dirty="0">
              <a:latin typeface="Arial" panose="020B0604020202020204" pitchFamily="34" charset="0"/>
              <a:cs typeface="Arial" panose="020B0604020202020204" pitchFamily="34" charset="0"/>
            </a:endParaRPr>
          </a:p>
          <a:p>
            <a:pPr marL="0" indent="0">
              <a:buNone/>
              <a:defRPr/>
            </a:pPr>
            <a:r>
              <a:rPr lang="en-US" dirty="0">
                <a:latin typeface="Arial" panose="020B0604020202020204" pitchFamily="34" charset="0"/>
                <a:cs typeface="Arial" panose="020B0604020202020204" pitchFamily="34" charset="0"/>
              </a:rPr>
              <a:t> </a:t>
            </a:r>
          </a:p>
          <a:p>
            <a:pPr algn="l" rtl="0" eaLnBrk="1" hangingPunct="1">
              <a:defRPr/>
            </a:pPr>
            <a:endParaRPr lang="en-US" dirty="0"/>
          </a:p>
          <a:p>
            <a:pPr algn="l" rtl="0" eaLnBrk="1" hangingPunct="1">
              <a:defRPr/>
            </a:pPr>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9D00CF-02BB-4AEB-8C4D-02AB8A37CCA8}"/>
              </a:ext>
            </a:extLst>
          </p:cNvPr>
          <p:cNvSpPr>
            <a:spLocks noGrp="1"/>
          </p:cNvSpPr>
          <p:nvPr>
            <p:ph type="title"/>
          </p:nvPr>
        </p:nvSpPr>
        <p:spPr/>
        <p:txBody>
          <a:bodyPr/>
          <a:lstStyle/>
          <a:p>
            <a:r>
              <a:rPr lang="en-US" sz="3600" b="1" dirty="0">
                <a:solidFill>
                  <a:srgbClr val="FF0000"/>
                </a:solidFill>
                <a:latin typeface="Arial Rounded MT Bold" panose="020F0704030504030204" pitchFamily="34" charset="0"/>
              </a:rPr>
              <a:t>Management</a:t>
            </a:r>
            <a:endParaRPr lang="en-US" dirty="0"/>
          </a:p>
        </p:txBody>
      </p:sp>
      <p:sp>
        <p:nvSpPr>
          <p:cNvPr id="3" name="Content Placeholder 2">
            <a:extLst>
              <a:ext uri="{FF2B5EF4-FFF2-40B4-BE49-F238E27FC236}">
                <a16:creationId xmlns:a16="http://schemas.microsoft.com/office/drawing/2014/main" xmlns="" id="{F5DF3DEF-D64C-4C11-9E42-48A211B744B4}"/>
              </a:ext>
            </a:extLst>
          </p:cNvPr>
          <p:cNvSpPr>
            <a:spLocks noGrp="1"/>
          </p:cNvSpPr>
          <p:nvPr>
            <p:ph idx="1"/>
          </p:nvPr>
        </p:nvSpPr>
        <p:spPr/>
        <p:txBody>
          <a:bodyPr>
            <a:normAutofit fontScale="92500"/>
          </a:bodyPr>
          <a:lstStyle/>
          <a:p>
            <a:r>
              <a:rPr lang="en-US" sz="2400" dirty="0">
                <a:latin typeface="Arial Rounded MT Bold" panose="020F0704030504030204" pitchFamily="34" charset="0"/>
              </a:rPr>
              <a:t/>
            </a:r>
            <a:br>
              <a:rPr lang="en-US" sz="2400" dirty="0">
                <a:latin typeface="Arial Rounded MT Bold" panose="020F0704030504030204" pitchFamily="34" charset="0"/>
              </a:rPr>
            </a:br>
            <a:r>
              <a:rPr lang="en-US" sz="2400" dirty="0">
                <a:latin typeface="Arial Rounded MT Bold" panose="020F0704030504030204" pitchFamily="34" charset="0"/>
              </a:rPr>
              <a:t>- Outpatient treatment is </a:t>
            </a:r>
            <a:r>
              <a:rPr lang="en-US" sz="2400" dirty="0">
                <a:solidFill>
                  <a:srgbClr val="FF0000"/>
                </a:solidFill>
                <a:latin typeface="Arial Rounded MT Bold" panose="020F0704030504030204" pitchFamily="34" charset="0"/>
              </a:rPr>
              <a:t>I&amp;D </a:t>
            </a:r>
            <a:r>
              <a:rPr lang="en-US" sz="2400" dirty="0">
                <a:latin typeface="Arial Rounded MT Bold" panose="020F0704030504030204" pitchFamily="34" charset="0"/>
              </a:rPr>
              <a:t>with placement of a </a:t>
            </a:r>
            <a:r>
              <a:rPr lang="en-US" sz="2400" dirty="0">
                <a:solidFill>
                  <a:srgbClr val="FF0000"/>
                </a:solidFill>
                <a:latin typeface="Arial Rounded MT Bold" panose="020F0704030504030204" pitchFamily="34" charset="0"/>
              </a:rPr>
              <a:t>Word catheter </a:t>
            </a:r>
            <a:r>
              <a:rPr lang="en-US" sz="2400" dirty="0">
                <a:latin typeface="Arial Rounded MT Bold" panose="020F0704030504030204" pitchFamily="34" charset="0"/>
              </a:rPr>
              <a:t>under local anesthesia. </a:t>
            </a:r>
          </a:p>
          <a:p>
            <a:r>
              <a:rPr lang="en-US" sz="2400" dirty="0">
                <a:latin typeface="Arial Rounded MT Bold" panose="020F0704030504030204" pitchFamily="34" charset="0"/>
              </a:rPr>
              <a:t>- The balloon is inflated and left in place for a month to allow a drainage tract to form. </a:t>
            </a:r>
          </a:p>
          <a:p>
            <a:r>
              <a:rPr lang="en-US" sz="2400" dirty="0">
                <a:solidFill>
                  <a:srgbClr val="FF0000"/>
                </a:solidFill>
                <a:latin typeface="Arial Rounded MT Bold" panose="020F0704030504030204" pitchFamily="34" charset="0"/>
              </a:rPr>
              <a:t>Antibiotic treatment is usually not needed.</a:t>
            </a:r>
          </a:p>
          <a:p>
            <a:r>
              <a:rPr lang="en-US" sz="2400" dirty="0">
                <a:latin typeface="Arial Rounded MT Bold" panose="020F0704030504030204" pitchFamily="34" charset="0"/>
              </a:rPr>
              <a:t>- Some women develop recurrent Bartholin cysts or abscesses and undergo a </a:t>
            </a:r>
            <a:r>
              <a:rPr lang="en-US" sz="2400" b="1" dirty="0">
                <a:solidFill>
                  <a:srgbClr val="FF0000"/>
                </a:solidFill>
                <a:latin typeface="Arial Rounded MT Bold" panose="020F0704030504030204" pitchFamily="34" charset="0"/>
              </a:rPr>
              <a:t>marsupialization </a:t>
            </a:r>
            <a:r>
              <a:rPr lang="en-US" sz="2400" dirty="0">
                <a:latin typeface="Arial Rounded MT Bold" panose="020F0704030504030204" pitchFamily="34" charset="0"/>
              </a:rPr>
              <a:t>procedure, which creates another point of drainage for the Bartholin gland.</a:t>
            </a:r>
            <a:endParaRPr lang="en-US" dirty="0"/>
          </a:p>
        </p:txBody>
      </p:sp>
    </p:spTree>
    <p:extLst>
      <p:ext uri="{BB962C8B-B14F-4D97-AF65-F5344CB8AC3E}">
        <p14:creationId xmlns:p14="http://schemas.microsoft.com/office/powerpoint/2010/main" val="889511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FC278-68A0-424D-85DC-D82D6048CE6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0C68AC31-480C-4418-9024-8A8C9179F6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3575790"/>
          </a:xfrm>
        </p:spPr>
      </p:pic>
      <p:pic>
        <p:nvPicPr>
          <p:cNvPr id="7" name="Picture 6">
            <a:extLst>
              <a:ext uri="{FF2B5EF4-FFF2-40B4-BE49-F238E27FC236}">
                <a16:creationId xmlns:a16="http://schemas.microsoft.com/office/drawing/2014/main" xmlns="" id="{09991B86-860F-4782-AF23-4F72CF846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9144000" cy="3307080"/>
          </a:xfrm>
          <a:prstGeom prst="rect">
            <a:avLst/>
          </a:prstGeom>
        </p:spPr>
      </p:pic>
    </p:spTree>
    <p:extLst>
      <p:ext uri="{BB962C8B-B14F-4D97-AF65-F5344CB8AC3E}">
        <p14:creationId xmlns:p14="http://schemas.microsoft.com/office/powerpoint/2010/main" val="2404612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9BAEE-582D-4D5E-85BC-0239B1F8A513}"/>
              </a:ext>
            </a:extLst>
          </p:cNvPr>
          <p:cNvSpPr>
            <a:spLocks noGrp="1"/>
          </p:cNvSpPr>
          <p:nvPr>
            <p:ph type="title"/>
          </p:nvPr>
        </p:nvSpPr>
        <p:spPr>
          <a:xfrm>
            <a:off x="899592" y="2100813"/>
            <a:ext cx="7886700" cy="1325563"/>
          </a:xfrm>
        </p:spPr>
        <p:txBody>
          <a:bodyPr>
            <a:noAutofit/>
          </a:bodyPr>
          <a:lstStyle/>
          <a:p>
            <a:r>
              <a:rPr lang="en-US" sz="4800" b="1" u="sng" dirty="0">
                <a:solidFill>
                  <a:schemeClr val="accent2"/>
                </a:solidFill>
              </a:rPr>
              <a:t>Inclusion cysts of the vulva</a:t>
            </a:r>
            <a:br>
              <a:rPr lang="en-US" sz="4800" b="1" u="sng" dirty="0">
                <a:solidFill>
                  <a:schemeClr val="accent2"/>
                </a:solidFill>
              </a:rPr>
            </a:br>
            <a:endParaRPr lang="en-US" sz="4800" dirty="0">
              <a:solidFill>
                <a:schemeClr val="accent2"/>
              </a:solidFill>
            </a:endParaRPr>
          </a:p>
        </p:txBody>
      </p:sp>
    </p:spTree>
    <p:extLst>
      <p:ext uri="{BB962C8B-B14F-4D97-AF65-F5344CB8AC3E}">
        <p14:creationId xmlns:p14="http://schemas.microsoft.com/office/powerpoint/2010/main" val="2578907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857250"/>
            <a:ext cx="3779912" cy="5145923"/>
          </a:xfrm>
          <a:prstGeom prst="rect">
            <a:avLst/>
          </a:prstGeom>
        </p:spPr>
      </p:pic>
      <p:sp>
        <p:nvSpPr>
          <p:cNvPr id="3" name="Subtitle 2"/>
          <p:cNvSpPr>
            <a:spLocks noGrp="1"/>
          </p:cNvSpPr>
          <p:nvPr>
            <p:ph type="subTitle" idx="1"/>
          </p:nvPr>
        </p:nvSpPr>
        <p:spPr>
          <a:xfrm>
            <a:off x="186147" y="1190353"/>
            <a:ext cx="5033926" cy="4614911"/>
          </a:xfrm>
        </p:spPr>
        <p:txBody>
          <a:bodyPr>
            <a:noAutofit/>
          </a:bodyPr>
          <a:lstStyle/>
          <a:p>
            <a:pPr algn="l"/>
            <a:r>
              <a:rPr lang="en-US" cap="none" dirty="0">
                <a:solidFill>
                  <a:schemeClr val="tx1"/>
                </a:solidFill>
                <a:latin typeface="Arial" panose="020B0604020202020204" pitchFamily="34" charset="0"/>
                <a:cs typeface="Arial" panose="020B0604020202020204" pitchFamily="34" charset="0"/>
              </a:rPr>
              <a:t>inclusion cysts are the most </a:t>
            </a:r>
          </a:p>
          <a:p>
            <a:pPr algn="l"/>
            <a:r>
              <a:rPr lang="en-US" cap="none" dirty="0">
                <a:solidFill>
                  <a:schemeClr val="tx1"/>
                </a:solidFill>
                <a:latin typeface="Arial" panose="020B0604020202020204" pitchFamily="34" charset="0"/>
                <a:cs typeface="Arial" panose="020B0604020202020204" pitchFamily="34" charset="0"/>
              </a:rPr>
              <a:t>common </a:t>
            </a:r>
            <a:r>
              <a:rPr lang="en-US" b="1" cap="none" dirty="0">
                <a:solidFill>
                  <a:schemeClr val="tx1"/>
                </a:solidFill>
                <a:latin typeface="Arial" panose="020B0604020202020204" pitchFamily="34" charset="0"/>
                <a:cs typeface="Arial" panose="020B0604020202020204" pitchFamily="34" charset="0"/>
              </a:rPr>
              <a:t>vulvar cysts</a:t>
            </a:r>
            <a:r>
              <a:rPr lang="en-US" cap="none" dirty="0">
                <a:solidFill>
                  <a:schemeClr val="tx1"/>
                </a:solidFill>
                <a:latin typeface="Arial" panose="020B0604020202020204" pitchFamily="34" charset="0"/>
                <a:cs typeface="Arial" panose="020B0604020202020204" pitchFamily="34" charset="0"/>
              </a:rPr>
              <a:t>; they may </a:t>
            </a:r>
          </a:p>
          <a:p>
            <a:pPr algn="l"/>
            <a:r>
              <a:rPr lang="en-US" cap="none" dirty="0">
                <a:solidFill>
                  <a:schemeClr val="tx1"/>
                </a:solidFill>
                <a:latin typeface="Arial" panose="020B0604020202020204" pitchFamily="34" charset="0"/>
                <a:cs typeface="Arial" panose="020B0604020202020204" pitchFamily="34" charset="0"/>
              </a:rPr>
              <a:t>also occur in the </a:t>
            </a:r>
            <a:r>
              <a:rPr lang="en-US" b="1" cap="none" dirty="0">
                <a:solidFill>
                  <a:schemeClr val="tx1"/>
                </a:solidFill>
                <a:latin typeface="Arial" panose="020B0604020202020204" pitchFamily="34" charset="0"/>
                <a:cs typeface="Arial" panose="020B0604020202020204" pitchFamily="34" charset="0"/>
              </a:rPr>
              <a:t>vagina </a:t>
            </a:r>
          </a:p>
          <a:p>
            <a:pPr algn="l"/>
            <a:endParaRPr lang="en-US" b="1" cap="none" dirty="0">
              <a:solidFill>
                <a:schemeClr val="tx1"/>
              </a:solidFill>
              <a:latin typeface="Arial" panose="020B0604020202020204" pitchFamily="34" charset="0"/>
              <a:cs typeface="Arial" panose="020B0604020202020204" pitchFamily="34" charset="0"/>
            </a:endParaRPr>
          </a:p>
          <a:p>
            <a:pPr algn="l"/>
            <a:r>
              <a:rPr lang="en-US" cap="none" dirty="0">
                <a:solidFill>
                  <a:schemeClr val="tx1"/>
                </a:solidFill>
                <a:latin typeface="Arial" panose="020B0604020202020204" pitchFamily="34" charset="0"/>
                <a:cs typeface="Arial" panose="020B0604020202020204" pitchFamily="34" charset="0"/>
              </a:rPr>
              <a:t>they are usually small, </a:t>
            </a:r>
          </a:p>
          <a:p>
            <a:pPr algn="l"/>
            <a:r>
              <a:rPr lang="en-US" cap="none" dirty="0">
                <a:solidFill>
                  <a:schemeClr val="tx1"/>
                </a:solidFill>
                <a:latin typeface="Arial" panose="020B0604020202020204" pitchFamily="34" charset="0"/>
                <a:cs typeface="Arial" panose="020B0604020202020204" pitchFamily="34" charset="0"/>
              </a:rPr>
              <a:t>contains </a:t>
            </a:r>
            <a:r>
              <a:rPr lang="en-US" cap="none" dirty="0">
                <a:solidFill>
                  <a:schemeClr val="accent4"/>
                </a:solidFill>
                <a:latin typeface="Arial" panose="020B0604020202020204" pitchFamily="34" charset="0"/>
                <a:cs typeface="Arial" panose="020B0604020202020204" pitchFamily="34" charset="0"/>
              </a:rPr>
              <a:t>creamy yellow debris </a:t>
            </a:r>
            <a:r>
              <a:rPr lang="en-US" cap="none" dirty="0">
                <a:solidFill>
                  <a:schemeClr val="tx1"/>
                </a:solidFill>
                <a:latin typeface="Arial" panose="020B0604020202020204" pitchFamily="34" charset="0"/>
                <a:cs typeface="Arial" panose="020B0604020202020204" pitchFamily="34" charset="0"/>
              </a:rPr>
              <a:t>&amp; lined with stratified squamous epithelium</a:t>
            </a:r>
          </a:p>
          <a:p>
            <a:pPr algn="l"/>
            <a:r>
              <a:rPr lang="en-US" cap="none" dirty="0">
                <a:solidFill>
                  <a:schemeClr val="tx1"/>
                </a:solidFill>
                <a:latin typeface="Arial" panose="020B0604020202020204" pitchFamily="34" charset="0"/>
                <a:cs typeface="Arial" panose="020B0604020202020204" pitchFamily="34" charset="0"/>
              </a:rPr>
              <a:t> </a:t>
            </a:r>
            <a:r>
              <a:rPr lang="en-US" cap="none" dirty="0">
                <a:solidFill>
                  <a:schemeClr val="tx1"/>
                </a:solidFill>
                <a:latin typeface="Arial" panose="020B0604020202020204" pitchFamily="34" charset="0"/>
                <a:cs typeface="Arial" panose="020B0604020202020204" pitchFamily="34" charset="0"/>
                <a:sym typeface="+mn-ea"/>
              </a:rPr>
              <a:t>symptomless swellings at the introitus of the vulva, </a:t>
            </a:r>
            <a:r>
              <a:rPr lang="en-US" cap="none" dirty="0">
                <a:solidFill>
                  <a:schemeClr val="tx1"/>
                </a:solidFill>
                <a:latin typeface="Arial" panose="020B0604020202020204" pitchFamily="34" charset="0"/>
                <a:cs typeface="Arial" panose="020B0604020202020204" pitchFamily="34" charset="0"/>
              </a:rPr>
              <a:t>and may found in the </a:t>
            </a:r>
          </a:p>
          <a:p>
            <a:pPr algn="l"/>
            <a:r>
              <a:rPr lang="en-US" cap="none" dirty="0">
                <a:solidFill>
                  <a:schemeClr val="tx1"/>
                </a:solidFill>
                <a:latin typeface="Arial" panose="020B0604020202020204" pitchFamily="34" charset="0"/>
                <a:cs typeface="Arial" panose="020B0604020202020204" pitchFamily="34" charset="0"/>
              </a:rPr>
              <a:t>vagina (commonly posterior or lateral wall of the lower third of the vagina)</a:t>
            </a:r>
          </a:p>
        </p:txBody>
      </p:sp>
      <p:graphicFrame>
        <p:nvGraphicFramePr>
          <p:cNvPr id="6" name="Table 5"/>
          <p:cNvGraphicFramePr>
            <a:graphicFrameLocks noGrp="1"/>
          </p:cNvGraphicFramePr>
          <p:nvPr>
            <p:extLst>
              <p:ext uri="{D42A27DB-BD31-4B8C-83A1-F6EECF244321}">
                <p14:modId xmlns:p14="http://schemas.microsoft.com/office/powerpoint/2010/main" val="3201561739"/>
              </p:ext>
            </p:extLst>
          </p:nvPr>
        </p:nvGraphicFramePr>
        <p:xfrm>
          <a:off x="186146" y="187410"/>
          <a:ext cx="3974374" cy="836392"/>
        </p:xfrm>
        <a:graphic>
          <a:graphicData uri="http://schemas.openxmlformats.org/drawingml/2006/table">
            <a:tbl>
              <a:tblPr firstRow="1" bandRow="1">
                <a:tableStyleId>{5C22544A-7EE6-4342-B048-85BDC9FD1C3A}</a:tableStyleId>
              </a:tblPr>
              <a:tblGrid>
                <a:gridCol w="3974374">
                  <a:extLst>
                    <a:ext uri="{9D8B030D-6E8A-4147-A177-3AD203B41FA5}">
                      <a16:colId xmlns:a16="http://schemas.microsoft.com/office/drawing/2014/main" xmlns="" val="904292500"/>
                    </a:ext>
                  </a:extLst>
                </a:gridCol>
              </a:tblGrid>
              <a:tr h="836392">
                <a:tc>
                  <a:txBody>
                    <a:bodyPr/>
                    <a:lstStyle/>
                    <a:p>
                      <a:r>
                        <a:rPr lang="en-US" sz="2100" dirty="0">
                          <a:solidFill>
                            <a:schemeClr val="tx1"/>
                          </a:solidFill>
                        </a:rPr>
                        <a:t>Vaginal</a:t>
                      </a:r>
                      <a:r>
                        <a:rPr lang="en-US" sz="2100" baseline="0" dirty="0">
                          <a:solidFill>
                            <a:schemeClr val="tx1"/>
                          </a:solidFill>
                        </a:rPr>
                        <a:t> Inclusion Cyst</a:t>
                      </a:r>
                      <a:endParaRPr lang="en-US" sz="2100" dirty="0">
                        <a:solidFill>
                          <a:schemeClr val="tx1"/>
                        </a:solidFill>
                      </a:endParaRPr>
                    </a:p>
                  </a:txBody>
                  <a:tcPr marL="68580" marR="68580" marT="34290" marB="34290">
                    <a:solidFill>
                      <a:schemeClr val="accent2">
                        <a:lumMod val="60000"/>
                        <a:lumOff val="40000"/>
                      </a:schemeClr>
                    </a:solidFill>
                  </a:tcPr>
                </a:tc>
                <a:extLst>
                  <a:ext uri="{0D108BD9-81ED-4DB2-BD59-A6C34878D82A}">
                    <a16:rowId xmlns:a16="http://schemas.microsoft.com/office/drawing/2014/main" xmlns="" val="2127916240"/>
                  </a:ext>
                </a:extLst>
              </a:tr>
            </a:tbl>
          </a:graphicData>
        </a:graphic>
      </p:graphicFrame>
    </p:spTree>
    <p:extLst>
      <p:ext uri="{BB962C8B-B14F-4D97-AF65-F5344CB8AC3E}">
        <p14:creationId xmlns:p14="http://schemas.microsoft.com/office/powerpoint/2010/main" val="3886019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52840"/>
            <a:ext cx="8568952" cy="49964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827584" y="3098800"/>
            <a:ext cx="1944216" cy="72008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6" name="مستطيل 5"/>
          <p:cNvSpPr/>
          <p:nvPr/>
        </p:nvSpPr>
        <p:spPr>
          <a:xfrm>
            <a:off x="462112" y="4099024"/>
            <a:ext cx="2304256" cy="72008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341775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208" y="4991290"/>
            <a:ext cx="2978330" cy="994172"/>
          </a:xfrm>
        </p:spPr>
        <p:txBody>
          <a:bodyPr>
            <a:normAutofit fontScale="90000"/>
          </a:bodyPr>
          <a:lstStyle/>
          <a:p>
            <a:pPr algn="ctr"/>
            <a:r>
              <a:rPr lang="en-US" b="1" dirty="0"/>
              <a:t>Vulvar Inclusion Cyst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976" t="17785" r="27838" b="38686"/>
          <a:stretch/>
        </p:blipFill>
        <p:spPr>
          <a:xfrm>
            <a:off x="18465" y="-41862"/>
            <a:ext cx="4986746" cy="5128212"/>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316" y="-41862"/>
            <a:ext cx="4442114" cy="5143500"/>
          </a:xfrm>
          <a:prstGeom prst="rect">
            <a:avLst/>
          </a:prstGeom>
        </p:spPr>
      </p:pic>
      <p:sp>
        <p:nvSpPr>
          <p:cNvPr id="5" name="Rectangle 4"/>
          <p:cNvSpPr/>
          <p:nvPr/>
        </p:nvSpPr>
        <p:spPr>
          <a:xfrm>
            <a:off x="5696536" y="5477630"/>
            <a:ext cx="2737674" cy="1015663"/>
          </a:xfrm>
          <a:prstGeom prst="rect">
            <a:avLst/>
          </a:prstGeom>
        </p:spPr>
        <p:txBody>
          <a:bodyPr wrap="none">
            <a:spAutoFit/>
          </a:bodyPr>
          <a:lstStyle/>
          <a:p>
            <a:pPr algn="ctr" defTabSz="685800" rtl="0"/>
            <a:r>
              <a:rPr lang="en-US" sz="3000" dirty="0">
                <a:latin typeface="Calibri" panose="020F0502020204030204"/>
              </a:rPr>
              <a:t>Vulvar Inclusion </a:t>
            </a:r>
          </a:p>
          <a:p>
            <a:pPr algn="ctr" defTabSz="685800" rtl="0"/>
            <a:r>
              <a:rPr lang="en-US" sz="3000" dirty="0">
                <a:latin typeface="Calibri" panose="020F0502020204030204"/>
              </a:rPr>
              <a:t>Cyst</a:t>
            </a:r>
          </a:p>
        </p:txBody>
      </p:sp>
    </p:spTree>
    <p:extLst>
      <p:ext uri="{BB962C8B-B14F-4D97-AF65-F5344CB8AC3E}">
        <p14:creationId xmlns:p14="http://schemas.microsoft.com/office/powerpoint/2010/main" val="3792298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262" y="1916832"/>
            <a:ext cx="8203475" cy="2514907"/>
          </a:xfrm>
        </p:spPr>
        <p:txBody>
          <a:bodyPr>
            <a:noAutofit/>
          </a:bodyPr>
          <a:lstStyle/>
          <a:p>
            <a:pPr algn="l"/>
            <a:r>
              <a:rPr lang="en-US" sz="3600" b="1" dirty="0">
                <a:solidFill>
                  <a:srgbClr val="FF0000"/>
                </a:solidFill>
              </a:rPr>
              <a:t>Cause</a:t>
            </a:r>
            <a:r>
              <a:rPr lang="en-US" sz="2400" b="1" dirty="0"/>
              <a:t>:</a:t>
            </a:r>
            <a:br>
              <a:rPr lang="en-US" sz="2400" b="1" dirty="0"/>
            </a:br>
            <a:r>
              <a:rPr lang="en-US" sz="2400" b="1" dirty="0">
                <a:solidFill>
                  <a:schemeClr val="tx1"/>
                </a:solidFill>
              </a:rPr>
              <a:t>This type of cyst is caused by </a:t>
            </a:r>
            <a:br>
              <a:rPr lang="en-US" sz="2400" b="1" dirty="0">
                <a:solidFill>
                  <a:schemeClr val="tx1"/>
                </a:solidFill>
              </a:rPr>
            </a:br>
            <a:r>
              <a:rPr lang="en-US" sz="2400" b="1" dirty="0">
                <a:solidFill>
                  <a:schemeClr val="tx1"/>
                </a:solidFill>
              </a:rPr>
              <a:t>/an injury to the wall of the </a:t>
            </a:r>
            <a:r>
              <a:rPr lang="en-US" sz="2400" b="1" dirty="0">
                <a:solidFill>
                  <a:srgbClr val="FFC000"/>
                </a:solidFill>
                <a:hlinkClick r:id="rId2">
                  <a:extLst>
                    <a:ext uri="{A12FA001-AC4F-418D-AE19-62706E023703}">
                      <ahyp:hlinkClr xmlns:ahyp="http://schemas.microsoft.com/office/drawing/2018/hyperlinkcolor" xmlns="" val="tx"/>
                    </a:ext>
                  </a:extLst>
                </a:hlinkClick>
              </a:rPr>
              <a:t>vagina</a:t>
            </a:r>
            <a:r>
              <a:rPr lang="en-US" sz="2400" b="1" dirty="0">
                <a:solidFill>
                  <a:schemeClr val="tx1"/>
                </a:solidFill>
              </a:rPr>
              <a:t> (laceration from delivery)</a:t>
            </a:r>
            <a:br>
              <a:rPr lang="en-US" sz="2400" b="1" dirty="0">
                <a:solidFill>
                  <a:schemeClr val="tx1"/>
                </a:solidFill>
              </a:rPr>
            </a:br>
            <a:r>
              <a:rPr lang="en-US" sz="2400" b="1" dirty="0">
                <a:solidFill>
                  <a:schemeClr val="tx1"/>
                </a:solidFill>
              </a:rPr>
              <a:t>/or after a surgery</a:t>
            </a:r>
            <a:br>
              <a:rPr lang="en-US" sz="2400" b="1" dirty="0">
                <a:solidFill>
                  <a:schemeClr val="tx1"/>
                </a:solidFill>
              </a:rPr>
            </a:br>
            <a:r>
              <a:rPr lang="en-US" sz="2400" b="1" dirty="0">
                <a:solidFill>
                  <a:schemeClr val="tx1"/>
                </a:solidFill>
              </a:rPr>
              <a:t>/or spontaneously (</a:t>
            </a:r>
            <a:r>
              <a:rPr lang="en-US" sz="2400" b="1" dirty="0">
                <a:solidFill>
                  <a:schemeClr val="tx1"/>
                </a:solidFill>
                <a:sym typeface="+mn-ea"/>
              </a:rPr>
              <a:t>An epithelial mucus gland of the vestibule or vagina which normally would drain its' secretions to the surface of the skin becomes obstructed  and form cystic structure).</a:t>
            </a:r>
            <a:br>
              <a:rPr lang="en-US" sz="2400" b="1" dirty="0">
                <a:solidFill>
                  <a:schemeClr val="tx1"/>
                </a:solidFill>
                <a:sym typeface="+mn-ea"/>
              </a:rPr>
            </a:br>
            <a:r>
              <a:rPr lang="en-US" sz="2400" b="1" dirty="0">
                <a:solidFill>
                  <a:schemeClr val="tx1"/>
                </a:solidFill>
              </a:rPr>
              <a:t/>
            </a:r>
            <a:br>
              <a:rPr lang="en-US" sz="2400" b="1" dirty="0">
                <a:solidFill>
                  <a:schemeClr val="tx1"/>
                </a:solidFill>
              </a:rPr>
            </a:br>
            <a:endParaRPr lang="en-US" sz="2400" b="1" dirty="0">
              <a:solidFill>
                <a:schemeClr val="tx1"/>
              </a:solidFill>
            </a:endParaRPr>
          </a:p>
        </p:txBody>
      </p:sp>
      <p:sp>
        <p:nvSpPr>
          <p:cNvPr id="3" name="Subtitle 2"/>
          <p:cNvSpPr>
            <a:spLocks noGrp="1"/>
          </p:cNvSpPr>
          <p:nvPr>
            <p:ph type="subTitle" idx="1"/>
          </p:nvPr>
        </p:nvSpPr>
        <p:spPr>
          <a:xfrm>
            <a:off x="452847" y="4097621"/>
            <a:ext cx="8203474" cy="1241822"/>
          </a:xfrm>
        </p:spPr>
        <p:txBody>
          <a:bodyPr>
            <a:noAutofit/>
          </a:bodyPr>
          <a:lstStyle/>
          <a:p>
            <a:pPr algn="l"/>
            <a:r>
              <a:rPr lang="en-US" sz="2400" dirty="0">
                <a:solidFill>
                  <a:schemeClr val="tx1"/>
                </a:solidFill>
              </a:rPr>
              <a:t> </a:t>
            </a:r>
            <a:r>
              <a:rPr lang="en-US" sz="2400" cap="none" dirty="0">
                <a:solidFill>
                  <a:schemeClr val="tx1"/>
                </a:solidFill>
              </a:rPr>
              <a:t>for example, women may get an inclusion cyst after they have an episiotomy (a surgical cut used to enlarge the vaginal opening during </a:t>
            </a:r>
            <a:r>
              <a:rPr lang="en-US" sz="2400" cap="none" dirty="0">
                <a:solidFill>
                  <a:schemeClr val="tx1"/>
                </a:solidFill>
                <a:hlinkClick r:id="rId3">
                  <a:extLst>
                    <a:ext uri="{A12FA001-AC4F-418D-AE19-62706E023703}">
                      <ahyp:hlinkClr xmlns:ahyp="http://schemas.microsoft.com/office/drawing/2018/hyperlinkcolor" xmlns="" val="tx"/>
                    </a:ext>
                  </a:extLst>
                </a:hlinkClick>
              </a:rPr>
              <a:t>childbirth</a:t>
            </a:r>
            <a:r>
              <a:rPr lang="en-US" sz="2400" cap="none" dirty="0">
                <a:solidFill>
                  <a:schemeClr val="tx1"/>
                </a:solidFill>
              </a:rPr>
              <a:t>) or when they have surgery that damages the lining of the vagina.</a:t>
            </a:r>
            <a:endParaRPr lang="en-US" sz="2400" dirty="0">
              <a:solidFill>
                <a:schemeClr val="tx1"/>
              </a:solidFill>
            </a:endParaRPr>
          </a:p>
        </p:txBody>
      </p:sp>
    </p:spTree>
    <p:extLst>
      <p:ext uri="{BB962C8B-B14F-4D97-AF65-F5344CB8AC3E}">
        <p14:creationId xmlns:p14="http://schemas.microsoft.com/office/powerpoint/2010/main" val="2973664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9462" y="3884092"/>
            <a:ext cx="7886700" cy="994172"/>
          </a:xfrm>
        </p:spPr>
        <p:txBody>
          <a:bodyPr>
            <a:noAutofit/>
          </a:bodyPr>
          <a:lstStyle/>
          <a:p>
            <a:r>
              <a:rPr lang="en-US" sz="2100" b="1" dirty="0">
                <a:solidFill>
                  <a:schemeClr val="tx1"/>
                </a:solidFill>
              </a:rPr>
              <a:t>Cysts are more likely to </a:t>
            </a:r>
            <a:r>
              <a:rPr lang="en-US" sz="2100" b="1" dirty="0">
                <a:solidFill>
                  <a:schemeClr val="tx1"/>
                </a:solidFill>
                <a:hlinkClick r:id="rId2">
                  <a:extLst>
                    <a:ext uri="{A12FA001-AC4F-418D-AE19-62706E023703}">
                      <ahyp:hlinkClr xmlns:ahyp="http://schemas.microsoft.com/office/drawing/2018/hyperlinkcolor" xmlns="" val="tx"/>
                    </a:ext>
                  </a:extLst>
                </a:hlinkClick>
              </a:rPr>
              <a:t>cause pain</a:t>
            </a:r>
            <a:r>
              <a:rPr lang="en-US" sz="2100" b="1" dirty="0">
                <a:solidFill>
                  <a:schemeClr val="tx1"/>
                </a:solidFill>
              </a:rPr>
              <a:t> when they get infected. Vaginal cysts can become infected by the normal bacteria found on the skin or by a sexually transmitted infection. Infected vaginal cysts can form an abscess -- a pus-filled lump that can be very painful</a:t>
            </a:r>
            <a:br>
              <a:rPr lang="en-US" sz="2100" b="1" dirty="0">
                <a:solidFill>
                  <a:schemeClr val="tx1"/>
                </a:solidFill>
              </a:rPr>
            </a:br>
            <a:r>
              <a:rPr lang="en-US" sz="2100" b="1" dirty="0">
                <a:solidFill>
                  <a:schemeClr val="tx1"/>
                </a:solidFill>
              </a:rPr>
              <a:t/>
            </a:r>
            <a:br>
              <a:rPr lang="en-US" sz="2100" b="1" dirty="0">
                <a:solidFill>
                  <a:schemeClr val="tx1"/>
                </a:solidFill>
              </a:rPr>
            </a:br>
            <a:r>
              <a:rPr lang="en-US" sz="2100" b="1" dirty="0">
                <a:solidFill>
                  <a:schemeClr val="tx1"/>
                </a:solidFill>
              </a:rPr>
              <a:t>To treat an infected vaginal cyst, you may need to take </a:t>
            </a:r>
            <a:r>
              <a:rPr lang="en-US" sz="2100" b="1" dirty="0">
                <a:solidFill>
                  <a:srgbClr val="FF0000"/>
                </a:solidFill>
                <a:hlinkClick r:id="rId3">
                  <a:extLst>
                    <a:ext uri="{A12FA001-AC4F-418D-AE19-62706E023703}">
                      <ahyp:hlinkClr xmlns:ahyp="http://schemas.microsoft.com/office/drawing/2018/hyperlinkcolor" xmlns="" val="tx"/>
                    </a:ext>
                  </a:extLst>
                </a:hlinkClick>
              </a:rPr>
              <a:t>antibiotics</a:t>
            </a:r>
            <a:r>
              <a:rPr lang="en-US" sz="2100" b="1" dirty="0">
                <a:solidFill>
                  <a:srgbClr val="FF0000"/>
                </a:solidFill>
              </a:rPr>
              <a:t>.</a:t>
            </a:r>
            <a:r>
              <a:rPr lang="en-US" sz="2100" b="1" dirty="0">
                <a:solidFill>
                  <a:schemeClr val="tx1"/>
                </a:solidFill>
              </a:rPr>
              <a:t/>
            </a:r>
            <a:br>
              <a:rPr lang="en-US" sz="2100" b="1" dirty="0">
                <a:solidFill>
                  <a:schemeClr val="tx1"/>
                </a:solidFill>
              </a:rPr>
            </a:br>
            <a:endParaRPr lang="en-US" sz="2100" b="1" dirty="0">
              <a:solidFill>
                <a:schemeClr val="tx1"/>
              </a:solidFill>
            </a:endParaRPr>
          </a:p>
        </p:txBody>
      </p:sp>
      <p:sp>
        <p:nvSpPr>
          <p:cNvPr id="3" name="Content Placeholder 2"/>
          <p:cNvSpPr>
            <a:spLocks noGrp="1"/>
          </p:cNvSpPr>
          <p:nvPr>
            <p:ph idx="1"/>
          </p:nvPr>
        </p:nvSpPr>
        <p:spPr>
          <a:xfrm>
            <a:off x="589462" y="945425"/>
            <a:ext cx="7886700" cy="3790168"/>
          </a:xfrm>
        </p:spPr>
        <p:txBody>
          <a:bodyPr>
            <a:normAutofit/>
          </a:bodyPr>
          <a:lstStyle/>
          <a:p>
            <a:r>
              <a:rPr lang="en-US" sz="2700" b="1" dirty="0"/>
              <a:t>What are the </a:t>
            </a:r>
            <a:r>
              <a:rPr lang="en-US" sz="3000" b="1" dirty="0">
                <a:solidFill>
                  <a:srgbClr val="FF0000"/>
                </a:solidFill>
              </a:rPr>
              <a:t>symptoms</a:t>
            </a:r>
            <a:r>
              <a:rPr lang="en-US" sz="2700" b="1" dirty="0"/>
              <a:t> of vaginal cysts?</a:t>
            </a:r>
          </a:p>
          <a:p>
            <a:pPr marL="0" indent="0">
              <a:buNone/>
            </a:pPr>
            <a:r>
              <a:rPr lang="en-US" sz="2700" dirty="0"/>
              <a:t>There are typically no symptoms associated with vaginal cysts. You may notice a small lump protruding from the wall of the vagina or have pain or discomfort during intercourse or while inserting a tampon.</a:t>
            </a:r>
          </a:p>
          <a:p>
            <a:endParaRPr lang="en-US" sz="2700" dirty="0"/>
          </a:p>
        </p:txBody>
      </p:sp>
    </p:spTree>
    <p:extLst>
      <p:ext uri="{BB962C8B-B14F-4D97-AF65-F5344CB8AC3E}">
        <p14:creationId xmlns:p14="http://schemas.microsoft.com/office/powerpoint/2010/main" val="4129416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301" y="1033599"/>
            <a:ext cx="7886700" cy="4967151"/>
          </a:xfrm>
        </p:spPr>
        <p:txBody>
          <a:bodyPr>
            <a:noAutofit/>
          </a:bodyPr>
          <a:lstStyle/>
          <a:p>
            <a:r>
              <a:rPr lang="en-US" b="1" dirty="0">
                <a:solidFill>
                  <a:srgbClr val="FF0000"/>
                </a:solidFill>
              </a:rPr>
              <a:t>Diagnosis</a:t>
            </a:r>
            <a:r>
              <a:rPr lang="en-US" dirty="0"/>
              <a:t>:</a:t>
            </a:r>
            <a:r>
              <a:rPr lang="en-US" sz="2700" dirty="0"/>
              <a:t/>
            </a:r>
            <a:br>
              <a:rPr lang="en-US" sz="2700" dirty="0"/>
            </a:br>
            <a:r>
              <a:rPr lang="en-US" sz="2700" dirty="0">
                <a:solidFill>
                  <a:schemeClr val="tx1"/>
                </a:solidFill>
              </a:rPr>
              <a:t>mainly clinically</a:t>
            </a:r>
            <a:br>
              <a:rPr lang="en-US" sz="2700" dirty="0">
                <a:solidFill>
                  <a:schemeClr val="tx1"/>
                </a:solidFill>
              </a:rPr>
            </a:br>
            <a:r>
              <a:rPr lang="en-US" sz="2700" dirty="0">
                <a:solidFill>
                  <a:schemeClr val="tx1"/>
                </a:solidFill>
              </a:rPr>
              <a:t/>
            </a:r>
            <a:br>
              <a:rPr lang="en-US" sz="2700" dirty="0">
                <a:solidFill>
                  <a:schemeClr val="tx1"/>
                </a:solidFill>
              </a:rPr>
            </a:br>
            <a:r>
              <a:rPr lang="en-US" sz="2700" dirty="0">
                <a:solidFill>
                  <a:schemeClr val="tx1"/>
                </a:solidFill>
              </a:rPr>
              <a:t>but doctor might suggest additional tests to rule out other conditions(malignancies). </a:t>
            </a:r>
            <a:br>
              <a:rPr lang="en-US" sz="2700" dirty="0">
                <a:solidFill>
                  <a:schemeClr val="tx1"/>
                </a:solidFill>
              </a:rPr>
            </a:br>
            <a:r>
              <a:rPr lang="en-US" sz="2700" dirty="0">
                <a:solidFill>
                  <a:schemeClr val="tx1"/>
                </a:solidFill>
              </a:rPr>
              <a:t/>
            </a:r>
            <a:br>
              <a:rPr lang="en-US" sz="2700" dirty="0">
                <a:solidFill>
                  <a:schemeClr val="tx1"/>
                </a:solidFill>
              </a:rPr>
            </a:br>
            <a:r>
              <a:rPr lang="en-US" sz="2700" dirty="0">
                <a:solidFill>
                  <a:schemeClr val="tx1"/>
                </a:solidFill>
              </a:rPr>
              <a:t>tests may include:</a:t>
            </a:r>
            <a:br>
              <a:rPr lang="en-US" sz="2700" dirty="0">
                <a:solidFill>
                  <a:schemeClr val="tx1"/>
                </a:solidFill>
              </a:rPr>
            </a:br>
            <a:r>
              <a:rPr lang="en-US" sz="2700" dirty="0">
                <a:solidFill>
                  <a:schemeClr val="tx1"/>
                </a:solidFill>
              </a:rPr>
              <a:t>a </a:t>
            </a:r>
            <a:r>
              <a:rPr lang="en-US" sz="2700" dirty="0">
                <a:hlinkClick r:id="rId2">
                  <a:extLst>
                    <a:ext uri="{A12FA001-AC4F-418D-AE19-62706E023703}">
                      <ahyp:hlinkClr xmlns:ahyp="http://schemas.microsoft.com/office/drawing/2018/hyperlinkcolor" xmlns="" val="tx"/>
                    </a:ext>
                  </a:extLst>
                </a:hlinkClick>
              </a:rPr>
              <a:t>biopsy</a:t>
            </a:r>
            <a:r>
              <a:rPr lang="en-US" sz="2700" dirty="0">
                <a:solidFill>
                  <a:schemeClr val="tx1"/>
                </a:solidFill>
              </a:rPr>
              <a:t> of a tissue sample from the cyst to rule out the possibility of vaginal cancer</a:t>
            </a:r>
            <a:br>
              <a:rPr lang="en-US" sz="2700" dirty="0">
                <a:solidFill>
                  <a:schemeClr val="tx1"/>
                </a:solidFill>
              </a:rPr>
            </a:br>
            <a:r>
              <a:rPr lang="en-US" sz="2700" dirty="0">
                <a:solidFill>
                  <a:schemeClr val="tx1"/>
                </a:solidFill>
              </a:rPr>
              <a:t>tests on the secretions from the vagina or cervix to determine if a</a:t>
            </a:r>
            <a:r>
              <a:rPr lang="en-US" sz="2700" dirty="0"/>
              <a:t> </a:t>
            </a:r>
            <a:r>
              <a:rPr lang="en-US" sz="2700" dirty="0">
                <a:hlinkClick r:id="rId3">
                  <a:extLst>
                    <a:ext uri="{A12FA001-AC4F-418D-AE19-62706E023703}">
                      <ahyp:hlinkClr xmlns:ahyp="http://schemas.microsoft.com/office/drawing/2018/hyperlinkcolor" xmlns="" val="tx"/>
                    </a:ext>
                  </a:extLst>
                </a:hlinkClick>
              </a:rPr>
              <a:t>sexually transmitted infection (</a:t>
            </a:r>
            <a:r>
              <a:rPr lang="en-US" sz="2700" dirty="0" err="1">
                <a:hlinkClick r:id="rId3">
                  <a:extLst>
                    <a:ext uri="{A12FA001-AC4F-418D-AE19-62706E023703}">
                      <ahyp:hlinkClr xmlns:ahyp="http://schemas.microsoft.com/office/drawing/2018/hyperlinkcolor" xmlns="" val="tx"/>
                    </a:ext>
                  </a:extLst>
                </a:hlinkClick>
              </a:rPr>
              <a:t>sti</a:t>
            </a:r>
            <a:r>
              <a:rPr lang="en-US" sz="2700" dirty="0">
                <a:hlinkClick r:id="rId3">
                  <a:extLst>
                    <a:ext uri="{A12FA001-AC4F-418D-AE19-62706E023703}">
                      <ahyp:hlinkClr xmlns:ahyp="http://schemas.microsoft.com/office/drawing/2018/hyperlinkcolor" xmlns="" val="tx"/>
                    </a:ext>
                  </a:extLst>
                </a:hlinkClick>
              </a:rPr>
              <a:t>)</a:t>
            </a:r>
            <a:r>
              <a:rPr lang="en-US" sz="2700" dirty="0"/>
              <a:t> </a:t>
            </a:r>
            <a:r>
              <a:rPr lang="en-US" sz="2700" dirty="0">
                <a:solidFill>
                  <a:schemeClr val="tx1"/>
                </a:solidFill>
              </a:rPr>
              <a:t>is present</a:t>
            </a:r>
            <a:br>
              <a:rPr lang="en-US" sz="2700" dirty="0">
                <a:solidFill>
                  <a:schemeClr val="tx1"/>
                </a:solidFill>
              </a:rPr>
            </a:br>
            <a:endParaRPr lang="en-US" sz="2700" dirty="0">
              <a:solidFill>
                <a:schemeClr val="tx1"/>
              </a:solidFill>
            </a:endParaRPr>
          </a:p>
        </p:txBody>
      </p:sp>
    </p:spTree>
    <p:extLst>
      <p:ext uri="{BB962C8B-B14F-4D97-AF65-F5344CB8AC3E}">
        <p14:creationId xmlns:p14="http://schemas.microsoft.com/office/powerpoint/2010/main" val="3772178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1087" y="4362643"/>
            <a:ext cx="5667103" cy="2461037"/>
          </a:xfrm>
          <a:prstGeom prst="rect">
            <a:avLst/>
          </a:prstGeom>
        </p:spPr>
      </p:pic>
      <p:sp>
        <p:nvSpPr>
          <p:cNvPr id="3" name="Content Placeholder 2"/>
          <p:cNvSpPr>
            <a:spLocks noGrp="1"/>
          </p:cNvSpPr>
          <p:nvPr>
            <p:ph idx="1"/>
          </p:nvPr>
        </p:nvSpPr>
        <p:spPr>
          <a:xfrm>
            <a:off x="491490" y="974816"/>
            <a:ext cx="7886700" cy="4035097"/>
          </a:xfrm>
        </p:spPr>
        <p:txBody>
          <a:bodyPr>
            <a:normAutofit/>
          </a:bodyPr>
          <a:lstStyle/>
          <a:p>
            <a:r>
              <a:rPr lang="en-US" sz="3000" b="1" dirty="0">
                <a:solidFill>
                  <a:srgbClr val="FF0000"/>
                </a:solidFill>
              </a:rPr>
              <a:t>Treatment</a:t>
            </a:r>
            <a:r>
              <a:rPr lang="en-US" b="1" dirty="0"/>
              <a:t> </a:t>
            </a:r>
          </a:p>
          <a:p>
            <a:r>
              <a:rPr lang="en-US" b="1" dirty="0"/>
              <a:t>Usually </a:t>
            </a:r>
            <a:r>
              <a:rPr lang="en-US" b="1" dirty="0">
                <a:solidFill>
                  <a:schemeClr val="tx2"/>
                </a:solidFill>
              </a:rPr>
              <a:t>not treated </a:t>
            </a:r>
            <a:r>
              <a:rPr lang="en-US" b="1" dirty="0"/>
              <a:t>unless infected or </a:t>
            </a:r>
            <a:r>
              <a:rPr lang="en-US" b="1" dirty="0" err="1"/>
              <a:t>cosmotic</a:t>
            </a:r>
            <a:r>
              <a:rPr lang="en-US" b="1" dirty="0"/>
              <a:t> </a:t>
            </a:r>
          </a:p>
          <a:p>
            <a:pPr marL="0" indent="0">
              <a:buNone/>
            </a:pPr>
            <a:endParaRPr lang="en-US" sz="825" dirty="0"/>
          </a:p>
          <a:p>
            <a:r>
              <a:rPr lang="en-US" dirty="0">
                <a:solidFill>
                  <a:schemeClr val="tx2"/>
                </a:solidFill>
              </a:rPr>
              <a:t>Incision and drainage </a:t>
            </a:r>
            <a:r>
              <a:rPr lang="en-US" dirty="0"/>
              <a:t>(carries risk of re-infection)</a:t>
            </a:r>
          </a:p>
          <a:p>
            <a:pPr marL="0" indent="0">
              <a:buNone/>
            </a:pPr>
            <a:endParaRPr lang="en-US" sz="750" dirty="0"/>
          </a:p>
          <a:p>
            <a:r>
              <a:rPr lang="en-US" dirty="0"/>
              <a:t>You could also have a procedure called </a:t>
            </a:r>
            <a:r>
              <a:rPr lang="en-US" b="1" dirty="0">
                <a:solidFill>
                  <a:srgbClr val="FF0000"/>
                </a:solidFill>
              </a:rPr>
              <a:t>marsupializatio</a:t>
            </a:r>
            <a:r>
              <a:rPr lang="en-US" dirty="0">
                <a:solidFill>
                  <a:srgbClr val="FF0000"/>
                </a:solidFill>
              </a:rPr>
              <a:t>n</a:t>
            </a:r>
            <a:r>
              <a:rPr lang="en-US" dirty="0"/>
              <a:t> in which a small incision is made in the cyst to drain the fluid and then the edges of the incision are sutured to the sides of the incision.</a:t>
            </a:r>
          </a:p>
          <a:p>
            <a:endParaRPr lang="en-US" dirty="0"/>
          </a:p>
        </p:txBody>
      </p:sp>
    </p:spTree>
    <p:extLst>
      <p:ext uri="{BB962C8B-B14F-4D97-AF65-F5344CB8AC3E}">
        <p14:creationId xmlns:p14="http://schemas.microsoft.com/office/powerpoint/2010/main" val="2021245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980728"/>
            <a:ext cx="6432099" cy="1708160"/>
          </a:xfrm>
          <a:prstGeom prst="rect">
            <a:avLst/>
          </a:prstGeom>
        </p:spPr>
        <p:txBody>
          <a:bodyPr wrap="square">
            <a:spAutoFit/>
          </a:bodyPr>
          <a:lstStyle/>
          <a:p>
            <a:pPr algn="l" defTabSz="685800" rtl="0"/>
            <a:r>
              <a:rPr lang="en-US" sz="2100" dirty="0">
                <a:solidFill>
                  <a:schemeClr val="accent2"/>
                </a:solidFill>
                <a:latin typeface="arial" panose="020B0604020202020204" pitchFamily="34" charset="0"/>
              </a:rPr>
              <a:t>Can you pop an inclusion cyst?</a:t>
            </a:r>
          </a:p>
          <a:p>
            <a:pPr algn="l" defTabSz="685800" rtl="0"/>
            <a:r>
              <a:rPr lang="en-US" sz="2100" dirty="0">
                <a:latin typeface="arial" panose="020B0604020202020204" pitchFamily="34" charset="0"/>
              </a:rPr>
              <a:t>If irritated, these </a:t>
            </a:r>
            <a:r>
              <a:rPr lang="en-US" sz="2100" b="1" dirty="0">
                <a:latin typeface="arial" panose="020B0604020202020204" pitchFamily="34" charset="0"/>
              </a:rPr>
              <a:t>can</a:t>
            </a:r>
            <a:r>
              <a:rPr lang="en-US" sz="2100" dirty="0">
                <a:latin typeface="arial" panose="020B0604020202020204" pitchFamily="34" charset="0"/>
              </a:rPr>
              <a:t> become painful. They </a:t>
            </a:r>
            <a:r>
              <a:rPr lang="en-US" sz="2100" b="1" dirty="0">
                <a:latin typeface="arial" panose="020B0604020202020204" pitchFamily="34" charset="0"/>
              </a:rPr>
              <a:t>can</a:t>
            </a:r>
            <a:r>
              <a:rPr lang="en-US" sz="2100" dirty="0">
                <a:latin typeface="arial" panose="020B0604020202020204" pitchFamily="34" charset="0"/>
              </a:rPr>
              <a:t> also turn red from swelling. Like other types of acne, </a:t>
            </a:r>
            <a:r>
              <a:rPr lang="en-US" sz="2100" b="1" dirty="0">
                <a:latin typeface="arial" panose="020B0604020202020204" pitchFamily="34" charset="0"/>
              </a:rPr>
              <a:t>you</a:t>
            </a:r>
            <a:r>
              <a:rPr lang="en-US" sz="2100" dirty="0">
                <a:latin typeface="arial" panose="020B0604020202020204" pitchFamily="34" charset="0"/>
              </a:rPr>
              <a:t> shouldn't try to squeeze out a </a:t>
            </a:r>
            <a:r>
              <a:rPr lang="en-US" sz="2100" b="1" dirty="0">
                <a:latin typeface="arial" panose="020B0604020202020204" pitchFamily="34" charset="0"/>
              </a:rPr>
              <a:t>cyst</a:t>
            </a:r>
            <a:r>
              <a:rPr lang="en-US" sz="2100" dirty="0">
                <a:latin typeface="arial" panose="020B0604020202020204" pitchFamily="34" charset="0"/>
              </a:rPr>
              <a:t> in order to “</a:t>
            </a:r>
            <a:r>
              <a:rPr lang="en-US" sz="2100" b="1" dirty="0">
                <a:latin typeface="arial" panose="020B0604020202020204" pitchFamily="34" charset="0"/>
              </a:rPr>
              <a:t>pop</a:t>
            </a:r>
            <a:r>
              <a:rPr lang="en-US" sz="2100" dirty="0">
                <a:latin typeface="arial" panose="020B0604020202020204" pitchFamily="34" charset="0"/>
              </a:rPr>
              <a:t>” </a:t>
            </a:r>
            <a:r>
              <a:rPr lang="en-US" sz="2100" b="1" dirty="0">
                <a:latin typeface="arial" panose="020B0604020202020204" pitchFamily="34" charset="0"/>
              </a:rPr>
              <a:t>it</a:t>
            </a:r>
            <a:r>
              <a:rPr lang="en-US" sz="2100" dirty="0">
                <a:latin typeface="arial" panose="020B0604020202020204" pitchFamily="34" charset="0"/>
              </a:rPr>
              <a:t>.</a:t>
            </a:r>
          </a:p>
        </p:txBody>
      </p:sp>
    </p:spTree>
    <p:extLst>
      <p:ext uri="{BB962C8B-B14F-4D97-AF65-F5344CB8AC3E}">
        <p14:creationId xmlns:p14="http://schemas.microsoft.com/office/powerpoint/2010/main" val="3920605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257766"/>
            <a:ext cx="7886700" cy="994172"/>
          </a:xfrm>
        </p:spPr>
        <p:txBody>
          <a:bodyPr>
            <a:noAutofit/>
          </a:bodyPr>
          <a:lstStyle/>
          <a:p>
            <a:r>
              <a:rPr lang="en-US" sz="4500" b="1" u="sng" dirty="0">
                <a:solidFill>
                  <a:schemeClr val="accent2"/>
                </a:solidFill>
                <a:cs typeface="Arial" panose="020B0604020202020204" pitchFamily="34" charset="0"/>
              </a:rPr>
              <a:t>SKENE’S GLANDS And Skenitis </a:t>
            </a:r>
            <a:br>
              <a:rPr lang="en-US" sz="4500" b="1" u="sng" dirty="0">
                <a:solidFill>
                  <a:schemeClr val="accent2"/>
                </a:solidFill>
                <a:cs typeface="Arial" panose="020B0604020202020204" pitchFamily="34" charset="0"/>
              </a:rPr>
            </a:br>
            <a:endParaRPr lang="en-US" sz="4500" b="1" u="sng" dirty="0">
              <a:solidFill>
                <a:schemeClr val="accent2"/>
              </a:solidFill>
            </a:endParaRPr>
          </a:p>
        </p:txBody>
      </p:sp>
    </p:spTree>
    <p:extLst>
      <p:ext uri="{BB962C8B-B14F-4D97-AF65-F5344CB8AC3E}">
        <p14:creationId xmlns:p14="http://schemas.microsoft.com/office/powerpoint/2010/main" val="3610861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Skene's gland:</a:t>
            </a:r>
            <a:r>
              <a:rPr lang="en-US" dirty="0">
                <a:solidFill>
                  <a:schemeClr val="accent2"/>
                </a:solidFill>
              </a:rPr>
              <a:t/>
            </a:r>
            <a:br>
              <a:rPr lang="en-US" dirty="0">
                <a:solidFill>
                  <a:schemeClr val="accent2"/>
                </a:solidFill>
              </a:rPr>
            </a:br>
            <a:endParaRPr lang="en-US" dirty="0">
              <a:solidFill>
                <a:schemeClr val="accent2"/>
              </a:solidFill>
            </a:endParaRPr>
          </a:p>
        </p:txBody>
      </p:sp>
      <p:sp>
        <p:nvSpPr>
          <p:cNvPr id="3" name="Content Placeholder 2"/>
          <p:cNvSpPr>
            <a:spLocks noGrp="1"/>
          </p:cNvSpPr>
          <p:nvPr>
            <p:ph idx="1"/>
          </p:nvPr>
        </p:nvSpPr>
        <p:spPr>
          <a:xfrm>
            <a:off x="138793" y="1660615"/>
            <a:ext cx="5297303" cy="4340135"/>
          </a:xfrm>
        </p:spPr>
        <p:txBody>
          <a:bodyPr>
            <a:normAutofit fontScale="92500" lnSpcReduction="10000"/>
          </a:bodyPr>
          <a:lstStyle/>
          <a:p>
            <a:r>
              <a:rPr lang="en-US" dirty="0"/>
              <a:t>Other names for skene’s glands include:</a:t>
            </a:r>
          </a:p>
          <a:p>
            <a:pPr marL="0" indent="0">
              <a:buNone/>
            </a:pPr>
            <a:r>
              <a:rPr lang="en-US" dirty="0"/>
              <a:t>       Skene’s ducts </a:t>
            </a:r>
          </a:p>
          <a:p>
            <a:pPr marL="0" indent="0">
              <a:buNone/>
            </a:pPr>
            <a:r>
              <a:rPr lang="en-US" dirty="0"/>
              <a:t>       the lesser vestibular glands</a:t>
            </a:r>
          </a:p>
          <a:p>
            <a:pPr marL="0" indent="0">
              <a:buNone/>
            </a:pPr>
            <a:r>
              <a:rPr lang="en-US" dirty="0"/>
              <a:t>       Paraurethral glands</a:t>
            </a:r>
            <a:endParaRPr lang="en-US" sz="2400" dirty="0"/>
          </a:p>
          <a:p>
            <a:r>
              <a:rPr lang="en-US" sz="2400" dirty="0"/>
              <a:t>They are found on each side of the urethra</a:t>
            </a:r>
          </a:p>
          <a:p>
            <a:r>
              <a:rPr lang="en-US" sz="2400" dirty="0"/>
              <a:t>Normally neither seen nor felt</a:t>
            </a:r>
          </a:p>
          <a:p>
            <a:r>
              <a:rPr lang="en-US" dirty="0"/>
              <a:t>(Homologous to the prostate </a:t>
            </a:r>
            <a:r>
              <a:rPr lang="en-US" b="1" dirty="0"/>
              <a:t>glands</a:t>
            </a:r>
            <a:r>
              <a:rPr lang="en-US" dirty="0"/>
              <a:t> in males)</a:t>
            </a:r>
          </a:p>
          <a:p>
            <a:pPr marL="0" indent="0">
              <a:buNone/>
            </a:pPr>
            <a:r>
              <a:rPr lang="en-US" dirty="0"/>
              <a:t>These </a:t>
            </a:r>
            <a:r>
              <a:rPr lang="en-US" b="1" dirty="0"/>
              <a:t>glands</a:t>
            </a:r>
            <a:r>
              <a:rPr lang="en-US" dirty="0"/>
              <a:t> are believed to secrete a substance To lubricate the urethra opening.</a:t>
            </a:r>
            <a:endParaRPr lang="en-US" sz="24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6700" t="15298" r="29615" b="34417"/>
          <a:stretch/>
        </p:blipFill>
        <p:spPr>
          <a:xfrm>
            <a:off x="5362303" y="1033747"/>
            <a:ext cx="3781697" cy="4967003"/>
          </a:xfrm>
          <a:prstGeom prst="rect">
            <a:avLst/>
          </a:prstGeom>
        </p:spPr>
      </p:pic>
    </p:spTree>
    <p:extLst>
      <p:ext uri="{BB962C8B-B14F-4D97-AF65-F5344CB8AC3E}">
        <p14:creationId xmlns:p14="http://schemas.microsoft.com/office/powerpoint/2010/main" val="675464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accent2"/>
                </a:solidFill>
                <a:cs typeface="Arial" panose="020B0604020202020204" pitchFamily="34" charset="0"/>
              </a:rPr>
              <a:t>Skenitis/</a:t>
            </a:r>
            <a:r>
              <a:rPr lang="en-US" altLang="en-US" b="1" dirty="0">
                <a:solidFill>
                  <a:schemeClr val="accent2"/>
                </a:solidFill>
              </a:rPr>
              <a:t> Skene’s-duct cyst </a:t>
            </a:r>
            <a:r>
              <a:rPr lang="en-US" b="1" u="sng" dirty="0">
                <a:solidFill>
                  <a:schemeClr val="accent2"/>
                </a:solidFill>
                <a:cs typeface="Arial" panose="020B0604020202020204" pitchFamily="34" charset="0"/>
              </a:rPr>
              <a:t>:</a:t>
            </a:r>
            <a:endParaRPr lang="en-US" dirty="0">
              <a:solidFill>
                <a:schemeClr val="accent2"/>
              </a:solidFill>
            </a:endParaRPr>
          </a:p>
        </p:txBody>
      </p:sp>
      <p:sp>
        <p:nvSpPr>
          <p:cNvPr id="3" name="Content Placeholder 2"/>
          <p:cNvSpPr>
            <a:spLocks noGrp="1"/>
          </p:cNvSpPr>
          <p:nvPr>
            <p:ph idx="1"/>
          </p:nvPr>
        </p:nvSpPr>
        <p:spPr>
          <a:xfrm>
            <a:off x="628650" y="2297430"/>
            <a:ext cx="8306345" cy="3291841"/>
          </a:xfrm>
        </p:spPr>
        <p:txBody>
          <a:bodyPr>
            <a:normAutofit fontScale="92500" lnSpcReduction="10000"/>
          </a:bodyPr>
          <a:lstStyle/>
          <a:p>
            <a:r>
              <a:rPr lang="en-US" sz="3000" dirty="0"/>
              <a:t>Gonorrhea is the most common </a:t>
            </a:r>
            <a:r>
              <a:rPr lang="en-US" sz="3000" b="1" dirty="0"/>
              <a:t>cause</a:t>
            </a:r>
            <a:r>
              <a:rPr lang="en-US" sz="3000" dirty="0"/>
              <a:t> of this type of infection, but it may also be </a:t>
            </a:r>
            <a:r>
              <a:rPr lang="en-US" sz="3000" b="1" dirty="0"/>
              <a:t>caused</a:t>
            </a:r>
            <a:r>
              <a:rPr lang="en-US" sz="3000" dirty="0"/>
              <a:t> by a UTI. Due to its close proximity to the urethra</a:t>
            </a:r>
          </a:p>
          <a:p>
            <a:r>
              <a:rPr lang="en-US" sz="3000" dirty="0"/>
              <a:t>Most are small and asymptomatic</a:t>
            </a:r>
          </a:p>
          <a:p>
            <a:r>
              <a:rPr lang="en-US" sz="3000" dirty="0"/>
              <a:t>May become </a:t>
            </a:r>
            <a:r>
              <a:rPr lang="en-US" sz="3000" b="1" dirty="0"/>
              <a:t>swollen </a:t>
            </a:r>
            <a:r>
              <a:rPr lang="en-US" sz="3000" dirty="0"/>
              <a:t>and</a:t>
            </a:r>
            <a:r>
              <a:rPr lang="en-US" sz="3000" b="1" dirty="0"/>
              <a:t> tender(</a:t>
            </a:r>
            <a:r>
              <a:rPr lang="en-US" sz="3000" dirty="0"/>
              <a:t>large </a:t>
            </a:r>
            <a:r>
              <a:rPr lang="en-US" sz="3000" b="1" dirty="0"/>
              <a:t>cysts</a:t>
            </a:r>
            <a:r>
              <a:rPr lang="en-US" sz="3000" dirty="0"/>
              <a:t> may cause dyspareunia</a:t>
            </a:r>
            <a:r>
              <a:rPr lang="en-US" sz="3000" b="1" dirty="0"/>
              <a:t>)</a:t>
            </a:r>
          </a:p>
          <a:p>
            <a:endParaRPr lang="en-US" sz="3000" dirty="0"/>
          </a:p>
        </p:txBody>
      </p:sp>
    </p:spTree>
    <p:extLst>
      <p:ext uri="{BB962C8B-B14F-4D97-AF65-F5344CB8AC3E}">
        <p14:creationId xmlns:p14="http://schemas.microsoft.com/office/powerpoint/2010/main" val="400389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103" y="1562645"/>
            <a:ext cx="8572499" cy="3647152"/>
          </a:xfrm>
          <a:prstGeom prst="rect">
            <a:avLst/>
          </a:prstGeom>
        </p:spPr>
        <p:txBody>
          <a:bodyPr wrap="square">
            <a:spAutoFit/>
          </a:bodyPr>
          <a:lstStyle/>
          <a:p>
            <a:pPr algn="l" defTabSz="685800" rtl="0"/>
            <a:r>
              <a:rPr lang="en-US" sz="2100" b="1" dirty="0">
                <a:solidFill>
                  <a:schemeClr val="accent2"/>
                </a:solidFill>
                <a:latin typeface="Lato"/>
              </a:rPr>
              <a:t>What are the Signs and Symptoms of Skene's Duct Cyst?</a:t>
            </a:r>
            <a:endParaRPr lang="en-US" sz="2100" dirty="0">
              <a:solidFill>
                <a:schemeClr val="accent2"/>
              </a:solidFill>
              <a:latin typeface="Lato"/>
            </a:endParaRPr>
          </a:p>
          <a:p>
            <a:pPr algn="l" defTabSz="685800" rtl="0"/>
            <a:r>
              <a:rPr lang="en-US" sz="2100" dirty="0">
                <a:latin typeface="Lato"/>
              </a:rPr>
              <a:t>The common signs and symptoms of Skene’s Duct Cyst may include:</a:t>
            </a:r>
          </a:p>
          <a:p>
            <a:pPr algn="l" defTabSz="685800" rtl="0">
              <a:buFont typeface="Arial" panose="020B0604020202020204" pitchFamily="34" charset="0"/>
              <a:buChar char="•"/>
            </a:pPr>
            <a:r>
              <a:rPr lang="en-US" sz="2100" dirty="0">
                <a:latin typeface="Lato"/>
              </a:rPr>
              <a:t>A lump or a mass near the vaginal opening, which may be tender and painless</a:t>
            </a:r>
          </a:p>
          <a:p>
            <a:pPr algn="l" defTabSz="685800" rtl="0">
              <a:buFont typeface="Arial" panose="020B0604020202020204" pitchFamily="34" charset="0"/>
              <a:buChar char="•"/>
            </a:pPr>
            <a:r>
              <a:rPr lang="en-US" sz="2100" dirty="0">
                <a:latin typeface="Lato"/>
              </a:rPr>
              <a:t>The size of the cyst may be about 1 cm, while some are larger</a:t>
            </a:r>
          </a:p>
          <a:p>
            <a:pPr algn="l" defTabSz="685800" rtl="0">
              <a:buFont typeface="Arial" panose="020B0604020202020204" pitchFamily="34" charset="0"/>
              <a:buChar char="•"/>
            </a:pPr>
            <a:r>
              <a:rPr lang="en-US" sz="2100" dirty="0">
                <a:latin typeface="Lato"/>
              </a:rPr>
              <a:t>In case of an abscess formation, then pain, redness, inflammation, and ulceration may be noticed</a:t>
            </a:r>
          </a:p>
          <a:p>
            <a:pPr algn="l" defTabSz="685800" rtl="0">
              <a:buFont typeface="Arial" panose="020B0604020202020204" pitchFamily="34" charset="0"/>
              <a:buChar char="•"/>
            </a:pPr>
            <a:r>
              <a:rPr lang="en-US" sz="2100" dirty="0">
                <a:latin typeface="Lato"/>
              </a:rPr>
              <a:t>Pain and discomfort while walking or sitting, or during sex</a:t>
            </a:r>
          </a:p>
          <a:p>
            <a:pPr algn="l" defTabSz="685800" rtl="0">
              <a:buFont typeface="Arial" panose="020B0604020202020204" pitchFamily="34" charset="0"/>
              <a:buChar char="•"/>
            </a:pPr>
            <a:r>
              <a:rPr lang="en-US" sz="2100" dirty="0">
                <a:latin typeface="Lato"/>
              </a:rPr>
              <a:t>Fever, especially when the gland is infected to form an abscess</a:t>
            </a:r>
          </a:p>
          <a:p>
            <a:pPr algn="l" defTabSz="685800" rtl="0">
              <a:buFont typeface="Arial" panose="020B0604020202020204" pitchFamily="34" charset="0"/>
              <a:buChar char="•"/>
            </a:pPr>
            <a:r>
              <a:rPr lang="en-US" sz="2100" dirty="0">
                <a:latin typeface="Lato"/>
              </a:rPr>
              <a:t>Large cysts are known to obstruct the urethra and cause pain or irritation during urination, or urination difficulties</a:t>
            </a:r>
          </a:p>
        </p:txBody>
      </p:sp>
    </p:spTree>
    <p:extLst>
      <p:ext uri="{BB962C8B-B14F-4D97-AF65-F5344CB8AC3E}">
        <p14:creationId xmlns:p14="http://schemas.microsoft.com/office/powerpoint/2010/main" val="615159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23528" y="620688"/>
            <a:ext cx="8568952" cy="5903937"/>
          </a:xfrm>
        </p:spPr>
        <p:txBody>
          <a:bodyPr/>
          <a:lstStyle/>
          <a:p>
            <a:pPr algn="l" rtl="0" eaLnBrk="1" hangingPunct="1">
              <a:spcBef>
                <a:spcPts val="500"/>
              </a:spcBef>
              <a:spcAft>
                <a:spcPts val="500"/>
              </a:spcAft>
              <a:buFont typeface="Wingdings" pitchFamily="2" charset="2"/>
              <a:buNone/>
              <a:defRPr/>
            </a:pPr>
            <a:r>
              <a:rPr lang="en-US" sz="2400" dirty="0">
                <a:latin typeface="Arial" panose="020B0604020202020204" pitchFamily="34" charset="0"/>
                <a:cs typeface="Arial" panose="020B0604020202020204" pitchFamily="34" charset="0"/>
              </a:rPr>
              <a:t>The vulva (external genitalia ) includes:</a:t>
            </a:r>
          </a:p>
          <a:p>
            <a:pPr algn="l" rtl="0" eaLnBrk="1" hangingPunct="1">
              <a:spcBef>
                <a:spcPts val="500"/>
              </a:spcBef>
              <a:spcAft>
                <a:spcPts val="500"/>
              </a:spcAft>
              <a:defRPr/>
            </a:pPr>
            <a:r>
              <a:rPr lang="en-US" sz="2400" dirty="0">
                <a:latin typeface="Arial" panose="020B0604020202020204" pitchFamily="34" charset="0"/>
                <a:cs typeface="Arial" panose="020B0604020202020204" pitchFamily="34" charset="0"/>
              </a:rPr>
              <a:t>Mons pubis</a:t>
            </a:r>
          </a:p>
          <a:p>
            <a:pPr algn="l" rtl="0" eaLnBrk="1" hangingPunct="1">
              <a:spcBef>
                <a:spcPts val="500"/>
              </a:spcBef>
              <a:spcAft>
                <a:spcPts val="500"/>
              </a:spcAft>
              <a:defRPr/>
            </a:pPr>
            <a:r>
              <a:rPr lang="en-US" sz="2400" dirty="0">
                <a:latin typeface="Arial" panose="020B0604020202020204" pitchFamily="34" charset="0"/>
                <a:cs typeface="Arial" panose="020B0604020202020204" pitchFamily="34" charset="0"/>
              </a:rPr>
              <a:t>clitoris</a:t>
            </a:r>
          </a:p>
          <a:p>
            <a:pPr algn="l" rtl="0" eaLnBrk="1" hangingPunct="1">
              <a:spcBef>
                <a:spcPts val="500"/>
              </a:spcBef>
              <a:spcAft>
                <a:spcPts val="500"/>
              </a:spcAft>
              <a:defRPr/>
            </a:pPr>
            <a:r>
              <a:rPr lang="en-US" sz="2400" dirty="0">
                <a:latin typeface="Arial" panose="020B0604020202020204" pitchFamily="34" charset="0"/>
                <a:cs typeface="Arial" panose="020B0604020202020204" pitchFamily="34" charset="0"/>
              </a:rPr>
              <a:t>labia </a:t>
            </a:r>
            <a:r>
              <a:rPr lang="en-US" sz="2400" dirty="0" err="1">
                <a:latin typeface="Arial" panose="020B0604020202020204" pitchFamily="34" charset="0"/>
                <a:cs typeface="Arial" panose="020B0604020202020204" pitchFamily="34" charset="0"/>
              </a:rPr>
              <a:t>majora</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minora</a:t>
            </a:r>
            <a:endParaRPr lang="en-US" sz="2400" dirty="0">
              <a:latin typeface="Arial" panose="020B0604020202020204" pitchFamily="34" charset="0"/>
              <a:cs typeface="Arial" panose="020B0604020202020204" pitchFamily="34" charset="0"/>
            </a:endParaRPr>
          </a:p>
          <a:p>
            <a:pPr algn="l" rtl="0" eaLnBrk="1" hangingPunct="1">
              <a:spcBef>
                <a:spcPts val="500"/>
              </a:spcBef>
              <a:spcAft>
                <a:spcPts val="500"/>
              </a:spcAft>
              <a:defRPr/>
            </a:pPr>
            <a:r>
              <a:rPr lang="en-US" sz="2400" dirty="0">
                <a:latin typeface="Arial" panose="020B0604020202020204" pitchFamily="34" charset="0"/>
                <a:cs typeface="Arial" panose="020B0604020202020204" pitchFamily="34" charset="0"/>
              </a:rPr>
              <a:t>Perineum: a less hairy skin &amp; subcutaneous tissue area lying between the vaginal orifice &amp; the anus &amp; covering the </a:t>
            </a:r>
            <a:r>
              <a:rPr lang="en-US" sz="2400" dirty="0" err="1">
                <a:latin typeface="Arial" panose="020B0604020202020204" pitchFamily="34" charset="0"/>
                <a:cs typeface="Arial" panose="020B0604020202020204" pitchFamily="34" charset="0"/>
              </a:rPr>
              <a:t>perineal</a:t>
            </a:r>
            <a:r>
              <a:rPr lang="en-US" sz="2400" dirty="0">
                <a:latin typeface="Arial" panose="020B0604020202020204" pitchFamily="34" charset="0"/>
                <a:cs typeface="Arial" panose="020B0604020202020204" pitchFamily="34" charset="0"/>
              </a:rPr>
              <a:t> body. Its length is 2-5 cm or more. </a:t>
            </a:r>
          </a:p>
          <a:p>
            <a:pPr algn="l" rtl="0" eaLnBrk="1" hangingPunct="1">
              <a:spcBef>
                <a:spcPts val="500"/>
              </a:spcBef>
              <a:spcAft>
                <a:spcPts val="500"/>
              </a:spcAft>
              <a:defRPr/>
            </a:pPr>
            <a:r>
              <a:rPr lang="en-US" sz="2400" dirty="0">
                <a:latin typeface="Arial" panose="020B0604020202020204" pitchFamily="34" charset="0"/>
                <a:cs typeface="Arial" panose="020B0604020202020204" pitchFamily="34" charset="0"/>
              </a:rPr>
              <a:t>Vestibule: a forecourt or a hall next to the entrance. It is the area of smooth skin lying within the L. </a:t>
            </a:r>
            <a:r>
              <a:rPr lang="en-US" sz="2400" dirty="0" err="1">
                <a:latin typeface="Arial" panose="020B0604020202020204" pitchFamily="34" charset="0"/>
                <a:cs typeface="Arial" panose="020B0604020202020204" pitchFamily="34" charset="0"/>
              </a:rPr>
              <a:t>minora</a:t>
            </a:r>
            <a:r>
              <a:rPr lang="en-US" sz="2400" dirty="0">
                <a:latin typeface="Arial" panose="020B0604020202020204" pitchFamily="34" charset="0"/>
                <a:cs typeface="Arial" panose="020B0604020202020204" pitchFamily="34" charset="0"/>
              </a:rPr>
              <a:t> &amp; in front of the vaginal orifice. </a:t>
            </a:r>
          </a:p>
          <a:p>
            <a:pPr algn="l" rtl="0" eaLnBrk="1" hangingPunct="1">
              <a:spcBef>
                <a:spcPts val="500"/>
              </a:spcBef>
              <a:spcAft>
                <a:spcPts val="500"/>
              </a:spcAft>
              <a:defRPr/>
            </a:pPr>
            <a:r>
              <a:rPr lang="en-US" sz="2400" dirty="0">
                <a:latin typeface="Arial" panose="020B0604020202020204" pitchFamily="34" charset="0"/>
                <a:cs typeface="Arial" panose="020B0604020202020204" pitchFamily="34" charset="0"/>
              </a:rPr>
              <a:t>Hymen.</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708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Diagnose</a:t>
            </a:r>
          </a:p>
        </p:txBody>
      </p:sp>
      <p:sp>
        <p:nvSpPr>
          <p:cNvPr id="3" name="Content Placeholder 2"/>
          <p:cNvSpPr>
            <a:spLocks noGrp="1"/>
          </p:cNvSpPr>
          <p:nvPr>
            <p:ph idx="1"/>
          </p:nvPr>
        </p:nvSpPr>
        <p:spPr>
          <a:xfrm>
            <a:off x="101237" y="2125266"/>
            <a:ext cx="5544605" cy="3263504"/>
          </a:xfrm>
        </p:spPr>
        <p:txBody>
          <a:bodyPr>
            <a:normAutofit fontScale="85000" lnSpcReduction="20000"/>
          </a:bodyPr>
          <a:lstStyle/>
          <a:p>
            <a:r>
              <a:rPr lang="en-US" sz="3000" dirty="0"/>
              <a:t> by</a:t>
            </a:r>
            <a:r>
              <a:rPr lang="en-US" sz="3000" b="1" dirty="0"/>
              <a:t> physical examination </a:t>
            </a:r>
          </a:p>
          <a:p>
            <a:r>
              <a:rPr lang="en-US" sz="3000" dirty="0"/>
              <a:t>however</a:t>
            </a:r>
            <a:r>
              <a:rPr lang="en-US" sz="3000" b="1" dirty="0"/>
              <a:t> ultrasonography or cystoscopy </a:t>
            </a:r>
            <a:r>
              <a:rPr lang="en-US" sz="3000" dirty="0"/>
              <a:t>used to distinguish it from diverticulum of the distal urethra</a:t>
            </a:r>
          </a:p>
          <a:p>
            <a:endParaRPr lang="en-US" sz="3000" dirty="0"/>
          </a:p>
          <a:p>
            <a:r>
              <a:rPr lang="en-US" sz="3000" b="1" dirty="0"/>
              <a:t>Culture</a:t>
            </a:r>
            <a:r>
              <a:rPr lang="en-US" sz="3000" dirty="0"/>
              <a:t> for Gonococcal, Chlamydia</a:t>
            </a:r>
          </a:p>
          <a:p>
            <a:endParaRPr lang="en-US" dirty="0"/>
          </a:p>
        </p:txBody>
      </p:sp>
      <p:pic>
        <p:nvPicPr>
          <p:cNvPr id="4" name="Picture 1029" descr="D:\Ed 2\Images\Vulva\Skenes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842" y="857250"/>
            <a:ext cx="3498158"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711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857250"/>
            <a:ext cx="9336677" cy="5478423"/>
          </a:xfrm>
          <a:prstGeom prst="rect">
            <a:avLst/>
          </a:prstGeom>
        </p:spPr>
        <p:txBody>
          <a:bodyPr wrap="square">
            <a:spAutoFit/>
          </a:bodyPr>
          <a:lstStyle/>
          <a:p>
            <a:pPr algn="l" defTabSz="685800" rtl="0"/>
            <a:r>
              <a:rPr lang="en-US" sz="2800" b="1" dirty="0">
                <a:solidFill>
                  <a:schemeClr val="accent2"/>
                </a:solidFill>
                <a:latin typeface="Lato"/>
              </a:rPr>
              <a:t>How is Skene's Duct Cyst Treated?</a:t>
            </a:r>
            <a:endParaRPr lang="en-US" sz="2800" dirty="0">
              <a:solidFill>
                <a:schemeClr val="accent2"/>
              </a:solidFill>
              <a:latin typeface="Lato"/>
            </a:endParaRPr>
          </a:p>
          <a:p>
            <a:pPr algn="l" defTabSz="685800" rtl="0"/>
            <a:r>
              <a:rPr lang="en-US" sz="2100" dirty="0">
                <a:latin typeface="Lato"/>
              </a:rPr>
              <a:t>may not require treatment for the condition.</a:t>
            </a:r>
          </a:p>
          <a:p>
            <a:pPr algn="l" defTabSz="685800" rtl="0"/>
            <a:r>
              <a:rPr lang="en-US" sz="2100" dirty="0">
                <a:latin typeface="Lato"/>
              </a:rPr>
              <a:t>In others, the treatment may depend on the following factors:</a:t>
            </a:r>
          </a:p>
          <a:p>
            <a:pPr algn="l" defTabSz="685800" rtl="0">
              <a:buFont typeface="Arial" panose="020B0604020202020204" pitchFamily="34" charset="0"/>
              <a:buChar char="•"/>
            </a:pPr>
            <a:r>
              <a:rPr lang="en-US" sz="2100" dirty="0">
                <a:latin typeface="Lato"/>
              </a:rPr>
              <a:t>        The size of the cyst</a:t>
            </a:r>
          </a:p>
          <a:p>
            <a:pPr algn="l" defTabSz="685800" rtl="0">
              <a:buFont typeface="Arial" panose="020B0604020202020204" pitchFamily="34" charset="0"/>
              <a:buChar char="•"/>
            </a:pPr>
            <a:r>
              <a:rPr lang="en-US" sz="2100" dirty="0">
                <a:latin typeface="Lato"/>
              </a:rPr>
              <a:t>        Level of discomfort the women is experiencing</a:t>
            </a:r>
          </a:p>
          <a:p>
            <a:pPr algn="l" defTabSz="685800" rtl="0">
              <a:buFont typeface="Arial" panose="020B0604020202020204" pitchFamily="34" charset="0"/>
              <a:buChar char="•"/>
            </a:pPr>
            <a:r>
              <a:rPr lang="en-US" sz="2100" dirty="0">
                <a:latin typeface="Lato"/>
              </a:rPr>
              <a:t>        If the cyst is infected (resulting in a Skene’s gland abscess)</a:t>
            </a:r>
          </a:p>
          <a:p>
            <a:pPr algn="l" defTabSz="685800" rtl="0">
              <a:buFont typeface="Arial" panose="020B0604020202020204" pitchFamily="34" charset="0"/>
              <a:buChar char="•"/>
            </a:pPr>
            <a:r>
              <a:rPr lang="en-US" sz="2100" dirty="0">
                <a:latin typeface="Calibri" panose="020F0502020204030204"/>
              </a:rPr>
              <a:t>         obstruction the urethra </a:t>
            </a:r>
            <a:r>
              <a:rPr lang="en-US" sz="2100" b="1" dirty="0">
                <a:latin typeface="Calibri" panose="020F0502020204030204"/>
              </a:rPr>
              <a:t>(Foley’s catheter)</a:t>
            </a:r>
            <a:endParaRPr lang="en-US" sz="2100" b="1" dirty="0">
              <a:latin typeface="Lato"/>
            </a:endParaRPr>
          </a:p>
          <a:p>
            <a:pPr algn="l" defTabSz="685800" rtl="0"/>
            <a:r>
              <a:rPr lang="en-US" sz="4000" b="1" dirty="0">
                <a:solidFill>
                  <a:schemeClr val="accent2"/>
                </a:solidFill>
                <a:latin typeface="Arial Rounded MT Bold" panose="020F0704030504030204" pitchFamily="34" charset="0"/>
              </a:rPr>
              <a:t>treatment methods </a:t>
            </a:r>
          </a:p>
          <a:p>
            <a:pPr algn="l" defTabSz="685800" rtl="0"/>
            <a:r>
              <a:rPr lang="en-US" sz="2100" b="1" dirty="0" err="1">
                <a:latin typeface="Lato"/>
              </a:rPr>
              <a:t>Sitz</a:t>
            </a:r>
            <a:r>
              <a:rPr lang="en-US" sz="2100" b="1" dirty="0">
                <a:latin typeface="Lato"/>
              </a:rPr>
              <a:t> bath:</a:t>
            </a:r>
            <a:r>
              <a:rPr lang="en-US" sz="2100" dirty="0">
                <a:latin typeface="Lato"/>
              </a:rPr>
              <a:t> </a:t>
            </a:r>
            <a:r>
              <a:rPr lang="en-US" dirty="0">
                <a:latin typeface="Lato"/>
              </a:rPr>
              <a:t>may cause the cyst to break and the fluid will drain on its own</a:t>
            </a:r>
            <a:r>
              <a:rPr lang="en-US" sz="2100" dirty="0">
                <a:latin typeface="Lato"/>
              </a:rPr>
              <a:t>. </a:t>
            </a:r>
          </a:p>
          <a:p>
            <a:pPr algn="l" defTabSz="685800" rtl="0"/>
            <a:r>
              <a:rPr lang="en-US" sz="2100" b="1" dirty="0">
                <a:latin typeface="Lato"/>
              </a:rPr>
              <a:t>Surgical </a:t>
            </a:r>
            <a:r>
              <a:rPr lang="en-US" b="1" dirty="0">
                <a:latin typeface="Lato"/>
              </a:rPr>
              <a:t>drainage: </a:t>
            </a:r>
            <a:r>
              <a:rPr lang="en-US" dirty="0">
                <a:latin typeface="Lato"/>
              </a:rPr>
              <a:t>Surgical drainage of abscess is undertaken for larger cysts</a:t>
            </a:r>
          </a:p>
          <a:p>
            <a:pPr algn="l" defTabSz="685800" rtl="0">
              <a:buFont typeface="Arial" panose="020B0604020202020204" pitchFamily="34" charset="0"/>
              <a:buChar char="•"/>
            </a:pPr>
            <a:r>
              <a:rPr lang="en-US" sz="2100" b="1" dirty="0">
                <a:latin typeface="Lato"/>
              </a:rPr>
              <a:t>Antibiotics:</a:t>
            </a:r>
            <a:r>
              <a:rPr lang="en-US" sz="2100" dirty="0">
                <a:latin typeface="Lato"/>
              </a:rPr>
              <a:t> </a:t>
            </a:r>
            <a:r>
              <a:rPr lang="en-US" dirty="0">
                <a:latin typeface="Lato"/>
              </a:rPr>
              <a:t>If the cyst is infected with abscess formation</a:t>
            </a:r>
            <a:endParaRPr lang="en-US" sz="2100" dirty="0">
              <a:latin typeface="Lato"/>
            </a:endParaRPr>
          </a:p>
          <a:p>
            <a:pPr algn="l" defTabSz="685800" rtl="0">
              <a:buFont typeface="Arial" panose="020B0604020202020204" pitchFamily="34" charset="0"/>
              <a:buChar char="•"/>
            </a:pPr>
            <a:r>
              <a:rPr lang="en-US" sz="2100" b="1" dirty="0">
                <a:latin typeface="Lato"/>
              </a:rPr>
              <a:t>Marsupialization:</a:t>
            </a:r>
            <a:r>
              <a:rPr lang="en-US" sz="2100" dirty="0">
                <a:latin typeface="Lato"/>
              </a:rPr>
              <a:t> </a:t>
            </a:r>
            <a:r>
              <a:rPr lang="en-US" dirty="0">
                <a:latin typeface="Lato"/>
              </a:rPr>
              <a:t>Recurring cysts are treated using this procedure</a:t>
            </a:r>
          </a:p>
          <a:p>
            <a:pPr marL="342900" lvl="1" algn="l" defTabSz="685800" rtl="0"/>
            <a:r>
              <a:rPr lang="en-US" dirty="0">
                <a:latin typeface="Lato"/>
              </a:rPr>
              <a:t>Stitches are placed on each side of the drainage incision so that a permanent opening is made</a:t>
            </a:r>
          </a:p>
          <a:p>
            <a:pPr marL="342900" lvl="1" algn="l" defTabSz="685800" rtl="0"/>
            <a:r>
              <a:rPr lang="en-US" dirty="0">
                <a:latin typeface="Lato"/>
              </a:rPr>
              <a:t>Through this opening a catheter is placed to drain the fluid for a few days so that it does not recur</a:t>
            </a:r>
          </a:p>
        </p:txBody>
      </p:sp>
    </p:spTree>
    <p:extLst>
      <p:ext uri="{BB962C8B-B14F-4D97-AF65-F5344CB8AC3E}">
        <p14:creationId xmlns:p14="http://schemas.microsoft.com/office/powerpoint/2010/main" val="3691008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8B1602-C954-454D-9E74-3EB6BE780247}"/>
              </a:ext>
            </a:extLst>
          </p:cNvPr>
          <p:cNvSpPr>
            <a:spLocks noGrp="1"/>
          </p:cNvSpPr>
          <p:nvPr>
            <p:ph type="title"/>
          </p:nvPr>
        </p:nvSpPr>
        <p:spPr>
          <a:xfrm>
            <a:off x="1187624" y="2492896"/>
            <a:ext cx="7055380" cy="1536122"/>
          </a:xfrm>
        </p:spPr>
        <p:txBody>
          <a:bodyPr/>
          <a:lstStyle/>
          <a:p>
            <a:r>
              <a:rPr lang="en-US" sz="7200" dirty="0">
                <a:solidFill>
                  <a:schemeClr val="accent2"/>
                </a:solidFill>
                <a:latin typeface="Arial Black" panose="020B0A04020102020204" pitchFamily="34" charset="0"/>
              </a:rPr>
              <a:t>THANK YOU </a:t>
            </a:r>
          </a:p>
        </p:txBody>
      </p:sp>
    </p:spTree>
    <p:extLst>
      <p:ext uri="{BB962C8B-B14F-4D97-AF65-F5344CB8AC3E}">
        <p14:creationId xmlns:p14="http://schemas.microsoft.com/office/powerpoint/2010/main" val="3798402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ndalus" pitchFamily="18" charset="-78"/>
                <a:cs typeface="Andalus" pitchFamily="18" charset="-78"/>
              </a:rPr>
              <a:t>Benign Cervical lesions</a:t>
            </a:r>
            <a:br>
              <a:rPr lang="en-US" dirty="0" smtClean="0">
                <a:latin typeface="Andalus" pitchFamily="18" charset="-78"/>
                <a:cs typeface="Andalus" pitchFamily="18" charset="-78"/>
              </a:rPr>
            </a:br>
            <a:endParaRPr lang="ar-JO" dirty="0">
              <a:latin typeface="Andalus" pitchFamily="18" charset="-78"/>
              <a:cs typeface="Andalus" pitchFamily="18" charset="-78"/>
            </a:endParaRPr>
          </a:p>
        </p:txBody>
      </p:sp>
      <p:sp>
        <p:nvSpPr>
          <p:cNvPr id="3" name="Subtitle 2"/>
          <p:cNvSpPr>
            <a:spLocks noGrp="1"/>
          </p:cNvSpPr>
          <p:nvPr>
            <p:ph type="subTitle" idx="1"/>
          </p:nvPr>
        </p:nvSpPr>
        <p:spPr/>
        <p:txBody>
          <a:bodyPr/>
          <a:lstStyle/>
          <a:p>
            <a:pPr algn="l"/>
            <a:r>
              <a:rPr lang="en-US" dirty="0" err="1" smtClean="0">
                <a:solidFill>
                  <a:srgbClr val="0070C0"/>
                </a:solidFill>
                <a:latin typeface="Andalus" pitchFamily="18" charset="-78"/>
                <a:cs typeface="Andalus" pitchFamily="18" charset="-78"/>
              </a:rPr>
              <a:t>Felasten</a:t>
            </a:r>
            <a:r>
              <a:rPr lang="en-US" dirty="0" smtClean="0">
                <a:solidFill>
                  <a:srgbClr val="0070C0"/>
                </a:solidFill>
                <a:latin typeface="Andalus" pitchFamily="18" charset="-78"/>
                <a:cs typeface="Andalus" pitchFamily="18" charset="-78"/>
              </a:rPr>
              <a:t> Abed </a:t>
            </a:r>
            <a:endParaRPr lang="ar-JO" dirty="0">
              <a:solidFill>
                <a:srgbClr val="0070C0"/>
              </a:solidFill>
              <a:latin typeface="Andalus" pitchFamily="18" charset="-78"/>
              <a:cs typeface="Andalus" pitchFamily="18" charset="-78"/>
            </a:endParaRPr>
          </a:p>
        </p:txBody>
      </p:sp>
    </p:spTree>
    <p:extLst>
      <p:ext uri="{BB962C8B-B14F-4D97-AF65-F5344CB8AC3E}">
        <p14:creationId xmlns:p14="http://schemas.microsoft.com/office/powerpoint/2010/main" val="1563913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533400"/>
            <a:ext cx="1981200" cy="5791200"/>
          </a:xfrm>
        </p:spPr>
        <p:txBody>
          <a:bodyPr>
            <a:noAutofit/>
          </a:bodyPr>
          <a:lstStyle/>
          <a:p>
            <a:r>
              <a:rPr lang="en-US" sz="2400" dirty="0" smtClean="0"/>
              <a:t>-The external cervical </a:t>
            </a:r>
            <a:r>
              <a:rPr lang="en-US" sz="2400" dirty="0" err="1" smtClean="0"/>
              <a:t>os</a:t>
            </a:r>
            <a:r>
              <a:rPr lang="en-US" sz="2400" dirty="0" smtClean="0"/>
              <a:t> is small, round, and centrally placed in </a:t>
            </a:r>
            <a:r>
              <a:rPr lang="en-US" sz="2400" dirty="0" err="1" smtClean="0"/>
              <a:t>nulliparous</a:t>
            </a:r>
            <a:r>
              <a:rPr lang="en-US" sz="2400" dirty="0" smtClean="0"/>
              <a:t> patients.</a:t>
            </a:r>
            <a:br>
              <a:rPr lang="en-US" sz="2400" dirty="0" smtClean="0"/>
            </a:br>
            <a:r>
              <a:rPr lang="en-US" sz="2400" dirty="0" smtClean="0"/>
              <a:t>- In </a:t>
            </a:r>
            <a:r>
              <a:rPr lang="en-US" sz="2400" dirty="0" err="1" smtClean="0"/>
              <a:t>parous</a:t>
            </a:r>
            <a:r>
              <a:rPr lang="en-US" sz="2400" dirty="0" smtClean="0"/>
              <a:t> patients who have labored into the third stage, it is a large, transverse, </a:t>
            </a:r>
            <a:r>
              <a:rPr lang="en-US" sz="2400" dirty="0" err="1" smtClean="0"/>
              <a:t>stellate</a:t>
            </a:r>
            <a:r>
              <a:rPr lang="en-US" sz="2400" dirty="0" smtClean="0"/>
              <a:t> slit.</a:t>
            </a:r>
            <a:endParaRPr lang="ar-JO" sz="2400" dirty="0"/>
          </a:p>
        </p:txBody>
      </p:sp>
      <p:pic>
        <p:nvPicPr>
          <p:cNvPr id="4" name="Content Placeholder 3" descr="Parousandnonparouscervix.jpg"/>
          <p:cNvPicPr>
            <a:picLocks noGrp="1" noChangeAspect="1"/>
          </p:cNvPicPr>
          <p:nvPr>
            <p:ph idx="1"/>
          </p:nvPr>
        </p:nvPicPr>
        <p:blipFill>
          <a:blip r:embed="rId2" cstate="print"/>
          <a:stretch>
            <a:fillRect/>
          </a:stretch>
        </p:blipFill>
        <p:spPr>
          <a:xfrm>
            <a:off x="838200" y="381000"/>
            <a:ext cx="5520365" cy="6096000"/>
          </a:xfrm>
        </p:spPr>
      </p:pic>
    </p:spTree>
    <p:extLst>
      <p:ext uri="{BB962C8B-B14F-4D97-AF65-F5344CB8AC3E}">
        <p14:creationId xmlns:p14="http://schemas.microsoft.com/office/powerpoint/2010/main" val="12765217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762000"/>
            <a:ext cx="8305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5099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ndalus" pitchFamily="18" charset="-78"/>
                <a:cs typeface="Andalus" pitchFamily="18" charset="-78"/>
              </a:rPr>
              <a:t>Benign diseases of the cervix</a:t>
            </a:r>
            <a:br>
              <a:rPr lang="en-US" dirty="0" smtClean="0">
                <a:latin typeface="Andalus" pitchFamily="18" charset="-78"/>
                <a:cs typeface="Andalus" pitchFamily="18" charset="-78"/>
              </a:rPr>
            </a:br>
            <a:endParaRPr lang="ar-JO" dirty="0"/>
          </a:p>
        </p:txBody>
      </p:sp>
      <p:sp>
        <p:nvSpPr>
          <p:cNvPr id="3" name="Content Placeholder 2"/>
          <p:cNvSpPr>
            <a:spLocks noGrp="1"/>
          </p:cNvSpPr>
          <p:nvPr>
            <p:ph idx="1"/>
          </p:nvPr>
        </p:nvSpPr>
        <p:spPr/>
        <p:txBody>
          <a:bodyPr>
            <a:normAutofit fontScale="77500" lnSpcReduction="20000"/>
          </a:bodyPr>
          <a:lstStyle/>
          <a:p>
            <a:r>
              <a:rPr lang="en-US" dirty="0" smtClean="0"/>
              <a:t>Benign abnormalities of the uterine cervix (Latin for neck) are commonly seen on pelvic examination. </a:t>
            </a:r>
          </a:p>
          <a:p>
            <a:r>
              <a:rPr lang="en-US" dirty="0" smtClean="0"/>
              <a:t>The relative ease of cervical examination allows observation of physiologic changes that occur in response to normal cyclic variations in ovarian hormone secretion, as well as a variety of structural abnormalities and pathologic conditions (infection-related, benign </a:t>
            </a:r>
            <a:r>
              <a:rPr lang="en-US" dirty="0" err="1" smtClean="0"/>
              <a:t>neoplasms</a:t>
            </a:r>
            <a:r>
              <a:rPr lang="en-US" dirty="0" smtClean="0"/>
              <a:t>, premalignant, malignant, or congenital anatomic anomalies). </a:t>
            </a:r>
          </a:p>
          <a:p>
            <a:r>
              <a:rPr lang="en-US" dirty="0" smtClean="0"/>
              <a:t>Diagnosis and management may require a combination of gross visualization, palpation, cervical cytology, testing for human </a:t>
            </a:r>
            <a:r>
              <a:rPr lang="en-US" dirty="0" err="1" smtClean="0"/>
              <a:t>papillomavirus</a:t>
            </a:r>
            <a:r>
              <a:rPr lang="en-US" dirty="0" smtClean="0"/>
              <a:t> or other infections, examination under magnification (</a:t>
            </a:r>
            <a:r>
              <a:rPr lang="en-US" dirty="0" err="1" smtClean="0"/>
              <a:t>colposcopy</a:t>
            </a:r>
            <a:r>
              <a:rPr lang="en-US" dirty="0" smtClean="0"/>
              <a:t>), or pelvic imaging.</a:t>
            </a:r>
            <a:endParaRPr lang="ar-JO" dirty="0"/>
          </a:p>
        </p:txBody>
      </p:sp>
    </p:spTree>
    <p:extLst>
      <p:ext uri="{BB962C8B-B14F-4D97-AF65-F5344CB8AC3E}">
        <p14:creationId xmlns:p14="http://schemas.microsoft.com/office/powerpoint/2010/main" val="8785312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ndalus" pitchFamily="18" charset="-78"/>
                <a:cs typeface="Andalus" pitchFamily="18" charset="-78"/>
              </a:rPr>
              <a:t>Benign diseases of the cervix</a:t>
            </a:r>
            <a:br>
              <a:rPr lang="en-US" dirty="0" smtClean="0">
                <a:latin typeface="Andalus" pitchFamily="18" charset="-78"/>
                <a:cs typeface="Andalus" pitchFamily="18" charset="-78"/>
              </a:rPr>
            </a:br>
            <a:endParaRPr lang="ar-JO" dirty="0">
              <a:latin typeface="Andalus" pitchFamily="18" charset="-78"/>
              <a:cs typeface="Andalus" pitchFamily="18" charset="-78"/>
            </a:endParaRPr>
          </a:p>
        </p:txBody>
      </p:sp>
      <p:sp>
        <p:nvSpPr>
          <p:cNvPr id="3" name="Content Placeholder 2"/>
          <p:cNvSpPr>
            <a:spLocks noGrp="1"/>
          </p:cNvSpPr>
          <p:nvPr>
            <p:ph idx="1"/>
          </p:nvPr>
        </p:nvSpPr>
        <p:spPr/>
        <p:txBody>
          <a:bodyPr/>
          <a:lstStyle/>
          <a:p>
            <a:pPr marL="514350" indent="-514350" rtl="1">
              <a:buNone/>
            </a:pPr>
            <a:r>
              <a:rPr lang="en-US" altLang="en-US" dirty="0" smtClean="0">
                <a:latin typeface="Andalus" pitchFamily="18" charset="-78"/>
                <a:cs typeface="Andalus" pitchFamily="18" charset="-78"/>
              </a:rPr>
              <a:t>Cervical </a:t>
            </a:r>
            <a:r>
              <a:rPr lang="en-US" altLang="en-US" dirty="0" err="1" smtClean="0">
                <a:latin typeface="Andalus" pitchFamily="18" charset="-78"/>
                <a:cs typeface="Andalus" pitchFamily="18" charset="-78"/>
              </a:rPr>
              <a:t>ectropion</a:t>
            </a:r>
            <a:r>
              <a:rPr lang="en-US" altLang="en-US" dirty="0" smtClean="0">
                <a:latin typeface="Andalus" pitchFamily="18" charset="-78"/>
                <a:cs typeface="Andalus" pitchFamily="18" charset="-78"/>
              </a:rPr>
              <a:t>.</a:t>
            </a:r>
          </a:p>
          <a:p>
            <a:pPr marL="514350" indent="-514350" rtl="1">
              <a:buNone/>
            </a:pPr>
            <a:r>
              <a:rPr lang="en-US" altLang="en-US" dirty="0" smtClean="0">
                <a:latin typeface="Andalus" pitchFamily="18" charset="-78"/>
                <a:cs typeface="Andalus" pitchFamily="18" charset="-78"/>
              </a:rPr>
              <a:t>Cervical polyp</a:t>
            </a:r>
          </a:p>
          <a:p>
            <a:pPr marL="514350" indent="-514350" rtl="1">
              <a:buNone/>
            </a:pPr>
            <a:r>
              <a:rPr lang="en-US" altLang="en-US" dirty="0" err="1" smtClean="0">
                <a:latin typeface="Andalus" pitchFamily="18" charset="-78"/>
                <a:cs typeface="Andalus" pitchFamily="18" charset="-78"/>
              </a:rPr>
              <a:t>Nabothian</a:t>
            </a:r>
            <a:r>
              <a:rPr lang="en-US" altLang="en-US" dirty="0" smtClean="0">
                <a:latin typeface="Andalus" pitchFamily="18" charset="-78"/>
                <a:cs typeface="Andalus" pitchFamily="18" charset="-78"/>
              </a:rPr>
              <a:t>  cyst.</a:t>
            </a:r>
          </a:p>
          <a:p>
            <a:pPr marL="514350" indent="-514350" rtl="1">
              <a:buNone/>
            </a:pPr>
            <a:r>
              <a:rPr lang="en-US" altLang="en-US" dirty="0" smtClean="0">
                <a:latin typeface="Andalus" pitchFamily="18" charset="-78"/>
                <a:cs typeface="Andalus" pitchFamily="18" charset="-78"/>
              </a:rPr>
              <a:t>Cervical warts.</a:t>
            </a:r>
          </a:p>
          <a:p>
            <a:endParaRPr lang="ar-JO" dirty="0"/>
          </a:p>
        </p:txBody>
      </p:sp>
    </p:spTree>
    <p:extLst>
      <p:ext uri="{BB962C8B-B14F-4D97-AF65-F5344CB8AC3E}">
        <p14:creationId xmlns:p14="http://schemas.microsoft.com/office/powerpoint/2010/main" val="1340547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ndalus" pitchFamily="18" charset="-78"/>
                <a:cs typeface="Andalus" pitchFamily="18" charset="-78"/>
              </a:rPr>
              <a:t>Carvical</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ectropion</a:t>
            </a:r>
            <a:endParaRPr lang="ar-JO" dirty="0">
              <a:latin typeface="Andalus" pitchFamily="18" charset="-78"/>
              <a:cs typeface="Andalus" pitchFamily="18" charset="-78"/>
            </a:endParaRPr>
          </a:p>
        </p:txBody>
      </p:sp>
      <p:sp>
        <p:nvSpPr>
          <p:cNvPr id="3" name="Content Placeholder 2"/>
          <p:cNvSpPr>
            <a:spLocks noGrp="1"/>
          </p:cNvSpPr>
          <p:nvPr>
            <p:ph idx="1"/>
          </p:nvPr>
        </p:nvSpPr>
        <p:spPr/>
        <p:txBody>
          <a:bodyPr/>
          <a:lstStyle/>
          <a:p>
            <a:r>
              <a:rPr lang="en-US" dirty="0" smtClean="0"/>
              <a:t>Cervical erosion ( glandular </a:t>
            </a:r>
            <a:r>
              <a:rPr lang="en-US" dirty="0" err="1" smtClean="0"/>
              <a:t>epithilum</a:t>
            </a:r>
            <a:r>
              <a:rPr lang="en-US" dirty="0" smtClean="0"/>
              <a:t> that line the </a:t>
            </a:r>
            <a:r>
              <a:rPr lang="en-US" dirty="0" err="1" smtClean="0"/>
              <a:t>endocervix</a:t>
            </a:r>
            <a:r>
              <a:rPr lang="en-US" dirty="0" smtClean="0"/>
              <a:t> are present on </a:t>
            </a:r>
            <a:r>
              <a:rPr lang="en-US" dirty="0" err="1" smtClean="0"/>
              <a:t>thr</a:t>
            </a:r>
            <a:r>
              <a:rPr lang="en-US" dirty="0" smtClean="0"/>
              <a:t> </a:t>
            </a:r>
            <a:r>
              <a:rPr lang="en-US" dirty="0" err="1" smtClean="0"/>
              <a:t>ectocervix</a:t>
            </a:r>
            <a:r>
              <a:rPr lang="en-US" dirty="0" smtClean="0"/>
              <a:t> )</a:t>
            </a:r>
          </a:p>
          <a:p>
            <a:r>
              <a:rPr lang="en-US" dirty="0" smtClean="0"/>
              <a:t>Usually common physiologic condition in  high estrogen level in </a:t>
            </a:r>
            <a:r>
              <a:rPr lang="en-US" dirty="0" err="1" smtClean="0"/>
              <a:t>adolecents</a:t>
            </a:r>
            <a:r>
              <a:rPr lang="en-US" dirty="0" smtClean="0"/>
              <a:t> , pregnancy , usage of </a:t>
            </a:r>
            <a:r>
              <a:rPr lang="en-US" dirty="0" err="1" smtClean="0"/>
              <a:t>ocp</a:t>
            </a:r>
            <a:r>
              <a:rPr lang="en-US" dirty="0" smtClean="0"/>
              <a:t> , or who had cervical laceration during </a:t>
            </a:r>
            <a:r>
              <a:rPr lang="en-US" dirty="0" err="1" smtClean="0"/>
              <a:t>labour</a:t>
            </a:r>
            <a:r>
              <a:rPr lang="en-US" dirty="0" smtClean="0"/>
              <a:t> , delivery</a:t>
            </a:r>
            <a:endParaRPr lang="ar-JO" dirty="0"/>
          </a:p>
        </p:txBody>
      </p:sp>
    </p:spTree>
    <p:extLst>
      <p:ext uri="{BB962C8B-B14F-4D97-AF65-F5344CB8AC3E}">
        <p14:creationId xmlns:p14="http://schemas.microsoft.com/office/powerpoint/2010/main" val="4045470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Hx</a:t>
            </a:r>
            <a:endParaRPr lang="ar-JO" dirty="0"/>
          </a:p>
        </p:txBody>
      </p:sp>
      <p:sp>
        <p:nvSpPr>
          <p:cNvPr id="3" name="Content Placeholder 2"/>
          <p:cNvSpPr>
            <a:spLocks noGrp="1"/>
          </p:cNvSpPr>
          <p:nvPr>
            <p:ph idx="1"/>
          </p:nvPr>
        </p:nvSpPr>
        <p:spPr/>
        <p:txBody>
          <a:bodyPr>
            <a:normAutofit lnSpcReduction="10000"/>
          </a:bodyPr>
          <a:lstStyle/>
          <a:p>
            <a:r>
              <a:rPr lang="en-US" dirty="0" smtClean="0"/>
              <a:t>Pt usually asymptomatic and diagnosed during routine pelvic exam </a:t>
            </a:r>
          </a:p>
          <a:p>
            <a:r>
              <a:rPr lang="en-US" dirty="0" smtClean="0"/>
              <a:t>But may come with :</a:t>
            </a:r>
          </a:p>
          <a:p>
            <a:r>
              <a:rPr lang="en-US" dirty="0" smtClean="0"/>
              <a:t>-excessive vaginal discharge : mc compliant , mucous non-</a:t>
            </a:r>
            <a:r>
              <a:rPr lang="en-US" dirty="0" err="1" smtClean="0"/>
              <a:t>purulant</a:t>
            </a:r>
            <a:r>
              <a:rPr lang="en-US" dirty="0" smtClean="0"/>
              <a:t> discharge very excessive </a:t>
            </a:r>
          </a:p>
          <a:p>
            <a:r>
              <a:rPr lang="en-US" dirty="0" smtClean="0"/>
              <a:t>Spotting ( </a:t>
            </a:r>
            <a:r>
              <a:rPr lang="en-US" dirty="0" err="1" smtClean="0"/>
              <a:t>postcoital</a:t>
            </a:r>
            <a:r>
              <a:rPr lang="en-US" dirty="0" smtClean="0"/>
              <a:t> bleeding mostly ) , and if she is pregnant , cervical </a:t>
            </a:r>
            <a:r>
              <a:rPr lang="en-US" dirty="0" err="1" smtClean="0"/>
              <a:t>ectropion</a:t>
            </a:r>
            <a:r>
              <a:rPr lang="en-US" dirty="0" smtClean="0"/>
              <a:t> is one of the common vaginal bleeding in third </a:t>
            </a:r>
            <a:r>
              <a:rPr lang="en-US" dirty="0" err="1" smtClean="0"/>
              <a:t>trimestr</a:t>
            </a:r>
            <a:endParaRPr lang="en-US" dirty="0" smtClean="0"/>
          </a:p>
          <a:p>
            <a:r>
              <a:rPr lang="en-US" dirty="0" smtClean="0"/>
              <a:t>-</a:t>
            </a:r>
            <a:r>
              <a:rPr lang="en-US" dirty="0" err="1" smtClean="0"/>
              <a:t>dysparunia</a:t>
            </a:r>
            <a:r>
              <a:rPr lang="en-US" dirty="0" smtClean="0"/>
              <a:t>, recurrent </a:t>
            </a:r>
            <a:r>
              <a:rPr lang="en-US" dirty="0" err="1" smtClean="0"/>
              <a:t>cervicitis</a:t>
            </a:r>
            <a:r>
              <a:rPr lang="en-US" dirty="0" smtClean="0"/>
              <a:t> </a:t>
            </a:r>
            <a:endParaRPr lang="ar-JO" dirty="0"/>
          </a:p>
        </p:txBody>
      </p:sp>
    </p:spTree>
    <p:extLst>
      <p:ext uri="{BB962C8B-B14F-4D97-AF65-F5344CB8AC3E}">
        <p14:creationId xmlns:p14="http://schemas.microsoft.com/office/powerpoint/2010/main" val="271894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7950" y="115888"/>
            <a:ext cx="8928100" cy="1143000"/>
          </a:xfrm>
        </p:spPr>
        <p:txBody>
          <a:bodyPr/>
          <a:lstStyle/>
          <a:p>
            <a:r>
              <a:rPr lang="en-US" altLang="en-US" b="1">
                <a:solidFill>
                  <a:srgbClr val="FF0000"/>
                </a:solidFill>
              </a:rPr>
              <a:t>Non-neoplastic epithelial disorders </a:t>
            </a:r>
            <a:endParaRPr lang="en-US" altLang="en-US"/>
          </a:p>
        </p:txBody>
      </p:sp>
      <p:sp>
        <p:nvSpPr>
          <p:cNvPr id="5123" name="Content Placeholder 2"/>
          <p:cNvSpPr>
            <a:spLocks noGrp="1"/>
          </p:cNvSpPr>
          <p:nvPr>
            <p:ph idx="1"/>
          </p:nvPr>
        </p:nvSpPr>
        <p:spPr>
          <a:xfrm>
            <a:off x="107950" y="1258888"/>
            <a:ext cx="8928100" cy="5483225"/>
          </a:xfrm>
        </p:spPr>
        <p:txBody>
          <a:bodyPr>
            <a:normAutofit lnSpcReduction="10000"/>
          </a:bodyPr>
          <a:lstStyle/>
          <a:p>
            <a:pPr marL="609600" indent="-609600" algn="l" rtl="0" eaLnBrk="1" hangingPunct="1">
              <a:buFont typeface="Wingdings" pitchFamily="2" charset="2"/>
              <a:buNone/>
            </a:pPr>
            <a:r>
              <a:rPr lang="en-US" altLang="en-US" sz="2800" b="1">
                <a:solidFill>
                  <a:srgbClr val="FF0000"/>
                </a:solidFill>
              </a:rPr>
              <a:t>Classification:</a:t>
            </a:r>
          </a:p>
          <a:p>
            <a:pPr marL="609600" indent="-609600" algn="l" rtl="0" eaLnBrk="1" hangingPunct="1">
              <a:buFontTx/>
              <a:buAutoNum type="arabicPeriod"/>
            </a:pPr>
            <a:r>
              <a:rPr lang="en-US" altLang="en-US" sz="2800" b="1"/>
              <a:t>Lichen sclerosis</a:t>
            </a:r>
            <a:r>
              <a:rPr lang="en-US" altLang="en-US" sz="2800"/>
              <a:t>.</a:t>
            </a:r>
          </a:p>
          <a:p>
            <a:pPr marL="609600" indent="-609600" algn="l" rtl="0" eaLnBrk="1" hangingPunct="1">
              <a:buFontTx/>
              <a:buAutoNum type="arabicPeriod"/>
            </a:pPr>
            <a:r>
              <a:rPr lang="en-US" altLang="en-US" sz="2800" b="1"/>
              <a:t>Squamous cell hyperplasia (Hyperplastic dystrophy)</a:t>
            </a:r>
            <a:r>
              <a:rPr lang="en-US" altLang="en-US" sz="2800"/>
              <a:t>.</a:t>
            </a:r>
          </a:p>
          <a:p>
            <a:pPr marL="609600" indent="-609600" algn="l" rtl="0" eaLnBrk="1" hangingPunct="1">
              <a:buFontTx/>
              <a:buAutoNum type="arabicPeriod"/>
            </a:pPr>
            <a:r>
              <a:rPr lang="en-US" altLang="en-US" sz="2800"/>
              <a:t>Other dermatoses.</a:t>
            </a:r>
          </a:p>
          <a:p>
            <a:pPr lvl="1" algn="l" rtl="0" eaLnBrk="1" hangingPunct="1"/>
            <a:r>
              <a:rPr lang="en-US" altLang="en-US" sz="2600"/>
              <a:t>Lichen planus.</a:t>
            </a:r>
          </a:p>
          <a:p>
            <a:pPr lvl="1" algn="l" rtl="0" eaLnBrk="1" hangingPunct="1"/>
            <a:r>
              <a:rPr lang="en-US" altLang="en-US" sz="2600"/>
              <a:t>Psoriasis.</a:t>
            </a:r>
          </a:p>
          <a:p>
            <a:pPr lvl="1" algn="l" rtl="0" eaLnBrk="1" hangingPunct="1"/>
            <a:r>
              <a:rPr lang="en-US" altLang="en-US" sz="2600"/>
              <a:t>Seborrheic dermatitis</a:t>
            </a:r>
          </a:p>
          <a:p>
            <a:pPr lvl="1" algn="l" rtl="0" eaLnBrk="1" hangingPunct="1"/>
            <a:r>
              <a:rPr lang="en-US" altLang="en-US" sz="2600"/>
              <a:t>Inflammatory dermatoses.</a:t>
            </a:r>
          </a:p>
          <a:p>
            <a:pPr lvl="1" algn="l" rtl="0" eaLnBrk="1" hangingPunct="1"/>
            <a:r>
              <a:rPr lang="en-US" altLang="en-US" sz="2600"/>
              <a:t>Ulcerative dermatoses.</a:t>
            </a:r>
          </a:p>
          <a:p>
            <a:pPr marL="609600" indent="-609600" algn="l" rtl="0" eaLnBrk="1" hangingPunct="1">
              <a:buFontTx/>
              <a:buNone/>
            </a:pPr>
            <a:r>
              <a:rPr lang="en-US" altLang="en-US" sz="2800"/>
              <a:t>     </a:t>
            </a:r>
            <a:endParaRPr lang="en-GB" altLang="en-US" sz="2800"/>
          </a:p>
        </p:txBody>
      </p:sp>
    </p:spTree>
    <p:extLst>
      <p:ext uri="{BB962C8B-B14F-4D97-AF65-F5344CB8AC3E}">
        <p14:creationId xmlns:p14="http://schemas.microsoft.com/office/powerpoint/2010/main" val="3275959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 </a:t>
            </a:r>
            <a:endParaRPr lang="ar-JO" dirty="0"/>
          </a:p>
        </p:txBody>
      </p:sp>
      <p:sp>
        <p:nvSpPr>
          <p:cNvPr id="3" name="Content Placeholder 2"/>
          <p:cNvSpPr>
            <a:spLocks noGrp="1"/>
          </p:cNvSpPr>
          <p:nvPr>
            <p:ph idx="1"/>
          </p:nvPr>
        </p:nvSpPr>
        <p:spPr>
          <a:xfrm>
            <a:off x="457200" y="1600201"/>
            <a:ext cx="8229600" cy="1219200"/>
          </a:xfrm>
        </p:spPr>
        <p:txBody>
          <a:bodyPr>
            <a:normAutofit fontScale="92500" lnSpcReduction="20000"/>
          </a:bodyPr>
          <a:lstStyle/>
          <a:p>
            <a:r>
              <a:rPr lang="en-US" dirty="0" smtClean="0"/>
              <a:t>By speculum exam the </a:t>
            </a:r>
            <a:r>
              <a:rPr lang="en-US" dirty="0" err="1" smtClean="0"/>
              <a:t>everted</a:t>
            </a:r>
            <a:r>
              <a:rPr lang="en-US" dirty="0" smtClean="0"/>
              <a:t> epithelium has a reddish appearance similar to granulation tissue and may be covered by a yellow turbid discharge. </a:t>
            </a:r>
            <a:endParaRPr lang="ar-JO"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778452"/>
            <a:ext cx="4178108" cy="40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772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dirty="0"/>
          </a:p>
        </p:txBody>
      </p:sp>
      <p:sp>
        <p:nvSpPr>
          <p:cNvPr id="3" name="Content Placeholder 2"/>
          <p:cNvSpPr>
            <a:spLocks noGrp="1"/>
          </p:cNvSpPr>
          <p:nvPr>
            <p:ph idx="1"/>
          </p:nvPr>
        </p:nvSpPr>
        <p:spPr/>
        <p:txBody>
          <a:bodyPr/>
          <a:lstStyle/>
          <a:p>
            <a:r>
              <a:rPr lang="en-US" dirty="0" smtClean="0"/>
              <a:t>Further investigation to exclude other condition like </a:t>
            </a:r>
            <a:r>
              <a:rPr lang="en-US" dirty="0" err="1" smtClean="0"/>
              <a:t>cervicitis</a:t>
            </a:r>
            <a:r>
              <a:rPr lang="en-US" dirty="0" smtClean="0"/>
              <a:t> (NAAT , triple swab if </a:t>
            </a:r>
            <a:r>
              <a:rPr lang="en-US" dirty="0" err="1" smtClean="0"/>
              <a:t>purulant</a:t>
            </a:r>
            <a:r>
              <a:rPr lang="en-US" dirty="0" smtClean="0"/>
              <a:t> vaginal discharge )</a:t>
            </a:r>
          </a:p>
          <a:p>
            <a:r>
              <a:rPr lang="en-US" dirty="0" smtClean="0"/>
              <a:t>differentiate BTW </a:t>
            </a:r>
            <a:r>
              <a:rPr lang="en-US" dirty="0" err="1" smtClean="0"/>
              <a:t>ectropion</a:t>
            </a:r>
            <a:r>
              <a:rPr lang="en-US" dirty="0" smtClean="0"/>
              <a:t> and CIN , and cervical cancer  by (pap smear, </a:t>
            </a:r>
            <a:r>
              <a:rPr lang="en-US" dirty="0" err="1" smtClean="0"/>
              <a:t>colposcopy</a:t>
            </a:r>
            <a:r>
              <a:rPr lang="en-US" dirty="0" smtClean="0"/>
              <a:t>,   </a:t>
            </a:r>
            <a:r>
              <a:rPr lang="en-US" dirty="0" err="1" smtClean="0"/>
              <a:t>colposcope</a:t>
            </a:r>
            <a:r>
              <a:rPr lang="en-US" dirty="0" smtClean="0"/>
              <a:t> with </a:t>
            </a:r>
            <a:r>
              <a:rPr lang="en-US" dirty="0" err="1" smtClean="0"/>
              <a:t>biobsy</a:t>
            </a:r>
            <a:r>
              <a:rPr lang="en-US" dirty="0" smtClean="0"/>
              <a:t> )</a:t>
            </a:r>
            <a:endParaRPr lang="ar-JO" dirty="0"/>
          </a:p>
        </p:txBody>
      </p:sp>
    </p:spTree>
    <p:extLst>
      <p:ext uri="{BB962C8B-B14F-4D97-AF65-F5344CB8AC3E}">
        <p14:creationId xmlns:p14="http://schemas.microsoft.com/office/powerpoint/2010/main" val="4100455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itchFamily="18" charset="-78"/>
                <a:cs typeface="Andalus" pitchFamily="18" charset="-78"/>
              </a:rPr>
              <a:t>Treatment </a:t>
            </a:r>
            <a:endParaRPr lang="ar-JO" dirty="0">
              <a:latin typeface="Andalus" pitchFamily="18" charset="-78"/>
              <a:cs typeface="Andalus" pitchFamily="18" charset="-78"/>
            </a:endParaRPr>
          </a:p>
        </p:txBody>
      </p:sp>
      <p:sp>
        <p:nvSpPr>
          <p:cNvPr id="3" name="Content Placeholder 2"/>
          <p:cNvSpPr>
            <a:spLocks noGrp="1"/>
          </p:cNvSpPr>
          <p:nvPr>
            <p:ph idx="1"/>
          </p:nvPr>
        </p:nvSpPr>
        <p:spPr/>
        <p:txBody>
          <a:bodyPr>
            <a:normAutofit/>
          </a:bodyPr>
          <a:lstStyle/>
          <a:p>
            <a:r>
              <a:rPr lang="en-US" sz="2800" dirty="0" err="1" smtClean="0">
                <a:latin typeface="Andalus" pitchFamily="18" charset="-78"/>
                <a:cs typeface="Andalus" pitchFamily="18" charset="-78"/>
              </a:rPr>
              <a:t>Ectropion</a:t>
            </a:r>
            <a:r>
              <a:rPr lang="en-US" sz="2800" dirty="0" smtClean="0">
                <a:latin typeface="Andalus" pitchFamily="18" charset="-78"/>
                <a:cs typeface="Andalus" pitchFamily="18" charset="-78"/>
              </a:rPr>
              <a:t> does not need to be treated except in the rare occurrence of excessive mucous discharge or spotting that is very bothersome to the patient. In such cases, malignancy should be excluded before undertaking any treatment.</a:t>
            </a:r>
          </a:p>
          <a:p>
            <a:pPr>
              <a:buNone/>
            </a:pPr>
            <a:endParaRPr lang="ar-JO" sz="2800" dirty="0">
              <a:latin typeface="Andalus" pitchFamily="18" charset="-78"/>
              <a:cs typeface="Andalus" pitchFamily="18" charset="-78"/>
            </a:endParaRPr>
          </a:p>
        </p:txBody>
      </p:sp>
    </p:spTree>
    <p:extLst>
      <p:ext uri="{BB962C8B-B14F-4D97-AF65-F5344CB8AC3E}">
        <p14:creationId xmlns:p14="http://schemas.microsoft.com/office/powerpoint/2010/main" val="4035582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ar-JO" dirty="0"/>
          </a:p>
        </p:txBody>
      </p:sp>
      <p:sp>
        <p:nvSpPr>
          <p:cNvPr id="3" name="Content Placeholder 2"/>
          <p:cNvSpPr>
            <a:spLocks noGrp="1"/>
          </p:cNvSpPr>
          <p:nvPr>
            <p:ph idx="1"/>
          </p:nvPr>
        </p:nvSpPr>
        <p:spPr/>
        <p:txBody>
          <a:bodyPr/>
          <a:lstStyle/>
          <a:p>
            <a:endParaRPr lang="en-US" sz="2000" dirty="0" smtClean="0"/>
          </a:p>
          <a:p>
            <a:r>
              <a:rPr lang="en-US" sz="2000" dirty="0" smtClean="0">
                <a:latin typeface="Andalus" pitchFamily="18" charset="-78"/>
                <a:cs typeface="Andalus" pitchFamily="18" charset="-78"/>
              </a:rPr>
              <a:t>Two options : </a:t>
            </a:r>
          </a:p>
          <a:p>
            <a:r>
              <a:rPr lang="en-US" sz="2000" dirty="0" smtClean="0">
                <a:latin typeface="Andalus" pitchFamily="18" charset="-78"/>
                <a:cs typeface="Andalus" pitchFamily="18" charset="-78"/>
              </a:rPr>
              <a:t>-</a:t>
            </a:r>
            <a:r>
              <a:rPr lang="en-US" sz="2000" dirty="0" smtClean="0"/>
              <a:t>two-week trial of an acidifying agent, such as boric acid suppositories 600 mg vaginally at bedtime for two weeks</a:t>
            </a:r>
          </a:p>
          <a:p>
            <a:pPr>
              <a:buNone/>
            </a:pPr>
            <a:endParaRPr lang="en-US" sz="2000" dirty="0" smtClean="0"/>
          </a:p>
          <a:p>
            <a:r>
              <a:rPr lang="en-US" sz="2000" dirty="0" smtClean="0"/>
              <a:t>-ablative procedure using cryosurgery or </a:t>
            </a:r>
            <a:r>
              <a:rPr lang="en-US" sz="2000" dirty="0" err="1" smtClean="0"/>
              <a:t>electrosurgery</a:t>
            </a:r>
            <a:r>
              <a:rPr lang="en-US" sz="2000" dirty="0" smtClean="0"/>
              <a:t>, but this is invasive and will result in copious vaginal discharge until healing is completed, which may take weeks. Ablative treatment can also result in cervical </a:t>
            </a:r>
            <a:r>
              <a:rPr lang="en-US" sz="2000" dirty="0" err="1" smtClean="0"/>
              <a:t>stenosis</a:t>
            </a:r>
            <a:r>
              <a:rPr lang="en-US" sz="2000" dirty="0" smtClean="0"/>
              <a:t>, which can adversely affect future fertility and, if pregnancy is achieved, labor and delivery</a:t>
            </a:r>
            <a:r>
              <a:rPr lang="en-US" dirty="0" smtClean="0"/>
              <a:t>.</a:t>
            </a:r>
            <a:endParaRPr lang="ar-JO" dirty="0"/>
          </a:p>
        </p:txBody>
      </p:sp>
    </p:spTree>
    <p:extLst>
      <p:ext uri="{BB962C8B-B14F-4D97-AF65-F5344CB8AC3E}">
        <p14:creationId xmlns:p14="http://schemas.microsoft.com/office/powerpoint/2010/main" val="4100270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Cystic lesion ( </a:t>
            </a:r>
            <a:r>
              <a:rPr lang="en-US" dirty="0" err="1" smtClean="0"/>
              <a:t>Nabothian</a:t>
            </a:r>
            <a:r>
              <a:rPr lang="en-US" dirty="0" smtClean="0"/>
              <a:t> cyst)</a:t>
            </a:r>
            <a:endParaRPr lang="ar-JO" dirty="0"/>
          </a:p>
        </p:txBody>
      </p:sp>
      <p:sp>
        <p:nvSpPr>
          <p:cNvPr id="3" name="Content Placeholder 2"/>
          <p:cNvSpPr>
            <a:spLocks noGrp="1"/>
          </p:cNvSpPr>
          <p:nvPr>
            <p:ph idx="1"/>
          </p:nvPr>
        </p:nvSpPr>
        <p:spPr/>
        <p:txBody>
          <a:bodyPr/>
          <a:lstStyle/>
          <a:p>
            <a:r>
              <a:rPr lang="en-US" sz="2000" dirty="0" smtClean="0"/>
              <a:t>(also called </a:t>
            </a:r>
            <a:r>
              <a:rPr lang="en-US" sz="2000" dirty="0" err="1" smtClean="0"/>
              <a:t>mucinous</a:t>
            </a:r>
            <a:r>
              <a:rPr lang="en-US" sz="2000" dirty="0" smtClean="0"/>
              <a:t> retention cysts, epithelial inclusion cysts) </a:t>
            </a:r>
          </a:p>
          <a:p>
            <a:r>
              <a:rPr lang="en-US" sz="2000" dirty="0" smtClean="0"/>
              <a:t>These lesions are discrete cystic structures that form when a </a:t>
            </a:r>
            <a:r>
              <a:rPr lang="en-US" sz="2000" dirty="0" smtClean="0">
                <a:solidFill>
                  <a:srgbClr val="00B0F0"/>
                </a:solidFill>
              </a:rPr>
              <a:t>cleft of columnar epithelium </a:t>
            </a:r>
            <a:r>
              <a:rPr lang="en-US" sz="2000" dirty="0" smtClean="0"/>
              <a:t>becomes covered with </a:t>
            </a:r>
            <a:r>
              <a:rPr lang="en-US" sz="2000" dirty="0" err="1" smtClean="0">
                <a:solidFill>
                  <a:srgbClr val="00B0F0"/>
                </a:solidFill>
              </a:rPr>
              <a:t>squamous</a:t>
            </a:r>
            <a:r>
              <a:rPr lang="en-US" sz="2000" dirty="0" smtClean="0">
                <a:solidFill>
                  <a:srgbClr val="00B0F0"/>
                </a:solidFill>
              </a:rPr>
              <a:t> cells</a:t>
            </a:r>
            <a:r>
              <a:rPr lang="en-US" sz="2000" dirty="0" smtClean="0"/>
              <a:t> and the </a:t>
            </a:r>
            <a:r>
              <a:rPr lang="en-US" sz="2000" dirty="0" smtClean="0">
                <a:solidFill>
                  <a:srgbClr val="00B0F0"/>
                </a:solidFill>
              </a:rPr>
              <a:t>columnar cells continue to secrete </a:t>
            </a:r>
            <a:r>
              <a:rPr lang="en-US" sz="2000" dirty="0" err="1" smtClean="0">
                <a:solidFill>
                  <a:srgbClr val="00B0F0"/>
                </a:solidFill>
              </a:rPr>
              <a:t>mucoid</a:t>
            </a:r>
            <a:r>
              <a:rPr lang="en-US" sz="2000" dirty="0" smtClean="0">
                <a:solidFill>
                  <a:srgbClr val="00B0F0"/>
                </a:solidFill>
              </a:rPr>
              <a:t> material.</a:t>
            </a:r>
          </a:p>
          <a:p>
            <a:r>
              <a:rPr lang="en-US" sz="2000" dirty="0" smtClean="0"/>
              <a:t>The cysts vary from microscopic to several centimeters in size; the larger ones project above the surface of the </a:t>
            </a:r>
            <a:r>
              <a:rPr lang="en-US" sz="2000" dirty="0" err="1" smtClean="0"/>
              <a:t>portio</a:t>
            </a:r>
            <a:endParaRPr lang="en-US" sz="2000" dirty="0" smtClean="0"/>
          </a:p>
          <a:p>
            <a:r>
              <a:rPr lang="en-US" sz="2000" dirty="0" err="1" smtClean="0"/>
              <a:t>Nabothian</a:t>
            </a:r>
            <a:r>
              <a:rPr lang="en-US" sz="2000" dirty="0" smtClean="0"/>
              <a:t> cysts may occur following minor trauma or childbirth.</a:t>
            </a:r>
            <a:endParaRPr lang="ar-JO" sz="2000" dirty="0"/>
          </a:p>
        </p:txBody>
      </p:sp>
    </p:spTree>
    <p:extLst>
      <p:ext uri="{BB962C8B-B14F-4D97-AF65-F5344CB8AC3E}">
        <p14:creationId xmlns:p14="http://schemas.microsoft.com/office/powerpoint/2010/main" val="28693661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Hx</a:t>
            </a:r>
            <a:r>
              <a:rPr lang="en-US" dirty="0" smtClean="0"/>
              <a:t> and Examination</a:t>
            </a:r>
            <a:endParaRPr lang="ar-JO" dirty="0"/>
          </a:p>
        </p:txBody>
      </p:sp>
      <p:sp>
        <p:nvSpPr>
          <p:cNvPr id="3" name="Content Placeholder 2"/>
          <p:cNvSpPr>
            <a:spLocks noGrp="1"/>
          </p:cNvSpPr>
          <p:nvPr>
            <p:ph idx="1"/>
          </p:nvPr>
        </p:nvSpPr>
        <p:spPr>
          <a:xfrm>
            <a:off x="457200" y="1600201"/>
            <a:ext cx="8229600" cy="1828800"/>
          </a:xfrm>
        </p:spPr>
        <p:txBody>
          <a:bodyPr>
            <a:normAutofit fontScale="85000" lnSpcReduction="20000"/>
          </a:bodyPr>
          <a:lstStyle/>
          <a:p>
            <a:r>
              <a:rPr lang="en-US" dirty="0" smtClean="0"/>
              <a:t>Usually asymptomatic but the pt  may come with feeling of fullness in vagina also may cause </a:t>
            </a:r>
            <a:r>
              <a:rPr lang="en-US" dirty="0" err="1" smtClean="0"/>
              <a:t>dyspareunia</a:t>
            </a:r>
            <a:r>
              <a:rPr lang="en-US" dirty="0" smtClean="0"/>
              <a:t> or a pressure sensation. </a:t>
            </a:r>
          </a:p>
          <a:p>
            <a:r>
              <a:rPr lang="en-US" dirty="0" smtClean="0"/>
              <a:t>On speculum exam may appear cystic lesion translucent or opaque </a:t>
            </a:r>
            <a:endParaRPr lang="ar-JO" dirty="0"/>
          </a:p>
        </p:txBody>
      </p:sp>
      <p:pic>
        <p:nvPicPr>
          <p:cNvPr id="4" name="Picture 3" descr="Nabothiancyst2.jpg"/>
          <p:cNvPicPr>
            <a:picLocks noChangeAspect="1"/>
          </p:cNvPicPr>
          <p:nvPr/>
        </p:nvPicPr>
        <p:blipFill>
          <a:blip r:embed="rId2" cstate="print"/>
          <a:stretch>
            <a:fillRect/>
          </a:stretch>
        </p:blipFill>
        <p:spPr>
          <a:xfrm>
            <a:off x="2209800" y="3352800"/>
            <a:ext cx="5143500" cy="3314700"/>
          </a:xfrm>
          <a:prstGeom prst="rect">
            <a:avLst/>
          </a:prstGeom>
        </p:spPr>
      </p:pic>
    </p:spTree>
    <p:extLst>
      <p:ext uri="{BB962C8B-B14F-4D97-AF65-F5344CB8AC3E}">
        <p14:creationId xmlns:p14="http://schemas.microsoft.com/office/powerpoint/2010/main" val="233415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sz="2800" dirty="0" smtClean="0"/>
              <a:t>By </a:t>
            </a:r>
            <a:r>
              <a:rPr lang="en-US" sz="2800" dirty="0" err="1" smtClean="0"/>
              <a:t>colposcope</a:t>
            </a:r>
            <a:r>
              <a:rPr lang="en-US" sz="2800" dirty="0" smtClean="0"/>
              <a:t> if the diagnosis is unclear, the cyst can be opened, drained, and a portion or all can be sent for pathologic evaluation.</a:t>
            </a:r>
          </a:p>
          <a:p>
            <a:r>
              <a:rPr lang="en-US" sz="2800" dirty="0" smtClean="0"/>
              <a:t>if the diagnosis is</a:t>
            </a:r>
          </a:p>
          <a:p>
            <a:pPr>
              <a:buNone/>
            </a:pPr>
            <a:r>
              <a:rPr lang="en-US" sz="2800" dirty="0" smtClean="0"/>
              <a:t> uncertain, excision</a:t>
            </a:r>
          </a:p>
          <a:p>
            <a:pPr>
              <a:buNone/>
            </a:pPr>
            <a:r>
              <a:rPr lang="en-US" sz="2800" dirty="0" smtClean="0"/>
              <a:t> to evaluate for </a:t>
            </a:r>
          </a:p>
          <a:p>
            <a:pPr>
              <a:buNone/>
            </a:pPr>
            <a:r>
              <a:rPr lang="en-US" sz="2800" dirty="0" smtClean="0"/>
              <a:t>cervical </a:t>
            </a:r>
            <a:r>
              <a:rPr lang="en-US" sz="2800" dirty="0" err="1" smtClean="0"/>
              <a:t>neoplasia</a:t>
            </a:r>
            <a:endParaRPr lang="en-US" sz="2800" dirty="0" smtClean="0"/>
          </a:p>
          <a:p>
            <a:pPr>
              <a:buNone/>
            </a:pPr>
            <a:r>
              <a:rPr lang="en-US" sz="2800" dirty="0" smtClean="0"/>
              <a:t> is advised</a:t>
            </a:r>
            <a:r>
              <a:rPr lang="en-US" sz="2400" dirty="0" smtClean="0"/>
              <a:t>. </a:t>
            </a:r>
            <a:endParaRPr lang="ar-JO" sz="2400" dirty="0"/>
          </a:p>
        </p:txBody>
      </p:sp>
      <p:pic>
        <p:nvPicPr>
          <p:cNvPr id="4" name="Picture 3" descr="Nabothian_cyst.jpg"/>
          <p:cNvPicPr>
            <a:picLocks noChangeAspect="1"/>
          </p:cNvPicPr>
          <p:nvPr/>
        </p:nvPicPr>
        <p:blipFill>
          <a:blip r:embed="rId2" cstate="print"/>
          <a:stretch>
            <a:fillRect/>
          </a:stretch>
        </p:blipFill>
        <p:spPr>
          <a:xfrm>
            <a:off x="3962400" y="2133600"/>
            <a:ext cx="4648200" cy="3276600"/>
          </a:xfrm>
          <a:prstGeom prst="rect">
            <a:avLst/>
          </a:prstGeom>
        </p:spPr>
      </p:pic>
    </p:spTree>
    <p:extLst>
      <p:ext uri="{BB962C8B-B14F-4D97-AF65-F5344CB8AC3E}">
        <p14:creationId xmlns:p14="http://schemas.microsoft.com/office/powerpoint/2010/main" val="290061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ar-JO" dirty="0"/>
          </a:p>
        </p:txBody>
      </p:sp>
      <p:sp>
        <p:nvSpPr>
          <p:cNvPr id="3" name="Content Placeholder 2"/>
          <p:cNvSpPr>
            <a:spLocks noGrp="1"/>
          </p:cNvSpPr>
          <p:nvPr>
            <p:ph idx="1"/>
          </p:nvPr>
        </p:nvSpPr>
        <p:spPr/>
        <p:txBody>
          <a:bodyPr>
            <a:normAutofit fontScale="92500" lnSpcReduction="20000"/>
          </a:bodyPr>
          <a:lstStyle/>
          <a:p>
            <a:r>
              <a:rPr lang="en-US" dirty="0" err="1" smtClean="0"/>
              <a:t>Nabothian</a:t>
            </a:r>
            <a:r>
              <a:rPr lang="en-US" dirty="0" smtClean="0"/>
              <a:t> cysts are typically asymptomatic. The only indication for treatment is </a:t>
            </a:r>
          </a:p>
          <a:p>
            <a:pPr>
              <a:buNone/>
            </a:pPr>
            <a:r>
              <a:rPr lang="en-US" dirty="0" smtClean="0"/>
              <a:t>-relief from pain or a bothersome feeling of fullness in the vagina</a:t>
            </a:r>
          </a:p>
          <a:p>
            <a:pPr>
              <a:buNone/>
            </a:pPr>
            <a:r>
              <a:rPr lang="en-US" dirty="0" smtClean="0"/>
              <a:t>-if the diagnosis is unclear </a:t>
            </a:r>
          </a:p>
          <a:p>
            <a:pPr>
              <a:buNone/>
            </a:pPr>
            <a:r>
              <a:rPr lang="en-US" dirty="0" smtClean="0"/>
              <a:t>Ablation of the cyst using </a:t>
            </a:r>
            <a:r>
              <a:rPr lang="en-US" dirty="0" err="1" smtClean="0"/>
              <a:t>electrosurgery</a:t>
            </a:r>
            <a:r>
              <a:rPr lang="en-US" dirty="0" smtClean="0"/>
              <a:t> is the usual approach</a:t>
            </a:r>
          </a:p>
          <a:p>
            <a:pPr>
              <a:buNone/>
            </a:pPr>
            <a:r>
              <a:rPr lang="en-US" dirty="0" smtClean="0"/>
              <a:t>the main disadvantage to surgical treatment is the possibility of causing scar tissue, which itself can lead to </a:t>
            </a:r>
            <a:r>
              <a:rPr lang="en-US" dirty="0" err="1" smtClean="0"/>
              <a:t>dyspareunia</a:t>
            </a:r>
            <a:r>
              <a:rPr lang="en-US" dirty="0" smtClean="0"/>
              <a:t> or cervical </a:t>
            </a:r>
            <a:r>
              <a:rPr lang="en-US" dirty="0" err="1" smtClean="0"/>
              <a:t>stenosis</a:t>
            </a:r>
            <a:r>
              <a:rPr lang="en-US" dirty="0" smtClean="0"/>
              <a:t>.</a:t>
            </a:r>
            <a:endParaRPr lang="ar-JO" dirty="0"/>
          </a:p>
        </p:txBody>
      </p:sp>
    </p:spTree>
    <p:extLst>
      <p:ext uri="{BB962C8B-B14F-4D97-AF65-F5344CB8AC3E}">
        <p14:creationId xmlns:p14="http://schemas.microsoft.com/office/powerpoint/2010/main" val="2823399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Note: </a:t>
            </a:r>
            <a:r>
              <a:rPr lang="en-US" dirty="0" err="1" smtClean="0"/>
              <a:t>mesonephric</a:t>
            </a:r>
            <a:r>
              <a:rPr lang="en-US" dirty="0" smtClean="0"/>
              <a:t> cyst may be confused with </a:t>
            </a:r>
            <a:r>
              <a:rPr lang="en-US" dirty="0" err="1" smtClean="0"/>
              <a:t>nabothian</a:t>
            </a:r>
            <a:r>
              <a:rPr lang="en-US" dirty="0" smtClean="0"/>
              <a:t> cyst </a:t>
            </a:r>
          </a:p>
          <a:p>
            <a:r>
              <a:rPr lang="en-US" dirty="0" smtClean="0"/>
              <a:t>Its an microscopic </a:t>
            </a:r>
            <a:r>
              <a:rPr lang="en-US" dirty="0" err="1" smtClean="0"/>
              <a:t>remenant</a:t>
            </a:r>
            <a:r>
              <a:rPr lang="en-US" dirty="0" smtClean="0"/>
              <a:t> of the </a:t>
            </a:r>
            <a:r>
              <a:rPr lang="en-US" dirty="0" err="1" smtClean="0"/>
              <a:t>wollfian</a:t>
            </a:r>
            <a:r>
              <a:rPr lang="en-US" dirty="0" smtClean="0"/>
              <a:t> duct , less </a:t>
            </a:r>
            <a:r>
              <a:rPr lang="en-US" dirty="0" err="1" smtClean="0"/>
              <a:t>thab</a:t>
            </a:r>
            <a:r>
              <a:rPr lang="en-US" dirty="0" smtClean="0"/>
              <a:t> 2.5 cm , intervention not </a:t>
            </a:r>
            <a:r>
              <a:rPr lang="en-US" dirty="0" err="1" smtClean="0"/>
              <a:t>nrcessary</a:t>
            </a:r>
            <a:r>
              <a:rPr lang="en-US" dirty="0" smtClean="0"/>
              <a:t> in asymptomatic pt but </a:t>
            </a:r>
            <a:r>
              <a:rPr lang="en-US" dirty="0" err="1" smtClean="0"/>
              <a:t>ttt</a:t>
            </a:r>
            <a:r>
              <a:rPr lang="en-US" dirty="0" smtClean="0"/>
              <a:t> similar to </a:t>
            </a:r>
            <a:r>
              <a:rPr lang="en-US" dirty="0" err="1" smtClean="0"/>
              <a:t>nabothian</a:t>
            </a:r>
            <a:r>
              <a:rPr lang="en-US" dirty="0" smtClean="0"/>
              <a:t> cyst</a:t>
            </a:r>
            <a:endParaRPr lang="ar-JO" dirty="0"/>
          </a:p>
        </p:txBody>
      </p:sp>
    </p:spTree>
    <p:extLst>
      <p:ext uri="{BB962C8B-B14F-4D97-AF65-F5344CB8AC3E}">
        <p14:creationId xmlns:p14="http://schemas.microsoft.com/office/powerpoint/2010/main" val="31550648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Non-cystic lesion</a:t>
            </a:r>
            <a:endParaRPr lang="ar-JO" dirty="0"/>
          </a:p>
        </p:txBody>
      </p:sp>
      <p:sp>
        <p:nvSpPr>
          <p:cNvPr id="3" name="Content Placeholder 2"/>
          <p:cNvSpPr>
            <a:spLocks noGrp="1"/>
          </p:cNvSpPr>
          <p:nvPr>
            <p:ph idx="1"/>
          </p:nvPr>
        </p:nvSpPr>
        <p:spPr/>
        <p:txBody>
          <a:bodyPr/>
          <a:lstStyle/>
          <a:p>
            <a:pPr>
              <a:buNone/>
            </a:pPr>
            <a:r>
              <a:rPr lang="en-US" dirty="0" smtClean="0"/>
              <a:t>Cervical polyp:</a:t>
            </a:r>
            <a:br>
              <a:rPr lang="en-US" dirty="0" smtClean="0"/>
            </a:br>
            <a:r>
              <a:rPr lang="en-US" dirty="0" smtClean="0"/>
              <a:t>common in reproductive age </a:t>
            </a:r>
            <a:r>
              <a:rPr lang="en-US" dirty="0" err="1" smtClean="0"/>
              <a:t>espicially</a:t>
            </a:r>
            <a:r>
              <a:rPr lang="en-US" dirty="0" smtClean="0"/>
              <a:t> after age 40 years </a:t>
            </a:r>
          </a:p>
          <a:p>
            <a:pPr>
              <a:buNone/>
            </a:pPr>
            <a:r>
              <a:rPr lang="en-US" dirty="0" smtClean="0"/>
              <a:t>   The etiology is unknown. Chronic inflammation of the cervical canal may play a role. </a:t>
            </a:r>
          </a:p>
          <a:p>
            <a:r>
              <a:rPr lang="en-US" dirty="0" err="1" smtClean="0"/>
              <a:t>Ddx</a:t>
            </a:r>
            <a:r>
              <a:rPr lang="en-US" dirty="0" smtClean="0"/>
              <a:t> : prolapsed fibroid or endometrial polyp</a:t>
            </a:r>
            <a:endParaRPr lang="ar-JO" dirty="0"/>
          </a:p>
        </p:txBody>
      </p:sp>
    </p:spTree>
    <p:extLst>
      <p:ext uri="{BB962C8B-B14F-4D97-AF65-F5344CB8AC3E}">
        <p14:creationId xmlns:p14="http://schemas.microsoft.com/office/powerpoint/2010/main" val="3565696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6" y="980728"/>
            <a:ext cx="8928100" cy="1143000"/>
          </a:xfrm>
          <a:prstGeom prst="rect">
            <a:avLst/>
          </a:prstGeom>
        </p:spPr>
        <p:txBody>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marL="609600" indent="-609600" rtl="0">
              <a:buFont typeface="Wingdings" pitchFamily="2" charset="2"/>
              <a:buNone/>
            </a:pPr>
            <a:r>
              <a:rPr lang="en-US" altLang="en-US" sz="7200" dirty="0">
                <a:solidFill>
                  <a:schemeClr val="accent2"/>
                </a:solidFill>
                <a:latin typeface="Algerian" pitchFamily="82" charset="0"/>
              </a:rPr>
              <a:t>Lichen </a:t>
            </a:r>
            <a:r>
              <a:rPr lang="en-US" altLang="en-US" sz="7200" dirty="0" err="1">
                <a:solidFill>
                  <a:schemeClr val="accent2"/>
                </a:solidFill>
                <a:latin typeface="Algerian" pitchFamily="82" charset="0"/>
              </a:rPr>
              <a:t>Sclerosus</a:t>
            </a:r>
            <a:endParaRPr lang="en-GB" altLang="en-US" sz="7200" dirty="0">
              <a:solidFill>
                <a:schemeClr val="accent2"/>
              </a:solidFill>
              <a:latin typeface="Algerian" pitchFamily="82" charset="0"/>
            </a:endParaRPr>
          </a:p>
        </p:txBody>
      </p:sp>
    </p:spTree>
    <p:extLst>
      <p:ext uri="{BB962C8B-B14F-4D97-AF65-F5344CB8AC3E}">
        <p14:creationId xmlns:p14="http://schemas.microsoft.com/office/powerpoint/2010/main" val="1275597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Hx</a:t>
            </a:r>
            <a:r>
              <a:rPr lang="en-US" dirty="0" smtClean="0"/>
              <a:t> </a:t>
            </a:r>
            <a:endParaRPr lang="ar-JO" dirty="0"/>
          </a:p>
        </p:txBody>
      </p:sp>
      <p:sp>
        <p:nvSpPr>
          <p:cNvPr id="3" name="Content Placeholder 2"/>
          <p:cNvSpPr>
            <a:spLocks noGrp="1"/>
          </p:cNvSpPr>
          <p:nvPr>
            <p:ph idx="1"/>
          </p:nvPr>
        </p:nvSpPr>
        <p:spPr/>
        <p:txBody>
          <a:bodyPr/>
          <a:lstStyle/>
          <a:p>
            <a:r>
              <a:rPr lang="en-US" dirty="0" smtClean="0"/>
              <a:t>The pt usually come with :</a:t>
            </a:r>
          </a:p>
          <a:p>
            <a:r>
              <a:rPr lang="en-US" dirty="0" smtClean="0"/>
              <a:t>bleeding ( </a:t>
            </a:r>
            <a:r>
              <a:rPr lang="en-US" dirty="0" err="1" smtClean="0"/>
              <a:t>postcoital</a:t>
            </a:r>
            <a:r>
              <a:rPr lang="en-US" dirty="0" smtClean="0"/>
              <a:t> , </a:t>
            </a:r>
            <a:r>
              <a:rPr lang="en-US" dirty="0" err="1" smtClean="0"/>
              <a:t>intermenstural</a:t>
            </a:r>
            <a:r>
              <a:rPr lang="en-US" dirty="0" smtClean="0"/>
              <a:t>) </a:t>
            </a:r>
          </a:p>
          <a:p>
            <a:r>
              <a:rPr lang="en-US" dirty="0" smtClean="0"/>
              <a:t>excessive discharge </a:t>
            </a:r>
          </a:p>
          <a:p>
            <a:r>
              <a:rPr lang="en-US" dirty="0" smtClean="0"/>
              <a:t>or may be asymptomatic </a:t>
            </a:r>
            <a:endParaRPr lang="ar-JO" dirty="0"/>
          </a:p>
        </p:txBody>
      </p:sp>
    </p:spTree>
    <p:extLst>
      <p:ext uri="{BB962C8B-B14F-4D97-AF65-F5344CB8AC3E}">
        <p14:creationId xmlns:p14="http://schemas.microsoft.com/office/powerpoint/2010/main" val="17004924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examinatoin</a:t>
            </a:r>
            <a:r>
              <a:rPr lang="en-US" dirty="0" smtClean="0"/>
              <a:t> </a:t>
            </a:r>
            <a:endParaRPr lang="ar-JO" dirty="0"/>
          </a:p>
        </p:txBody>
      </p:sp>
      <p:sp>
        <p:nvSpPr>
          <p:cNvPr id="3" name="Content Placeholder 2"/>
          <p:cNvSpPr>
            <a:spLocks noGrp="1"/>
          </p:cNvSpPr>
          <p:nvPr>
            <p:ph idx="1"/>
          </p:nvPr>
        </p:nvSpPr>
        <p:spPr>
          <a:xfrm>
            <a:off x="457200" y="1600200"/>
            <a:ext cx="5181600" cy="4525963"/>
          </a:xfrm>
        </p:spPr>
        <p:txBody>
          <a:bodyPr>
            <a:normAutofit/>
          </a:bodyPr>
          <a:lstStyle/>
          <a:p>
            <a:r>
              <a:rPr lang="en-US" sz="2400" dirty="0" smtClean="0"/>
              <a:t>By speculum exam : Single or multiple cervical polyps usually arise from the </a:t>
            </a:r>
            <a:r>
              <a:rPr lang="en-US" sz="2400" dirty="0" err="1" smtClean="0"/>
              <a:t>endocervical</a:t>
            </a:r>
            <a:r>
              <a:rPr lang="en-US" sz="2400" dirty="0" smtClean="0"/>
              <a:t> canal but can also originate from the </a:t>
            </a:r>
            <a:r>
              <a:rPr lang="en-US" sz="2400" dirty="0" err="1" smtClean="0"/>
              <a:t>portio</a:t>
            </a:r>
            <a:endParaRPr lang="en-US" sz="2400" dirty="0" smtClean="0"/>
          </a:p>
          <a:p>
            <a:r>
              <a:rPr lang="en-US" sz="2400" dirty="0" smtClean="0"/>
              <a:t>he tear-shaped or lobular structures appear red, purple, or flesh-colored, depending upon the </a:t>
            </a:r>
            <a:r>
              <a:rPr lang="en-US" sz="2400" dirty="0" err="1" smtClean="0"/>
              <a:t>vascularity</a:t>
            </a:r>
            <a:r>
              <a:rPr lang="en-US" sz="2400" dirty="0" smtClean="0"/>
              <a:t> and congestion present, and usually look moist and shining. </a:t>
            </a:r>
          </a:p>
          <a:p>
            <a:endParaRPr lang="ar-JO" sz="2400" dirty="0"/>
          </a:p>
        </p:txBody>
      </p:sp>
      <p:pic>
        <p:nvPicPr>
          <p:cNvPr id="4" name="Picture 3" descr="Endocervicalpolyp.jpg"/>
          <p:cNvPicPr>
            <a:picLocks noChangeAspect="1"/>
          </p:cNvPicPr>
          <p:nvPr/>
        </p:nvPicPr>
        <p:blipFill>
          <a:blip r:embed="rId2" cstate="print"/>
          <a:stretch>
            <a:fillRect/>
          </a:stretch>
        </p:blipFill>
        <p:spPr>
          <a:xfrm>
            <a:off x="5638800" y="1752600"/>
            <a:ext cx="3276600" cy="4114800"/>
          </a:xfrm>
          <a:prstGeom prst="rect">
            <a:avLst/>
          </a:prstGeom>
        </p:spPr>
      </p:pic>
    </p:spTree>
    <p:extLst>
      <p:ext uri="{BB962C8B-B14F-4D97-AF65-F5344CB8AC3E}">
        <p14:creationId xmlns:p14="http://schemas.microsoft.com/office/powerpoint/2010/main" val="1136756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size is typically less than 3 cm in diameter; however, polyps large enough to fill the vagina or presenting at the </a:t>
            </a:r>
            <a:r>
              <a:rPr lang="en-US" dirty="0" err="1" smtClean="0"/>
              <a:t>introitus</a:t>
            </a:r>
            <a:endParaRPr lang="en-US" dirty="0" smtClean="0"/>
          </a:p>
          <a:p>
            <a:r>
              <a:rPr lang="en-US" dirty="0" smtClean="0"/>
              <a:t>The pedicle is usually long and thin but may be short and broad-based. </a:t>
            </a:r>
            <a:endParaRPr lang="ar-JO" dirty="0"/>
          </a:p>
        </p:txBody>
      </p:sp>
    </p:spTree>
    <p:extLst>
      <p:ext uri="{BB962C8B-B14F-4D97-AF65-F5344CB8AC3E}">
        <p14:creationId xmlns:p14="http://schemas.microsoft.com/office/powerpoint/2010/main" val="33834808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a:t>
            </a:r>
            <a:endParaRPr lang="ar-JO" dirty="0"/>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dirty="0" smtClean="0">
                <a:latin typeface="Andalus" pitchFamily="18" charset="-78"/>
                <a:cs typeface="Andalus" pitchFamily="18" charset="-78"/>
              </a:rPr>
              <a:t>Polyps should be removed if they are symptomatic ( bleeding, excessive discharge), large (≥3 cm), or appear atypical. </a:t>
            </a:r>
          </a:p>
          <a:p>
            <a:r>
              <a:rPr lang="en-US" dirty="0" err="1" smtClean="0">
                <a:solidFill>
                  <a:srgbClr val="00B0F0"/>
                </a:solidFill>
                <a:latin typeface="Andalus" pitchFamily="18" charset="-78"/>
                <a:cs typeface="Andalus" pitchFamily="18" charset="-78"/>
              </a:rPr>
              <a:t>Polypectomy</a:t>
            </a:r>
            <a:r>
              <a:rPr lang="en-US" dirty="0" smtClean="0">
                <a:latin typeface="Andalus" pitchFamily="18" charset="-78"/>
                <a:cs typeface="Andalus" pitchFamily="18" charset="-78"/>
              </a:rPr>
              <a:t> can usually be accomplished by grasping the base of the polyp with forceps and twisting it off. If visible, the base can be cauterized to prevent bleeding and reduce the chance of recurrence. If the base is wide, such as is the case with a sessile polyp, the main portion of the polyp should be removed with a biopsy forceps and the base destroyed with </a:t>
            </a:r>
            <a:r>
              <a:rPr lang="en-US" dirty="0" err="1" smtClean="0">
                <a:latin typeface="Andalus" pitchFamily="18" charset="-78"/>
                <a:cs typeface="Andalus" pitchFamily="18" charset="-78"/>
              </a:rPr>
              <a:t>electrosurgery</a:t>
            </a:r>
            <a:r>
              <a:rPr lang="en-US" dirty="0" smtClean="0">
                <a:latin typeface="Andalus" pitchFamily="18" charset="-78"/>
                <a:cs typeface="Andalus" pitchFamily="18" charset="-78"/>
              </a:rPr>
              <a:t> or laser to reduce the likelihood of recurrence.</a:t>
            </a:r>
          </a:p>
          <a:p>
            <a:r>
              <a:rPr lang="en-US" dirty="0" smtClean="0">
                <a:latin typeface="Andalus" pitchFamily="18" charset="-78"/>
                <a:cs typeface="Andalus" pitchFamily="18" charset="-78"/>
              </a:rPr>
              <a:t>Malignancy is rarely found in a cervical polyp however, polyps that are removed should be submitted to the laboratory for histological study.</a:t>
            </a:r>
            <a:endParaRPr lang="ar-JO" dirty="0">
              <a:latin typeface="Andalus" pitchFamily="18" charset="-78"/>
              <a:cs typeface="Andalus" pitchFamily="18" charset="-78"/>
            </a:endParaRPr>
          </a:p>
        </p:txBody>
      </p:sp>
    </p:spTree>
    <p:extLst>
      <p:ext uri="{BB962C8B-B14F-4D97-AF65-F5344CB8AC3E}">
        <p14:creationId xmlns:p14="http://schemas.microsoft.com/office/powerpoint/2010/main" val="2149971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itchFamily="18" charset="-78"/>
                <a:cs typeface="Andalus" pitchFamily="18" charset="-78"/>
              </a:rPr>
              <a:t>Cervical warts </a:t>
            </a:r>
            <a:endParaRPr lang="ar-JO" dirty="0">
              <a:latin typeface="Andalus" pitchFamily="18" charset="-78"/>
              <a:cs typeface="Andalus" pitchFamily="18" charset="-78"/>
            </a:endParaRPr>
          </a:p>
        </p:txBody>
      </p:sp>
      <p:sp>
        <p:nvSpPr>
          <p:cNvPr id="3" name="Content Placeholder 2"/>
          <p:cNvSpPr>
            <a:spLocks noGrp="1"/>
          </p:cNvSpPr>
          <p:nvPr>
            <p:ph idx="1"/>
          </p:nvPr>
        </p:nvSpPr>
        <p:spPr>
          <a:xfrm>
            <a:off x="0" y="1600200"/>
            <a:ext cx="6172200" cy="4525963"/>
          </a:xfrm>
        </p:spPr>
        <p:txBody>
          <a:bodyPr>
            <a:normAutofit fontScale="92500" lnSpcReduction="20000"/>
          </a:bodyPr>
          <a:lstStyle/>
          <a:p>
            <a:r>
              <a:rPr lang="en-US" dirty="0" smtClean="0">
                <a:latin typeface="Andalus" pitchFamily="18" charset="-78"/>
                <a:cs typeface="Andalus" pitchFamily="18" charset="-78"/>
              </a:rPr>
              <a:t>Due to HPV </a:t>
            </a:r>
          </a:p>
          <a:p>
            <a:r>
              <a:rPr lang="en-US" dirty="0" smtClean="0">
                <a:latin typeface="Andalus" pitchFamily="18" charset="-78"/>
                <a:cs typeface="Andalus" pitchFamily="18" charset="-78"/>
              </a:rPr>
              <a:t>In HX :Its mostly  asymptomatic.</a:t>
            </a:r>
          </a:p>
          <a:p>
            <a:r>
              <a:rPr lang="en-US" dirty="0" smtClean="0">
                <a:latin typeface="Andalus" pitchFamily="18" charset="-78"/>
                <a:cs typeface="Andalus" pitchFamily="18" charset="-78"/>
              </a:rPr>
              <a:t>May be visible grossly as Single or multiple </a:t>
            </a:r>
            <a:r>
              <a:rPr lang="en-US" dirty="0" err="1" smtClean="0">
                <a:latin typeface="Andalus" pitchFamily="18" charset="-78"/>
                <a:cs typeface="Andalus" pitchFamily="18" charset="-78"/>
              </a:rPr>
              <a:t>condylomata</a:t>
            </a:r>
            <a:r>
              <a:rPr lang="en-US" dirty="0" smtClean="0">
                <a:latin typeface="Andalus" pitchFamily="18" charset="-78"/>
                <a:cs typeface="Andalus" pitchFamily="18" charset="-78"/>
              </a:rPr>
              <a:t> </a:t>
            </a:r>
            <a:r>
              <a:rPr lang="en-US" dirty="0" err="1" smtClean="0">
                <a:latin typeface="Andalus" pitchFamily="18" charset="-78"/>
                <a:cs typeface="Andalus" pitchFamily="18" charset="-78"/>
              </a:rPr>
              <a:t>acuminata</a:t>
            </a:r>
            <a:r>
              <a:rPr lang="en-US" dirty="0" smtClean="0">
                <a:latin typeface="Andalus" pitchFamily="18" charset="-78"/>
                <a:cs typeface="Andalus" pitchFamily="18" charset="-78"/>
              </a:rPr>
              <a:t> , These warts are often flat,</a:t>
            </a:r>
          </a:p>
          <a:p>
            <a:r>
              <a:rPr lang="en-US" dirty="0" smtClean="0">
                <a:latin typeface="Andalus" pitchFamily="18" charset="-78"/>
                <a:cs typeface="Andalus" pitchFamily="18" charset="-78"/>
              </a:rPr>
              <a:t>In examination :When swabbed with a solution of 3 to 5 percent acetic acid, they become white and thus more visible to the naked eye.</a:t>
            </a:r>
          </a:p>
          <a:p>
            <a:r>
              <a:rPr lang="en-US" dirty="0" smtClean="0">
                <a:latin typeface="Andalus" pitchFamily="18" charset="-78"/>
                <a:cs typeface="Andalus" pitchFamily="18" charset="-78"/>
              </a:rPr>
              <a:t>Cytology/</a:t>
            </a:r>
            <a:r>
              <a:rPr lang="en-US" dirty="0" err="1" smtClean="0">
                <a:latin typeface="Andalus" pitchFamily="18" charset="-78"/>
                <a:cs typeface="Andalus" pitchFamily="18" charset="-78"/>
              </a:rPr>
              <a:t>colposcopy</a:t>
            </a:r>
            <a:r>
              <a:rPr lang="en-US" dirty="0" smtClean="0">
                <a:latin typeface="Andalus" pitchFamily="18" charset="-78"/>
                <a:cs typeface="Andalus" pitchFamily="18" charset="-78"/>
              </a:rPr>
              <a:t> may reveal </a:t>
            </a:r>
            <a:r>
              <a:rPr lang="en-US" dirty="0" err="1" smtClean="0">
                <a:latin typeface="Andalus" pitchFamily="18" charset="-78"/>
                <a:cs typeface="Andalus" pitchFamily="18" charset="-78"/>
              </a:rPr>
              <a:t>squamous</a:t>
            </a:r>
            <a:r>
              <a:rPr lang="en-US" dirty="0" smtClean="0">
                <a:latin typeface="Andalus" pitchFamily="18" charset="-78"/>
                <a:cs typeface="Andalus" pitchFamily="18" charset="-78"/>
              </a:rPr>
              <a:t> intraepithelial </a:t>
            </a:r>
            <a:r>
              <a:rPr lang="en-US" dirty="0" err="1" smtClean="0">
                <a:latin typeface="Andalus" pitchFamily="18" charset="-78"/>
                <a:cs typeface="Andalus" pitchFamily="18" charset="-78"/>
              </a:rPr>
              <a:t>neoplasia</a:t>
            </a:r>
            <a:r>
              <a:rPr lang="en-US" dirty="0" smtClean="0">
                <a:latin typeface="Andalus" pitchFamily="18" charset="-78"/>
                <a:cs typeface="Andalus" pitchFamily="18" charset="-78"/>
              </a:rPr>
              <a:t>.</a:t>
            </a:r>
            <a:endParaRPr lang="ar-JO" dirty="0">
              <a:latin typeface="Andalus" pitchFamily="18" charset="-78"/>
              <a:cs typeface="Andalus"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52600"/>
            <a:ext cx="299124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231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ar-JO" dirty="0"/>
          </a:p>
        </p:txBody>
      </p:sp>
      <p:sp>
        <p:nvSpPr>
          <p:cNvPr id="3" name="Content Placeholder 2"/>
          <p:cNvSpPr>
            <a:spLocks noGrp="1"/>
          </p:cNvSpPr>
          <p:nvPr>
            <p:ph idx="1"/>
          </p:nvPr>
        </p:nvSpPr>
        <p:spPr/>
        <p:txBody>
          <a:bodyPr>
            <a:normAutofit fontScale="77500" lnSpcReduction="20000"/>
          </a:bodyPr>
          <a:lstStyle/>
          <a:p>
            <a:r>
              <a:rPr lang="en-US" dirty="0" smtClean="0"/>
              <a:t>A 52-year-old </a:t>
            </a:r>
            <a:r>
              <a:rPr lang="en-US" dirty="0" err="1" smtClean="0"/>
              <a:t>perimenopausal</a:t>
            </a:r>
            <a:r>
              <a:rPr lang="en-US" dirty="0" smtClean="0"/>
              <a:t>, </a:t>
            </a:r>
            <a:r>
              <a:rPr lang="en-US" dirty="0" err="1" smtClean="0"/>
              <a:t>multiparous</a:t>
            </a:r>
            <a:r>
              <a:rPr lang="en-US" dirty="0" smtClean="0"/>
              <a:t> woman with G4P4 all by VD  came to an Emergency Department with complaints of something coming out of vagina suddenly after mild heavyweight lifting and abdominal pain for 4 hours. </a:t>
            </a:r>
          </a:p>
          <a:p>
            <a:r>
              <a:rPr lang="en-US" dirty="0" smtClean="0"/>
              <a:t>Her LMP: was 18 days ago and menstrual bleeding was light. She was having irregular and longer cycles since last 1.5 year.</a:t>
            </a:r>
          </a:p>
          <a:p>
            <a:r>
              <a:rPr lang="en-US" dirty="0" smtClean="0"/>
              <a:t> She had Pap smear done 4 months ago. The report was negative for intraepithelial lesion or malignancy.</a:t>
            </a:r>
          </a:p>
          <a:p>
            <a:r>
              <a:rPr lang="en-US" dirty="0" smtClean="0"/>
              <a:t>No urinary or bowel complaints, chronic cough, constipation, past medical history and family history of malignancy, and any previous cervical surgery.</a:t>
            </a:r>
          </a:p>
          <a:p>
            <a:endParaRPr lang="ar-JO" dirty="0"/>
          </a:p>
        </p:txBody>
      </p:sp>
    </p:spTree>
    <p:extLst>
      <p:ext uri="{BB962C8B-B14F-4D97-AF65-F5344CB8AC3E}">
        <p14:creationId xmlns:p14="http://schemas.microsoft.com/office/powerpoint/2010/main" val="3808492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normAutofit lnSpcReduction="10000"/>
          </a:bodyPr>
          <a:lstStyle/>
          <a:p>
            <a:r>
              <a:rPr lang="en-US" dirty="0" smtClean="0"/>
              <a:t>General physical and systemic examination was unremarkable. </a:t>
            </a:r>
          </a:p>
          <a:p>
            <a:r>
              <a:rPr lang="en-US" dirty="0" smtClean="0"/>
              <a:t>Abdomen was soft and non-tender on palpation. </a:t>
            </a:r>
          </a:p>
          <a:p>
            <a:r>
              <a:rPr lang="en-US" dirty="0" smtClean="0"/>
              <a:t>Pelvic examination revealed a second-degree cervical </a:t>
            </a:r>
            <a:r>
              <a:rPr lang="en-US" dirty="0" err="1" smtClean="0"/>
              <a:t>prolapse</a:t>
            </a:r>
            <a:r>
              <a:rPr lang="en-US" dirty="0" smtClean="0"/>
              <a:t> with a mass coming out of </a:t>
            </a:r>
            <a:r>
              <a:rPr lang="en-US" dirty="0" err="1" smtClean="0"/>
              <a:t>introitus</a:t>
            </a:r>
            <a:r>
              <a:rPr lang="en-US" dirty="0" smtClean="0"/>
              <a:t>. Mass was firm to soft in consistency and slightly reducible. Uterus was </a:t>
            </a:r>
            <a:r>
              <a:rPr lang="en-US" dirty="0" err="1" smtClean="0"/>
              <a:t>parous</a:t>
            </a:r>
            <a:r>
              <a:rPr lang="en-US" dirty="0" smtClean="0"/>
              <a:t> size, mobile, firm, mildly tender,.</a:t>
            </a:r>
            <a:r>
              <a:rPr lang="en-US" dirty="0" smtClean="0">
                <a:solidFill>
                  <a:srgbClr val="00B0F0"/>
                </a:solidFill>
              </a:rPr>
              <a:t>(initial differential diagnosis was </a:t>
            </a:r>
            <a:r>
              <a:rPr lang="en-US" dirty="0" err="1" smtClean="0">
                <a:solidFill>
                  <a:srgbClr val="00B0F0"/>
                </a:solidFill>
              </a:rPr>
              <a:t>uterovaginal</a:t>
            </a:r>
            <a:r>
              <a:rPr lang="en-US" dirty="0" smtClean="0">
                <a:solidFill>
                  <a:srgbClr val="00B0F0"/>
                </a:solidFill>
              </a:rPr>
              <a:t> </a:t>
            </a:r>
            <a:r>
              <a:rPr lang="en-US" dirty="0" err="1" smtClean="0">
                <a:solidFill>
                  <a:srgbClr val="00B0F0"/>
                </a:solidFill>
              </a:rPr>
              <a:t>prolapse</a:t>
            </a:r>
            <a:r>
              <a:rPr lang="en-US" dirty="0" smtClean="0">
                <a:solidFill>
                  <a:srgbClr val="00B0F0"/>
                </a:solidFill>
              </a:rPr>
              <a:t> and cervical fibroid. )</a:t>
            </a:r>
            <a:endParaRPr lang="ar-JO" dirty="0">
              <a:solidFill>
                <a:srgbClr val="00B0F0"/>
              </a:solidFill>
            </a:endParaRPr>
          </a:p>
        </p:txBody>
      </p:sp>
    </p:spTree>
    <p:extLst>
      <p:ext uri="{BB962C8B-B14F-4D97-AF65-F5344CB8AC3E}">
        <p14:creationId xmlns:p14="http://schemas.microsoft.com/office/powerpoint/2010/main" val="18892115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r>
              <a:rPr lang="en-US" sz="2800" dirty="0" smtClean="0"/>
              <a:t>Tumors markers such as, cancer antigen 125, cancer antigen 19-9 and </a:t>
            </a:r>
            <a:r>
              <a:rPr lang="en-US" sz="2800" dirty="0" err="1" smtClean="0"/>
              <a:t>carcinoembryonic</a:t>
            </a:r>
            <a:r>
              <a:rPr lang="en-US" sz="2800" dirty="0" smtClean="0"/>
              <a:t> antigen were within normal limits.</a:t>
            </a:r>
          </a:p>
          <a:p>
            <a:r>
              <a:rPr lang="en-US" sz="2800" dirty="0" err="1" smtClean="0"/>
              <a:t>Transvaginal</a:t>
            </a:r>
            <a:r>
              <a:rPr lang="en-US" sz="2800" dirty="0" smtClean="0"/>
              <a:t> </a:t>
            </a:r>
            <a:r>
              <a:rPr lang="en-US" sz="2800" dirty="0" err="1" smtClean="0"/>
              <a:t>ultrasonography</a:t>
            </a:r>
            <a:r>
              <a:rPr lang="en-US" sz="2800" dirty="0" smtClean="0"/>
              <a:t> demonstrated a </a:t>
            </a:r>
            <a:r>
              <a:rPr lang="en-US" sz="2800" dirty="0" err="1" smtClean="0"/>
              <a:t>multicystic</a:t>
            </a:r>
            <a:r>
              <a:rPr lang="en-US" sz="2800" dirty="0" smtClean="0"/>
              <a:t> cervical mass of size 9.5 cm × 8.0 cm arising from the posterior lip of cervix that was protruding through the vaginal canal. The differential diagnosis made after </a:t>
            </a:r>
            <a:r>
              <a:rPr lang="en-US" sz="2800" dirty="0" err="1" smtClean="0"/>
              <a:t>transvaginal</a:t>
            </a:r>
            <a:r>
              <a:rPr lang="en-US" sz="2800" dirty="0" smtClean="0"/>
              <a:t> </a:t>
            </a:r>
            <a:r>
              <a:rPr lang="en-US" sz="2800" dirty="0" err="1" smtClean="0"/>
              <a:t>ultrasonography</a:t>
            </a:r>
            <a:r>
              <a:rPr lang="en-US" sz="2800" dirty="0" smtClean="0"/>
              <a:t> : </a:t>
            </a:r>
            <a:r>
              <a:rPr lang="en-US" sz="2800" dirty="0" err="1" smtClean="0">
                <a:solidFill>
                  <a:srgbClr val="00B0F0"/>
                </a:solidFill>
              </a:rPr>
              <a:t>nabothian</a:t>
            </a:r>
            <a:r>
              <a:rPr lang="en-US" sz="2800" dirty="0" smtClean="0">
                <a:solidFill>
                  <a:srgbClr val="00B0F0"/>
                </a:solidFill>
              </a:rPr>
              <a:t> cyst</a:t>
            </a:r>
            <a:r>
              <a:rPr lang="en-US" sz="2800" dirty="0" smtClean="0"/>
              <a:t> and </a:t>
            </a:r>
            <a:r>
              <a:rPr lang="en-US" sz="2800" dirty="0" smtClean="0">
                <a:solidFill>
                  <a:srgbClr val="00B0F0"/>
                </a:solidFill>
              </a:rPr>
              <a:t>cervical </a:t>
            </a:r>
            <a:r>
              <a:rPr lang="en-US" sz="2800" dirty="0" err="1" smtClean="0">
                <a:solidFill>
                  <a:srgbClr val="00B0F0"/>
                </a:solidFill>
              </a:rPr>
              <a:t>leiomyoma</a:t>
            </a:r>
            <a:r>
              <a:rPr lang="en-US" sz="2800" dirty="0" smtClean="0">
                <a:solidFill>
                  <a:srgbClr val="00B0F0"/>
                </a:solidFill>
              </a:rPr>
              <a:t> </a:t>
            </a:r>
            <a:r>
              <a:rPr lang="en-US" sz="2800" dirty="0" smtClean="0"/>
              <a:t>with </a:t>
            </a:r>
            <a:r>
              <a:rPr lang="en-US" sz="2800" dirty="0" err="1" smtClean="0"/>
              <a:t>multicystic</a:t>
            </a:r>
            <a:r>
              <a:rPr lang="en-US" sz="2800" dirty="0" smtClean="0"/>
              <a:t> degeneration causing uterine </a:t>
            </a:r>
            <a:r>
              <a:rPr lang="en-US" sz="2800" dirty="0" err="1" smtClean="0"/>
              <a:t>prolapse</a:t>
            </a:r>
            <a:endParaRPr lang="ar-JO" sz="2800" dirty="0"/>
          </a:p>
        </p:txBody>
      </p:sp>
    </p:spTree>
    <p:extLst>
      <p:ext uri="{BB962C8B-B14F-4D97-AF65-F5344CB8AC3E}">
        <p14:creationId xmlns:p14="http://schemas.microsoft.com/office/powerpoint/2010/main" val="5215629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Autofit/>
          </a:bodyPr>
          <a:lstStyle/>
          <a:p>
            <a:r>
              <a:rPr lang="en-US" sz="2800" dirty="0" smtClean="0"/>
              <a:t>laparoscopic biopsy was performed before definitive surgery to confirm malignancy. </a:t>
            </a:r>
            <a:r>
              <a:rPr lang="en-US" sz="2800" dirty="0" smtClean="0">
                <a:solidFill>
                  <a:srgbClr val="00B0F0"/>
                </a:solidFill>
              </a:rPr>
              <a:t>Benign lesion (</a:t>
            </a:r>
            <a:r>
              <a:rPr lang="en-US" sz="2800" dirty="0" err="1" smtClean="0">
                <a:solidFill>
                  <a:srgbClr val="00B0F0"/>
                </a:solidFill>
              </a:rPr>
              <a:t>nabothian</a:t>
            </a:r>
            <a:r>
              <a:rPr lang="en-US" sz="2800" dirty="0" smtClean="0">
                <a:solidFill>
                  <a:srgbClr val="00B0F0"/>
                </a:solidFill>
              </a:rPr>
              <a:t> cyst) was confirmed on biopsy.</a:t>
            </a:r>
            <a:r>
              <a:rPr lang="en-US" sz="2800" dirty="0" smtClean="0"/>
              <a:t> Thus, excision of the mass was planned.</a:t>
            </a:r>
          </a:p>
          <a:p>
            <a:r>
              <a:rPr lang="en-US" sz="2800" dirty="0" smtClean="0"/>
              <a:t> Per operative finding was a </a:t>
            </a:r>
            <a:r>
              <a:rPr lang="en-US" sz="2800" dirty="0" err="1" smtClean="0"/>
              <a:t>polypoid</a:t>
            </a:r>
            <a:r>
              <a:rPr lang="en-US" sz="2800" dirty="0" smtClean="0"/>
              <a:t> mass arising from the posterior lip of cervix. After excision of mass, </a:t>
            </a:r>
            <a:r>
              <a:rPr lang="en-US" sz="2800" dirty="0" err="1" smtClean="0"/>
              <a:t>prolapse</a:t>
            </a:r>
            <a:r>
              <a:rPr lang="en-US" sz="2800" dirty="0" smtClean="0"/>
              <a:t> became first degree. The cystic mass was sent for HPE.</a:t>
            </a:r>
          </a:p>
          <a:p>
            <a:pPr>
              <a:buNone/>
            </a:pPr>
            <a:endParaRPr lang="ar-JO" sz="2800" dirty="0"/>
          </a:p>
        </p:txBody>
      </p:sp>
    </p:spTree>
    <p:extLst>
      <p:ext uri="{BB962C8B-B14F-4D97-AF65-F5344CB8AC3E}">
        <p14:creationId xmlns:p14="http://schemas.microsoft.com/office/powerpoint/2010/main" val="3676560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4" name="Content Placeholder 3" descr="10.1177_1179547620974676-fig2.gif"/>
          <p:cNvPicPr>
            <a:picLocks noGrp="1" noChangeAspect="1"/>
          </p:cNvPicPr>
          <p:nvPr>
            <p:ph idx="1"/>
          </p:nvPr>
        </p:nvPicPr>
        <p:blipFill>
          <a:blip r:embed="rId2" cstate="print"/>
          <a:stretch>
            <a:fillRect/>
          </a:stretch>
        </p:blipFill>
        <p:spPr>
          <a:xfrm>
            <a:off x="0" y="152400"/>
            <a:ext cx="4579328" cy="4191000"/>
          </a:xfrm>
        </p:spPr>
      </p:pic>
      <p:pic>
        <p:nvPicPr>
          <p:cNvPr id="5" name="Picture 4" descr="10.1177_1179547620974676-fig1.gif"/>
          <p:cNvPicPr>
            <a:picLocks noChangeAspect="1"/>
          </p:cNvPicPr>
          <p:nvPr/>
        </p:nvPicPr>
        <p:blipFill>
          <a:blip r:embed="rId3" cstate="print"/>
          <a:stretch>
            <a:fillRect/>
          </a:stretch>
        </p:blipFill>
        <p:spPr>
          <a:xfrm>
            <a:off x="4495800" y="97384"/>
            <a:ext cx="4648200" cy="4246016"/>
          </a:xfrm>
          <a:prstGeom prst="rect">
            <a:avLst/>
          </a:prstGeom>
        </p:spPr>
      </p:pic>
      <p:sp>
        <p:nvSpPr>
          <p:cNvPr id="7" name="Rounded Rectangle 6"/>
          <p:cNvSpPr/>
          <p:nvPr/>
        </p:nvSpPr>
        <p:spPr>
          <a:xfrm>
            <a:off x="304800" y="4648200"/>
            <a:ext cx="41148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a:r>
              <a:rPr lang="en-US" dirty="0" smtClean="0">
                <a:solidFill>
                  <a:prstClr val="white"/>
                </a:solidFill>
              </a:rPr>
              <a:t>Cut section of mass revealed </a:t>
            </a:r>
            <a:r>
              <a:rPr lang="en-US" dirty="0" err="1" smtClean="0">
                <a:solidFill>
                  <a:prstClr val="white"/>
                </a:solidFill>
              </a:rPr>
              <a:t>multiloculated</a:t>
            </a:r>
            <a:r>
              <a:rPr lang="en-US" dirty="0" smtClean="0">
                <a:solidFill>
                  <a:prstClr val="white"/>
                </a:solidFill>
              </a:rPr>
              <a:t>, cystic spaces of varying size filled with </a:t>
            </a:r>
            <a:r>
              <a:rPr lang="en-US" dirty="0" err="1" smtClean="0">
                <a:solidFill>
                  <a:prstClr val="white"/>
                </a:solidFill>
              </a:rPr>
              <a:t>mucinous</a:t>
            </a:r>
            <a:r>
              <a:rPr lang="en-US" dirty="0" smtClean="0">
                <a:solidFill>
                  <a:prstClr val="white"/>
                </a:solidFill>
              </a:rPr>
              <a:t> material.</a:t>
            </a:r>
            <a:endParaRPr lang="ar-JO" dirty="0">
              <a:solidFill>
                <a:prstClr val="white"/>
              </a:solidFill>
            </a:endParaRPr>
          </a:p>
        </p:txBody>
      </p:sp>
      <p:sp>
        <p:nvSpPr>
          <p:cNvPr id="8" name="Rounded Rectangle 7"/>
          <p:cNvSpPr/>
          <p:nvPr/>
        </p:nvSpPr>
        <p:spPr>
          <a:xfrm>
            <a:off x="4800600" y="4648200"/>
            <a:ext cx="41148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00"/>
            <a:r>
              <a:rPr lang="en-US" dirty="0" smtClean="0">
                <a:solidFill>
                  <a:prstClr val="white"/>
                </a:solidFill>
              </a:rPr>
              <a:t>Gross picture of specimen shows a cystic mass with focal </a:t>
            </a:r>
            <a:r>
              <a:rPr lang="en-US" dirty="0" err="1" smtClean="0">
                <a:solidFill>
                  <a:prstClr val="white"/>
                </a:solidFill>
              </a:rPr>
              <a:t>epidermidization</a:t>
            </a:r>
            <a:r>
              <a:rPr lang="en-US" dirty="0" smtClean="0">
                <a:solidFill>
                  <a:prstClr val="white"/>
                </a:solidFill>
              </a:rPr>
              <a:t> (arrow).</a:t>
            </a:r>
            <a:endParaRPr lang="ar-JO" dirty="0">
              <a:solidFill>
                <a:prstClr val="white"/>
              </a:solidFill>
            </a:endParaRPr>
          </a:p>
        </p:txBody>
      </p:sp>
    </p:spTree>
    <p:extLst>
      <p:ext uri="{BB962C8B-B14F-4D97-AF65-F5344CB8AC3E}">
        <p14:creationId xmlns:p14="http://schemas.microsoft.com/office/powerpoint/2010/main" val="358938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CEFE6-D2F8-4E41-8DEF-874DBC8CAF3B}"/>
              </a:ext>
            </a:extLst>
          </p:cNvPr>
          <p:cNvSpPr>
            <a:spLocks noGrp="1"/>
          </p:cNvSpPr>
          <p:nvPr>
            <p:ph type="title"/>
          </p:nvPr>
        </p:nvSpPr>
        <p:spPr>
          <a:xfrm>
            <a:off x="457200" y="274638"/>
            <a:ext cx="8229600" cy="6394722"/>
          </a:xfrm>
        </p:spPr>
        <p:txBody>
          <a:bodyPr>
            <a:noAutofit/>
          </a:bodyPr>
          <a:lstStyle/>
          <a:p>
            <a:r>
              <a:rPr lang="en-US" sz="2400" dirty="0">
                <a:solidFill>
                  <a:schemeClr val="tx1"/>
                </a:solidFill>
                <a:latin typeface="Arial" panose="020B0604020202020204" pitchFamily="34" charset="0"/>
                <a:cs typeface="Arial" panose="020B0604020202020204" pitchFamily="34" charset="0"/>
              </a:rPr>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An 11-year-old girl is brought to the office due to vulvar itching. The patient first had the pruritus intermittently, but her symptoms have worsened over the past several months despite nightly application of a moisturizing ointment. She now has trouble sleeping due to the constant itching.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The patient has no known medical conditions and has had no surgeries She has not reached menarche and is not sexually active. The patient is on a community swim team and has swim practice multiple times a week and uses the same bathing suit. Vital signs are normal. </a:t>
            </a:r>
          </a:p>
        </p:txBody>
      </p:sp>
    </p:spTree>
    <p:extLst>
      <p:ext uri="{BB962C8B-B14F-4D97-AF65-F5344CB8AC3E}">
        <p14:creationId xmlns:p14="http://schemas.microsoft.com/office/powerpoint/2010/main" val="7494517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ar-JO" dirty="0"/>
          </a:p>
        </p:txBody>
      </p:sp>
      <p:sp>
        <p:nvSpPr>
          <p:cNvPr id="3" name="Content Placeholder 2"/>
          <p:cNvSpPr>
            <a:spLocks noGrp="1"/>
          </p:cNvSpPr>
          <p:nvPr>
            <p:ph idx="1"/>
          </p:nvPr>
        </p:nvSpPr>
        <p:spPr/>
        <p:txBody>
          <a:bodyPr>
            <a:normAutofit lnSpcReduction="10000"/>
          </a:bodyPr>
          <a:lstStyle/>
          <a:p>
            <a:r>
              <a:rPr lang="en-US" dirty="0" smtClean="0"/>
              <a:t>The present case of </a:t>
            </a:r>
            <a:r>
              <a:rPr lang="en-US" dirty="0" err="1" smtClean="0">
                <a:solidFill>
                  <a:srgbClr val="00B0F0"/>
                </a:solidFill>
              </a:rPr>
              <a:t>nabothian</a:t>
            </a:r>
            <a:r>
              <a:rPr lang="en-US" dirty="0" smtClean="0">
                <a:solidFill>
                  <a:srgbClr val="00B0F0"/>
                </a:solidFill>
              </a:rPr>
              <a:t> cyst</a:t>
            </a:r>
            <a:r>
              <a:rPr lang="en-US" dirty="0" smtClean="0"/>
              <a:t> is reported for its </a:t>
            </a:r>
            <a:r>
              <a:rPr lang="en-US" dirty="0" smtClean="0">
                <a:solidFill>
                  <a:srgbClr val="00B0F0"/>
                </a:solidFill>
              </a:rPr>
              <a:t>unusual presentation </a:t>
            </a:r>
            <a:r>
              <a:rPr lang="en-US" dirty="0" smtClean="0"/>
              <a:t>as </a:t>
            </a:r>
            <a:r>
              <a:rPr lang="en-US" dirty="0" smtClean="0">
                <a:solidFill>
                  <a:srgbClr val="00B0F0"/>
                </a:solidFill>
              </a:rPr>
              <a:t>uterine </a:t>
            </a:r>
            <a:r>
              <a:rPr lang="en-US" dirty="0" err="1" smtClean="0">
                <a:solidFill>
                  <a:srgbClr val="00B0F0"/>
                </a:solidFill>
              </a:rPr>
              <a:t>prolapse</a:t>
            </a:r>
            <a:r>
              <a:rPr lang="en-US" dirty="0" smtClean="0"/>
              <a:t>. The risk factors for pelvic organ </a:t>
            </a:r>
            <a:r>
              <a:rPr lang="en-US" dirty="0" err="1" smtClean="0"/>
              <a:t>prolapse</a:t>
            </a:r>
            <a:r>
              <a:rPr lang="en-US" dirty="0" smtClean="0"/>
              <a:t> (POP) in the present case are advancing age, </a:t>
            </a:r>
            <a:r>
              <a:rPr lang="en-US" dirty="0" err="1" smtClean="0"/>
              <a:t>multiparity</a:t>
            </a:r>
            <a:r>
              <a:rPr lang="en-US" dirty="0" smtClean="0"/>
              <a:t> and </a:t>
            </a:r>
            <a:r>
              <a:rPr lang="en-US" dirty="0" err="1" smtClean="0"/>
              <a:t>perimenopausal</a:t>
            </a:r>
            <a:r>
              <a:rPr lang="en-US" dirty="0" smtClean="0"/>
              <a:t> status. The connective tissue and </a:t>
            </a:r>
            <a:r>
              <a:rPr lang="en-US" dirty="0" err="1" smtClean="0"/>
              <a:t>levator</a:t>
            </a:r>
            <a:r>
              <a:rPr lang="en-US" dirty="0" smtClean="0"/>
              <a:t> </a:t>
            </a:r>
            <a:r>
              <a:rPr lang="en-US" dirty="0" err="1" smtClean="0"/>
              <a:t>ani</a:t>
            </a:r>
            <a:r>
              <a:rPr lang="en-US" dirty="0" smtClean="0"/>
              <a:t> muscle became weak and the </a:t>
            </a:r>
            <a:r>
              <a:rPr lang="en-US" dirty="0" err="1" smtClean="0">
                <a:solidFill>
                  <a:srgbClr val="00B0F0"/>
                </a:solidFill>
              </a:rPr>
              <a:t>nabothian</a:t>
            </a:r>
            <a:r>
              <a:rPr lang="en-US" dirty="0" smtClean="0">
                <a:solidFill>
                  <a:srgbClr val="00B0F0"/>
                </a:solidFill>
              </a:rPr>
              <a:t> cyst unmasked</a:t>
            </a:r>
            <a:r>
              <a:rPr lang="en-US" dirty="0" smtClean="0"/>
              <a:t> the </a:t>
            </a:r>
            <a:r>
              <a:rPr lang="en-US" dirty="0" smtClean="0">
                <a:solidFill>
                  <a:srgbClr val="00B0F0"/>
                </a:solidFill>
              </a:rPr>
              <a:t>POP</a:t>
            </a:r>
            <a:r>
              <a:rPr lang="en-US" dirty="0" smtClean="0"/>
              <a:t> that was latent and asymptomatic by increasing the </a:t>
            </a:r>
            <a:r>
              <a:rPr lang="en-US" dirty="0" err="1" smtClean="0"/>
              <a:t>prolapse</a:t>
            </a:r>
            <a:r>
              <a:rPr lang="en-US" dirty="0" smtClean="0"/>
              <a:t> </a:t>
            </a:r>
            <a:r>
              <a:rPr lang="en-US" dirty="0" smtClean="0">
                <a:solidFill>
                  <a:srgbClr val="00B0F0"/>
                </a:solidFill>
              </a:rPr>
              <a:t>from first degree to second degree.</a:t>
            </a:r>
            <a:endParaRPr lang="ar-JO" dirty="0">
              <a:solidFill>
                <a:srgbClr val="00B0F0"/>
              </a:solidFill>
            </a:endParaRPr>
          </a:p>
        </p:txBody>
      </p:sp>
    </p:spTree>
    <p:extLst>
      <p:ext uri="{BB962C8B-B14F-4D97-AF65-F5344CB8AC3E}">
        <p14:creationId xmlns:p14="http://schemas.microsoft.com/office/powerpoint/2010/main" val="3393587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Freeform 5"/>
          <p:cNvSpPr/>
          <p:nvPr/>
        </p:nvSpPr>
        <p:spPr bwMode="auto">
          <a:xfrm>
            <a:off x="0" y="3371851"/>
            <a:ext cx="9144000" cy="2662238"/>
          </a:xfrm>
          <a:custGeom>
            <a:avLst/>
            <a:gdLst>
              <a:gd name="T0" fmla="*/ 2679 w 2679"/>
              <a:gd name="T1" fmla="*/ 276 h 778"/>
              <a:gd name="T2" fmla="*/ 1743 w 2679"/>
              <a:gd name="T3" fmla="*/ 310 h 778"/>
              <a:gd name="T4" fmla="*/ 832 w 2679"/>
              <a:gd name="T5" fmla="*/ 322 h 778"/>
              <a:gd name="T6" fmla="*/ 352 w 2679"/>
              <a:gd name="T7" fmla="*/ 274 h 778"/>
              <a:gd name="T8" fmla="*/ 160 w 2679"/>
              <a:gd name="T9" fmla="*/ 136 h 778"/>
              <a:gd name="T10" fmla="*/ 0 w 2679"/>
              <a:gd name="T11" fmla="*/ 0 h 778"/>
              <a:gd name="T12" fmla="*/ 0 w 2679"/>
              <a:gd name="T13" fmla="*/ 778 h 778"/>
              <a:gd name="T14" fmla="*/ 2679 w 2679"/>
              <a:gd name="T15" fmla="*/ 778 h 778"/>
              <a:gd name="T16" fmla="*/ 2679 w 2679"/>
              <a:gd name="T17" fmla="*/ 27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9" h="778">
                <a:moveTo>
                  <a:pt x="2679" y="276"/>
                </a:moveTo>
                <a:cubicBezTo>
                  <a:pt x="2452" y="367"/>
                  <a:pt x="2074" y="456"/>
                  <a:pt x="1743" y="310"/>
                </a:cubicBezTo>
                <a:cubicBezTo>
                  <a:pt x="1252" y="94"/>
                  <a:pt x="1066" y="580"/>
                  <a:pt x="832" y="322"/>
                </a:cubicBezTo>
                <a:cubicBezTo>
                  <a:pt x="598" y="64"/>
                  <a:pt x="352" y="274"/>
                  <a:pt x="352" y="274"/>
                </a:cubicBezTo>
                <a:cubicBezTo>
                  <a:pt x="328" y="76"/>
                  <a:pt x="160" y="136"/>
                  <a:pt x="160" y="136"/>
                </a:cubicBezTo>
                <a:cubicBezTo>
                  <a:pt x="134" y="63"/>
                  <a:pt x="70" y="22"/>
                  <a:pt x="0" y="0"/>
                </a:cubicBezTo>
                <a:cubicBezTo>
                  <a:pt x="0" y="778"/>
                  <a:pt x="0" y="778"/>
                  <a:pt x="0" y="778"/>
                </a:cubicBezTo>
                <a:cubicBezTo>
                  <a:pt x="2679" y="778"/>
                  <a:pt x="2679" y="778"/>
                  <a:pt x="2679" y="778"/>
                </a:cubicBezTo>
                <a:lnTo>
                  <a:pt x="2679" y="276"/>
                </a:lnTo>
                <a:close/>
              </a:path>
            </a:pathLst>
          </a:custGeom>
          <a:solidFill>
            <a:srgbClr val="00B050"/>
          </a:solidFill>
          <a:ln>
            <a:noFill/>
          </a:ln>
        </p:spPr>
        <p:txBody>
          <a:bodyPr vert="horz" wrap="square" lIns="68580" tIns="34290" rIns="68580" bIns="34290" numCol="1" anchor="t" anchorCtr="0" compatLnSpc="1"/>
          <a:lstStyle/>
          <a:p>
            <a:endParaRPr lang="zh-CN" altLang="en-US" sz="1350" dirty="0"/>
          </a:p>
        </p:txBody>
      </p:sp>
      <p:sp>
        <p:nvSpPr>
          <p:cNvPr id="5" name="Freeform 5"/>
          <p:cNvSpPr/>
          <p:nvPr userDrawn="1"/>
        </p:nvSpPr>
        <p:spPr bwMode="auto">
          <a:xfrm>
            <a:off x="3631150" y="4927536"/>
            <a:ext cx="3926648" cy="496151"/>
          </a:xfrm>
          <a:custGeom>
            <a:avLst/>
            <a:gdLst>
              <a:gd name="T0" fmla="*/ 0 w 1174"/>
              <a:gd name="T1" fmla="*/ 0 h 155"/>
              <a:gd name="T2" fmla="*/ 0 w 1174"/>
              <a:gd name="T3" fmla="*/ 69 h 155"/>
              <a:gd name="T4" fmla="*/ 86 w 1174"/>
              <a:gd name="T5" fmla="*/ 155 h 155"/>
              <a:gd name="T6" fmla="*/ 1088 w 1174"/>
              <a:gd name="T7" fmla="*/ 155 h 155"/>
              <a:gd name="T8" fmla="*/ 1174 w 1174"/>
              <a:gd name="T9" fmla="*/ 69 h 155"/>
              <a:gd name="T10" fmla="*/ 1174 w 1174"/>
              <a:gd name="T11" fmla="*/ 0 h 155"/>
              <a:gd name="T12" fmla="*/ 0 w 1174"/>
              <a:gd name="T13" fmla="*/ 0 h 155"/>
            </a:gdLst>
            <a:ahLst/>
            <a:cxnLst>
              <a:cxn ang="0">
                <a:pos x="T0" y="T1"/>
              </a:cxn>
              <a:cxn ang="0">
                <a:pos x="T2" y="T3"/>
              </a:cxn>
              <a:cxn ang="0">
                <a:pos x="T4" y="T5"/>
              </a:cxn>
              <a:cxn ang="0">
                <a:pos x="T6" y="T7"/>
              </a:cxn>
              <a:cxn ang="0">
                <a:pos x="T8" y="T9"/>
              </a:cxn>
              <a:cxn ang="0">
                <a:pos x="T10" y="T11"/>
              </a:cxn>
              <a:cxn ang="0">
                <a:pos x="T12" y="T13"/>
              </a:cxn>
            </a:cxnLst>
            <a:rect l="0" t="0" r="r" b="b"/>
            <a:pathLst>
              <a:path w="1174" h="155">
                <a:moveTo>
                  <a:pt x="0" y="0"/>
                </a:moveTo>
                <a:cubicBezTo>
                  <a:pt x="0" y="69"/>
                  <a:pt x="0" y="69"/>
                  <a:pt x="0" y="69"/>
                </a:cubicBezTo>
                <a:cubicBezTo>
                  <a:pt x="0" y="116"/>
                  <a:pt x="39" y="155"/>
                  <a:pt x="86" y="155"/>
                </a:cubicBezTo>
                <a:cubicBezTo>
                  <a:pt x="1088" y="155"/>
                  <a:pt x="1088" y="155"/>
                  <a:pt x="1088" y="155"/>
                </a:cubicBezTo>
                <a:cubicBezTo>
                  <a:pt x="1135" y="155"/>
                  <a:pt x="1174" y="116"/>
                  <a:pt x="1174" y="69"/>
                </a:cubicBezTo>
                <a:cubicBezTo>
                  <a:pt x="1174" y="0"/>
                  <a:pt x="1174" y="0"/>
                  <a:pt x="1174" y="0"/>
                </a:cubicBezTo>
                <a:lnTo>
                  <a:pt x="0" y="0"/>
                </a:lnTo>
                <a:close/>
              </a:path>
            </a:pathLst>
          </a:custGeom>
          <a:solidFill>
            <a:schemeClr val="bg1">
              <a:lumMod val="95000"/>
            </a:schemeClr>
          </a:solidFill>
          <a:ln>
            <a:noFill/>
          </a:ln>
        </p:spPr>
        <p:txBody>
          <a:bodyPr vert="horz" wrap="square" lIns="68580" tIns="34290" rIns="68580" bIns="34290" numCol="1" anchor="t" anchorCtr="0" compatLnSpc="1"/>
          <a:lstStyle/>
          <a:p>
            <a:endParaRPr lang="zh-CN" altLang="en-US" sz="1350"/>
          </a:p>
        </p:txBody>
      </p:sp>
      <p:sp>
        <p:nvSpPr>
          <p:cNvPr id="6" name="Freeform 6"/>
          <p:cNvSpPr/>
          <p:nvPr userDrawn="1"/>
        </p:nvSpPr>
        <p:spPr bwMode="auto">
          <a:xfrm>
            <a:off x="3631150" y="2876869"/>
            <a:ext cx="3926648" cy="2050667"/>
          </a:xfrm>
          <a:custGeom>
            <a:avLst/>
            <a:gdLst>
              <a:gd name="T0" fmla="*/ 1174 w 1174"/>
              <a:gd name="T1" fmla="*/ 641 h 641"/>
              <a:gd name="T2" fmla="*/ 1174 w 1174"/>
              <a:gd name="T3" fmla="*/ 87 h 641"/>
              <a:gd name="T4" fmla="*/ 1088 w 1174"/>
              <a:gd name="T5" fmla="*/ 0 h 641"/>
              <a:gd name="T6" fmla="*/ 86 w 1174"/>
              <a:gd name="T7" fmla="*/ 0 h 641"/>
              <a:gd name="T8" fmla="*/ 0 w 1174"/>
              <a:gd name="T9" fmla="*/ 87 h 641"/>
              <a:gd name="T10" fmla="*/ 0 w 1174"/>
              <a:gd name="T11" fmla="*/ 641 h 641"/>
              <a:gd name="T12" fmla="*/ 1174 w 1174"/>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1174" h="641">
                <a:moveTo>
                  <a:pt x="1174" y="641"/>
                </a:moveTo>
                <a:cubicBezTo>
                  <a:pt x="1174" y="87"/>
                  <a:pt x="1174" y="87"/>
                  <a:pt x="1174" y="87"/>
                </a:cubicBezTo>
                <a:cubicBezTo>
                  <a:pt x="1174" y="39"/>
                  <a:pt x="1135" y="0"/>
                  <a:pt x="1088" y="0"/>
                </a:cubicBezTo>
                <a:cubicBezTo>
                  <a:pt x="86" y="0"/>
                  <a:pt x="86" y="0"/>
                  <a:pt x="86" y="0"/>
                </a:cubicBezTo>
                <a:cubicBezTo>
                  <a:pt x="39" y="0"/>
                  <a:pt x="0" y="39"/>
                  <a:pt x="0" y="87"/>
                </a:cubicBezTo>
                <a:cubicBezTo>
                  <a:pt x="0" y="641"/>
                  <a:pt x="0" y="641"/>
                  <a:pt x="0" y="641"/>
                </a:cubicBezTo>
                <a:lnTo>
                  <a:pt x="1174" y="641"/>
                </a:lnTo>
                <a:close/>
              </a:path>
            </a:pathLst>
          </a:custGeom>
          <a:solidFill>
            <a:srgbClr val="7D62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 name="Rectangle 7"/>
          <p:cNvSpPr>
            <a:spLocks noChangeArrowheads="1"/>
          </p:cNvSpPr>
          <p:nvPr userDrawn="1"/>
        </p:nvSpPr>
        <p:spPr bwMode="auto">
          <a:xfrm>
            <a:off x="5139231" y="5423686"/>
            <a:ext cx="910486" cy="315488"/>
          </a:xfrm>
          <a:prstGeom prst="rect">
            <a:avLst/>
          </a:prstGeom>
          <a:solidFill>
            <a:schemeClr val="bg1">
              <a:lumMod val="95000"/>
            </a:schemeClr>
          </a:solidFill>
          <a:ln>
            <a:noFill/>
          </a:ln>
        </p:spPr>
        <p:txBody>
          <a:bodyPr vert="horz" wrap="square" lIns="68580" tIns="34290" rIns="68580" bIns="34290" numCol="1" anchor="t" anchorCtr="0" compatLnSpc="1"/>
          <a:lstStyle/>
          <a:p>
            <a:endParaRPr lang="zh-CN" altLang="en-US" sz="1350"/>
          </a:p>
        </p:txBody>
      </p:sp>
      <p:sp>
        <p:nvSpPr>
          <p:cNvPr id="8" name="Freeform 8"/>
          <p:cNvSpPr/>
          <p:nvPr userDrawn="1"/>
        </p:nvSpPr>
        <p:spPr bwMode="auto">
          <a:xfrm>
            <a:off x="4965872" y="5739175"/>
            <a:ext cx="1257203" cy="74153"/>
          </a:xfrm>
          <a:custGeom>
            <a:avLst/>
            <a:gdLst>
              <a:gd name="T0" fmla="*/ 376 w 376"/>
              <a:gd name="T1" fmla="*/ 11 h 23"/>
              <a:gd name="T2" fmla="*/ 364 w 376"/>
              <a:gd name="T3" fmla="*/ 23 h 23"/>
              <a:gd name="T4" fmla="*/ 12 w 376"/>
              <a:gd name="T5" fmla="*/ 23 h 23"/>
              <a:gd name="T6" fmla="*/ 0 w 376"/>
              <a:gd name="T7" fmla="*/ 11 h 23"/>
              <a:gd name="T8" fmla="*/ 0 w 376"/>
              <a:gd name="T9" fmla="*/ 11 h 23"/>
              <a:gd name="T10" fmla="*/ 12 w 376"/>
              <a:gd name="T11" fmla="*/ 0 h 23"/>
              <a:gd name="T12" fmla="*/ 364 w 376"/>
              <a:gd name="T13" fmla="*/ 0 h 23"/>
              <a:gd name="T14" fmla="*/ 376 w 376"/>
              <a:gd name="T15" fmla="*/ 1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23">
                <a:moveTo>
                  <a:pt x="376" y="11"/>
                </a:moveTo>
                <a:cubicBezTo>
                  <a:pt x="376" y="18"/>
                  <a:pt x="371" y="23"/>
                  <a:pt x="364" y="23"/>
                </a:cubicBezTo>
                <a:cubicBezTo>
                  <a:pt x="12" y="23"/>
                  <a:pt x="12" y="23"/>
                  <a:pt x="12" y="23"/>
                </a:cubicBezTo>
                <a:cubicBezTo>
                  <a:pt x="5" y="23"/>
                  <a:pt x="0" y="18"/>
                  <a:pt x="0" y="11"/>
                </a:cubicBezTo>
                <a:cubicBezTo>
                  <a:pt x="0" y="11"/>
                  <a:pt x="0" y="11"/>
                  <a:pt x="0" y="11"/>
                </a:cubicBezTo>
                <a:cubicBezTo>
                  <a:pt x="0" y="5"/>
                  <a:pt x="5" y="0"/>
                  <a:pt x="12" y="0"/>
                </a:cubicBezTo>
                <a:cubicBezTo>
                  <a:pt x="364" y="0"/>
                  <a:pt x="364" y="0"/>
                  <a:pt x="364" y="0"/>
                </a:cubicBezTo>
                <a:cubicBezTo>
                  <a:pt x="371" y="0"/>
                  <a:pt x="376" y="5"/>
                  <a:pt x="376" y="11"/>
                </a:cubicBezTo>
                <a:close/>
              </a:path>
            </a:pathLst>
          </a:custGeom>
          <a:solidFill>
            <a:schemeClr val="bg1">
              <a:lumMod val="95000"/>
            </a:schemeClr>
          </a:solidFill>
          <a:ln>
            <a:noFill/>
          </a:ln>
        </p:spPr>
        <p:txBody>
          <a:bodyPr vert="horz" wrap="square" lIns="68580" tIns="34290" rIns="68580" bIns="34290" numCol="1" anchor="t" anchorCtr="0" compatLnSpc="1"/>
          <a:lstStyle/>
          <a:p>
            <a:endParaRPr lang="zh-CN" altLang="en-US" sz="1350"/>
          </a:p>
        </p:txBody>
      </p:sp>
      <p:sp>
        <p:nvSpPr>
          <p:cNvPr id="9" name="Rectangle 9"/>
          <p:cNvSpPr>
            <a:spLocks noChangeArrowheads="1"/>
          </p:cNvSpPr>
          <p:nvPr userDrawn="1"/>
        </p:nvSpPr>
        <p:spPr bwMode="auto">
          <a:xfrm>
            <a:off x="3824240" y="3056185"/>
            <a:ext cx="3539057" cy="1708215"/>
          </a:xfrm>
          <a:prstGeom prst="rect">
            <a:avLst/>
          </a:prstGeom>
          <a:solidFill>
            <a:schemeClr val="accent5"/>
          </a:solidFill>
          <a:ln>
            <a:noFill/>
          </a:ln>
        </p:spPr>
        <p:txBody>
          <a:bodyPr vert="horz" wrap="square" lIns="68580" tIns="34290" rIns="68580" bIns="34290" numCol="1" anchor="t" anchorCtr="0" compatLnSpc="1"/>
          <a:lstStyle/>
          <a:p>
            <a:endParaRPr lang="zh-CN" altLang="en-US" sz="1350"/>
          </a:p>
        </p:txBody>
      </p:sp>
      <p:sp>
        <p:nvSpPr>
          <p:cNvPr id="11" name="Oval 11"/>
          <p:cNvSpPr>
            <a:spLocks noChangeArrowheads="1"/>
          </p:cNvSpPr>
          <p:nvPr userDrawn="1"/>
        </p:nvSpPr>
        <p:spPr bwMode="auto">
          <a:xfrm>
            <a:off x="7333700" y="4249374"/>
            <a:ext cx="1417877" cy="1356325"/>
          </a:xfrm>
          <a:prstGeom prst="ellipse">
            <a:avLst/>
          </a:prstGeom>
          <a:solidFill>
            <a:schemeClr val="accent1">
              <a:lumMod val="20000"/>
              <a:lumOff val="80000"/>
            </a:schemeClr>
          </a:solidFill>
          <a:ln>
            <a:noFill/>
          </a:ln>
        </p:spPr>
        <p:txBody>
          <a:bodyPr vert="horz" wrap="square" lIns="68580" tIns="34290" rIns="68580" bIns="34290" numCol="1" anchor="t" anchorCtr="0" compatLnSpc="1"/>
          <a:lstStyle/>
          <a:p>
            <a:endParaRPr lang="zh-CN" altLang="en-US" sz="1350" dirty="0"/>
          </a:p>
        </p:txBody>
      </p:sp>
      <p:sp>
        <p:nvSpPr>
          <p:cNvPr id="12" name="Freeform 12"/>
          <p:cNvSpPr/>
          <p:nvPr userDrawn="1"/>
        </p:nvSpPr>
        <p:spPr bwMode="auto">
          <a:xfrm>
            <a:off x="5526822" y="3126293"/>
            <a:ext cx="552493" cy="484017"/>
          </a:xfrm>
          <a:custGeom>
            <a:avLst/>
            <a:gdLst>
              <a:gd name="T0" fmla="*/ 139 w 165"/>
              <a:gd name="T1" fmla="*/ 0 h 151"/>
              <a:gd name="T2" fmla="*/ 114 w 165"/>
              <a:gd name="T3" fmla="*/ 129 h 151"/>
              <a:gd name="T4" fmla="*/ 121 w 165"/>
              <a:gd name="T5" fmla="*/ 95 h 151"/>
              <a:gd name="T6" fmla="*/ 0 w 165"/>
              <a:gd name="T7" fmla="*/ 151 h 151"/>
              <a:gd name="T8" fmla="*/ 0 w 165"/>
              <a:gd name="T9" fmla="*/ 29 h 151"/>
              <a:gd name="T10" fmla="*/ 139 w 165"/>
              <a:gd name="T11" fmla="*/ 0 h 151"/>
            </a:gdLst>
            <a:ahLst/>
            <a:cxnLst>
              <a:cxn ang="0">
                <a:pos x="T0" y="T1"/>
              </a:cxn>
              <a:cxn ang="0">
                <a:pos x="T2" y="T3"/>
              </a:cxn>
              <a:cxn ang="0">
                <a:pos x="T4" y="T5"/>
              </a:cxn>
              <a:cxn ang="0">
                <a:pos x="T6" y="T7"/>
              </a:cxn>
              <a:cxn ang="0">
                <a:pos x="T8" y="T9"/>
              </a:cxn>
              <a:cxn ang="0">
                <a:pos x="T10" y="T11"/>
              </a:cxn>
            </a:cxnLst>
            <a:rect l="0" t="0" r="r" b="b"/>
            <a:pathLst>
              <a:path w="165" h="151">
                <a:moveTo>
                  <a:pt x="139" y="0"/>
                </a:moveTo>
                <a:cubicBezTo>
                  <a:pt x="139" y="0"/>
                  <a:pt x="165" y="96"/>
                  <a:pt x="114" y="129"/>
                </a:cubicBezTo>
                <a:cubicBezTo>
                  <a:pt x="114" y="129"/>
                  <a:pt x="124" y="113"/>
                  <a:pt x="121" y="95"/>
                </a:cubicBezTo>
                <a:cubicBezTo>
                  <a:pt x="121" y="95"/>
                  <a:pt x="115" y="151"/>
                  <a:pt x="0" y="151"/>
                </a:cubicBezTo>
                <a:cubicBezTo>
                  <a:pt x="0" y="29"/>
                  <a:pt x="0" y="29"/>
                  <a:pt x="0" y="29"/>
                </a:cubicBezTo>
                <a:lnTo>
                  <a:pt x="139" y="0"/>
                </a:lnTo>
                <a:close/>
              </a:path>
            </a:pathLst>
          </a:custGeom>
          <a:solidFill>
            <a:srgbClr val="582A1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13"/>
          <p:cNvSpPr/>
          <p:nvPr userDrawn="1"/>
        </p:nvSpPr>
        <p:spPr bwMode="auto">
          <a:xfrm>
            <a:off x="4992652" y="3126293"/>
            <a:ext cx="551084" cy="484017"/>
          </a:xfrm>
          <a:custGeom>
            <a:avLst/>
            <a:gdLst>
              <a:gd name="T0" fmla="*/ 26 w 165"/>
              <a:gd name="T1" fmla="*/ 0 h 151"/>
              <a:gd name="T2" fmla="*/ 50 w 165"/>
              <a:gd name="T3" fmla="*/ 129 h 151"/>
              <a:gd name="T4" fmla="*/ 44 w 165"/>
              <a:gd name="T5" fmla="*/ 95 h 151"/>
              <a:gd name="T6" fmla="*/ 165 w 165"/>
              <a:gd name="T7" fmla="*/ 151 h 151"/>
              <a:gd name="T8" fmla="*/ 165 w 165"/>
              <a:gd name="T9" fmla="*/ 29 h 151"/>
              <a:gd name="T10" fmla="*/ 26 w 165"/>
              <a:gd name="T11" fmla="*/ 0 h 151"/>
            </a:gdLst>
            <a:ahLst/>
            <a:cxnLst>
              <a:cxn ang="0">
                <a:pos x="T0" y="T1"/>
              </a:cxn>
              <a:cxn ang="0">
                <a:pos x="T2" y="T3"/>
              </a:cxn>
              <a:cxn ang="0">
                <a:pos x="T4" y="T5"/>
              </a:cxn>
              <a:cxn ang="0">
                <a:pos x="T6" y="T7"/>
              </a:cxn>
              <a:cxn ang="0">
                <a:pos x="T8" y="T9"/>
              </a:cxn>
              <a:cxn ang="0">
                <a:pos x="T10" y="T11"/>
              </a:cxn>
            </a:cxnLst>
            <a:rect l="0" t="0" r="r" b="b"/>
            <a:pathLst>
              <a:path w="165" h="151">
                <a:moveTo>
                  <a:pt x="26" y="0"/>
                </a:moveTo>
                <a:cubicBezTo>
                  <a:pt x="26" y="0"/>
                  <a:pt x="0" y="96"/>
                  <a:pt x="50" y="129"/>
                </a:cubicBezTo>
                <a:cubicBezTo>
                  <a:pt x="50" y="129"/>
                  <a:pt x="41" y="113"/>
                  <a:pt x="44" y="95"/>
                </a:cubicBezTo>
                <a:cubicBezTo>
                  <a:pt x="44" y="95"/>
                  <a:pt x="50" y="151"/>
                  <a:pt x="165" y="151"/>
                </a:cubicBezTo>
                <a:cubicBezTo>
                  <a:pt x="165" y="29"/>
                  <a:pt x="165" y="29"/>
                  <a:pt x="165" y="29"/>
                </a:cubicBezTo>
                <a:lnTo>
                  <a:pt x="26" y="0"/>
                </a:lnTo>
                <a:close/>
              </a:path>
            </a:pathLst>
          </a:custGeom>
          <a:solidFill>
            <a:srgbClr val="582A1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Freeform 14"/>
          <p:cNvSpPr/>
          <p:nvPr userDrawn="1"/>
        </p:nvSpPr>
        <p:spPr bwMode="auto">
          <a:xfrm>
            <a:off x="5256213" y="3494361"/>
            <a:ext cx="599005" cy="629627"/>
          </a:xfrm>
          <a:custGeom>
            <a:avLst/>
            <a:gdLst>
              <a:gd name="T0" fmla="*/ 144 w 179"/>
              <a:gd name="T1" fmla="*/ 136 h 197"/>
              <a:gd name="T2" fmla="*/ 175 w 179"/>
              <a:gd name="T3" fmla="*/ 62 h 197"/>
              <a:gd name="T4" fmla="*/ 119 w 179"/>
              <a:gd name="T5" fmla="*/ 2 h 197"/>
              <a:gd name="T6" fmla="*/ 85 w 179"/>
              <a:gd name="T7" fmla="*/ 12 h 197"/>
              <a:gd name="T8" fmla="*/ 51 w 179"/>
              <a:gd name="T9" fmla="*/ 0 h 197"/>
              <a:gd name="T10" fmla="*/ 5 w 179"/>
              <a:gd name="T11" fmla="*/ 66 h 197"/>
              <a:gd name="T12" fmla="*/ 44 w 179"/>
              <a:gd name="T13" fmla="*/ 180 h 197"/>
              <a:gd name="T14" fmla="*/ 144 w 179"/>
              <a:gd name="T15" fmla="*/ 136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197">
                <a:moveTo>
                  <a:pt x="144" y="136"/>
                </a:moveTo>
                <a:cubicBezTo>
                  <a:pt x="160" y="106"/>
                  <a:pt x="179" y="106"/>
                  <a:pt x="175" y="62"/>
                </a:cubicBezTo>
                <a:cubicBezTo>
                  <a:pt x="175" y="62"/>
                  <a:pt x="119" y="54"/>
                  <a:pt x="119" y="2"/>
                </a:cubicBezTo>
                <a:cubicBezTo>
                  <a:pt x="119" y="2"/>
                  <a:pt x="101" y="12"/>
                  <a:pt x="85" y="12"/>
                </a:cubicBezTo>
                <a:cubicBezTo>
                  <a:pt x="69" y="13"/>
                  <a:pt x="51" y="0"/>
                  <a:pt x="51" y="0"/>
                </a:cubicBezTo>
                <a:cubicBezTo>
                  <a:pt x="51" y="0"/>
                  <a:pt x="46" y="56"/>
                  <a:pt x="5" y="66"/>
                </a:cubicBezTo>
                <a:cubicBezTo>
                  <a:pt x="0" y="111"/>
                  <a:pt x="17" y="157"/>
                  <a:pt x="44" y="180"/>
                </a:cubicBezTo>
                <a:cubicBezTo>
                  <a:pt x="63" y="197"/>
                  <a:pt x="129" y="164"/>
                  <a:pt x="144" y="136"/>
                </a:cubicBezTo>
                <a:close/>
              </a:path>
            </a:pathLst>
          </a:custGeom>
          <a:solidFill>
            <a:srgbClr val="FECE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15"/>
          <p:cNvSpPr/>
          <p:nvPr userDrawn="1"/>
        </p:nvSpPr>
        <p:spPr bwMode="auto">
          <a:xfrm>
            <a:off x="5423934" y="3501103"/>
            <a:ext cx="290341" cy="188753"/>
          </a:xfrm>
          <a:custGeom>
            <a:avLst/>
            <a:gdLst>
              <a:gd name="T0" fmla="*/ 87 w 87"/>
              <a:gd name="T1" fmla="*/ 42 h 59"/>
              <a:gd name="T2" fmla="*/ 87 w 87"/>
              <a:gd name="T3" fmla="*/ 42 h 59"/>
              <a:gd name="T4" fmla="*/ 69 w 87"/>
              <a:gd name="T5" fmla="*/ 0 h 59"/>
              <a:gd name="T6" fmla="*/ 35 w 87"/>
              <a:gd name="T7" fmla="*/ 10 h 59"/>
              <a:gd name="T8" fmla="*/ 3 w 87"/>
              <a:gd name="T9" fmla="*/ 0 h 59"/>
              <a:gd name="T10" fmla="*/ 1 w 87"/>
              <a:gd name="T11" fmla="*/ 3 h 59"/>
              <a:gd name="T12" fmla="*/ 0 w 87"/>
              <a:gd name="T13" fmla="*/ 5 h 59"/>
              <a:gd name="T14" fmla="*/ 87 w 87"/>
              <a:gd name="T15" fmla="*/ 42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59">
                <a:moveTo>
                  <a:pt x="87" y="42"/>
                </a:moveTo>
                <a:cubicBezTo>
                  <a:pt x="87" y="42"/>
                  <a:pt x="87" y="42"/>
                  <a:pt x="87" y="42"/>
                </a:cubicBezTo>
                <a:cubicBezTo>
                  <a:pt x="78" y="32"/>
                  <a:pt x="69" y="19"/>
                  <a:pt x="69" y="0"/>
                </a:cubicBezTo>
                <a:cubicBezTo>
                  <a:pt x="69" y="0"/>
                  <a:pt x="51" y="10"/>
                  <a:pt x="35" y="10"/>
                </a:cubicBezTo>
                <a:cubicBezTo>
                  <a:pt x="23" y="11"/>
                  <a:pt x="9" y="3"/>
                  <a:pt x="3" y="0"/>
                </a:cubicBezTo>
                <a:cubicBezTo>
                  <a:pt x="1" y="3"/>
                  <a:pt x="1" y="3"/>
                  <a:pt x="1" y="3"/>
                </a:cubicBezTo>
                <a:cubicBezTo>
                  <a:pt x="0" y="3"/>
                  <a:pt x="0" y="4"/>
                  <a:pt x="0" y="5"/>
                </a:cubicBezTo>
                <a:cubicBezTo>
                  <a:pt x="6" y="11"/>
                  <a:pt x="46" y="59"/>
                  <a:pt x="87" y="42"/>
                </a:cubicBezTo>
                <a:close/>
              </a:path>
            </a:pathLst>
          </a:custGeom>
          <a:solidFill>
            <a:srgbClr val="EEB88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6" name="Freeform 16"/>
          <p:cNvSpPr/>
          <p:nvPr userDrawn="1"/>
        </p:nvSpPr>
        <p:spPr bwMode="auto">
          <a:xfrm>
            <a:off x="5088492" y="2461613"/>
            <a:ext cx="896392" cy="1086678"/>
          </a:xfrm>
          <a:custGeom>
            <a:avLst/>
            <a:gdLst>
              <a:gd name="T0" fmla="*/ 262 w 268"/>
              <a:gd name="T1" fmla="*/ 180 h 340"/>
              <a:gd name="T2" fmla="*/ 134 w 268"/>
              <a:gd name="T3" fmla="*/ 14 h 340"/>
              <a:gd name="T4" fmla="*/ 6 w 268"/>
              <a:gd name="T5" fmla="*/ 180 h 340"/>
              <a:gd name="T6" fmla="*/ 26 w 268"/>
              <a:gd name="T7" fmla="*/ 283 h 340"/>
              <a:gd name="T8" fmla="*/ 134 w 268"/>
              <a:gd name="T9" fmla="*/ 340 h 340"/>
              <a:gd name="T10" fmla="*/ 242 w 268"/>
              <a:gd name="T11" fmla="*/ 283 h 340"/>
              <a:gd name="T12" fmla="*/ 262 w 268"/>
              <a:gd name="T13" fmla="*/ 180 h 340"/>
            </a:gdLst>
            <a:ahLst/>
            <a:cxnLst>
              <a:cxn ang="0">
                <a:pos x="T0" y="T1"/>
              </a:cxn>
              <a:cxn ang="0">
                <a:pos x="T2" y="T3"/>
              </a:cxn>
              <a:cxn ang="0">
                <a:pos x="T4" y="T5"/>
              </a:cxn>
              <a:cxn ang="0">
                <a:pos x="T6" y="T7"/>
              </a:cxn>
              <a:cxn ang="0">
                <a:pos x="T8" y="T9"/>
              </a:cxn>
              <a:cxn ang="0">
                <a:pos x="T10" y="T11"/>
              </a:cxn>
              <a:cxn ang="0">
                <a:pos x="T12" y="T13"/>
              </a:cxn>
            </a:cxnLst>
            <a:rect l="0" t="0" r="r" b="b"/>
            <a:pathLst>
              <a:path w="268" h="340">
                <a:moveTo>
                  <a:pt x="262" y="180"/>
                </a:moveTo>
                <a:cubicBezTo>
                  <a:pt x="268" y="0"/>
                  <a:pt x="134" y="14"/>
                  <a:pt x="134" y="14"/>
                </a:cubicBezTo>
                <a:cubicBezTo>
                  <a:pt x="134" y="14"/>
                  <a:pt x="0" y="0"/>
                  <a:pt x="6" y="180"/>
                </a:cubicBezTo>
                <a:cubicBezTo>
                  <a:pt x="6" y="180"/>
                  <a:pt x="6" y="255"/>
                  <a:pt x="26" y="283"/>
                </a:cubicBezTo>
                <a:cubicBezTo>
                  <a:pt x="53" y="320"/>
                  <a:pt x="101" y="340"/>
                  <a:pt x="134" y="340"/>
                </a:cubicBezTo>
                <a:cubicBezTo>
                  <a:pt x="167" y="340"/>
                  <a:pt x="216" y="323"/>
                  <a:pt x="242" y="283"/>
                </a:cubicBezTo>
                <a:cubicBezTo>
                  <a:pt x="263" y="252"/>
                  <a:pt x="262" y="180"/>
                  <a:pt x="262" y="180"/>
                </a:cubicBezTo>
                <a:close/>
              </a:path>
            </a:pathLst>
          </a:custGeom>
          <a:solidFill>
            <a:srgbClr val="FECE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 name="Freeform 17"/>
          <p:cNvSpPr/>
          <p:nvPr userDrawn="1"/>
        </p:nvSpPr>
        <p:spPr bwMode="auto">
          <a:xfrm>
            <a:off x="5942601" y="3037309"/>
            <a:ext cx="100070" cy="204932"/>
          </a:xfrm>
          <a:custGeom>
            <a:avLst/>
            <a:gdLst>
              <a:gd name="T0" fmla="*/ 4 w 30"/>
              <a:gd name="T1" fmla="*/ 16 h 64"/>
              <a:gd name="T2" fmla="*/ 21 w 30"/>
              <a:gd name="T3" fmla="*/ 10 h 64"/>
              <a:gd name="T4" fmla="*/ 0 w 30"/>
              <a:gd name="T5" fmla="*/ 64 h 64"/>
              <a:gd name="T6" fmla="*/ 4 w 30"/>
              <a:gd name="T7" fmla="*/ 16 h 64"/>
            </a:gdLst>
            <a:ahLst/>
            <a:cxnLst>
              <a:cxn ang="0">
                <a:pos x="T0" y="T1"/>
              </a:cxn>
              <a:cxn ang="0">
                <a:pos x="T2" y="T3"/>
              </a:cxn>
              <a:cxn ang="0">
                <a:pos x="T4" y="T5"/>
              </a:cxn>
              <a:cxn ang="0">
                <a:pos x="T6" y="T7"/>
              </a:cxn>
            </a:cxnLst>
            <a:rect l="0" t="0" r="r" b="b"/>
            <a:pathLst>
              <a:path w="30" h="64">
                <a:moveTo>
                  <a:pt x="4" y="16"/>
                </a:moveTo>
                <a:cubicBezTo>
                  <a:pt x="4" y="16"/>
                  <a:pt x="12" y="0"/>
                  <a:pt x="21" y="10"/>
                </a:cubicBezTo>
                <a:cubicBezTo>
                  <a:pt x="30" y="21"/>
                  <a:pt x="28" y="64"/>
                  <a:pt x="0" y="64"/>
                </a:cubicBezTo>
                <a:cubicBezTo>
                  <a:pt x="0" y="64"/>
                  <a:pt x="4" y="26"/>
                  <a:pt x="4" y="16"/>
                </a:cubicBezTo>
                <a:close/>
              </a:path>
            </a:pathLst>
          </a:custGeom>
          <a:solidFill>
            <a:srgbClr val="FECE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8" name="Freeform 18"/>
          <p:cNvSpPr/>
          <p:nvPr userDrawn="1"/>
        </p:nvSpPr>
        <p:spPr bwMode="auto">
          <a:xfrm>
            <a:off x="5955285" y="3088543"/>
            <a:ext cx="56377" cy="105163"/>
          </a:xfrm>
          <a:custGeom>
            <a:avLst/>
            <a:gdLst>
              <a:gd name="T0" fmla="*/ 0 w 17"/>
              <a:gd name="T1" fmla="*/ 15 h 33"/>
              <a:gd name="T2" fmla="*/ 12 w 17"/>
              <a:gd name="T3" fmla="*/ 8 h 33"/>
              <a:gd name="T4" fmla="*/ 6 w 17"/>
              <a:gd name="T5" fmla="*/ 33 h 33"/>
              <a:gd name="T6" fmla="*/ 0 w 17"/>
              <a:gd name="T7" fmla="*/ 15 h 33"/>
            </a:gdLst>
            <a:ahLst/>
            <a:cxnLst>
              <a:cxn ang="0">
                <a:pos x="T0" y="T1"/>
              </a:cxn>
              <a:cxn ang="0">
                <a:pos x="T2" y="T3"/>
              </a:cxn>
              <a:cxn ang="0">
                <a:pos x="T4" y="T5"/>
              </a:cxn>
              <a:cxn ang="0">
                <a:pos x="T6" y="T7"/>
              </a:cxn>
            </a:cxnLst>
            <a:rect l="0" t="0" r="r" b="b"/>
            <a:pathLst>
              <a:path w="17" h="33">
                <a:moveTo>
                  <a:pt x="0" y="15"/>
                </a:moveTo>
                <a:cubicBezTo>
                  <a:pt x="0" y="15"/>
                  <a:pt x="6" y="0"/>
                  <a:pt x="12" y="8"/>
                </a:cubicBezTo>
                <a:cubicBezTo>
                  <a:pt x="17" y="16"/>
                  <a:pt x="14" y="26"/>
                  <a:pt x="6" y="33"/>
                </a:cubicBezTo>
                <a:cubicBezTo>
                  <a:pt x="6" y="33"/>
                  <a:pt x="10" y="5"/>
                  <a:pt x="0" y="15"/>
                </a:cubicBezTo>
                <a:close/>
              </a:path>
            </a:pathLst>
          </a:custGeom>
          <a:solidFill>
            <a:srgbClr val="EEB88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19"/>
          <p:cNvSpPr/>
          <p:nvPr userDrawn="1"/>
        </p:nvSpPr>
        <p:spPr bwMode="auto">
          <a:xfrm>
            <a:off x="5029296" y="3037309"/>
            <a:ext cx="102888" cy="204932"/>
          </a:xfrm>
          <a:custGeom>
            <a:avLst/>
            <a:gdLst>
              <a:gd name="T0" fmla="*/ 26 w 31"/>
              <a:gd name="T1" fmla="*/ 16 h 64"/>
              <a:gd name="T2" fmla="*/ 9 w 31"/>
              <a:gd name="T3" fmla="*/ 10 h 64"/>
              <a:gd name="T4" fmla="*/ 31 w 31"/>
              <a:gd name="T5" fmla="*/ 64 h 64"/>
              <a:gd name="T6" fmla="*/ 26 w 31"/>
              <a:gd name="T7" fmla="*/ 16 h 64"/>
            </a:gdLst>
            <a:ahLst/>
            <a:cxnLst>
              <a:cxn ang="0">
                <a:pos x="T0" y="T1"/>
              </a:cxn>
              <a:cxn ang="0">
                <a:pos x="T2" y="T3"/>
              </a:cxn>
              <a:cxn ang="0">
                <a:pos x="T4" y="T5"/>
              </a:cxn>
              <a:cxn ang="0">
                <a:pos x="T6" y="T7"/>
              </a:cxn>
            </a:cxnLst>
            <a:rect l="0" t="0" r="r" b="b"/>
            <a:pathLst>
              <a:path w="31" h="64">
                <a:moveTo>
                  <a:pt x="26" y="16"/>
                </a:moveTo>
                <a:cubicBezTo>
                  <a:pt x="26" y="16"/>
                  <a:pt x="18" y="0"/>
                  <a:pt x="9" y="10"/>
                </a:cubicBezTo>
                <a:cubicBezTo>
                  <a:pt x="0" y="21"/>
                  <a:pt x="3" y="64"/>
                  <a:pt x="31" y="64"/>
                </a:cubicBezTo>
                <a:cubicBezTo>
                  <a:pt x="31" y="64"/>
                  <a:pt x="26" y="26"/>
                  <a:pt x="26" y="16"/>
                </a:cubicBezTo>
                <a:close/>
              </a:path>
            </a:pathLst>
          </a:custGeom>
          <a:solidFill>
            <a:srgbClr val="FECE9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0" name="Freeform 20"/>
          <p:cNvSpPr/>
          <p:nvPr userDrawn="1"/>
        </p:nvSpPr>
        <p:spPr bwMode="auto">
          <a:xfrm>
            <a:off x="5056075" y="3088543"/>
            <a:ext cx="56377" cy="105163"/>
          </a:xfrm>
          <a:custGeom>
            <a:avLst/>
            <a:gdLst>
              <a:gd name="T0" fmla="*/ 17 w 17"/>
              <a:gd name="T1" fmla="*/ 15 h 33"/>
              <a:gd name="T2" fmla="*/ 6 w 17"/>
              <a:gd name="T3" fmla="*/ 8 h 33"/>
              <a:gd name="T4" fmla="*/ 12 w 17"/>
              <a:gd name="T5" fmla="*/ 33 h 33"/>
              <a:gd name="T6" fmla="*/ 17 w 17"/>
              <a:gd name="T7" fmla="*/ 15 h 33"/>
            </a:gdLst>
            <a:ahLst/>
            <a:cxnLst>
              <a:cxn ang="0">
                <a:pos x="T0" y="T1"/>
              </a:cxn>
              <a:cxn ang="0">
                <a:pos x="T2" y="T3"/>
              </a:cxn>
              <a:cxn ang="0">
                <a:pos x="T4" y="T5"/>
              </a:cxn>
              <a:cxn ang="0">
                <a:pos x="T6" y="T7"/>
              </a:cxn>
            </a:cxnLst>
            <a:rect l="0" t="0" r="r" b="b"/>
            <a:pathLst>
              <a:path w="17" h="33">
                <a:moveTo>
                  <a:pt x="17" y="15"/>
                </a:moveTo>
                <a:cubicBezTo>
                  <a:pt x="17" y="15"/>
                  <a:pt x="12" y="0"/>
                  <a:pt x="6" y="8"/>
                </a:cubicBezTo>
                <a:cubicBezTo>
                  <a:pt x="0" y="16"/>
                  <a:pt x="3" y="26"/>
                  <a:pt x="12" y="33"/>
                </a:cubicBezTo>
                <a:cubicBezTo>
                  <a:pt x="12" y="33"/>
                  <a:pt x="8" y="5"/>
                  <a:pt x="17" y="15"/>
                </a:cubicBezTo>
                <a:close/>
              </a:path>
            </a:pathLst>
          </a:custGeom>
          <a:solidFill>
            <a:srgbClr val="EEB88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Oval 21"/>
          <p:cNvSpPr>
            <a:spLocks noChangeArrowheads="1"/>
          </p:cNvSpPr>
          <p:nvPr userDrawn="1"/>
        </p:nvSpPr>
        <p:spPr bwMode="auto">
          <a:xfrm>
            <a:off x="5490176" y="3219322"/>
            <a:ext cx="100070" cy="60671"/>
          </a:xfrm>
          <a:prstGeom prst="ellipse">
            <a:avLst/>
          </a:prstGeom>
          <a:solidFill>
            <a:srgbClr val="EEB88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2" name="Freeform 22"/>
          <p:cNvSpPr/>
          <p:nvPr userDrawn="1"/>
        </p:nvSpPr>
        <p:spPr bwMode="auto">
          <a:xfrm>
            <a:off x="5363329" y="3302911"/>
            <a:ext cx="350946" cy="76850"/>
          </a:xfrm>
          <a:custGeom>
            <a:avLst/>
            <a:gdLst>
              <a:gd name="T0" fmla="*/ 0 w 105"/>
              <a:gd name="T1" fmla="*/ 4 h 24"/>
              <a:gd name="T2" fmla="*/ 4 w 105"/>
              <a:gd name="T3" fmla="*/ 6 h 24"/>
              <a:gd name="T4" fmla="*/ 16 w 105"/>
              <a:gd name="T5" fmla="*/ 11 h 24"/>
              <a:gd name="T6" fmla="*/ 24 w 105"/>
              <a:gd name="T7" fmla="*/ 13 h 24"/>
              <a:gd name="T8" fmla="*/ 33 w 105"/>
              <a:gd name="T9" fmla="*/ 15 h 24"/>
              <a:gd name="T10" fmla="*/ 38 w 105"/>
              <a:gd name="T11" fmla="*/ 16 h 24"/>
              <a:gd name="T12" fmla="*/ 43 w 105"/>
              <a:gd name="T13" fmla="*/ 16 h 24"/>
              <a:gd name="T14" fmla="*/ 53 w 105"/>
              <a:gd name="T15" fmla="*/ 16 h 24"/>
              <a:gd name="T16" fmla="*/ 63 w 105"/>
              <a:gd name="T17" fmla="*/ 15 h 24"/>
              <a:gd name="T18" fmla="*/ 72 w 105"/>
              <a:gd name="T19" fmla="*/ 13 h 24"/>
              <a:gd name="T20" fmla="*/ 81 w 105"/>
              <a:gd name="T21" fmla="*/ 10 h 24"/>
              <a:gd name="T22" fmla="*/ 85 w 105"/>
              <a:gd name="T23" fmla="*/ 9 h 24"/>
              <a:gd name="T24" fmla="*/ 89 w 105"/>
              <a:gd name="T25" fmla="*/ 7 h 24"/>
              <a:gd name="T26" fmla="*/ 96 w 105"/>
              <a:gd name="T27" fmla="*/ 4 h 24"/>
              <a:gd name="T28" fmla="*/ 101 w 105"/>
              <a:gd name="T29" fmla="*/ 2 h 24"/>
              <a:gd name="T30" fmla="*/ 105 w 105"/>
              <a:gd name="T31" fmla="*/ 0 h 24"/>
              <a:gd name="T32" fmla="*/ 101 w 105"/>
              <a:gd name="T33" fmla="*/ 3 h 24"/>
              <a:gd name="T34" fmla="*/ 97 w 105"/>
              <a:gd name="T35" fmla="*/ 7 h 24"/>
              <a:gd name="T36" fmla="*/ 91 w 105"/>
              <a:gd name="T37" fmla="*/ 11 h 24"/>
              <a:gd name="T38" fmla="*/ 84 w 105"/>
              <a:gd name="T39" fmla="*/ 16 h 24"/>
              <a:gd name="T40" fmla="*/ 75 w 105"/>
              <a:gd name="T41" fmla="*/ 20 h 24"/>
              <a:gd name="T42" fmla="*/ 64 w 105"/>
              <a:gd name="T43" fmla="*/ 23 h 24"/>
              <a:gd name="T44" fmla="*/ 53 w 105"/>
              <a:gd name="T45" fmla="*/ 24 h 24"/>
              <a:gd name="T46" fmla="*/ 42 w 105"/>
              <a:gd name="T47" fmla="*/ 24 h 24"/>
              <a:gd name="T48" fmla="*/ 32 w 105"/>
              <a:gd name="T49" fmla="*/ 22 h 24"/>
              <a:gd name="T50" fmla="*/ 22 w 105"/>
              <a:gd name="T51" fmla="*/ 19 h 24"/>
              <a:gd name="T52" fmla="*/ 14 w 105"/>
              <a:gd name="T53" fmla="*/ 15 h 24"/>
              <a:gd name="T54" fmla="*/ 8 w 105"/>
              <a:gd name="T55" fmla="*/ 11 h 24"/>
              <a:gd name="T56" fmla="*/ 4 w 105"/>
              <a:gd name="T57" fmla="*/ 7 h 24"/>
              <a:gd name="T58" fmla="*/ 0 w 105"/>
              <a:gd name="T5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24">
                <a:moveTo>
                  <a:pt x="0" y="4"/>
                </a:moveTo>
                <a:cubicBezTo>
                  <a:pt x="0" y="4"/>
                  <a:pt x="2" y="5"/>
                  <a:pt x="4" y="6"/>
                </a:cubicBezTo>
                <a:cubicBezTo>
                  <a:pt x="7" y="7"/>
                  <a:pt x="11" y="9"/>
                  <a:pt x="16" y="11"/>
                </a:cubicBezTo>
                <a:cubicBezTo>
                  <a:pt x="19" y="12"/>
                  <a:pt x="21" y="12"/>
                  <a:pt x="24" y="13"/>
                </a:cubicBezTo>
                <a:cubicBezTo>
                  <a:pt x="27" y="14"/>
                  <a:pt x="30" y="15"/>
                  <a:pt x="33" y="15"/>
                </a:cubicBezTo>
                <a:cubicBezTo>
                  <a:pt x="35" y="15"/>
                  <a:pt x="36" y="16"/>
                  <a:pt x="38" y="16"/>
                </a:cubicBezTo>
                <a:cubicBezTo>
                  <a:pt x="40" y="16"/>
                  <a:pt x="41" y="16"/>
                  <a:pt x="43" y="16"/>
                </a:cubicBezTo>
                <a:cubicBezTo>
                  <a:pt x="46" y="17"/>
                  <a:pt x="50" y="16"/>
                  <a:pt x="53" y="16"/>
                </a:cubicBezTo>
                <a:cubicBezTo>
                  <a:pt x="56" y="16"/>
                  <a:pt x="60" y="15"/>
                  <a:pt x="63" y="15"/>
                </a:cubicBezTo>
                <a:cubicBezTo>
                  <a:pt x="66" y="15"/>
                  <a:pt x="69" y="14"/>
                  <a:pt x="72" y="13"/>
                </a:cubicBezTo>
                <a:cubicBezTo>
                  <a:pt x="76" y="12"/>
                  <a:pt x="78" y="11"/>
                  <a:pt x="81" y="10"/>
                </a:cubicBezTo>
                <a:cubicBezTo>
                  <a:pt x="83" y="10"/>
                  <a:pt x="84" y="9"/>
                  <a:pt x="85" y="9"/>
                </a:cubicBezTo>
                <a:cubicBezTo>
                  <a:pt x="87" y="8"/>
                  <a:pt x="88" y="8"/>
                  <a:pt x="89" y="7"/>
                </a:cubicBezTo>
                <a:cubicBezTo>
                  <a:pt x="91" y="6"/>
                  <a:pt x="94" y="5"/>
                  <a:pt x="96" y="4"/>
                </a:cubicBezTo>
                <a:cubicBezTo>
                  <a:pt x="97" y="3"/>
                  <a:pt x="99" y="3"/>
                  <a:pt x="101" y="2"/>
                </a:cubicBezTo>
                <a:cubicBezTo>
                  <a:pt x="103" y="1"/>
                  <a:pt x="105" y="0"/>
                  <a:pt x="105" y="0"/>
                </a:cubicBezTo>
                <a:cubicBezTo>
                  <a:pt x="105" y="0"/>
                  <a:pt x="104" y="1"/>
                  <a:pt x="101" y="3"/>
                </a:cubicBezTo>
                <a:cubicBezTo>
                  <a:pt x="100" y="4"/>
                  <a:pt x="99" y="6"/>
                  <a:pt x="97" y="7"/>
                </a:cubicBezTo>
                <a:cubicBezTo>
                  <a:pt x="96" y="9"/>
                  <a:pt x="93" y="10"/>
                  <a:pt x="91" y="11"/>
                </a:cubicBezTo>
                <a:cubicBezTo>
                  <a:pt x="89" y="13"/>
                  <a:pt x="87" y="15"/>
                  <a:pt x="84" y="16"/>
                </a:cubicBezTo>
                <a:cubicBezTo>
                  <a:pt x="81" y="17"/>
                  <a:pt x="78" y="19"/>
                  <a:pt x="75" y="20"/>
                </a:cubicBezTo>
                <a:cubicBezTo>
                  <a:pt x="71" y="21"/>
                  <a:pt x="68" y="22"/>
                  <a:pt x="64" y="23"/>
                </a:cubicBezTo>
                <a:cubicBezTo>
                  <a:pt x="61" y="23"/>
                  <a:pt x="57" y="24"/>
                  <a:pt x="53" y="24"/>
                </a:cubicBezTo>
                <a:cubicBezTo>
                  <a:pt x="50" y="24"/>
                  <a:pt x="46" y="24"/>
                  <a:pt x="42" y="24"/>
                </a:cubicBezTo>
                <a:cubicBezTo>
                  <a:pt x="39" y="24"/>
                  <a:pt x="35" y="23"/>
                  <a:pt x="32" y="22"/>
                </a:cubicBezTo>
                <a:cubicBezTo>
                  <a:pt x="28" y="21"/>
                  <a:pt x="25" y="20"/>
                  <a:pt x="22" y="19"/>
                </a:cubicBezTo>
                <a:cubicBezTo>
                  <a:pt x="19" y="18"/>
                  <a:pt x="17" y="16"/>
                  <a:pt x="14" y="15"/>
                </a:cubicBezTo>
                <a:cubicBezTo>
                  <a:pt x="12" y="14"/>
                  <a:pt x="10" y="12"/>
                  <a:pt x="8" y="11"/>
                </a:cubicBezTo>
                <a:cubicBezTo>
                  <a:pt x="6" y="10"/>
                  <a:pt x="5" y="9"/>
                  <a:pt x="4" y="7"/>
                </a:cubicBezTo>
                <a:cubicBezTo>
                  <a:pt x="1" y="5"/>
                  <a:pt x="0" y="4"/>
                  <a:pt x="0" y="4"/>
                </a:cubicBezTo>
                <a:close/>
              </a:path>
            </a:pathLst>
          </a:custGeom>
          <a:solidFill>
            <a:srgbClr val="EA81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3" name="Oval 23"/>
          <p:cNvSpPr>
            <a:spLocks noChangeArrowheads="1"/>
          </p:cNvSpPr>
          <p:nvPr userDrawn="1"/>
        </p:nvSpPr>
        <p:spPr bwMode="auto">
          <a:xfrm>
            <a:off x="5711457" y="3075060"/>
            <a:ext cx="107116" cy="99770"/>
          </a:xfrm>
          <a:prstGeom prst="ellipse">
            <a:avLst/>
          </a:prstGeom>
          <a:solidFill>
            <a:srgbClr val="3522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4" name="Oval 24"/>
          <p:cNvSpPr>
            <a:spLocks noChangeArrowheads="1"/>
          </p:cNvSpPr>
          <p:nvPr userDrawn="1"/>
        </p:nvSpPr>
        <p:spPr bwMode="auto">
          <a:xfrm>
            <a:off x="5765014" y="3084497"/>
            <a:ext cx="33826" cy="3235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5" name="Oval 25"/>
          <p:cNvSpPr>
            <a:spLocks noChangeArrowheads="1"/>
          </p:cNvSpPr>
          <p:nvPr userDrawn="1"/>
        </p:nvSpPr>
        <p:spPr bwMode="auto">
          <a:xfrm>
            <a:off x="5256213" y="3075060"/>
            <a:ext cx="107116" cy="99770"/>
          </a:xfrm>
          <a:prstGeom prst="ellipse">
            <a:avLst/>
          </a:prstGeom>
          <a:solidFill>
            <a:srgbClr val="3522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6" name="Oval 26"/>
          <p:cNvSpPr>
            <a:spLocks noChangeArrowheads="1"/>
          </p:cNvSpPr>
          <p:nvPr userDrawn="1"/>
        </p:nvSpPr>
        <p:spPr bwMode="auto">
          <a:xfrm>
            <a:off x="5309771" y="3084497"/>
            <a:ext cx="33826" cy="3235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7" name="Freeform 27"/>
          <p:cNvSpPr/>
          <p:nvPr userDrawn="1"/>
        </p:nvSpPr>
        <p:spPr bwMode="auto">
          <a:xfrm>
            <a:off x="4929227" y="3634578"/>
            <a:ext cx="1230425" cy="1129822"/>
          </a:xfrm>
          <a:custGeom>
            <a:avLst/>
            <a:gdLst>
              <a:gd name="T0" fmla="*/ 358 w 368"/>
              <a:gd name="T1" fmla="*/ 48 h 353"/>
              <a:gd name="T2" fmla="*/ 234 w 368"/>
              <a:gd name="T3" fmla="*/ 0 h 353"/>
              <a:gd name="T4" fmla="*/ 184 w 368"/>
              <a:gd name="T5" fmla="*/ 36 h 353"/>
              <a:gd name="T6" fmla="*/ 133 w 368"/>
              <a:gd name="T7" fmla="*/ 0 h 353"/>
              <a:gd name="T8" fmla="*/ 9 w 368"/>
              <a:gd name="T9" fmla="*/ 48 h 353"/>
              <a:gd name="T10" fmla="*/ 70 w 368"/>
              <a:gd name="T11" fmla="*/ 155 h 353"/>
              <a:gd name="T12" fmla="*/ 81 w 368"/>
              <a:gd name="T13" fmla="*/ 353 h 353"/>
              <a:gd name="T14" fmla="*/ 184 w 368"/>
              <a:gd name="T15" fmla="*/ 353 h 353"/>
              <a:gd name="T16" fmla="*/ 184 w 368"/>
              <a:gd name="T17" fmla="*/ 353 h 353"/>
              <a:gd name="T18" fmla="*/ 290 w 368"/>
              <a:gd name="T19" fmla="*/ 353 h 353"/>
              <a:gd name="T20" fmla="*/ 298 w 368"/>
              <a:gd name="T21" fmla="*/ 155 h 353"/>
              <a:gd name="T22" fmla="*/ 358 w 368"/>
              <a:gd name="T23" fmla="*/ 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8" h="353">
                <a:moveTo>
                  <a:pt x="358" y="48"/>
                </a:moveTo>
                <a:cubicBezTo>
                  <a:pt x="349" y="37"/>
                  <a:pt x="234" y="0"/>
                  <a:pt x="234" y="0"/>
                </a:cubicBezTo>
                <a:cubicBezTo>
                  <a:pt x="184" y="36"/>
                  <a:pt x="184" y="36"/>
                  <a:pt x="184" y="36"/>
                </a:cubicBezTo>
                <a:cubicBezTo>
                  <a:pt x="133" y="0"/>
                  <a:pt x="133" y="0"/>
                  <a:pt x="133" y="0"/>
                </a:cubicBezTo>
                <a:cubicBezTo>
                  <a:pt x="133" y="0"/>
                  <a:pt x="19" y="37"/>
                  <a:pt x="9" y="48"/>
                </a:cubicBezTo>
                <a:cubicBezTo>
                  <a:pt x="0" y="59"/>
                  <a:pt x="70" y="155"/>
                  <a:pt x="70" y="155"/>
                </a:cubicBezTo>
                <a:cubicBezTo>
                  <a:pt x="81" y="353"/>
                  <a:pt x="81" y="353"/>
                  <a:pt x="81" y="353"/>
                </a:cubicBezTo>
                <a:cubicBezTo>
                  <a:pt x="184" y="353"/>
                  <a:pt x="184" y="353"/>
                  <a:pt x="184" y="353"/>
                </a:cubicBezTo>
                <a:cubicBezTo>
                  <a:pt x="184" y="353"/>
                  <a:pt x="184" y="353"/>
                  <a:pt x="184" y="353"/>
                </a:cubicBezTo>
                <a:cubicBezTo>
                  <a:pt x="290" y="353"/>
                  <a:pt x="290" y="353"/>
                  <a:pt x="290" y="353"/>
                </a:cubicBezTo>
                <a:cubicBezTo>
                  <a:pt x="298" y="155"/>
                  <a:pt x="298" y="155"/>
                  <a:pt x="298" y="155"/>
                </a:cubicBezTo>
                <a:cubicBezTo>
                  <a:pt x="298" y="155"/>
                  <a:pt x="368" y="59"/>
                  <a:pt x="358" y="48"/>
                </a:cubicBezTo>
                <a:close/>
              </a:path>
            </a:pathLst>
          </a:custGeom>
          <a:solidFill>
            <a:srgbClr val="5FA3A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8" name="Freeform 28"/>
          <p:cNvSpPr/>
          <p:nvPr userDrawn="1"/>
        </p:nvSpPr>
        <p:spPr bwMode="auto">
          <a:xfrm>
            <a:off x="5256213" y="3634577"/>
            <a:ext cx="287522" cy="253469"/>
          </a:xfrm>
          <a:custGeom>
            <a:avLst/>
            <a:gdLst>
              <a:gd name="T0" fmla="*/ 83 w 204"/>
              <a:gd name="T1" fmla="*/ 0 h 188"/>
              <a:gd name="T2" fmla="*/ 0 w 204"/>
              <a:gd name="T3" fmla="*/ 29 h 188"/>
              <a:gd name="T4" fmla="*/ 126 w 204"/>
              <a:gd name="T5" fmla="*/ 188 h 188"/>
              <a:gd name="T6" fmla="*/ 204 w 204"/>
              <a:gd name="T7" fmla="*/ 86 h 188"/>
              <a:gd name="T8" fmla="*/ 83 w 204"/>
              <a:gd name="T9" fmla="*/ 0 h 188"/>
            </a:gdLst>
            <a:ahLst/>
            <a:cxnLst>
              <a:cxn ang="0">
                <a:pos x="T0" y="T1"/>
              </a:cxn>
              <a:cxn ang="0">
                <a:pos x="T2" y="T3"/>
              </a:cxn>
              <a:cxn ang="0">
                <a:pos x="T4" y="T5"/>
              </a:cxn>
              <a:cxn ang="0">
                <a:pos x="T6" y="T7"/>
              </a:cxn>
              <a:cxn ang="0">
                <a:pos x="T8" y="T9"/>
              </a:cxn>
            </a:cxnLst>
            <a:rect l="0" t="0" r="r" b="b"/>
            <a:pathLst>
              <a:path w="204" h="188">
                <a:moveTo>
                  <a:pt x="83" y="0"/>
                </a:moveTo>
                <a:lnTo>
                  <a:pt x="0" y="29"/>
                </a:lnTo>
                <a:lnTo>
                  <a:pt x="126" y="188"/>
                </a:lnTo>
                <a:lnTo>
                  <a:pt x="204" y="86"/>
                </a:lnTo>
                <a:lnTo>
                  <a:pt x="83" y="0"/>
                </a:lnTo>
                <a:close/>
              </a:path>
            </a:pathLst>
          </a:custGeom>
          <a:solidFill>
            <a:srgbClr val="75C4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9" name="Freeform 29"/>
          <p:cNvSpPr/>
          <p:nvPr userDrawn="1"/>
        </p:nvSpPr>
        <p:spPr bwMode="auto">
          <a:xfrm>
            <a:off x="5543735" y="3634577"/>
            <a:ext cx="287522" cy="253469"/>
          </a:xfrm>
          <a:custGeom>
            <a:avLst/>
            <a:gdLst>
              <a:gd name="T0" fmla="*/ 119 w 204"/>
              <a:gd name="T1" fmla="*/ 0 h 188"/>
              <a:gd name="T2" fmla="*/ 204 w 204"/>
              <a:gd name="T3" fmla="*/ 29 h 188"/>
              <a:gd name="T4" fmla="*/ 79 w 204"/>
              <a:gd name="T5" fmla="*/ 188 h 188"/>
              <a:gd name="T6" fmla="*/ 0 w 204"/>
              <a:gd name="T7" fmla="*/ 86 h 188"/>
              <a:gd name="T8" fmla="*/ 119 w 204"/>
              <a:gd name="T9" fmla="*/ 0 h 188"/>
            </a:gdLst>
            <a:ahLst/>
            <a:cxnLst>
              <a:cxn ang="0">
                <a:pos x="T0" y="T1"/>
              </a:cxn>
              <a:cxn ang="0">
                <a:pos x="T2" y="T3"/>
              </a:cxn>
              <a:cxn ang="0">
                <a:pos x="T4" y="T5"/>
              </a:cxn>
              <a:cxn ang="0">
                <a:pos x="T6" y="T7"/>
              </a:cxn>
              <a:cxn ang="0">
                <a:pos x="T8" y="T9"/>
              </a:cxn>
            </a:cxnLst>
            <a:rect l="0" t="0" r="r" b="b"/>
            <a:pathLst>
              <a:path w="204" h="188">
                <a:moveTo>
                  <a:pt x="119" y="0"/>
                </a:moveTo>
                <a:lnTo>
                  <a:pt x="204" y="29"/>
                </a:lnTo>
                <a:lnTo>
                  <a:pt x="79" y="188"/>
                </a:lnTo>
                <a:lnTo>
                  <a:pt x="0" y="86"/>
                </a:lnTo>
                <a:lnTo>
                  <a:pt x="119" y="0"/>
                </a:lnTo>
                <a:close/>
              </a:path>
            </a:pathLst>
          </a:custGeom>
          <a:solidFill>
            <a:srgbClr val="75C4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0" name="Oval 30"/>
          <p:cNvSpPr>
            <a:spLocks noChangeArrowheads="1"/>
          </p:cNvSpPr>
          <p:nvPr userDrawn="1"/>
        </p:nvSpPr>
        <p:spPr bwMode="auto">
          <a:xfrm>
            <a:off x="5507090" y="3894788"/>
            <a:ext cx="70471" cy="66064"/>
          </a:xfrm>
          <a:prstGeom prst="ellipse">
            <a:avLst/>
          </a:prstGeom>
          <a:solidFill>
            <a:srgbClr val="75C4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1" name="Oval 31"/>
          <p:cNvSpPr>
            <a:spLocks noChangeArrowheads="1"/>
          </p:cNvSpPr>
          <p:nvPr userDrawn="1"/>
        </p:nvSpPr>
        <p:spPr bwMode="auto">
          <a:xfrm>
            <a:off x="5507090" y="4123987"/>
            <a:ext cx="70471" cy="67412"/>
          </a:xfrm>
          <a:prstGeom prst="ellipse">
            <a:avLst/>
          </a:prstGeom>
          <a:solidFill>
            <a:srgbClr val="75C4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2" name="Oval 32"/>
          <p:cNvSpPr>
            <a:spLocks noChangeArrowheads="1"/>
          </p:cNvSpPr>
          <p:nvPr userDrawn="1"/>
        </p:nvSpPr>
        <p:spPr bwMode="auto">
          <a:xfrm>
            <a:off x="5507090" y="4354536"/>
            <a:ext cx="70471" cy="64715"/>
          </a:xfrm>
          <a:prstGeom prst="ellipse">
            <a:avLst/>
          </a:prstGeom>
          <a:solidFill>
            <a:srgbClr val="75C4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3" name="Oval 33"/>
          <p:cNvSpPr>
            <a:spLocks noChangeArrowheads="1"/>
          </p:cNvSpPr>
          <p:nvPr userDrawn="1"/>
        </p:nvSpPr>
        <p:spPr bwMode="auto">
          <a:xfrm>
            <a:off x="5507090" y="4585084"/>
            <a:ext cx="70471" cy="63368"/>
          </a:xfrm>
          <a:prstGeom prst="ellipse">
            <a:avLst/>
          </a:prstGeom>
          <a:solidFill>
            <a:srgbClr val="75C4C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4" name="Freeform 34"/>
          <p:cNvSpPr/>
          <p:nvPr userDrawn="1"/>
        </p:nvSpPr>
        <p:spPr bwMode="auto">
          <a:xfrm>
            <a:off x="4764325" y="3648060"/>
            <a:ext cx="622964" cy="1116339"/>
          </a:xfrm>
          <a:custGeom>
            <a:avLst/>
            <a:gdLst>
              <a:gd name="T0" fmla="*/ 76 w 186"/>
              <a:gd name="T1" fmla="*/ 349 h 349"/>
              <a:gd name="T2" fmla="*/ 110 w 186"/>
              <a:gd name="T3" fmla="*/ 170 h 349"/>
              <a:gd name="T4" fmla="*/ 88 w 186"/>
              <a:gd name="T5" fmla="*/ 349 h 349"/>
              <a:gd name="T6" fmla="*/ 186 w 186"/>
              <a:gd name="T7" fmla="*/ 349 h 349"/>
              <a:gd name="T8" fmla="*/ 170 w 186"/>
              <a:gd name="T9" fmla="*/ 0 h 349"/>
              <a:gd name="T10" fmla="*/ 47 w 186"/>
              <a:gd name="T11" fmla="*/ 44 h 349"/>
              <a:gd name="T12" fmla="*/ 0 w 186"/>
              <a:gd name="T13" fmla="*/ 349 h 349"/>
              <a:gd name="T14" fmla="*/ 76 w 186"/>
              <a:gd name="T15" fmla="*/ 349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349">
                <a:moveTo>
                  <a:pt x="76" y="349"/>
                </a:moveTo>
                <a:cubicBezTo>
                  <a:pt x="91" y="243"/>
                  <a:pt x="110" y="170"/>
                  <a:pt x="110" y="170"/>
                </a:cubicBezTo>
                <a:cubicBezTo>
                  <a:pt x="102" y="220"/>
                  <a:pt x="94" y="285"/>
                  <a:pt x="88" y="349"/>
                </a:cubicBezTo>
                <a:cubicBezTo>
                  <a:pt x="186" y="349"/>
                  <a:pt x="186" y="349"/>
                  <a:pt x="186" y="349"/>
                </a:cubicBezTo>
                <a:cubicBezTo>
                  <a:pt x="170" y="0"/>
                  <a:pt x="170" y="0"/>
                  <a:pt x="170" y="0"/>
                </a:cubicBezTo>
                <a:cubicBezTo>
                  <a:pt x="126" y="4"/>
                  <a:pt x="47" y="44"/>
                  <a:pt x="47" y="44"/>
                </a:cubicBezTo>
                <a:cubicBezTo>
                  <a:pt x="29" y="75"/>
                  <a:pt x="12" y="222"/>
                  <a:pt x="0" y="349"/>
                </a:cubicBezTo>
                <a:lnTo>
                  <a:pt x="76" y="3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5" name="Freeform 35"/>
          <p:cNvSpPr/>
          <p:nvPr userDrawn="1"/>
        </p:nvSpPr>
        <p:spPr bwMode="auto">
          <a:xfrm>
            <a:off x="5166010" y="3648061"/>
            <a:ext cx="200138" cy="706475"/>
          </a:xfrm>
          <a:custGeom>
            <a:avLst/>
            <a:gdLst>
              <a:gd name="T0" fmla="*/ 119 w 142"/>
              <a:gd name="T1" fmla="*/ 0 h 524"/>
              <a:gd name="T2" fmla="*/ 10 w 142"/>
              <a:gd name="T3" fmla="*/ 74 h 524"/>
              <a:gd name="T4" fmla="*/ 74 w 142"/>
              <a:gd name="T5" fmla="*/ 140 h 524"/>
              <a:gd name="T6" fmla="*/ 0 w 142"/>
              <a:gd name="T7" fmla="*/ 194 h 524"/>
              <a:gd name="T8" fmla="*/ 142 w 142"/>
              <a:gd name="T9" fmla="*/ 524 h 524"/>
              <a:gd name="T10" fmla="*/ 119 w 142"/>
              <a:gd name="T11" fmla="*/ 0 h 524"/>
            </a:gdLst>
            <a:ahLst/>
            <a:cxnLst>
              <a:cxn ang="0">
                <a:pos x="T0" y="T1"/>
              </a:cxn>
              <a:cxn ang="0">
                <a:pos x="T2" y="T3"/>
              </a:cxn>
              <a:cxn ang="0">
                <a:pos x="T4" y="T5"/>
              </a:cxn>
              <a:cxn ang="0">
                <a:pos x="T6" y="T7"/>
              </a:cxn>
              <a:cxn ang="0">
                <a:pos x="T8" y="T9"/>
              </a:cxn>
              <a:cxn ang="0">
                <a:pos x="T10" y="T11"/>
              </a:cxn>
            </a:cxnLst>
            <a:rect l="0" t="0" r="r" b="b"/>
            <a:pathLst>
              <a:path w="142" h="524">
                <a:moveTo>
                  <a:pt x="119" y="0"/>
                </a:moveTo>
                <a:lnTo>
                  <a:pt x="10" y="74"/>
                </a:lnTo>
                <a:lnTo>
                  <a:pt x="74" y="140"/>
                </a:lnTo>
                <a:lnTo>
                  <a:pt x="0" y="194"/>
                </a:lnTo>
                <a:lnTo>
                  <a:pt x="142" y="524"/>
                </a:lnTo>
                <a:lnTo>
                  <a:pt x="119" y="0"/>
                </a:lnTo>
                <a:close/>
              </a:path>
            </a:pathLst>
          </a:custGeom>
          <a:solidFill>
            <a:srgbClr val="ED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6" name="Freeform 36"/>
          <p:cNvSpPr/>
          <p:nvPr userDrawn="1"/>
        </p:nvSpPr>
        <p:spPr bwMode="auto">
          <a:xfrm>
            <a:off x="5694543" y="3648060"/>
            <a:ext cx="618737" cy="1116339"/>
          </a:xfrm>
          <a:custGeom>
            <a:avLst/>
            <a:gdLst>
              <a:gd name="T0" fmla="*/ 109 w 185"/>
              <a:gd name="T1" fmla="*/ 349 h 349"/>
              <a:gd name="T2" fmla="*/ 75 w 185"/>
              <a:gd name="T3" fmla="*/ 170 h 349"/>
              <a:gd name="T4" fmla="*/ 97 w 185"/>
              <a:gd name="T5" fmla="*/ 349 h 349"/>
              <a:gd name="T6" fmla="*/ 0 w 185"/>
              <a:gd name="T7" fmla="*/ 349 h 349"/>
              <a:gd name="T8" fmla="*/ 15 w 185"/>
              <a:gd name="T9" fmla="*/ 0 h 349"/>
              <a:gd name="T10" fmla="*/ 138 w 185"/>
              <a:gd name="T11" fmla="*/ 44 h 349"/>
              <a:gd name="T12" fmla="*/ 185 w 185"/>
              <a:gd name="T13" fmla="*/ 349 h 349"/>
              <a:gd name="T14" fmla="*/ 109 w 185"/>
              <a:gd name="T15" fmla="*/ 349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349">
                <a:moveTo>
                  <a:pt x="109" y="349"/>
                </a:moveTo>
                <a:cubicBezTo>
                  <a:pt x="94" y="243"/>
                  <a:pt x="75" y="170"/>
                  <a:pt x="75" y="170"/>
                </a:cubicBezTo>
                <a:cubicBezTo>
                  <a:pt x="84" y="220"/>
                  <a:pt x="91" y="285"/>
                  <a:pt x="97" y="349"/>
                </a:cubicBezTo>
                <a:cubicBezTo>
                  <a:pt x="0" y="349"/>
                  <a:pt x="0" y="349"/>
                  <a:pt x="0" y="349"/>
                </a:cubicBezTo>
                <a:cubicBezTo>
                  <a:pt x="15" y="0"/>
                  <a:pt x="15" y="0"/>
                  <a:pt x="15" y="0"/>
                </a:cubicBezTo>
                <a:cubicBezTo>
                  <a:pt x="60" y="4"/>
                  <a:pt x="138" y="44"/>
                  <a:pt x="138" y="44"/>
                </a:cubicBezTo>
                <a:cubicBezTo>
                  <a:pt x="157" y="75"/>
                  <a:pt x="174" y="222"/>
                  <a:pt x="185" y="349"/>
                </a:cubicBezTo>
                <a:lnTo>
                  <a:pt x="109" y="3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7" name="Freeform 37"/>
          <p:cNvSpPr/>
          <p:nvPr userDrawn="1"/>
        </p:nvSpPr>
        <p:spPr bwMode="auto">
          <a:xfrm>
            <a:off x="5711456" y="3648061"/>
            <a:ext cx="200138" cy="706475"/>
          </a:xfrm>
          <a:custGeom>
            <a:avLst/>
            <a:gdLst>
              <a:gd name="T0" fmla="*/ 24 w 142"/>
              <a:gd name="T1" fmla="*/ 0 h 524"/>
              <a:gd name="T2" fmla="*/ 133 w 142"/>
              <a:gd name="T3" fmla="*/ 74 h 524"/>
              <a:gd name="T4" fmla="*/ 69 w 142"/>
              <a:gd name="T5" fmla="*/ 140 h 524"/>
              <a:gd name="T6" fmla="*/ 142 w 142"/>
              <a:gd name="T7" fmla="*/ 194 h 524"/>
              <a:gd name="T8" fmla="*/ 0 w 142"/>
              <a:gd name="T9" fmla="*/ 524 h 524"/>
              <a:gd name="T10" fmla="*/ 24 w 142"/>
              <a:gd name="T11" fmla="*/ 0 h 524"/>
            </a:gdLst>
            <a:ahLst/>
            <a:cxnLst>
              <a:cxn ang="0">
                <a:pos x="T0" y="T1"/>
              </a:cxn>
              <a:cxn ang="0">
                <a:pos x="T2" y="T3"/>
              </a:cxn>
              <a:cxn ang="0">
                <a:pos x="T4" y="T5"/>
              </a:cxn>
              <a:cxn ang="0">
                <a:pos x="T6" y="T7"/>
              </a:cxn>
              <a:cxn ang="0">
                <a:pos x="T8" y="T9"/>
              </a:cxn>
              <a:cxn ang="0">
                <a:pos x="T10" y="T11"/>
              </a:cxn>
            </a:cxnLst>
            <a:rect l="0" t="0" r="r" b="b"/>
            <a:pathLst>
              <a:path w="142" h="524">
                <a:moveTo>
                  <a:pt x="24" y="0"/>
                </a:moveTo>
                <a:lnTo>
                  <a:pt x="133" y="74"/>
                </a:lnTo>
                <a:lnTo>
                  <a:pt x="69" y="140"/>
                </a:lnTo>
                <a:lnTo>
                  <a:pt x="142" y="194"/>
                </a:lnTo>
                <a:lnTo>
                  <a:pt x="0" y="524"/>
                </a:lnTo>
                <a:lnTo>
                  <a:pt x="24" y="0"/>
                </a:lnTo>
                <a:close/>
              </a:path>
            </a:pathLst>
          </a:custGeom>
          <a:solidFill>
            <a:srgbClr val="ED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8" name="Freeform 38"/>
          <p:cNvSpPr/>
          <p:nvPr userDrawn="1"/>
        </p:nvSpPr>
        <p:spPr bwMode="auto">
          <a:xfrm>
            <a:off x="5025068" y="2365889"/>
            <a:ext cx="1047200" cy="729396"/>
          </a:xfrm>
          <a:custGeom>
            <a:avLst/>
            <a:gdLst>
              <a:gd name="T0" fmla="*/ 76 w 313"/>
              <a:gd name="T1" fmla="*/ 112 h 228"/>
              <a:gd name="T2" fmla="*/ 149 w 313"/>
              <a:gd name="T3" fmla="*/ 200 h 228"/>
              <a:gd name="T4" fmla="*/ 115 w 313"/>
              <a:gd name="T5" fmla="*/ 136 h 228"/>
              <a:gd name="T6" fmla="*/ 197 w 313"/>
              <a:gd name="T7" fmla="*/ 217 h 228"/>
              <a:gd name="T8" fmla="*/ 163 w 313"/>
              <a:gd name="T9" fmla="*/ 145 h 228"/>
              <a:gd name="T10" fmla="*/ 278 w 313"/>
              <a:gd name="T11" fmla="*/ 228 h 228"/>
              <a:gd name="T12" fmla="*/ 296 w 313"/>
              <a:gd name="T13" fmla="*/ 222 h 228"/>
              <a:gd name="T14" fmla="*/ 156 w 313"/>
              <a:gd name="T15" fmla="*/ 27 h 228"/>
              <a:gd name="T16" fmla="*/ 9 w 313"/>
              <a:gd name="T17" fmla="*/ 222 h 228"/>
              <a:gd name="T18" fmla="*/ 27 w 313"/>
              <a:gd name="T19" fmla="*/ 228 h 228"/>
              <a:gd name="T20" fmla="*/ 76 w 313"/>
              <a:gd name="T21" fmla="*/ 112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3" h="228">
                <a:moveTo>
                  <a:pt x="76" y="112"/>
                </a:moveTo>
                <a:cubicBezTo>
                  <a:pt x="76" y="112"/>
                  <a:pt x="87" y="180"/>
                  <a:pt x="149" y="200"/>
                </a:cubicBezTo>
                <a:cubicBezTo>
                  <a:pt x="149" y="200"/>
                  <a:pt x="119" y="151"/>
                  <a:pt x="115" y="136"/>
                </a:cubicBezTo>
                <a:cubicBezTo>
                  <a:pt x="115" y="136"/>
                  <a:pt x="160" y="208"/>
                  <a:pt x="197" y="217"/>
                </a:cubicBezTo>
                <a:cubicBezTo>
                  <a:pt x="197" y="217"/>
                  <a:pt x="162" y="159"/>
                  <a:pt x="163" y="145"/>
                </a:cubicBezTo>
                <a:cubicBezTo>
                  <a:pt x="163" y="145"/>
                  <a:pt x="188" y="221"/>
                  <a:pt x="278" y="228"/>
                </a:cubicBezTo>
                <a:cubicBezTo>
                  <a:pt x="278" y="228"/>
                  <a:pt x="290" y="218"/>
                  <a:pt x="296" y="222"/>
                </a:cubicBezTo>
                <a:cubicBezTo>
                  <a:pt x="296" y="222"/>
                  <a:pt x="313" y="13"/>
                  <a:pt x="156" y="27"/>
                </a:cubicBezTo>
                <a:cubicBezTo>
                  <a:pt x="156" y="27"/>
                  <a:pt x="0" y="0"/>
                  <a:pt x="9" y="222"/>
                </a:cubicBezTo>
                <a:cubicBezTo>
                  <a:pt x="9" y="222"/>
                  <a:pt x="18" y="216"/>
                  <a:pt x="27" y="228"/>
                </a:cubicBezTo>
                <a:cubicBezTo>
                  <a:pt x="27" y="228"/>
                  <a:pt x="67" y="163"/>
                  <a:pt x="76" y="112"/>
                </a:cubicBezTo>
                <a:close/>
              </a:path>
            </a:pathLst>
          </a:custGeom>
          <a:solidFill>
            <a:srgbClr val="582A1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39" name="Freeform 39"/>
          <p:cNvSpPr/>
          <p:nvPr userDrawn="1"/>
        </p:nvSpPr>
        <p:spPr bwMode="auto">
          <a:xfrm>
            <a:off x="5216749" y="2951023"/>
            <a:ext cx="146580" cy="47189"/>
          </a:xfrm>
          <a:custGeom>
            <a:avLst/>
            <a:gdLst>
              <a:gd name="T0" fmla="*/ 0 w 44"/>
              <a:gd name="T1" fmla="*/ 15 h 15"/>
              <a:gd name="T2" fmla="*/ 5 w 44"/>
              <a:gd name="T3" fmla="*/ 9 h 15"/>
              <a:gd name="T4" fmla="*/ 11 w 44"/>
              <a:gd name="T5" fmla="*/ 4 h 15"/>
              <a:gd name="T6" fmla="*/ 15 w 44"/>
              <a:gd name="T7" fmla="*/ 2 h 15"/>
              <a:gd name="T8" fmla="*/ 20 w 44"/>
              <a:gd name="T9" fmla="*/ 1 h 15"/>
              <a:gd name="T10" fmla="*/ 25 w 44"/>
              <a:gd name="T11" fmla="*/ 0 h 15"/>
              <a:gd name="T12" fmla="*/ 29 w 44"/>
              <a:gd name="T13" fmla="*/ 0 h 15"/>
              <a:gd name="T14" fmla="*/ 33 w 44"/>
              <a:gd name="T15" fmla="*/ 1 h 15"/>
              <a:gd name="T16" fmla="*/ 37 w 44"/>
              <a:gd name="T17" fmla="*/ 2 h 15"/>
              <a:gd name="T18" fmla="*/ 40 w 44"/>
              <a:gd name="T19" fmla="*/ 3 h 15"/>
              <a:gd name="T20" fmla="*/ 42 w 44"/>
              <a:gd name="T21" fmla="*/ 4 h 15"/>
              <a:gd name="T22" fmla="*/ 44 w 44"/>
              <a:gd name="T23" fmla="*/ 5 h 15"/>
              <a:gd name="T24" fmla="*/ 42 w 44"/>
              <a:gd name="T25" fmla="*/ 5 h 15"/>
              <a:gd name="T26" fmla="*/ 40 w 44"/>
              <a:gd name="T27" fmla="*/ 5 h 15"/>
              <a:gd name="T28" fmla="*/ 37 w 44"/>
              <a:gd name="T29" fmla="*/ 5 h 15"/>
              <a:gd name="T30" fmla="*/ 33 w 44"/>
              <a:gd name="T31" fmla="*/ 5 h 15"/>
              <a:gd name="T32" fmla="*/ 29 w 44"/>
              <a:gd name="T33" fmla="*/ 5 h 15"/>
              <a:gd name="T34" fmla="*/ 25 w 44"/>
              <a:gd name="T35" fmla="*/ 6 h 15"/>
              <a:gd name="T36" fmla="*/ 21 w 44"/>
              <a:gd name="T37" fmla="*/ 7 h 15"/>
              <a:gd name="T38" fmla="*/ 13 w 44"/>
              <a:gd name="T39" fmla="*/ 9 h 15"/>
              <a:gd name="T40" fmla="*/ 7 w 44"/>
              <a:gd name="T41" fmla="*/ 12 h 15"/>
              <a:gd name="T42" fmla="*/ 0 w 44"/>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15">
                <a:moveTo>
                  <a:pt x="0" y="15"/>
                </a:moveTo>
                <a:cubicBezTo>
                  <a:pt x="0" y="15"/>
                  <a:pt x="1" y="12"/>
                  <a:pt x="5" y="9"/>
                </a:cubicBezTo>
                <a:cubicBezTo>
                  <a:pt x="6" y="7"/>
                  <a:pt x="9" y="6"/>
                  <a:pt x="11" y="4"/>
                </a:cubicBezTo>
                <a:cubicBezTo>
                  <a:pt x="12" y="4"/>
                  <a:pt x="14" y="3"/>
                  <a:pt x="15" y="2"/>
                </a:cubicBezTo>
                <a:cubicBezTo>
                  <a:pt x="17" y="2"/>
                  <a:pt x="18" y="1"/>
                  <a:pt x="20" y="1"/>
                </a:cubicBezTo>
                <a:cubicBezTo>
                  <a:pt x="21" y="1"/>
                  <a:pt x="23" y="0"/>
                  <a:pt x="25" y="0"/>
                </a:cubicBezTo>
                <a:cubicBezTo>
                  <a:pt x="26" y="0"/>
                  <a:pt x="28" y="0"/>
                  <a:pt x="29" y="0"/>
                </a:cubicBezTo>
                <a:cubicBezTo>
                  <a:pt x="31" y="0"/>
                  <a:pt x="32" y="1"/>
                  <a:pt x="33" y="1"/>
                </a:cubicBezTo>
                <a:cubicBezTo>
                  <a:pt x="35" y="1"/>
                  <a:pt x="36" y="1"/>
                  <a:pt x="37" y="2"/>
                </a:cubicBezTo>
                <a:cubicBezTo>
                  <a:pt x="38" y="2"/>
                  <a:pt x="39" y="2"/>
                  <a:pt x="40" y="3"/>
                </a:cubicBezTo>
                <a:cubicBezTo>
                  <a:pt x="41" y="3"/>
                  <a:pt x="42" y="4"/>
                  <a:pt x="42" y="4"/>
                </a:cubicBezTo>
                <a:cubicBezTo>
                  <a:pt x="43" y="5"/>
                  <a:pt x="44" y="5"/>
                  <a:pt x="44" y="5"/>
                </a:cubicBezTo>
                <a:cubicBezTo>
                  <a:pt x="44" y="5"/>
                  <a:pt x="43" y="5"/>
                  <a:pt x="42" y="5"/>
                </a:cubicBezTo>
                <a:cubicBezTo>
                  <a:pt x="41" y="5"/>
                  <a:pt x="41" y="5"/>
                  <a:pt x="40" y="5"/>
                </a:cubicBezTo>
                <a:cubicBezTo>
                  <a:pt x="39" y="5"/>
                  <a:pt x="38" y="5"/>
                  <a:pt x="37" y="5"/>
                </a:cubicBezTo>
                <a:cubicBezTo>
                  <a:pt x="35" y="5"/>
                  <a:pt x="34" y="5"/>
                  <a:pt x="33" y="5"/>
                </a:cubicBezTo>
                <a:cubicBezTo>
                  <a:pt x="32" y="5"/>
                  <a:pt x="31" y="5"/>
                  <a:pt x="29" y="5"/>
                </a:cubicBezTo>
                <a:cubicBezTo>
                  <a:pt x="28" y="6"/>
                  <a:pt x="27" y="6"/>
                  <a:pt x="25" y="6"/>
                </a:cubicBezTo>
                <a:cubicBezTo>
                  <a:pt x="24" y="6"/>
                  <a:pt x="23" y="6"/>
                  <a:pt x="21" y="7"/>
                </a:cubicBezTo>
                <a:cubicBezTo>
                  <a:pt x="19" y="7"/>
                  <a:pt x="16" y="8"/>
                  <a:pt x="13" y="9"/>
                </a:cubicBezTo>
                <a:cubicBezTo>
                  <a:pt x="11" y="10"/>
                  <a:pt x="9" y="11"/>
                  <a:pt x="7" y="12"/>
                </a:cubicBezTo>
                <a:cubicBezTo>
                  <a:pt x="3" y="14"/>
                  <a:pt x="0" y="15"/>
                  <a:pt x="0" y="15"/>
                </a:cubicBezTo>
                <a:close/>
              </a:path>
            </a:pathLst>
          </a:custGeom>
          <a:solidFill>
            <a:srgbClr val="582A1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0" name="Freeform 40"/>
          <p:cNvSpPr/>
          <p:nvPr userDrawn="1"/>
        </p:nvSpPr>
        <p:spPr bwMode="auto">
          <a:xfrm>
            <a:off x="4891173" y="3923100"/>
            <a:ext cx="438331" cy="389641"/>
          </a:xfrm>
          <a:custGeom>
            <a:avLst/>
            <a:gdLst>
              <a:gd name="T0" fmla="*/ 118 w 131"/>
              <a:gd name="T1" fmla="*/ 59 h 122"/>
              <a:gd name="T2" fmla="*/ 106 w 131"/>
              <a:gd name="T3" fmla="*/ 25 h 122"/>
              <a:gd name="T4" fmla="*/ 67 w 131"/>
              <a:gd name="T5" fmla="*/ 0 h 122"/>
              <a:gd name="T6" fmla="*/ 65 w 131"/>
              <a:gd name="T7" fmla="*/ 0 h 122"/>
              <a:gd name="T8" fmla="*/ 63 w 131"/>
              <a:gd name="T9" fmla="*/ 0 h 122"/>
              <a:gd name="T10" fmla="*/ 25 w 131"/>
              <a:gd name="T11" fmla="*/ 25 h 122"/>
              <a:gd name="T12" fmla="*/ 12 w 131"/>
              <a:gd name="T13" fmla="*/ 59 h 122"/>
              <a:gd name="T14" fmla="*/ 3 w 131"/>
              <a:gd name="T15" fmla="*/ 104 h 122"/>
              <a:gd name="T16" fmla="*/ 37 w 131"/>
              <a:gd name="T17" fmla="*/ 122 h 122"/>
              <a:gd name="T18" fmla="*/ 37 w 131"/>
              <a:gd name="T19" fmla="*/ 112 h 122"/>
              <a:gd name="T20" fmla="*/ 23 w 131"/>
              <a:gd name="T21" fmla="*/ 58 h 122"/>
              <a:gd name="T22" fmla="*/ 32 w 131"/>
              <a:gd name="T23" fmla="*/ 34 h 122"/>
              <a:gd name="T24" fmla="*/ 63 w 131"/>
              <a:gd name="T25" fmla="*/ 10 h 122"/>
              <a:gd name="T26" fmla="*/ 65 w 131"/>
              <a:gd name="T27" fmla="*/ 9 h 122"/>
              <a:gd name="T28" fmla="*/ 67 w 131"/>
              <a:gd name="T29" fmla="*/ 10 h 122"/>
              <a:gd name="T30" fmla="*/ 98 w 131"/>
              <a:gd name="T31" fmla="*/ 34 h 122"/>
              <a:gd name="T32" fmla="*/ 107 w 131"/>
              <a:gd name="T33" fmla="*/ 58 h 122"/>
              <a:gd name="T34" fmla="*/ 93 w 131"/>
              <a:gd name="T35" fmla="*/ 112 h 122"/>
              <a:gd name="T36" fmla="*/ 93 w 131"/>
              <a:gd name="T37" fmla="*/ 122 h 122"/>
              <a:gd name="T38" fmla="*/ 127 w 131"/>
              <a:gd name="T39" fmla="*/ 104 h 122"/>
              <a:gd name="T40" fmla="*/ 118 w 131"/>
              <a:gd name="T41" fmla="*/ 5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22">
                <a:moveTo>
                  <a:pt x="118" y="59"/>
                </a:moveTo>
                <a:cubicBezTo>
                  <a:pt x="114" y="47"/>
                  <a:pt x="110" y="36"/>
                  <a:pt x="106" y="25"/>
                </a:cubicBezTo>
                <a:cubicBezTo>
                  <a:pt x="97" y="5"/>
                  <a:pt x="87" y="0"/>
                  <a:pt x="67" y="0"/>
                </a:cubicBezTo>
                <a:cubicBezTo>
                  <a:pt x="66" y="0"/>
                  <a:pt x="66" y="0"/>
                  <a:pt x="65" y="0"/>
                </a:cubicBezTo>
                <a:cubicBezTo>
                  <a:pt x="65" y="0"/>
                  <a:pt x="64" y="0"/>
                  <a:pt x="63" y="0"/>
                </a:cubicBezTo>
                <a:cubicBezTo>
                  <a:pt x="43" y="0"/>
                  <a:pt x="33" y="5"/>
                  <a:pt x="25" y="25"/>
                </a:cubicBezTo>
                <a:cubicBezTo>
                  <a:pt x="20" y="36"/>
                  <a:pt x="16" y="47"/>
                  <a:pt x="12" y="59"/>
                </a:cubicBezTo>
                <a:cubicBezTo>
                  <a:pt x="7" y="74"/>
                  <a:pt x="2" y="88"/>
                  <a:pt x="3" y="104"/>
                </a:cubicBezTo>
                <a:cubicBezTo>
                  <a:pt x="4" y="121"/>
                  <a:pt x="24" y="122"/>
                  <a:pt x="37" y="122"/>
                </a:cubicBezTo>
                <a:cubicBezTo>
                  <a:pt x="43" y="122"/>
                  <a:pt x="43" y="112"/>
                  <a:pt x="37" y="112"/>
                </a:cubicBezTo>
                <a:cubicBezTo>
                  <a:pt x="0" y="112"/>
                  <a:pt x="16" y="78"/>
                  <a:pt x="23" y="58"/>
                </a:cubicBezTo>
                <a:cubicBezTo>
                  <a:pt x="26" y="50"/>
                  <a:pt x="29" y="42"/>
                  <a:pt x="32" y="34"/>
                </a:cubicBezTo>
                <a:cubicBezTo>
                  <a:pt x="37" y="18"/>
                  <a:pt x="45" y="10"/>
                  <a:pt x="63" y="10"/>
                </a:cubicBezTo>
                <a:cubicBezTo>
                  <a:pt x="64" y="10"/>
                  <a:pt x="65" y="9"/>
                  <a:pt x="65" y="9"/>
                </a:cubicBezTo>
                <a:cubicBezTo>
                  <a:pt x="66" y="9"/>
                  <a:pt x="66" y="10"/>
                  <a:pt x="67" y="10"/>
                </a:cubicBezTo>
                <a:cubicBezTo>
                  <a:pt x="85" y="10"/>
                  <a:pt x="93" y="18"/>
                  <a:pt x="98" y="34"/>
                </a:cubicBezTo>
                <a:cubicBezTo>
                  <a:pt x="101" y="42"/>
                  <a:pt x="104" y="50"/>
                  <a:pt x="107" y="58"/>
                </a:cubicBezTo>
                <a:cubicBezTo>
                  <a:pt x="114" y="78"/>
                  <a:pt x="131" y="112"/>
                  <a:pt x="93" y="112"/>
                </a:cubicBezTo>
                <a:cubicBezTo>
                  <a:pt x="87" y="112"/>
                  <a:pt x="87" y="122"/>
                  <a:pt x="93" y="122"/>
                </a:cubicBezTo>
                <a:cubicBezTo>
                  <a:pt x="106" y="122"/>
                  <a:pt x="126" y="121"/>
                  <a:pt x="127" y="104"/>
                </a:cubicBezTo>
                <a:cubicBezTo>
                  <a:pt x="128" y="88"/>
                  <a:pt x="123" y="74"/>
                  <a:pt x="118" y="59"/>
                </a:cubicBezTo>
                <a:close/>
              </a:path>
            </a:pathLst>
          </a:custGeom>
          <a:solidFill>
            <a:srgbClr val="7D62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1" name="Oval 41"/>
          <p:cNvSpPr>
            <a:spLocks noChangeArrowheads="1"/>
          </p:cNvSpPr>
          <p:nvPr userDrawn="1"/>
        </p:nvSpPr>
        <p:spPr bwMode="auto">
          <a:xfrm>
            <a:off x="4992651" y="4268249"/>
            <a:ext cx="63425" cy="57974"/>
          </a:xfrm>
          <a:prstGeom prst="ellipse">
            <a:avLst/>
          </a:prstGeom>
          <a:solidFill>
            <a:srgbClr val="CAB9C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2" name="Oval 42"/>
          <p:cNvSpPr>
            <a:spLocks noChangeArrowheads="1"/>
          </p:cNvSpPr>
          <p:nvPr userDrawn="1"/>
        </p:nvSpPr>
        <p:spPr bwMode="auto">
          <a:xfrm>
            <a:off x="5163190" y="4268249"/>
            <a:ext cx="63425" cy="57974"/>
          </a:xfrm>
          <a:prstGeom prst="ellipse">
            <a:avLst/>
          </a:prstGeom>
          <a:solidFill>
            <a:srgbClr val="CAB9C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3" name="Freeform 43"/>
          <p:cNvSpPr/>
          <p:nvPr userDrawn="1"/>
        </p:nvSpPr>
        <p:spPr bwMode="auto">
          <a:xfrm>
            <a:off x="5092720" y="3615703"/>
            <a:ext cx="297389" cy="326273"/>
          </a:xfrm>
          <a:custGeom>
            <a:avLst/>
            <a:gdLst>
              <a:gd name="T0" fmla="*/ 10 w 89"/>
              <a:gd name="T1" fmla="*/ 96 h 102"/>
              <a:gd name="T2" fmla="*/ 80 w 89"/>
              <a:gd name="T3" fmla="*/ 10 h 102"/>
              <a:gd name="T4" fmla="*/ 83 w 89"/>
              <a:gd name="T5" fmla="*/ 1 h 102"/>
              <a:gd name="T6" fmla="*/ 0 w 89"/>
              <a:gd name="T7" fmla="*/ 96 h 102"/>
              <a:gd name="T8" fmla="*/ 10 w 89"/>
              <a:gd name="T9" fmla="*/ 96 h 102"/>
            </a:gdLst>
            <a:ahLst/>
            <a:cxnLst>
              <a:cxn ang="0">
                <a:pos x="T0" y="T1"/>
              </a:cxn>
              <a:cxn ang="0">
                <a:pos x="T2" y="T3"/>
              </a:cxn>
              <a:cxn ang="0">
                <a:pos x="T4" y="T5"/>
              </a:cxn>
              <a:cxn ang="0">
                <a:pos x="T6" y="T7"/>
              </a:cxn>
              <a:cxn ang="0">
                <a:pos x="T8" y="T9"/>
              </a:cxn>
            </a:cxnLst>
            <a:rect l="0" t="0" r="r" b="b"/>
            <a:pathLst>
              <a:path w="89" h="102">
                <a:moveTo>
                  <a:pt x="10" y="96"/>
                </a:moveTo>
                <a:cubicBezTo>
                  <a:pt x="12" y="52"/>
                  <a:pt x="36" y="16"/>
                  <a:pt x="80" y="10"/>
                </a:cubicBezTo>
                <a:cubicBezTo>
                  <a:pt x="86" y="9"/>
                  <a:pt x="89" y="0"/>
                  <a:pt x="83" y="1"/>
                </a:cubicBezTo>
                <a:cubicBezTo>
                  <a:pt x="35" y="8"/>
                  <a:pt x="2" y="48"/>
                  <a:pt x="0" y="96"/>
                </a:cubicBezTo>
                <a:cubicBezTo>
                  <a:pt x="0" y="102"/>
                  <a:pt x="10" y="102"/>
                  <a:pt x="10" y="96"/>
                </a:cubicBezTo>
                <a:close/>
              </a:path>
            </a:pathLst>
          </a:custGeom>
          <a:solidFill>
            <a:srgbClr val="7D62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4" name="Freeform 44"/>
          <p:cNvSpPr/>
          <p:nvPr userDrawn="1"/>
        </p:nvSpPr>
        <p:spPr bwMode="auto">
          <a:xfrm>
            <a:off x="5691724" y="3615703"/>
            <a:ext cx="319939" cy="326273"/>
          </a:xfrm>
          <a:custGeom>
            <a:avLst/>
            <a:gdLst>
              <a:gd name="T0" fmla="*/ 86 w 96"/>
              <a:gd name="T1" fmla="*/ 96 h 102"/>
              <a:gd name="T2" fmla="*/ 13 w 96"/>
              <a:gd name="T3" fmla="*/ 8 h 102"/>
              <a:gd name="T4" fmla="*/ 6 w 96"/>
              <a:gd name="T5" fmla="*/ 1 h 102"/>
              <a:gd name="T6" fmla="*/ 96 w 96"/>
              <a:gd name="T7" fmla="*/ 96 h 102"/>
              <a:gd name="T8" fmla="*/ 86 w 96"/>
              <a:gd name="T9" fmla="*/ 96 h 102"/>
            </a:gdLst>
            <a:ahLst/>
            <a:cxnLst>
              <a:cxn ang="0">
                <a:pos x="T0" y="T1"/>
              </a:cxn>
              <a:cxn ang="0">
                <a:pos x="T2" y="T3"/>
              </a:cxn>
              <a:cxn ang="0">
                <a:pos x="T4" y="T5"/>
              </a:cxn>
              <a:cxn ang="0">
                <a:pos x="T6" y="T7"/>
              </a:cxn>
              <a:cxn ang="0">
                <a:pos x="T8" y="T9"/>
              </a:cxn>
            </a:cxnLst>
            <a:rect l="0" t="0" r="r" b="b"/>
            <a:pathLst>
              <a:path w="96" h="102">
                <a:moveTo>
                  <a:pt x="86" y="96"/>
                </a:moveTo>
                <a:cubicBezTo>
                  <a:pt x="84" y="52"/>
                  <a:pt x="57" y="14"/>
                  <a:pt x="13" y="8"/>
                </a:cubicBezTo>
                <a:cubicBezTo>
                  <a:pt x="7" y="8"/>
                  <a:pt x="0" y="0"/>
                  <a:pt x="6" y="1"/>
                </a:cubicBezTo>
                <a:cubicBezTo>
                  <a:pt x="54" y="7"/>
                  <a:pt x="93" y="36"/>
                  <a:pt x="96" y="96"/>
                </a:cubicBezTo>
                <a:cubicBezTo>
                  <a:pt x="96" y="102"/>
                  <a:pt x="86" y="102"/>
                  <a:pt x="86" y="96"/>
                </a:cubicBezTo>
                <a:close/>
              </a:path>
            </a:pathLst>
          </a:custGeom>
          <a:solidFill>
            <a:srgbClr val="7D62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5" name="Oval 45"/>
          <p:cNvSpPr>
            <a:spLocks noChangeArrowheads="1"/>
          </p:cNvSpPr>
          <p:nvPr userDrawn="1"/>
        </p:nvSpPr>
        <p:spPr bwMode="auto">
          <a:xfrm>
            <a:off x="5911594" y="3885350"/>
            <a:ext cx="160674" cy="149654"/>
          </a:xfrm>
          <a:prstGeom prst="ellipse">
            <a:avLst/>
          </a:prstGeom>
          <a:solidFill>
            <a:srgbClr val="CAB9C4"/>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6" name="Oval 46"/>
          <p:cNvSpPr>
            <a:spLocks noChangeArrowheads="1"/>
          </p:cNvSpPr>
          <p:nvPr userDrawn="1"/>
        </p:nvSpPr>
        <p:spPr bwMode="auto">
          <a:xfrm>
            <a:off x="5942601" y="3913663"/>
            <a:ext cx="100070" cy="93029"/>
          </a:xfrm>
          <a:prstGeom prst="ellipse">
            <a:avLst/>
          </a:prstGeom>
          <a:solidFill>
            <a:srgbClr val="E5D6E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286" name="组合 285"/>
          <p:cNvGrpSpPr/>
          <p:nvPr/>
        </p:nvGrpSpPr>
        <p:grpSpPr>
          <a:xfrm>
            <a:off x="297165" y="3435424"/>
            <a:ext cx="1205056" cy="1151393"/>
            <a:chOff x="4104876" y="1794002"/>
            <a:chExt cx="1606741" cy="1535191"/>
          </a:xfrm>
        </p:grpSpPr>
        <p:sp>
          <p:nvSpPr>
            <p:cNvPr id="47" name="Oval 47"/>
            <p:cNvSpPr>
              <a:spLocks noChangeArrowheads="1"/>
            </p:cNvSpPr>
            <p:nvPr userDrawn="1"/>
          </p:nvSpPr>
          <p:spPr bwMode="auto">
            <a:xfrm>
              <a:off x="4104876" y="1794002"/>
              <a:ext cx="1606741" cy="1535191"/>
            </a:xfrm>
            <a:prstGeom prst="ellipse">
              <a:avLst/>
            </a:prstGeom>
            <a:solidFill>
              <a:schemeClr val="accent1">
                <a:lumMod val="20000"/>
                <a:lumOff val="80000"/>
              </a:schemeClr>
            </a:solidFill>
            <a:ln>
              <a:noFill/>
            </a:ln>
          </p:spPr>
          <p:txBody>
            <a:bodyPr vert="horz" wrap="square" lIns="68580" tIns="34290" rIns="68580" bIns="34290" numCol="1" anchor="t" anchorCtr="0" compatLnSpc="1"/>
            <a:lstStyle/>
            <a:p>
              <a:endParaRPr lang="zh-CN" altLang="en-US" sz="1350" dirty="0"/>
            </a:p>
          </p:txBody>
        </p:sp>
        <p:sp>
          <p:nvSpPr>
            <p:cNvPr id="48" name="Freeform 48"/>
            <p:cNvSpPr/>
            <p:nvPr userDrawn="1"/>
          </p:nvSpPr>
          <p:spPr bwMode="auto">
            <a:xfrm>
              <a:off x="4529582" y="2160722"/>
              <a:ext cx="620145" cy="835907"/>
            </a:xfrm>
            <a:custGeom>
              <a:avLst/>
              <a:gdLst>
                <a:gd name="T0" fmla="*/ 139 w 139"/>
                <a:gd name="T1" fmla="*/ 140 h 196"/>
                <a:gd name="T2" fmla="*/ 83 w 139"/>
                <a:gd name="T3" fmla="*/ 196 h 196"/>
                <a:gd name="T4" fmla="*/ 56 w 139"/>
                <a:gd name="T5" fmla="*/ 196 h 196"/>
                <a:gd name="T6" fmla="*/ 0 w 139"/>
                <a:gd name="T7" fmla="*/ 140 h 196"/>
                <a:gd name="T8" fmla="*/ 0 w 139"/>
                <a:gd name="T9" fmla="*/ 56 h 196"/>
                <a:gd name="T10" fmla="*/ 56 w 139"/>
                <a:gd name="T11" fmla="*/ 0 h 196"/>
                <a:gd name="T12" fmla="*/ 83 w 139"/>
                <a:gd name="T13" fmla="*/ 0 h 196"/>
                <a:gd name="T14" fmla="*/ 139 w 139"/>
                <a:gd name="T15" fmla="*/ 56 h 196"/>
                <a:gd name="T16" fmla="*/ 139 w 139"/>
                <a:gd name="T17" fmla="*/ 14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96">
                  <a:moveTo>
                    <a:pt x="139" y="140"/>
                  </a:moveTo>
                  <a:cubicBezTo>
                    <a:pt x="139" y="171"/>
                    <a:pt x="114" y="196"/>
                    <a:pt x="83" y="196"/>
                  </a:cubicBezTo>
                  <a:cubicBezTo>
                    <a:pt x="56" y="196"/>
                    <a:pt x="56" y="196"/>
                    <a:pt x="56" y="196"/>
                  </a:cubicBezTo>
                  <a:cubicBezTo>
                    <a:pt x="25" y="196"/>
                    <a:pt x="0" y="171"/>
                    <a:pt x="0" y="140"/>
                  </a:cubicBezTo>
                  <a:cubicBezTo>
                    <a:pt x="0" y="56"/>
                    <a:pt x="0" y="56"/>
                    <a:pt x="0" y="56"/>
                  </a:cubicBezTo>
                  <a:cubicBezTo>
                    <a:pt x="0" y="25"/>
                    <a:pt x="25" y="0"/>
                    <a:pt x="56" y="0"/>
                  </a:cubicBezTo>
                  <a:cubicBezTo>
                    <a:pt x="83" y="0"/>
                    <a:pt x="83" y="0"/>
                    <a:pt x="83" y="0"/>
                  </a:cubicBezTo>
                  <a:cubicBezTo>
                    <a:pt x="114" y="0"/>
                    <a:pt x="139" y="25"/>
                    <a:pt x="139" y="56"/>
                  </a:cubicBezTo>
                  <a:lnTo>
                    <a:pt x="139" y="140"/>
                  </a:lnTo>
                  <a:close/>
                </a:path>
              </a:pathLst>
            </a:custGeom>
            <a:solidFill>
              <a:srgbClr val="E13D4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49" name="Freeform 49"/>
            <p:cNvSpPr/>
            <p:nvPr userDrawn="1"/>
          </p:nvSpPr>
          <p:spPr bwMode="auto">
            <a:xfrm>
              <a:off x="4600993" y="2011518"/>
              <a:ext cx="477324" cy="199539"/>
            </a:xfrm>
            <a:custGeom>
              <a:avLst/>
              <a:gdLst>
                <a:gd name="T0" fmla="*/ 107 w 107"/>
                <a:gd name="T1" fmla="*/ 33 h 47"/>
                <a:gd name="T2" fmla="*/ 93 w 107"/>
                <a:gd name="T3" fmla="*/ 47 h 47"/>
                <a:gd name="T4" fmla="*/ 14 w 107"/>
                <a:gd name="T5" fmla="*/ 47 h 47"/>
                <a:gd name="T6" fmla="*/ 0 w 107"/>
                <a:gd name="T7" fmla="*/ 33 h 47"/>
                <a:gd name="T8" fmla="*/ 0 w 107"/>
                <a:gd name="T9" fmla="*/ 14 h 47"/>
                <a:gd name="T10" fmla="*/ 14 w 107"/>
                <a:gd name="T11" fmla="*/ 0 h 47"/>
                <a:gd name="T12" fmla="*/ 93 w 107"/>
                <a:gd name="T13" fmla="*/ 0 h 47"/>
                <a:gd name="T14" fmla="*/ 107 w 107"/>
                <a:gd name="T15" fmla="*/ 14 h 47"/>
                <a:gd name="T16" fmla="*/ 107 w 107"/>
                <a:gd name="T1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47">
                  <a:moveTo>
                    <a:pt x="107" y="33"/>
                  </a:moveTo>
                  <a:cubicBezTo>
                    <a:pt x="107" y="41"/>
                    <a:pt x="101" y="47"/>
                    <a:pt x="93" y="47"/>
                  </a:cubicBezTo>
                  <a:cubicBezTo>
                    <a:pt x="14" y="47"/>
                    <a:pt x="14" y="47"/>
                    <a:pt x="14" y="47"/>
                  </a:cubicBezTo>
                  <a:cubicBezTo>
                    <a:pt x="6" y="47"/>
                    <a:pt x="0" y="41"/>
                    <a:pt x="0" y="33"/>
                  </a:cubicBezTo>
                  <a:cubicBezTo>
                    <a:pt x="0" y="14"/>
                    <a:pt x="0" y="14"/>
                    <a:pt x="0" y="14"/>
                  </a:cubicBezTo>
                  <a:cubicBezTo>
                    <a:pt x="0" y="6"/>
                    <a:pt x="6" y="0"/>
                    <a:pt x="14" y="0"/>
                  </a:cubicBezTo>
                  <a:cubicBezTo>
                    <a:pt x="93" y="0"/>
                    <a:pt x="93" y="0"/>
                    <a:pt x="93" y="0"/>
                  </a:cubicBezTo>
                  <a:cubicBezTo>
                    <a:pt x="101" y="0"/>
                    <a:pt x="107" y="6"/>
                    <a:pt x="107" y="14"/>
                  </a:cubicBezTo>
                  <a:lnTo>
                    <a:pt x="107"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0" name="Freeform 50"/>
            <p:cNvSpPr/>
            <p:nvPr userDrawn="1"/>
          </p:nvSpPr>
          <p:spPr bwMode="auto">
            <a:xfrm>
              <a:off x="4679920" y="2036685"/>
              <a:ext cx="54498" cy="152801"/>
            </a:xfrm>
            <a:custGeom>
              <a:avLst/>
              <a:gdLst>
                <a:gd name="T0" fmla="*/ 12 w 12"/>
                <a:gd name="T1" fmla="*/ 30 h 36"/>
                <a:gd name="T2" fmla="*/ 6 w 12"/>
                <a:gd name="T3" fmla="*/ 36 h 36"/>
                <a:gd name="T4" fmla="*/ 6 w 12"/>
                <a:gd name="T5" fmla="*/ 36 h 36"/>
                <a:gd name="T6" fmla="*/ 0 w 12"/>
                <a:gd name="T7" fmla="*/ 30 h 36"/>
                <a:gd name="T8" fmla="*/ 0 w 12"/>
                <a:gd name="T9" fmla="*/ 6 h 36"/>
                <a:gd name="T10" fmla="*/ 6 w 12"/>
                <a:gd name="T11" fmla="*/ 0 h 36"/>
                <a:gd name="T12" fmla="*/ 6 w 12"/>
                <a:gd name="T13" fmla="*/ 0 h 36"/>
                <a:gd name="T14" fmla="*/ 12 w 12"/>
                <a:gd name="T15" fmla="*/ 6 h 36"/>
                <a:gd name="T16" fmla="*/ 12 w 12"/>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6">
                  <a:moveTo>
                    <a:pt x="12" y="30"/>
                  </a:moveTo>
                  <a:cubicBezTo>
                    <a:pt x="12" y="33"/>
                    <a:pt x="9" y="36"/>
                    <a:pt x="6" y="36"/>
                  </a:cubicBezTo>
                  <a:cubicBezTo>
                    <a:pt x="6" y="36"/>
                    <a:pt x="6" y="36"/>
                    <a:pt x="6" y="36"/>
                  </a:cubicBezTo>
                  <a:cubicBezTo>
                    <a:pt x="3" y="36"/>
                    <a:pt x="0" y="33"/>
                    <a:pt x="0" y="30"/>
                  </a:cubicBezTo>
                  <a:cubicBezTo>
                    <a:pt x="0" y="6"/>
                    <a:pt x="0" y="6"/>
                    <a:pt x="0" y="6"/>
                  </a:cubicBezTo>
                  <a:cubicBezTo>
                    <a:pt x="0" y="3"/>
                    <a:pt x="3" y="0"/>
                    <a:pt x="6" y="0"/>
                  </a:cubicBezTo>
                  <a:cubicBezTo>
                    <a:pt x="6" y="0"/>
                    <a:pt x="6" y="0"/>
                    <a:pt x="6" y="0"/>
                  </a:cubicBezTo>
                  <a:cubicBezTo>
                    <a:pt x="9" y="0"/>
                    <a:pt x="12" y="3"/>
                    <a:pt x="12" y="6"/>
                  </a:cubicBezTo>
                  <a:lnTo>
                    <a:pt x="12" y="30"/>
                  </a:lnTo>
                  <a:close/>
                </a:path>
              </a:pathLst>
            </a:custGeom>
            <a:solidFill>
              <a:srgbClr val="EAE5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1" name="Freeform 51"/>
            <p:cNvSpPr/>
            <p:nvPr userDrawn="1"/>
          </p:nvSpPr>
          <p:spPr bwMode="auto">
            <a:xfrm>
              <a:off x="4805828" y="2036685"/>
              <a:ext cx="52618" cy="152801"/>
            </a:xfrm>
            <a:custGeom>
              <a:avLst/>
              <a:gdLst>
                <a:gd name="T0" fmla="*/ 12 w 12"/>
                <a:gd name="T1" fmla="*/ 30 h 36"/>
                <a:gd name="T2" fmla="*/ 6 w 12"/>
                <a:gd name="T3" fmla="*/ 36 h 36"/>
                <a:gd name="T4" fmla="*/ 6 w 12"/>
                <a:gd name="T5" fmla="*/ 36 h 36"/>
                <a:gd name="T6" fmla="*/ 0 w 12"/>
                <a:gd name="T7" fmla="*/ 30 h 36"/>
                <a:gd name="T8" fmla="*/ 0 w 12"/>
                <a:gd name="T9" fmla="*/ 6 h 36"/>
                <a:gd name="T10" fmla="*/ 6 w 12"/>
                <a:gd name="T11" fmla="*/ 0 h 36"/>
                <a:gd name="T12" fmla="*/ 6 w 12"/>
                <a:gd name="T13" fmla="*/ 0 h 36"/>
                <a:gd name="T14" fmla="*/ 12 w 12"/>
                <a:gd name="T15" fmla="*/ 6 h 36"/>
                <a:gd name="T16" fmla="*/ 12 w 12"/>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6">
                  <a:moveTo>
                    <a:pt x="12" y="30"/>
                  </a:moveTo>
                  <a:cubicBezTo>
                    <a:pt x="12" y="33"/>
                    <a:pt x="9" y="36"/>
                    <a:pt x="6" y="36"/>
                  </a:cubicBezTo>
                  <a:cubicBezTo>
                    <a:pt x="6" y="36"/>
                    <a:pt x="6" y="36"/>
                    <a:pt x="6" y="36"/>
                  </a:cubicBezTo>
                  <a:cubicBezTo>
                    <a:pt x="3" y="36"/>
                    <a:pt x="0" y="33"/>
                    <a:pt x="0" y="30"/>
                  </a:cubicBezTo>
                  <a:cubicBezTo>
                    <a:pt x="0" y="6"/>
                    <a:pt x="0" y="6"/>
                    <a:pt x="0" y="6"/>
                  </a:cubicBezTo>
                  <a:cubicBezTo>
                    <a:pt x="0" y="3"/>
                    <a:pt x="3" y="0"/>
                    <a:pt x="6" y="0"/>
                  </a:cubicBezTo>
                  <a:cubicBezTo>
                    <a:pt x="6" y="0"/>
                    <a:pt x="6" y="0"/>
                    <a:pt x="6" y="0"/>
                  </a:cubicBezTo>
                  <a:cubicBezTo>
                    <a:pt x="9" y="0"/>
                    <a:pt x="12" y="3"/>
                    <a:pt x="12" y="6"/>
                  </a:cubicBezTo>
                  <a:lnTo>
                    <a:pt x="12" y="30"/>
                  </a:lnTo>
                  <a:close/>
                </a:path>
              </a:pathLst>
            </a:custGeom>
            <a:solidFill>
              <a:srgbClr val="EAE5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2" name="Freeform 52"/>
            <p:cNvSpPr/>
            <p:nvPr userDrawn="1"/>
          </p:nvSpPr>
          <p:spPr bwMode="auto">
            <a:xfrm>
              <a:off x="4929857" y="2036685"/>
              <a:ext cx="54498" cy="152801"/>
            </a:xfrm>
            <a:custGeom>
              <a:avLst/>
              <a:gdLst>
                <a:gd name="T0" fmla="*/ 12 w 12"/>
                <a:gd name="T1" fmla="*/ 30 h 36"/>
                <a:gd name="T2" fmla="*/ 6 w 12"/>
                <a:gd name="T3" fmla="*/ 36 h 36"/>
                <a:gd name="T4" fmla="*/ 6 w 12"/>
                <a:gd name="T5" fmla="*/ 36 h 36"/>
                <a:gd name="T6" fmla="*/ 0 w 12"/>
                <a:gd name="T7" fmla="*/ 30 h 36"/>
                <a:gd name="T8" fmla="*/ 0 w 12"/>
                <a:gd name="T9" fmla="*/ 6 h 36"/>
                <a:gd name="T10" fmla="*/ 6 w 12"/>
                <a:gd name="T11" fmla="*/ 0 h 36"/>
                <a:gd name="T12" fmla="*/ 6 w 12"/>
                <a:gd name="T13" fmla="*/ 0 h 36"/>
                <a:gd name="T14" fmla="*/ 12 w 12"/>
                <a:gd name="T15" fmla="*/ 6 h 36"/>
                <a:gd name="T16" fmla="*/ 12 w 12"/>
                <a:gd name="T17"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6">
                  <a:moveTo>
                    <a:pt x="12" y="30"/>
                  </a:moveTo>
                  <a:cubicBezTo>
                    <a:pt x="12" y="33"/>
                    <a:pt x="9" y="36"/>
                    <a:pt x="6" y="36"/>
                  </a:cubicBezTo>
                  <a:cubicBezTo>
                    <a:pt x="6" y="36"/>
                    <a:pt x="6" y="36"/>
                    <a:pt x="6" y="36"/>
                  </a:cubicBezTo>
                  <a:cubicBezTo>
                    <a:pt x="3" y="36"/>
                    <a:pt x="0" y="33"/>
                    <a:pt x="0" y="30"/>
                  </a:cubicBezTo>
                  <a:cubicBezTo>
                    <a:pt x="0" y="6"/>
                    <a:pt x="0" y="6"/>
                    <a:pt x="0" y="6"/>
                  </a:cubicBezTo>
                  <a:cubicBezTo>
                    <a:pt x="0" y="3"/>
                    <a:pt x="3" y="0"/>
                    <a:pt x="6" y="0"/>
                  </a:cubicBezTo>
                  <a:cubicBezTo>
                    <a:pt x="6" y="0"/>
                    <a:pt x="6" y="0"/>
                    <a:pt x="6" y="0"/>
                  </a:cubicBezTo>
                  <a:cubicBezTo>
                    <a:pt x="9" y="0"/>
                    <a:pt x="12" y="3"/>
                    <a:pt x="12" y="6"/>
                  </a:cubicBezTo>
                  <a:lnTo>
                    <a:pt x="12" y="30"/>
                  </a:lnTo>
                  <a:close/>
                </a:path>
              </a:pathLst>
            </a:custGeom>
            <a:solidFill>
              <a:srgbClr val="EAE5E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3" name="Oval 53"/>
            <p:cNvSpPr>
              <a:spLocks noChangeArrowheads="1"/>
            </p:cNvSpPr>
            <p:nvPr userDrawn="1"/>
          </p:nvSpPr>
          <p:spPr bwMode="auto">
            <a:xfrm>
              <a:off x="4621664" y="2369249"/>
              <a:ext cx="434102" cy="41345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4" name="Freeform 54"/>
            <p:cNvSpPr/>
            <p:nvPr userDrawn="1"/>
          </p:nvSpPr>
          <p:spPr bwMode="auto">
            <a:xfrm>
              <a:off x="4728780" y="2471715"/>
              <a:ext cx="219870" cy="208527"/>
            </a:xfrm>
            <a:custGeom>
              <a:avLst/>
              <a:gdLst>
                <a:gd name="T0" fmla="*/ 117 w 117"/>
                <a:gd name="T1" fmla="*/ 40 h 116"/>
                <a:gd name="T2" fmla="*/ 79 w 117"/>
                <a:gd name="T3" fmla="*/ 40 h 116"/>
                <a:gd name="T4" fmla="*/ 79 w 117"/>
                <a:gd name="T5" fmla="*/ 0 h 116"/>
                <a:gd name="T6" fmla="*/ 38 w 117"/>
                <a:gd name="T7" fmla="*/ 0 h 116"/>
                <a:gd name="T8" fmla="*/ 38 w 117"/>
                <a:gd name="T9" fmla="*/ 40 h 116"/>
                <a:gd name="T10" fmla="*/ 0 w 117"/>
                <a:gd name="T11" fmla="*/ 40 h 116"/>
                <a:gd name="T12" fmla="*/ 0 w 117"/>
                <a:gd name="T13" fmla="*/ 78 h 116"/>
                <a:gd name="T14" fmla="*/ 38 w 117"/>
                <a:gd name="T15" fmla="*/ 78 h 116"/>
                <a:gd name="T16" fmla="*/ 38 w 117"/>
                <a:gd name="T17" fmla="*/ 116 h 116"/>
                <a:gd name="T18" fmla="*/ 79 w 117"/>
                <a:gd name="T19" fmla="*/ 116 h 116"/>
                <a:gd name="T20" fmla="*/ 79 w 117"/>
                <a:gd name="T21" fmla="*/ 78 h 116"/>
                <a:gd name="T22" fmla="*/ 117 w 117"/>
                <a:gd name="T23" fmla="*/ 78 h 116"/>
                <a:gd name="T24" fmla="*/ 117 w 117"/>
                <a:gd name="T25"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6">
                  <a:moveTo>
                    <a:pt x="117" y="40"/>
                  </a:moveTo>
                  <a:lnTo>
                    <a:pt x="79" y="40"/>
                  </a:lnTo>
                  <a:lnTo>
                    <a:pt x="79" y="0"/>
                  </a:lnTo>
                  <a:lnTo>
                    <a:pt x="38" y="0"/>
                  </a:lnTo>
                  <a:lnTo>
                    <a:pt x="38" y="40"/>
                  </a:lnTo>
                  <a:lnTo>
                    <a:pt x="0" y="40"/>
                  </a:lnTo>
                  <a:lnTo>
                    <a:pt x="0" y="78"/>
                  </a:lnTo>
                  <a:lnTo>
                    <a:pt x="38" y="78"/>
                  </a:lnTo>
                  <a:lnTo>
                    <a:pt x="38" y="116"/>
                  </a:lnTo>
                  <a:lnTo>
                    <a:pt x="79" y="116"/>
                  </a:lnTo>
                  <a:lnTo>
                    <a:pt x="79" y="78"/>
                  </a:lnTo>
                  <a:lnTo>
                    <a:pt x="117" y="78"/>
                  </a:lnTo>
                  <a:lnTo>
                    <a:pt x="117" y="40"/>
                  </a:ln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5" name="Freeform 55"/>
            <p:cNvSpPr/>
            <p:nvPr userDrawn="1"/>
          </p:nvSpPr>
          <p:spPr bwMode="auto">
            <a:xfrm>
              <a:off x="4809586" y="2816864"/>
              <a:ext cx="419068" cy="388292"/>
            </a:xfrm>
            <a:custGeom>
              <a:avLst/>
              <a:gdLst>
                <a:gd name="T0" fmla="*/ 58 w 94"/>
                <a:gd name="T1" fmla="*/ 0 h 91"/>
                <a:gd name="T2" fmla="*/ 20 w 94"/>
                <a:gd name="T3" fmla="*/ 25 h 91"/>
                <a:gd name="T4" fmla="*/ 10 w 94"/>
                <a:gd name="T5" fmla="*/ 71 h 91"/>
                <a:gd name="T6" fmla="*/ 56 w 94"/>
                <a:gd name="T7" fmla="*/ 81 h 91"/>
                <a:gd name="T8" fmla="*/ 94 w 94"/>
                <a:gd name="T9" fmla="*/ 57 h 91"/>
                <a:gd name="T10" fmla="*/ 58 w 94"/>
                <a:gd name="T11" fmla="*/ 0 h 91"/>
              </a:gdLst>
              <a:ahLst/>
              <a:cxnLst>
                <a:cxn ang="0">
                  <a:pos x="T0" y="T1"/>
                </a:cxn>
                <a:cxn ang="0">
                  <a:pos x="T2" y="T3"/>
                </a:cxn>
                <a:cxn ang="0">
                  <a:pos x="T4" y="T5"/>
                </a:cxn>
                <a:cxn ang="0">
                  <a:pos x="T6" y="T7"/>
                </a:cxn>
                <a:cxn ang="0">
                  <a:pos x="T8" y="T9"/>
                </a:cxn>
                <a:cxn ang="0">
                  <a:pos x="T10" y="T11"/>
                </a:cxn>
              </a:cxnLst>
              <a:rect l="0" t="0" r="r" b="b"/>
              <a:pathLst>
                <a:path w="94" h="91">
                  <a:moveTo>
                    <a:pt x="58" y="0"/>
                  </a:moveTo>
                  <a:cubicBezTo>
                    <a:pt x="20" y="25"/>
                    <a:pt x="20" y="25"/>
                    <a:pt x="20" y="25"/>
                  </a:cubicBezTo>
                  <a:cubicBezTo>
                    <a:pt x="4" y="35"/>
                    <a:pt x="0" y="56"/>
                    <a:pt x="10" y="71"/>
                  </a:cubicBezTo>
                  <a:cubicBezTo>
                    <a:pt x="19" y="87"/>
                    <a:pt x="40" y="91"/>
                    <a:pt x="56" y="81"/>
                  </a:cubicBezTo>
                  <a:cubicBezTo>
                    <a:pt x="94" y="57"/>
                    <a:pt x="94" y="57"/>
                    <a:pt x="94" y="57"/>
                  </a:cubicBezTo>
                  <a:lnTo>
                    <a:pt x="58" y="0"/>
                  </a:ln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6" name="Freeform 56"/>
            <p:cNvSpPr/>
            <p:nvPr userDrawn="1"/>
          </p:nvSpPr>
          <p:spPr bwMode="auto">
            <a:xfrm>
              <a:off x="5068920" y="2671254"/>
              <a:ext cx="422827" cy="388292"/>
            </a:xfrm>
            <a:custGeom>
              <a:avLst/>
              <a:gdLst>
                <a:gd name="T0" fmla="*/ 36 w 95"/>
                <a:gd name="T1" fmla="*/ 91 h 91"/>
                <a:gd name="T2" fmla="*/ 75 w 95"/>
                <a:gd name="T3" fmla="*/ 66 h 91"/>
                <a:gd name="T4" fmla="*/ 85 w 95"/>
                <a:gd name="T5" fmla="*/ 20 h 91"/>
                <a:gd name="T6" fmla="*/ 39 w 95"/>
                <a:gd name="T7" fmla="*/ 10 h 91"/>
                <a:gd name="T8" fmla="*/ 0 w 95"/>
                <a:gd name="T9" fmla="*/ 34 h 91"/>
                <a:gd name="T10" fmla="*/ 36 w 95"/>
                <a:gd name="T11" fmla="*/ 91 h 91"/>
              </a:gdLst>
              <a:ahLst/>
              <a:cxnLst>
                <a:cxn ang="0">
                  <a:pos x="T0" y="T1"/>
                </a:cxn>
                <a:cxn ang="0">
                  <a:pos x="T2" y="T3"/>
                </a:cxn>
                <a:cxn ang="0">
                  <a:pos x="T4" y="T5"/>
                </a:cxn>
                <a:cxn ang="0">
                  <a:pos x="T6" y="T7"/>
                </a:cxn>
                <a:cxn ang="0">
                  <a:pos x="T8" y="T9"/>
                </a:cxn>
                <a:cxn ang="0">
                  <a:pos x="T10" y="T11"/>
                </a:cxn>
              </a:cxnLst>
              <a:rect l="0" t="0" r="r" b="b"/>
              <a:pathLst>
                <a:path w="95" h="91">
                  <a:moveTo>
                    <a:pt x="36" y="91"/>
                  </a:moveTo>
                  <a:cubicBezTo>
                    <a:pt x="75" y="66"/>
                    <a:pt x="75" y="66"/>
                    <a:pt x="75" y="66"/>
                  </a:cubicBezTo>
                  <a:cubicBezTo>
                    <a:pt x="90" y="56"/>
                    <a:pt x="95" y="36"/>
                    <a:pt x="85" y="20"/>
                  </a:cubicBezTo>
                  <a:cubicBezTo>
                    <a:pt x="75" y="5"/>
                    <a:pt x="55" y="0"/>
                    <a:pt x="39" y="10"/>
                  </a:cubicBezTo>
                  <a:cubicBezTo>
                    <a:pt x="0" y="34"/>
                    <a:pt x="0" y="34"/>
                    <a:pt x="0" y="34"/>
                  </a:cubicBezTo>
                  <a:lnTo>
                    <a:pt x="36" y="91"/>
                  </a:lnTo>
                  <a:close/>
                </a:path>
              </a:pathLst>
            </a:custGeom>
            <a:solidFill>
              <a:srgbClr val="F97A7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57" name="Freeform 57"/>
          <p:cNvSpPr/>
          <p:nvPr userDrawn="1"/>
        </p:nvSpPr>
        <p:spPr bwMode="auto">
          <a:xfrm>
            <a:off x="6603619" y="3494362"/>
            <a:ext cx="971092" cy="732092"/>
          </a:xfrm>
          <a:custGeom>
            <a:avLst/>
            <a:gdLst>
              <a:gd name="T0" fmla="*/ 290 w 290"/>
              <a:gd name="T1" fmla="*/ 77 h 229"/>
              <a:gd name="T2" fmla="*/ 213 w 290"/>
              <a:gd name="T3" fmla="*/ 0 h 229"/>
              <a:gd name="T4" fmla="*/ 145 w 290"/>
              <a:gd name="T5" fmla="*/ 42 h 229"/>
              <a:gd name="T6" fmla="*/ 77 w 290"/>
              <a:gd name="T7" fmla="*/ 0 h 229"/>
              <a:gd name="T8" fmla="*/ 0 w 290"/>
              <a:gd name="T9" fmla="*/ 77 h 229"/>
              <a:gd name="T10" fmla="*/ 11 w 290"/>
              <a:gd name="T11" fmla="*/ 116 h 229"/>
              <a:gd name="T12" fmla="*/ 145 w 290"/>
              <a:gd name="T13" fmla="*/ 229 h 229"/>
              <a:gd name="T14" fmla="*/ 280 w 290"/>
              <a:gd name="T15" fmla="*/ 116 h 229"/>
              <a:gd name="T16" fmla="*/ 290 w 290"/>
              <a:gd name="T17" fmla="*/ 7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229">
                <a:moveTo>
                  <a:pt x="290" y="77"/>
                </a:moveTo>
                <a:cubicBezTo>
                  <a:pt x="290" y="35"/>
                  <a:pt x="256" y="0"/>
                  <a:pt x="213" y="0"/>
                </a:cubicBezTo>
                <a:cubicBezTo>
                  <a:pt x="184" y="0"/>
                  <a:pt x="158" y="17"/>
                  <a:pt x="145" y="42"/>
                </a:cubicBezTo>
                <a:cubicBezTo>
                  <a:pt x="132" y="17"/>
                  <a:pt x="107" y="0"/>
                  <a:pt x="77" y="0"/>
                </a:cubicBezTo>
                <a:cubicBezTo>
                  <a:pt x="35" y="0"/>
                  <a:pt x="0" y="35"/>
                  <a:pt x="0" y="77"/>
                </a:cubicBezTo>
                <a:cubicBezTo>
                  <a:pt x="0" y="91"/>
                  <a:pt x="4" y="104"/>
                  <a:pt x="11" y="116"/>
                </a:cubicBezTo>
                <a:cubicBezTo>
                  <a:pt x="11" y="116"/>
                  <a:pt x="40" y="145"/>
                  <a:pt x="145" y="229"/>
                </a:cubicBezTo>
                <a:cubicBezTo>
                  <a:pt x="250" y="145"/>
                  <a:pt x="279" y="116"/>
                  <a:pt x="280" y="116"/>
                </a:cubicBezTo>
                <a:cubicBezTo>
                  <a:pt x="286" y="104"/>
                  <a:pt x="290" y="91"/>
                  <a:pt x="290" y="77"/>
                </a:cubicBezTo>
                <a:close/>
              </a:path>
            </a:pathLst>
          </a:custGeom>
          <a:solidFill>
            <a:schemeClr val="accent2">
              <a:lumMod val="75000"/>
            </a:schemeClr>
          </a:solidFill>
          <a:ln>
            <a:noFill/>
          </a:ln>
        </p:spPr>
        <p:txBody>
          <a:bodyPr vert="horz" wrap="square" lIns="68580" tIns="34290" rIns="68580" bIns="34290" numCol="1" anchor="t" anchorCtr="0" compatLnSpc="1"/>
          <a:lstStyle/>
          <a:p>
            <a:endParaRPr lang="zh-CN" altLang="en-US" sz="1350"/>
          </a:p>
        </p:txBody>
      </p:sp>
      <p:sp>
        <p:nvSpPr>
          <p:cNvPr id="58" name="Freeform 58"/>
          <p:cNvSpPr/>
          <p:nvPr userDrawn="1"/>
        </p:nvSpPr>
        <p:spPr bwMode="auto">
          <a:xfrm>
            <a:off x="6571203" y="3599524"/>
            <a:ext cx="1035925" cy="521768"/>
          </a:xfrm>
          <a:custGeom>
            <a:avLst/>
            <a:gdLst>
              <a:gd name="T0" fmla="*/ 306 w 310"/>
              <a:gd name="T1" fmla="*/ 80 h 163"/>
              <a:gd name="T2" fmla="*/ 266 w 310"/>
              <a:gd name="T3" fmla="*/ 80 h 163"/>
              <a:gd name="T4" fmla="*/ 263 w 310"/>
              <a:gd name="T5" fmla="*/ 83 h 163"/>
              <a:gd name="T6" fmla="*/ 257 w 310"/>
              <a:gd name="T7" fmla="*/ 119 h 163"/>
              <a:gd name="T8" fmla="*/ 242 w 310"/>
              <a:gd name="T9" fmla="*/ 21 h 163"/>
              <a:gd name="T10" fmla="*/ 236 w 310"/>
              <a:gd name="T11" fmla="*/ 21 h 163"/>
              <a:gd name="T12" fmla="*/ 217 w 310"/>
              <a:gd name="T13" fmla="*/ 132 h 163"/>
              <a:gd name="T14" fmla="*/ 206 w 310"/>
              <a:gd name="T15" fmla="*/ 4 h 163"/>
              <a:gd name="T16" fmla="*/ 200 w 310"/>
              <a:gd name="T17" fmla="*/ 3 h 163"/>
              <a:gd name="T18" fmla="*/ 182 w 310"/>
              <a:gd name="T19" fmla="*/ 70 h 163"/>
              <a:gd name="T20" fmla="*/ 179 w 310"/>
              <a:gd name="T21" fmla="*/ 83 h 163"/>
              <a:gd name="T22" fmla="*/ 173 w 310"/>
              <a:gd name="T23" fmla="*/ 83 h 163"/>
              <a:gd name="T24" fmla="*/ 138 w 310"/>
              <a:gd name="T25" fmla="*/ 83 h 163"/>
              <a:gd name="T26" fmla="*/ 137 w 310"/>
              <a:gd name="T27" fmla="*/ 83 h 163"/>
              <a:gd name="T28" fmla="*/ 131 w 310"/>
              <a:gd name="T29" fmla="*/ 83 h 163"/>
              <a:gd name="T30" fmla="*/ 128 w 310"/>
              <a:gd name="T31" fmla="*/ 85 h 163"/>
              <a:gd name="T32" fmla="*/ 123 w 310"/>
              <a:gd name="T33" fmla="*/ 122 h 163"/>
              <a:gd name="T34" fmla="*/ 107 w 310"/>
              <a:gd name="T35" fmla="*/ 24 h 163"/>
              <a:gd name="T36" fmla="*/ 101 w 310"/>
              <a:gd name="T37" fmla="*/ 24 h 163"/>
              <a:gd name="T38" fmla="*/ 83 w 310"/>
              <a:gd name="T39" fmla="*/ 135 h 163"/>
              <a:gd name="T40" fmla="*/ 71 w 310"/>
              <a:gd name="T41" fmla="*/ 7 h 163"/>
              <a:gd name="T42" fmla="*/ 65 w 310"/>
              <a:gd name="T43" fmla="*/ 6 h 163"/>
              <a:gd name="T44" fmla="*/ 48 w 310"/>
              <a:gd name="T45" fmla="*/ 73 h 163"/>
              <a:gd name="T46" fmla="*/ 44 w 310"/>
              <a:gd name="T47" fmla="*/ 86 h 163"/>
              <a:gd name="T48" fmla="*/ 38 w 310"/>
              <a:gd name="T49" fmla="*/ 86 h 163"/>
              <a:gd name="T50" fmla="*/ 4 w 310"/>
              <a:gd name="T51" fmla="*/ 86 h 163"/>
              <a:gd name="T52" fmla="*/ 4 w 310"/>
              <a:gd name="T53" fmla="*/ 92 h 163"/>
              <a:gd name="T54" fmla="*/ 47 w 310"/>
              <a:gd name="T55" fmla="*/ 92 h 163"/>
              <a:gd name="T56" fmla="*/ 50 w 310"/>
              <a:gd name="T57" fmla="*/ 89 h 163"/>
              <a:gd name="T58" fmla="*/ 67 w 310"/>
              <a:gd name="T59" fmla="*/ 25 h 163"/>
              <a:gd name="T60" fmla="*/ 79 w 310"/>
              <a:gd name="T61" fmla="*/ 159 h 163"/>
              <a:gd name="T62" fmla="*/ 85 w 310"/>
              <a:gd name="T63" fmla="*/ 160 h 163"/>
              <a:gd name="T64" fmla="*/ 104 w 310"/>
              <a:gd name="T65" fmla="*/ 44 h 163"/>
              <a:gd name="T66" fmla="*/ 120 w 310"/>
              <a:gd name="T67" fmla="*/ 143 h 163"/>
              <a:gd name="T68" fmla="*/ 125 w 310"/>
              <a:gd name="T69" fmla="*/ 143 h 163"/>
              <a:gd name="T70" fmla="*/ 133 w 310"/>
              <a:gd name="T71" fmla="*/ 94 h 163"/>
              <a:gd name="T72" fmla="*/ 134 w 310"/>
              <a:gd name="T73" fmla="*/ 89 h 163"/>
              <a:gd name="T74" fmla="*/ 145 w 310"/>
              <a:gd name="T75" fmla="*/ 89 h 163"/>
              <a:gd name="T76" fmla="*/ 172 w 310"/>
              <a:gd name="T77" fmla="*/ 89 h 163"/>
              <a:gd name="T78" fmla="*/ 173 w 310"/>
              <a:gd name="T79" fmla="*/ 89 h 163"/>
              <a:gd name="T80" fmla="*/ 181 w 310"/>
              <a:gd name="T81" fmla="*/ 89 h 163"/>
              <a:gd name="T82" fmla="*/ 184 w 310"/>
              <a:gd name="T83" fmla="*/ 87 h 163"/>
              <a:gd name="T84" fmla="*/ 201 w 310"/>
              <a:gd name="T85" fmla="*/ 22 h 163"/>
              <a:gd name="T86" fmla="*/ 213 w 310"/>
              <a:gd name="T87" fmla="*/ 156 h 163"/>
              <a:gd name="T88" fmla="*/ 219 w 310"/>
              <a:gd name="T89" fmla="*/ 157 h 163"/>
              <a:gd name="T90" fmla="*/ 239 w 310"/>
              <a:gd name="T91" fmla="*/ 41 h 163"/>
              <a:gd name="T92" fmla="*/ 254 w 310"/>
              <a:gd name="T93" fmla="*/ 140 h 163"/>
              <a:gd name="T94" fmla="*/ 260 w 310"/>
              <a:gd name="T95" fmla="*/ 140 h 163"/>
              <a:gd name="T96" fmla="*/ 268 w 310"/>
              <a:gd name="T97" fmla="*/ 91 h 163"/>
              <a:gd name="T98" fmla="*/ 269 w 310"/>
              <a:gd name="T99" fmla="*/ 86 h 163"/>
              <a:gd name="T100" fmla="*/ 279 w 310"/>
              <a:gd name="T101" fmla="*/ 86 h 163"/>
              <a:gd name="T102" fmla="*/ 306 w 310"/>
              <a:gd name="T103" fmla="*/ 86 h 163"/>
              <a:gd name="T104" fmla="*/ 306 w 310"/>
              <a:gd name="T105" fmla="*/ 8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0" h="163">
                <a:moveTo>
                  <a:pt x="306" y="80"/>
                </a:moveTo>
                <a:cubicBezTo>
                  <a:pt x="293" y="80"/>
                  <a:pt x="279" y="80"/>
                  <a:pt x="266" y="80"/>
                </a:cubicBezTo>
                <a:cubicBezTo>
                  <a:pt x="265" y="80"/>
                  <a:pt x="263" y="81"/>
                  <a:pt x="263" y="83"/>
                </a:cubicBezTo>
                <a:cubicBezTo>
                  <a:pt x="261" y="95"/>
                  <a:pt x="259" y="108"/>
                  <a:pt x="257" y="119"/>
                </a:cubicBezTo>
                <a:cubicBezTo>
                  <a:pt x="252" y="86"/>
                  <a:pt x="247" y="54"/>
                  <a:pt x="242" y="21"/>
                </a:cubicBezTo>
                <a:cubicBezTo>
                  <a:pt x="241" y="18"/>
                  <a:pt x="236" y="18"/>
                  <a:pt x="236" y="21"/>
                </a:cubicBezTo>
                <a:cubicBezTo>
                  <a:pt x="230" y="58"/>
                  <a:pt x="223" y="95"/>
                  <a:pt x="217" y="132"/>
                </a:cubicBezTo>
                <a:cubicBezTo>
                  <a:pt x="214" y="89"/>
                  <a:pt x="210" y="47"/>
                  <a:pt x="206" y="4"/>
                </a:cubicBezTo>
                <a:cubicBezTo>
                  <a:pt x="206" y="1"/>
                  <a:pt x="201" y="0"/>
                  <a:pt x="200" y="3"/>
                </a:cubicBezTo>
                <a:cubicBezTo>
                  <a:pt x="194" y="26"/>
                  <a:pt x="188" y="48"/>
                  <a:pt x="182" y="70"/>
                </a:cubicBezTo>
                <a:cubicBezTo>
                  <a:pt x="181" y="75"/>
                  <a:pt x="180" y="79"/>
                  <a:pt x="179" y="83"/>
                </a:cubicBezTo>
                <a:cubicBezTo>
                  <a:pt x="179" y="83"/>
                  <a:pt x="177" y="83"/>
                  <a:pt x="173" y="83"/>
                </a:cubicBezTo>
                <a:cubicBezTo>
                  <a:pt x="161" y="83"/>
                  <a:pt x="150" y="83"/>
                  <a:pt x="138" y="83"/>
                </a:cubicBezTo>
                <a:cubicBezTo>
                  <a:pt x="138" y="83"/>
                  <a:pt x="137" y="83"/>
                  <a:pt x="137" y="83"/>
                </a:cubicBezTo>
                <a:cubicBezTo>
                  <a:pt x="135" y="83"/>
                  <a:pt x="133" y="83"/>
                  <a:pt x="131" y="83"/>
                </a:cubicBezTo>
                <a:cubicBezTo>
                  <a:pt x="130" y="83"/>
                  <a:pt x="128" y="84"/>
                  <a:pt x="128" y="85"/>
                </a:cubicBezTo>
                <a:cubicBezTo>
                  <a:pt x="126" y="98"/>
                  <a:pt x="124" y="111"/>
                  <a:pt x="123" y="122"/>
                </a:cubicBezTo>
                <a:cubicBezTo>
                  <a:pt x="117" y="89"/>
                  <a:pt x="112" y="56"/>
                  <a:pt x="107" y="24"/>
                </a:cubicBezTo>
                <a:cubicBezTo>
                  <a:pt x="107" y="21"/>
                  <a:pt x="102" y="21"/>
                  <a:pt x="101" y="24"/>
                </a:cubicBezTo>
                <a:cubicBezTo>
                  <a:pt x="95" y="61"/>
                  <a:pt x="89" y="98"/>
                  <a:pt x="83" y="135"/>
                </a:cubicBezTo>
                <a:cubicBezTo>
                  <a:pt x="79" y="92"/>
                  <a:pt x="75" y="50"/>
                  <a:pt x="71" y="7"/>
                </a:cubicBezTo>
                <a:cubicBezTo>
                  <a:pt x="71" y="4"/>
                  <a:pt x="66" y="3"/>
                  <a:pt x="65" y="6"/>
                </a:cubicBezTo>
                <a:cubicBezTo>
                  <a:pt x="59" y="29"/>
                  <a:pt x="53" y="51"/>
                  <a:pt x="48" y="73"/>
                </a:cubicBezTo>
                <a:cubicBezTo>
                  <a:pt x="46" y="77"/>
                  <a:pt x="45" y="82"/>
                  <a:pt x="44" y="86"/>
                </a:cubicBezTo>
                <a:cubicBezTo>
                  <a:pt x="44" y="86"/>
                  <a:pt x="43" y="86"/>
                  <a:pt x="38" y="86"/>
                </a:cubicBezTo>
                <a:cubicBezTo>
                  <a:pt x="27" y="86"/>
                  <a:pt x="15" y="86"/>
                  <a:pt x="4" y="86"/>
                </a:cubicBezTo>
                <a:cubicBezTo>
                  <a:pt x="0" y="86"/>
                  <a:pt x="0" y="92"/>
                  <a:pt x="4" y="92"/>
                </a:cubicBezTo>
                <a:cubicBezTo>
                  <a:pt x="18" y="92"/>
                  <a:pt x="32" y="92"/>
                  <a:pt x="47" y="92"/>
                </a:cubicBezTo>
                <a:cubicBezTo>
                  <a:pt x="48" y="92"/>
                  <a:pt x="49" y="91"/>
                  <a:pt x="50" y="89"/>
                </a:cubicBezTo>
                <a:cubicBezTo>
                  <a:pt x="55" y="68"/>
                  <a:pt x="61" y="46"/>
                  <a:pt x="67" y="25"/>
                </a:cubicBezTo>
                <a:cubicBezTo>
                  <a:pt x="71" y="70"/>
                  <a:pt x="75" y="114"/>
                  <a:pt x="79" y="159"/>
                </a:cubicBezTo>
                <a:cubicBezTo>
                  <a:pt x="79" y="162"/>
                  <a:pt x="84" y="163"/>
                  <a:pt x="85" y="160"/>
                </a:cubicBezTo>
                <a:cubicBezTo>
                  <a:pt x="91" y="121"/>
                  <a:pt x="98" y="82"/>
                  <a:pt x="104" y="44"/>
                </a:cubicBezTo>
                <a:cubicBezTo>
                  <a:pt x="109" y="77"/>
                  <a:pt x="114" y="110"/>
                  <a:pt x="120" y="143"/>
                </a:cubicBezTo>
                <a:cubicBezTo>
                  <a:pt x="120" y="145"/>
                  <a:pt x="125" y="146"/>
                  <a:pt x="125" y="143"/>
                </a:cubicBezTo>
                <a:cubicBezTo>
                  <a:pt x="128" y="125"/>
                  <a:pt x="131" y="111"/>
                  <a:pt x="133" y="94"/>
                </a:cubicBezTo>
                <a:cubicBezTo>
                  <a:pt x="134" y="91"/>
                  <a:pt x="134" y="90"/>
                  <a:pt x="134" y="89"/>
                </a:cubicBezTo>
                <a:cubicBezTo>
                  <a:pt x="138" y="89"/>
                  <a:pt x="141" y="89"/>
                  <a:pt x="145" y="89"/>
                </a:cubicBezTo>
                <a:cubicBezTo>
                  <a:pt x="154" y="89"/>
                  <a:pt x="163" y="89"/>
                  <a:pt x="172" y="89"/>
                </a:cubicBezTo>
                <a:cubicBezTo>
                  <a:pt x="172" y="89"/>
                  <a:pt x="173" y="89"/>
                  <a:pt x="173" y="89"/>
                </a:cubicBezTo>
                <a:cubicBezTo>
                  <a:pt x="176" y="89"/>
                  <a:pt x="179" y="89"/>
                  <a:pt x="181" y="89"/>
                </a:cubicBezTo>
                <a:cubicBezTo>
                  <a:pt x="183" y="89"/>
                  <a:pt x="184" y="88"/>
                  <a:pt x="184" y="87"/>
                </a:cubicBezTo>
                <a:cubicBezTo>
                  <a:pt x="190" y="65"/>
                  <a:pt x="196" y="44"/>
                  <a:pt x="201" y="22"/>
                </a:cubicBezTo>
                <a:cubicBezTo>
                  <a:pt x="205" y="67"/>
                  <a:pt x="209" y="111"/>
                  <a:pt x="213" y="156"/>
                </a:cubicBezTo>
                <a:cubicBezTo>
                  <a:pt x="214" y="159"/>
                  <a:pt x="219" y="161"/>
                  <a:pt x="219" y="157"/>
                </a:cubicBezTo>
                <a:cubicBezTo>
                  <a:pt x="226" y="118"/>
                  <a:pt x="232" y="80"/>
                  <a:pt x="239" y="41"/>
                </a:cubicBezTo>
                <a:cubicBezTo>
                  <a:pt x="244" y="74"/>
                  <a:pt x="249" y="107"/>
                  <a:pt x="254" y="140"/>
                </a:cubicBezTo>
                <a:cubicBezTo>
                  <a:pt x="255" y="143"/>
                  <a:pt x="260" y="143"/>
                  <a:pt x="260" y="140"/>
                </a:cubicBezTo>
                <a:cubicBezTo>
                  <a:pt x="263" y="122"/>
                  <a:pt x="265" y="108"/>
                  <a:pt x="268" y="91"/>
                </a:cubicBezTo>
                <a:cubicBezTo>
                  <a:pt x="268" y="88"/>
                  <a:pt x="269" y="87"/>
                  <a:pt x="269" y="86"/>
                </a:cubicBezTo>
                <a:cubicBezTo>
                  <a:pt x="272" y="86"/>
                  <a:pt x="276" y="86"/>
                  <a:pt x="279" y="86"/>
                </a:cubicBezTo>
                <a:cubicBezTo>
                  <a:pt x="288" y="86"/>
                  <a:pt x="297" y="86"/>
                  <a:pt x="306" y="86"/>
                </a:cubicBezTo>
                <a:cubicBezTo>
                  <a:pt x="310" y="86"/>
                  <a:pt x="310" y="80"/>
                  <a:pt x="306" y="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59" name="Oval 59"/>
          <p:cNvSpPr>
            <a:spLocks noChangeArrowheads="1"/>
          </p:cNvSpPr>
          <p:nvPr userDrawn="1"/>
        </p:nvSpPr>
        <p:spPr bwMode="auto">
          <a:xfrm>
            <a:off x="6905235" y="2202752"/>
            <a:ext cx="1203646" cy="1151393"/>
          </a:xfrm>
          <a:prstGeom prst="ellipse">
            <a:avLst/>
          </a:prstGeom>
          <a:solidFill>
            <a:schemeClr val="accent1">
              <a:lumMod val="20000"/>
              <a:lumOff val="80000"/>
            </a:schemeClr>
          </a:solidFill>
          <a:ln>
            <a:noFill/>
          </a:ln>
        </p:spPr>
        <p:txBody>
          <a:bodyPr vert="horz" wrap="square" lIns="68580" tIns="34290" rIns="68580" bIns="34290" numCol="1" anchor="t" anchorCtr="0" compatLnSpc="1"/>
          <a:lstStyle/>
          <a:p>
            <a:endParaRPr lang="zh-CN" altLang="en-US" sz="1350"/>
          </a:p>
        </p:txBody>
      </p:sp>
      <p:sp>
        <p:nvSpPr>
          <p:cNvPr id="60" name="Freeform 60"/>
          <p:cNvSpPr/>
          <p:nvPr userDrawn="1"/>
        </p:nvSpPr>
        <p:spPr bwMode="auto">
          <a:xfrm>
            <a:off x="7436588" y="2417121"/>
            <a:ext cx="496116" cy="639064"/>
          </a:xfrm>
          <a:custGeom>
            <a:avLst/>
            <a:gdLst>
              <a:gd name="T0" fmla="*/ 119 w 148"/>
              <a:gd name="T1" fmla="*/ 179 h 200"/>
              <a:gd name="T2" fmla="*/ 91 w 148"/>
              <a:gd name="T3" fmla="*/ 198 h 200"/>
              <a:gd name="T4" fmla="*/ 21 w 148"/>
              <a:gd name="T5" fmla="*/ 184 h 200"/>
              <a:gd name="T6" fmla="*/ 2 w 148"/>
              <a:gd name="T7" fmla="*/ 156 h 200"/>
              <a:gd name="T8" fmla="*/ 29 w 148"/>
              <a:gd name="T9" fmla="*/ 22 h 200"/>
              <a:gd name="T10" fmla="*/ 57 w 148"/>
              <a:gd name="T11" fmla="*/ 3 h 200"/>
              <a:gd name="T12" fmla="*/ 127 w 148"/>
              <a:gd name="T13" fmla="*/ 17 h 200"/>
              <a:gd name="T14" fmla="*/ 146 w 148"/>
              <a:gd name="T15" fmla="*/ 45 h 200"/>
              <a:gd name="T16" fmla="*/ 119 w 148"/>
              <a:gd name="T1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200">
                <a:moveTo>
                  <a:pt x="119" y="179"/>
                </a:moveTo>
                <a:cubicBezTo>
                  <a:pt x="117" y="192"/>
                  <a:pt x="104" y="200"/>
                  <a:pt x="91" y="198"/>
                </a:cubicBezTo>
                <a:cubicBezTo>
                  <a:pt x="21" y="184"/>
                  <a:pt x="21" y="184"/>
                  <a:pt x="21" y="184"/>
                </a:cubicBezTo>
                <a:cubicBezTo>
                  <a:pt x="8" y="181"/>
                  <a:pt x="0" y="169"/>
                  <a:pt x="2" y="156"/>
                </a:cubicBezTo>
                <a:cubicBezTo>
                  <a:pt x="29" y="22"/>
                  <a:pt x="29" y="22"/>
                  <a:pt x="29" y="22"/>
                </a:cubicBezTo>
                <a:cubicBezTo>
                  <a:pt x="31" y="9"/>
                  <a:pt x="44" y="0"/>
                  <a:pt x="57" y="3"/>
                </a:cubicBezTo>
                <a:cubicBezTo>
                  <a:pt x="127" y="17"/>
                  <a:pt x="127" y="17"/>
                  <a:pt x="127" y="17"/>
                </a:cubicBezTo>
                <a:cubicBezTo>
                  <a:pt x="140" y="19"/>
                  <a:pt x="148" y="32"/>
                  <a:pt x="146" y="45"/>
                </a:cubicBezTo>
                <a:lnTo>
                  <a:pt x="119" y="179"/>
                </a:lnTo>
                <a:close/>
              </a:path>
            </a:pathLst>
          </a:custGeom>
          <a:solidFill>
            <a:srgbClr val="F4F3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1" name="Freeform 61"/>
          <p:cNvSpPr/>
          <p:nvPr userDrawn="1"/>
        </p:nvSpPr>
        <p:spPr bwMode="auto">
          <a:xfrm>
            <a:off x="7618403" y="2512846"/>
            <a:ext cx="132485" cy="450311"/>
          </a:xfrm>
          <a:custGeom>
            <a:avLst/>
            <a:gdLst>
              <a:gd name="T0" fmla="*/ 15 w 40"/>
              <a:gd name="T1" fmla="*/ 134 h 141"/>
              <a:gd name="T2" fmla="*/ 6 w 40"/>
              <a:gd name="T3" fmla="*/ 140 h 141"/>
              <a:gd name="T4" fmla="*/ 6 w 40"/>
              <a:gd name="T5" fmla="*/ 140 h 141"/>
              <a:gd name="T6" fmla="*/ 1 w 40"/>
              <a:gd name="T7" fmla="*/ 132 h 141"/>
              <a:gd name="T8" fmla="*/ 25 w 40"/>
              <a:gd name="T9" fmla="*/ 6 h 141"/>
              <a:gd name="T10" fmla="*/ 34 w 40"/>
              <a:gd name="T11" fmla="*/ 0 h 141"/>
              <a:gd name="T12" fmla="*/ 34 w 40"/>
              <a:gd name="T13" fmla="*/ 0 h 141"/>
              <a:gd name="T14" fmla="*/ 40 w 40"/>
              <a:gd name="T15" fmla="*/ 9 h 141"/>
              <a:gd name="T16" fmla="*/ 15 w 40"/>
              <a:gd name="T17" fmla="*/ 1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41">
                <a:moveTo>
                  <a:pt x="15" y="134"/>
                </a:moveTo>
                <a:cubicBezTo>
                  <a:pt x="14" y="138"/>
                  <a:pt x="10" y="141"/>
                  <a:pt x="6" y="140"/>
                </a:cubicBezTo>
                <a:cubicBezTo>
                  <a:pt x="6" y="140"/>
                  <a:pt x="6" y="140"/>
                  <a:pt x="6" y="140"/>
                </a:cubicBezTo>
                <a:cubicBezTo>
                  <a:pt x="2" y="139"/>
                  <a:pt x="0" y="136"/>
                  <a:pt x="1" y="132"/>
                </a:cubicBezTo>
                <a:cubicBezTo>
                  <a:pt x="25" y="6"/>
                  <a:pt x="25" y="6"/>
                  <a:pt x="25" y="6"/>
                </a:cubicBezTo>
                <a:cubicBezTo>
                  <a:pt x="26" y="2"/>
                  <a:pt x="30" y="0"/>
                  <a:pt x="34" y="0"/>
                </a:cubicBezTo>
                <a:cubicBezTo>
                  <a:pt x="34" y="0"/>
                  <a:pt x="34" y="0"/>
                  <a:pt x="34" y="0"/>
                </a:cubicBezTo>
                <a:cubicBezTo>
                  <a:pt x="38" y="1"/>
                  <a:pt x="40" y="5"/>
                  <a:pt x="40" y="9"/>
                </a:cubicBezTo>
                <a:lnTo>
                  <a:pt x="15" y="134"/>
                </a:lnTo>
                <a:close/>
              </a:path>
            </a:pathLst>
          </a:custGeom>
          <a:solidFill>
            <a:srgbClr val="D7E2E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2" name="Freeform 62"/>
          <p:cNvSpPr/>
          <p:nvPr userDrawn="1"/>
        </p:nvSpPr>
        <p:spPr bwMode="auto">
          <a:xfrm>
            <a:off x="7550751" y="2480488"/>
            <a:ext cx="126848" cy="121341"/>
          </a:xfrm>
          <a:custGeom>
            <a:avLst/>
            <a:gdLst>
              <a:gd name="T0" fmla="*/ 36 w 38"/>
              <a:gd name="T1" fmla="*/ 22 h 38"/>
              <a:gd name="T2" fmla="*/ 16 w 38"/>
              <a:gd name="T3" fmla="*/ 36 h 38"/>
              <a:gd name="T4" fmla="*/ 2 w 38"/>
              <a:gd name="T5" fmla="*/ 16 h 38"/>
              <a:gd name="T6" fmla="*/ 23 w 38"/>
              <a:gd name="T7" fmla="*/ 2 h 38"/>
              <a:gd name="T8" fmla="*/ 36 w 38"/>
              <a:gd name="T9" fmla="*/ 22 h 38"/>
            </a:gdLst>
            <a:ahLst/>
            <a:cxnLst>
              <a:cxn ang="0">
                <a:pos x="T0" y="T1"/>
              </a:cxn>
              <a:cxn ang="0">
                <a:pos x="T2" y="T3"/>
              </a:cxn>
              <a:cxn ang="0">
                <a:pos x="T4" y="T5"/>
              </a:cxn>
              <a:cxn ang="0">
                <a:pos x="T6" y="T7"/>
              </a:cxn>
              <a:cxn ang="0">
                <a:pos x="T8" y="T9"/>
              </a:cxn>
            </a:cxnLst>
            <a:rect l="0" t="0" r="r" b="b"/>
            <a:pathLst>
              <a:path w="38" h="38">
                <a:moveTo>
                  <a:pt x="36" y="22"/>
                </a:moveTo>
                <a:cubicBezTo>
                  <a:pt x="34" y="32"/>
                  <a:pt x="25" y="38"/>
                  <a:pt x="16" y="36"/>
                </a:cubicBezTo>
                <a:cubicBezTo>
                  <a:pt x="6" y="34"/>
                  <a:pt x="0" y="25"/>
                  <a:pt x="2" y="16"/>
                </a:cubicBezTo>
                <a:cubicBezTo>
                  <a:pt x="4" y="6"/>
                  <a:pt x="13" y="0"/>
                  <a:pt x="23" y="2"/>
                </a:cubicBezTo>
                <a:cubicBezTo>
                  <a:pt x="32" y="4"/>
                  <a:pt x="38" y="13"/>
                  <a:pt x="36" y="22"/>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3" name="Freeform 63"/>
          <p:cNvSpPr/>
          <p:nvPr userDrawn="1"/>
        </p:nvSpPr>
        <p:spPr bwMode="auto">
          <a:xfrm>
            <a:off x="7584576" y="2503408"/>
            <a:ext cx="63425" cy="76850"/>
          </a:xfrm>
          <a:custGeom>
            <a:avLst/>
            <a:gdLst>
              <a:gd name="T0" fmla="*/ 17 w 19"/>
              <a:gd name="T1" fmla="*/ 23 h 24"/>
              <a:gd name="T2" fmla="*/ 12 w 19"/>
              <a:gd name="T3" fmla="*/ 22 h 24"/>
              <a:gd name="T4" fmla="*/ 1 w 19"/>
              <a:gd name="T5" fmla="*/ 6 h 24"/>
              <a:gd name="T6" fmla="*/ 2 w 19"/>
              <a:gd name="T7" fmla="*/ 1 h 24"/>
              <a:gd name="T8" fmla="*/ 2 w 19"/>
              <a:gd name="T9" fmla="*/ 1 h 24"/>
              <a:gd name="T10" fmla="*/ 7 w 19"/>
              <a:gd name="T11" fmla="*/ 2 h 24"/>
              <a:gd name="T12" fmla="*/ 18 w 19"/>
              <a:gd name="T13" fmla="*/ 18 h 24"/>
              <a:gd name="T14" fmla="*/ 17 w 19"/>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4">
                <a:moveTo>
                  <a:pt x="17" y="23"/>
                </a:moveTo>
                <a:cubicBezTo>
                  <a:pt x="15" y="24"/>
                  <a:pt x="13" y="24"/>
                  <a:pt x="12" y="22"/>
                </a:cubicBezTo>
                <a:cubicBezTo>
                  <a:pt x="1" y="6"/>
                  <a:pt x="1" y="6"/>
                  <a:pt x="1" y="6"/>
                </a:cubicBezTo>
                <a:cubicBezTo>
                  <a:pt x="0" y="4"/>
                  <a:pt x="0" y="2"/>
                  <a:pt x="2" y="1"/>
                </a:cubicBezTo>
                <a:cubicBezTo>
                  <a:pt x="2" y="1"/>
                  <a:pt x="2" y="1"/>
                  <a:pt x="2" y="1"/>
                </a:cubicBezTo>
                <a:cubicBezTo>
                  <a:pt x="3" y="0"/>
                  <a:pt x="6" y="0"/>
                  <a:pt x="7" y="2"/>
                </a:cubicBezTo>
                <a:cubicBezTo>
                  <a:pt x="18" y="18"/>
                  <a:pt x="18" y="18"/>
                  <a:pt x="18" y="18"/>
                </a:cubicBezTo>
                <a:cubicBezTo>
                  <a:pt x="19" y="20"/>
                  <a:pt x="18" y="22"/>
                  <a:pt x="17" y="23"/>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4" name="Freeform 64"/>
          <p:cNvSpPr/>
          <p:nvPr userDrawn="1"/>
        </p:nvSpPr>
        <p:spPr bwMode="auto">
          <a:xfrm>
            <a:off x="7514106" y="2657108"/>
            <a:ext cx="126848" cy="121341"/>
          </a:xfrm>
          <a:custGeom>
            <a:avLst/>
            <a:gdLst>
              <a:gd name="T0" fmla="*/ 37 w 38"/>
              <a:gd name="T1" fmla="*/ 22 h 38"/>
              <a:gd name="T2" fmla="*/ 16 w 38"/>
              <a:gd name="T3" fmla="*/ 36 h 38"/>
              <a:gd name="T4" fmla="*/ 2 w 38"/>
              <a:gd name="T5" fmla="*/ 16 h 38"/>
              <a:gd name="T6" fmla="*/ 23 w 38"/>
              <a:gd name="T7" fmla="*/ 2 h 38"/>
              <a:gd name="T8" fmla="*/ 37 w 38"/>
              <a:gd name="T9" fmla="*/ 22 h 38"/>
            </a:gdLst>
            <a:ahLst/>
            <a:cxnLst>
              <a:cxn ang="0">
                <a:pos x="T0" y="T1"/>
              </a:cxn>
              <a:cxn ang="0">
                <a:pos x="T2" y="T3"/>
              </a:cxn>
              <a:cxn ang="0">
                <a:pos x="T4" y="T5"/>
              </a:cxn>
              <a:cxn ang="0">
                <a:pos x="T6" y="T7"/>
              </a:cxn>
              <a:cxn ang="0">
                <a:pos x="T8" y="T9"/>
              </a:cxn>
            </a:cxnLst>
            <a:rect l="0" t="0" r="r" b="b"/>
            <a:pathLst>
              <a:path w="38" h="38">
                <a:moveTo>
                  <a:pt x="37" y="22"/>
                </a:moveTo>
                <a:cubicBezTo>
                  <a:pt x="35" y="32"/>
                  <a:pt x="25" y="38"/>
                  <a:pt x="16" y="36"/>
                </a:cubicBezTo>
                <a:cubicBezTo>
                  <a:pt x="6" y="34"/>
                  <a:pt x="0" y="25"/>
                  <a:pt x="2" y="16"/>
                </a:cubicBezTo>
                <a:cubicBezTo>
                  <a:pt x="4" y="6"/>
                  <a:pt x="13" y="0"/>
                  <a:pt x="23" y="2"/>
                </a:cubicBezTo>
                <a:cubicBezTo>
                  <a:pt x="32" y="4"/>
                  <a:pt x="38" y="13"/>
                  <a:pt x="37" y="22"/>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5" name="Freeform 65"/>
          <p:cNvSpPr/>
          <p:nvPr userDrawn="1"/>
        </p:nvSpPr>
        <p:spPr bwMode="auto">
          <a:xfrm>
            <a:off x="7547931" y="2678679"/>
            <a:ext cx="63425" cy="76850"/>
          </a:xfrm>
          <a:custGeom>
            <a:avLst/>
            <a:gdLst>
              <a:gd name="T0" fmla="*/ 17 w 19"/>
              <a:gd name="T1" fmla="*/ 23 h 24"/>
              <a:gd name="T2" fmla="*/ 12 w 19"/>
              <a:gd name="T3" fmla="*/ 22 h 24"/>
              <a:gd name="T4" fmla="*/ 1 w 19"/>
              <a:gd name="T5" fmla="*/ 6 h 24"/>
              <a:gd name="T6" fmla="*/ 2 w 19"/>
              <a:gd name="T7" fmla="*/ 1 h 24"/>
              <a:gd name="T8" fmla="*/ 2 w 19"/>
              <a:gd name="T9" fmla="*/ 1 h 24"/>
              <a:gd name="T10" fmla="*/ 7 w 19"/>
              <a:gd name="T11" fmla="*/ 2 h 24"/>
              <a:gd name="T12" fmla="*/ 18 w 19"/>
              <a:gd name="T13" fmla="*/ 18 h 24"/>
              <a:gd name="T14" fmla="*/ 17 w 19"/>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4">
                <a:moveTo>
                  <a:pt x="17" y="23"/>
                </a:moveTo>
                <a:cubicBezTo>
                  <a:pt x="15" y="24"/>
                  <a:pt x="13" y="24"/>
                  <a:pt x="12" y="22"/>
                </a:cubicBezTo>
                <a:cubicBezTo>
                  <a:pt x="1" y="6"/>
                  <a:pt x="1" y="6"/>
                  <a:pt x="1" y="6"/>
                </a:cubicBezTo>
                <a:cubicBezTo>
                  <a:pt x="0" y="4"/>
                  <a:pt x="0" y="2"/>
                  <a:pt x="2" y="1"/>
                </a:cubicBezTo>
                <a:cubicBezTo>
                  <a:pt x="2" y="1"/>
                  <a:pt x="2" y="1"/>
                  <a:pt x="2" y="1"/>
                </a:cubicBezTo>
                <a:cubicBezTo>
                  <a:pt x="4" y="0"/>
                  <a:pt x="6" y="0"/>
                  <a:pt x="7" y="2"/>
                </a:cubicBezTo>
                <a:cubicBezTo>
                  <a:pt x="18" y="18"/>
                  <a:pt x="18" y="18"/>
                  <a:pt x="18" y="18"/>
                </a:cubicBezTo>
                <a:cubicBezTo>
                  <a:pt x="19" y="20"/>
                  <a:pt x="18" y="22"/>
                  <a:pt x="17" y="23"/>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6" name="Freeform 66"/>
          <p:cNvSpPr/>
          <p:nvPr userDrawn="1"/>
        </p:nvSpPr>
        <p:spPr bwMode="auto">
          <a:xfrm>
            <a:off x="7477461" y="2832378"/>
            <a:ext cx="129667" cy="121341"/>
          </a:xfrm>
          <a:custGeom>
            <a:avLst/>
            <a:gdLst>
              <a:gd name="T0" fmla="*/ 37 w 39"/>
              <a:gd name="T1" fmla="*/ 22 h 38"/>
              <a:gd name="T2" fmla="*/ 16 w 39"/>
              <a:gd name="T3" fmla="*/ 36 h 38"/>
              <a:gd name="T4" fmla="*/ 2 w 39"/>
              <a:gd name="T5" fmla="*/ 16 h 38"/>
              <a:gd name="T6" fmla="*/ 23 w 39"/>
              <a:gd name="T7" fmla="*/ 2 h 38"/>
              <a:gd name="T8" fmla="*/ 37 w 39"/>
              <a:gd name="T9" fmla="*/ 22 h 38"/>
            </a:gdLst>
            <a:ahLst/>
            <a:cxnLst>
              <a:cxn ang="0">
                <a:pos x="T0" y="T1"/>
              </a:cxn>
              <a:cxn ang="0">
                <a:pos x="T2" y="T3"/>
              </a:cxn>
              <a:cxn ang="0">
                <a:pos x="T4" y="T5"/>
              </a:cxn>
              <a:cxn ang="0">
                <a:pos x="T6" y="T7"/>
              </a:cxn>
              <a:cxn ang="0">
                <a:pos x="T8" y="T9"/>
              </a:cxn>
            </a:cxnLst>
            <a:rect l="0" t="0" r="r" b="b"/>
            <a:pathLst>
              <a:path w="39" h="38">
                <a:moveTo>
                  <a:pt x="37" y="22"/>
                </a:moveTo>
                <a:cubicBezTo>
                  <a:pt x="35" y="32"/>
                  <a:pt x="26" y="38"/>
                  <a:pt x="16" y="36"/>
                </a:cubicBezTo>
                <a:cubicBezTo>
                  <a:pt x="7" y="34"/>
                  <a:pt x="0" y="25"/>
                  <a:pt x="2" y="16"/>
                </a:cubicBezTo>
                <a:cubicBezTo>
                  <a:pt x="4" y="6"/>
                  <a:pt x="13" y="0"/>
                  <a:pt x="23" y="2"/>
                </a:cubicBezTo>
                <a:cubicBezTo>
                  <a:pt x="32" y="4"/>
                  <a:pt x="39" y="13"/>
                  <a:pt x="37" y="22"/>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7" name="Freeform 67"/>
          <p:cNvSpPr/>
          <p:nvPr userDrawn="1"/>
        </p:nvSpPr>
        <p:spPr bwMode="auto">
          <a:xfrm>
            <a:off x="7511286" y="2855297"/>
            <a:ext cx="63425" cy="76850"/>
          </a:xfrm>
          <a:custGeom>
            <a:avLst/>
            <a:gdLst>
              <a:gd name="T0" fmla="*/ 17 w 19"/>
              <a:gd name="T1" fmla="*/ 23 h 24"/>
              <a:gd name="T2" fmla="*/ 12 w 19"/>
              <a:gd name="T3" fmla="*/ 22 h 24"/>
              <a:gd name="T4" fmla="*/ 1 w 19"/>
              <a:gd name="T5" fmla="*/ 6 h 24"/>
              <a:gd name="T6" fmla="*/ 2 w 19"/>
              <a:gd name="T7" fmla="*/ 1 h 24"/>
              <a:gd name="T8" fmla="*/ 2 w 19"/>
              <a:gd name="T9" fmla="*/ 1 h 24"/>
              <a:gd name="T10" fmla="*/ 7 w 19"/>
              <a:gd name="T11" fmla="*/ 2 h 24"/>
              <a:gd name="T12" fmla="*/ 18 w 19"/>
              <a:gd name="T13" fmla="*/ 18 h 24"/>
              <a:gd name="T14" fmla="*/ 17 w 19"/>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4">
                <a:moveTo>
                  <a:pt x="17" y="23"/>
                </a:moveTo>
                <a:cubicBezTo>
                  <a:pt x="15" y="24"/>
                  <a:pt x="13" y="24"/>
                  <a:pt x="12" y="22"/>
                </a:cubicBezTo>
                <a:cubicBezTo>
                  <a:pt x="1" y="6"/>
                  <a:pt x="1" y="6"/>
                  <a:pt x="1" y="6"/>
                </a:cubicBezTo>
                <a:cubicBezTo>
                  <a:pt x="0" y="4"/>
                  <a:pt x="0" y="2"/>
                  <a:pt x="2" y="1"/>
                </a:cubicBezTo>
                <a:cubicBezTo>
                  <a:pt x="2" y="1"/>
                  <a:pt x="2" y="1"/>
                  <a:pt x="2" y="1"/>
                </a:cubicBezTo>
                <a:cubicBezTo>
                  <a:pt x="4" y="0"/>
                  <a:pt x="6" y="0"/>
                  <a:pt x="7" y="2"/>
                </a:cubicBezTo>
                <a:cubicBezTo>
                  <a:pt x="18" y="18"/>
                  <a:pt x="18" y="18"/>
                  <a:pt x="18" y="18"/>
                </a:cubicBezTo>
                <a:cubicBezTo>
                  <a:pt x="19" y="20"/>
                  <a:pt x="19" y="22"/>
                  <a:pt x="17" y="23"/>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8" name="Freeform 68"/>
          <p:cNvSpPr/>
          <p:nvPr userDrawn="1"/>
        </p:nvSpPr>
        <p:spPr bwMode="auto">
          <a:xfrm>
            <a:off x="7764982" y="2522284"/>
            <a:ext cx="126848" cy="121341"/>
          </a:xfrm>
          <a:custGeom>
            <a:avLst/>
            <a:gdLst>
              <a:gd name="T0" fmla="*/ 36 w 38"/>
              <a:gd name="T1" fmla="*/ 22 h 38"/>
              <a:gd name="T2" fmla="*/ 15 w 38"/>
              <a:gd name="T3" fmla="*/ 36 h 38"/>
              <a:gd name="T4" fmla="*/ 1 w 38"/>
              <a:gd name="T5" fmla="*/ 15 h 38"/>
              <a:gd name="T6" fmla="*/ 22 w 38"/>
              <a:gd name="T7" fmla="*/ 1 h 38"/>
              <a:gd name="T8" fmla="*/ 36 w 38"/>
              <a:gd name="T9" fmla="*/ 22 h 38"/>
            </a:gdLst>
            <a:ahLst/>
            <a:cxnLst>
              <a:cxn ang="0">
                <a:pos x="T0" y="T1"/>
              </a:cxn>
              <a:cxn ang="0">
                <a:pos x="T2" y="T3"/>
              </a:cxn>
              <a:cxn ang="0">
                <a:pos x="T4" y="T5"/>
              </a:cxn>
              <a:cxn ang="0">
                <a:pos x="T6" y="T7"/>
              </a:cxn>
              <a:cxn ang="0">
                <a:pos x="T8" y="T9"/>
              </a:cxn>
            </a:cxnLst>
            <a:rect l="0" t="0" r="r" b="b"/>
            <a:pathLst>
              <a:path w="38" h="38">
                <a:moveTo>
                  <a:pt x="36" y="22"/>
                </a:moveTo>
                <a:cubicBezTo>
                  <a:pt x="34" y="31"/>
                  <a:pt x="25" y="38"/>
                  <a:pt x="15" y="36"/>
                </a:cubicBezTo>
                <a:cubicBezTo>
                  <a:pt x="6" y="34"/>
                  <a:pt x="0" y="25"/>
                  <a:pt x="1" y="15"/>
                </a:cubicBezTo>
                <a:cubicBezTo>
                  <a:pt x="3" y="6"/>
                  <a:pt x="12" y="0"/>
                  <a:pt x="22" y="1"/>
                </a:cubicBezTo>
                <a:cubicBezTo>
                  <a:pt x="31" y="3"/>
                  <a:pt x="38" y="12"/>
                  <a:pt x="36" y="22"/>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69" name="Freeform 69"/>
          <p:cNvSpPr/>
          <p:nvPr userDrawn="1"/>
        </p:nvSpPr>
        <p:spPr bwMode="auto">
          <a:xfrm>
            <a:off x="7794580" y="2541160"/>
            <a:ext cx="63425" cy="80894"/>
          </a:xfrm>
          <a:custGeom>
            <a:avLst/>
            <a:gdLst>
              <a:gd name="T0" fmla="*/ 17 w 19"/>
              <a:gd name="T1" fmla="*/ 24 h 25"/>
              <a:gd name="T2" fmla="*/ 12 w 19"/>
              <a:gd name="T3" fmla="*/ 23 h 25"/>
              <a:gd name="T4" fmla="*/ 1 w 19"/>
              <a:gd name="T5" fmla="*/ 6 h 25"/>
              <a:gd name="T6" fmla="*/ 2 w 19"/>
              <a:gd name="T7" fmla="*/ 1 h 25"/>
              <a:gd name="T8" fmla="*/ 2 w 19"/>
              <a:gd name="T9" fmla="*/ 1 h 25"/>
              <a:gd name="T10" fmla="*/ 7 w 19"/>
              <a:gd name="T11" fmla="*/ 2 h 25"/>
              <a:gd name="T12" fmla="*/ 18 w 19"/>
              <a:gd name="T13" fmla="*/ 19 h 25"/>
              <a:gd name="T14" fmla="*/ 17 w 1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17" y="24"/>
                </a:moveTo>
                <a:cubicBezTo>
                  <a:pt x="15" y="25"/>
                  <a:pt x="13" y="24"/>
                  <a:pt x="12" y="23"/>
                </a:cubicBezTo>
                <a:cubicBezTo>
                  <a:pt x="1" y="6"/>
                  <a:pt x="1" y="6"/>
                  <a:pt x="1" y="6"/>
                </a:cubicBezTo>
                <a:cubicBezTo>
                  <a:pt x="0" y="5"/>
                  <a:pt x="0" y="3"/>
                  <a:pt x="2" y="1"/>
                </a:cubicBezTo>
                <a:cubicBezTo>
                  <a:pt x="2" y="1"/>
                  <a:pt x="2" y="1"/>
                  <a:pt x="2" y="1"/>
                </a:cubicBezTo>
                <a:cubicBezTo>
                  <a:pt x="4" y="0"/>
                  <a:pt x="6" y="1"/>
                  <a:pt x="7" y="2"/>
                </a:cubicBezTo>
                <a:cubicBezTo>
                  <a:pt x="18" y="19"/>
                  <a:pt x="18" y="19"/>
                  <a:pt x="18" y="19"/>
                </a:cubicBezTo>
                <a:cubicBezTo>
                  <a:pt x="19" y="20"/>
                  <a:pt x="19" y="23"/>
                  <a:pt x="17" y="2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0" name="Freeform 70"/>
          <p:cNvSpPr/>
          <p:nvPr userDrawn="1"/>
        </p:nvSpPr>
        <p:spPr bwMode="auto">
          <a:xfrm>
            <a:off x="7728337" y="2694858"/>
            <a:ext cx="126848" cy="125387"/>
          </a:xfrm>
          <a:custGeom>
            <a:avLst/>
            <a:gdLst>
              <a:gd name="T0" fmla="*/ 36 w 38"/>
              <a:gd name="T1" fmla="*/ 23 h 39"/>
              <a:gd name="T2" fmla="*/ 15 w 38"/>
              <a:gd name="T3" fmla="*/ 37 h 39"/>
              <a:gd name="T4" fmla="*/ 2 w 38"/>
              <a:gd name="T5" fmla="*/ 16 h 39"/>
              <a:gd name="T6" fmla="*/ 22 w 38"/>
              <a:gd name="T7" fmla="*/ 2 h 39"/>
              <a:gd name="T8" fmla="*/ 36 w 38"/>
              <a:gd name="T9" fmla="*/ 23 h 39"/>
            </a:gdLst>
            <a:ahLst/>
            <a:cxnLst>
              <a:cxn ang="0">
                <a:pos x="T0" y="T1"/>
              </a:cxn>
              <a:cxn ang="0">
                <a:pos x="T2" y="T3"/>
              </a:cxn>
              <a:cxn ang="0">
                <a:pos x="T4" y="T5"/>
              </a:cxn>
              <a:cxn ang="0">
                <a:pos x="T6" y="T7"/>
              </a:cxn>
              <a:cxn ang="0">
                <a:pos x="T8" y="T9"/>
              </a:cxn>
            </a:cxnLst>
            <a:rect l="0" t="0" r="r" b="b"/>
            <a:pathLst>
              <a:path w="38" h="39">
                <a:moveTo>
                  <a:pt x="36" y="23"/>
                </a:moveTo>
                <a:cubicBezTo>
                  <a:pt x="34" y="32"/>
                  <a:pt x="25" y="39"/>
                  <a:pt x="15" y="37"/>
                </a:cubicBezTo>
                <a:cubicBezTo>
                  <a:pt x="6" y="35"/>
                  <a:pt x="0" y="26"/>
                  <a:pt x="2" y="16"/>
                </a:cubicBezTo>
                <a:cubicBezTo>
                  <a:pt x="3" y="7"/>
                  <a:pt x="13" y="0"/>
                  <a:pt x="22" y="2"/>
                </a:cubicBezTo>
                <a:cubicBezTo>
                  <a:pt x="32" y="4"/>
                  <a:pt x="38" y="13"/>
                  <a:pt x="36" y="23"/>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1" name="Freeform 71"/>
          <p:cNvSpPr/>
          <p:nvPr userDrawn="1"/>
        </p:nvSpPr>
        <p:spPr bwMode="auto">
          <a:xfrm>
            <a:off x="7757935" y="2717777"/>
            <a:ext cx="63425" cy="79547"/>
          </a:xfrm>
          <a:custGeom>
            <a:avLst/>
            <a:gdLst>
              <a:gd name="T0" fmla="*/ 17 w 19"/>
              <a:gd name="T1" fmla="*/ 24 h 25"/>
              <a:gd name="T2" fmla="*/ 12 w 19"/>
              <a:gd name="T3" fmla="*/ 23 h 25"/>
              <a:gd name="T4" fmla="*/ 1 w 19"/>
              <a:gd name="T5" fmla="*/ 6 h 25"/>
              <a:gd name="T6" fmla="*/ 2 w 19"/>
              <a:gd name="T7" fmla="*/ 1 h 25"/>
              <a:gd name="T8" fmla="*/ 2 w 19"/>
              <a:gd name="T9" fmla="*/ 1 h 25"/>
              <a:gd name="T10" fmla="*/ 7 w 19"/>
              <a:gd name="T11" fmla="*/ 2 h 25"/>
              <a:gd name="T12" fmla="*/ 18 w 19"/>
              <a:gd name="T13" fmla="*/ 19 h 25"/>
              <a:gd name="T14" fmla="*/ 17 w 1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17" y="24"/>
                </a:moveTo>
                <a:cubicBezTo>
                  <a:pt x="16" y="25"/>
                  <a:pt x="13" y="24"/>
                  <a:pt x="12" y="23"/>
                </a:cubicBezTo>
                <a:cubicBezTo>
                  <a:pt x="1" y="6"/>
                  <a:pt x="1" y="6"/>
                  <a:pt x="1" y="6"/>
                </a:cubicBezTo>
                <a:cubicBezTo>
                  <a:pt x="0" y="5"/>
                  <a:pt x="1" y="2"/>
                  <a:pt x="2" y="1"/>
                </a:cubicBezTo>
                <a:cubicBezTo>
                  <a:pt x="2" y="1"/>
                  <a:pt x="2" y="1"/>
                  <a:pt x="2" y="1"/>
                </a:cubicBezTo>
                <a:cubicBezTo>
                  <a:pt x="4" y="0"/>
                  <a:pt x="6" y="1"/>
                  <a:pt x="7" y="2"/>
                </a:cubicBezTo>
                <a:cubicBezTo>
                  <a:pt x="18" y="19"/>
                  <a:pt x="18" y="19"/>
                  <a:pt x="18" y="19"/>
                </a:cubicBezTo>
                <a:cubicBezTo>
                  <a:pt x="19" y="20"/>
                  <a:pt x="19" y="23"/>
                  <a:pt x="17" y="2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2" name="Freeform 72"/>
          <p:cNvSpPr/>
          <p:nvPr userDrawn="1"/>
        </p:nvSpPr>
        <p:spPr bwMode="auto">
          <a:xfrm>
            <a:off x="7691692" y="2871476"/>
            <a:ext cx="126848" cy="121341"/>
          </a:xfrm>
          <a:custGeom>
            <a:avLst/>
            <a:gdLst>
              <a:gd name="T0" fmla="*/ 36 w 38"/>
              <a:gd name="T1" fmla="*/ 23 h 38"/>
              <a:gd name="T2" fmla="*/ 16 w 38"/>
              <a:gd name="T3" fmla="*/ 37 h 38"/>
              <a:gd name="T4" fmla="*/ 2 w 38"/>
              <a:gd name="T5" fmla="*/ 16 h 38"/>
              <a:gd name="T6" fmla="*/ 22 w 38"/>
              <a:gd name="T7" fmla="*/ 2 h 38"/>
              <a:gd name="T8" fmla="*/ 36 w 38"/>
              <a:gd name="T9" fmla="*/ 23 h 38"/>
            </a:gdLst>
            <a:ahLst/>
            <a:cxnLst>
              <a:cxn ang="0">
                <a:pos x="T0" y="T1"/>
              </a:cxn>
              <a:cxn ang="0">
                <a:pos x="T2" y="T3"/>
              </a:cxn>
              <a:cxn ang="0">
                <a:pos x="T4" y="T5"/>
              </a:cxn>
              <a:cxn ang="0">
                <a:pos x="T6" y="T7"/>
              </a:cxn>
              <a:cxn ang="0">
                <a:pos x="T8" y="T9"/>
              </a:cxn>
            </a:cxnLst>
            <a:rect l="0" t="0" r="r" b="b"/>
            <a:pathLst>
              <a:path w="38" h="38">
                <a:moveTo>
                  <a:pt x="36" y="23"/>
                </a:moveTo>
                <a:cubicBezTo>
                  <a:pt x="34" y="32"/>
                  <a:pt x="25" y="38"/>
                  <a:pt x="16" y="37"/>
                </a:cubicBezTo>
                <a:cubicBezTo>
                  <a:pt x="6" y="35"/>
                  <a:pt x="0" y="26"/>
                  <a:pt x="2" y="16"/>
                </a:cubicBezTo>
                <a:cubicBezTo>
                  <a:pt x="4" y="7"/>
                  <a:pt x="13" y="0"/>
                  <a:pt x="22" y="2"/>
                </a:cubicBezTo>
                <a:cubicBezTo>
                  <a:pt x="32" y="4"/>
                  <a:pt x="38" y="13"/>
                  <a:pt x="36" y="23"/>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3" name="Freeform 73"/>
          <p:cNvSpPr/>
          <p:nvPr userDrawn="1"/>
        </p:nvSpPr>
        <p:spPr bwMode="auto">
          <a:xfrm>
            <a:off x="7721290" y="2893048"/>
            <a:ext cx="63425" cy="79547"/>
          </a:xfrm>
          <a:custGeom>
            <a:avLst/>
            <a:gdLst>
              <a:gd name="T0" fmla="*/ 17 w 19"/>
              <a:gd name="T1" fmla="*/ 24 h 25"/>
              <a:gd name="T2" fmla="*/ 12 w 19"/>
              <a:gd name="T3" fmla="*/ 23 h 25"/>
              <a:gd name="T4" fmla="*/ 1 w 19"/>
              <a:gd name="T5" fmla="*/ 6 h 25"/>
              <a:gd name="T6" fmla="*/ 2 w 19"/>
              <a:gd name="T7" fmla="*/ 1 h 25"/>
              <a:gd name="T8" fmla="*/ 2 w 19"/>
              <a:gd name="T9" fmla="*/ 1 h 25"/>
              <a:gd name="T10" fmla="*/ 7 w 19"/>
              <a:gd name="T11" fmla="*/ 2 h 25"/>
              <a:gd name="T12" fmla="*/ 18 w 19"/>
              <a:gd name="T13" fmla="*/ 19 h 25"/>
              <a:gd name="T14" fmla="*/ 17 w 1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5">
                <a:moveTo>
                  <a:pt x="17" y="24"/>
                </a:moveTo>
                <a:cubicBezTo>
                  <a:pt x="16" y="25"/>
                  <a:pt x="13" y="24"/>
                  <a:pt x="12" y="23"/>
                </a:cubicBezTo>
                <a:cubicBezTo>
                  <a:pt x="1" y="6"/>
                  <a:pt x="1" y="6"/>
                  <a:pt x="1" y="6"/>
                </a:cubicBezTo>
                <a:cubicBezTo>
                  <a:pt x="0" y="5"/>
                  <a:pt x="1" y="2"/>
                  <a:pt x="2" y="1"/>
                </a:cubicBezTo>
                <a:cubicBezTo>
                  <a:pt x="2" y="1"/>
                  <a:pt x="2" y="1"/>
                  <a:pt x="2" y="1"/>
                </a:cubicBezTo>
                <a:cubicBezTo>
                  <a:pt x="4" y="0"/>
                  <a:pt x="6" y="1"/>
                  <a:pt x="7" y="2"/>
                </a:cubicBezTo>
                <a:cubicBezTo>
                  <a:pt x="18" y="19"/>
                  <a:pt x="18" y="19"/>
                  <a:pt x="18" y="19"/>
                </a:cubicBezTo>
                <a:cubicBezTo>
                  <a:pt x="19" y="20"/>
                  <a:pt x="19" y="22"/>
                  <a:pt x="17" y="2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4" name="Freeform 74"/>
          <p:cNvSpPr/>
          <p:nvPr userDrawn="1"/>
        </p:nvSpPr>
        <p:spPr bwMode="auto">
          <a:xfrm>
            <a:off x="7082822" y="2496667"/>
            <a:ext cx="484841" cy="636368"/>
          </a:xfrm>
          <a:custGeom>
            <a:avLst/>
            <a:gdLst>
              <a:gd name="T0" fmla="*/ 143 w 145"/>
              <a:gd name="T1" fmla="*/ 157 h 199"/>
              <a:gd name="T2" fmla="*/ 123 w 145"/>
              <a:gd name="T3" fmla="*/ 185 h 199"/>
              <a:gd name="T4" fmla="*/ 53 w 145"/>
              <a:gd name="T5" fmla="*/ 196 h 199"/>
              <a:gd name="T6" fmla="*/ 25 w 145"/>
              <a:gd name="T7" fmla="*/ 177 h 199"/>
              <a:gd name="T8" fmla="*/ 2 w 145"/>
              <a:gd name="T9" fmla="*/ 42 h 199"/>
              <a:gd name="T10" fmla="*/ 22 w 145"/>
              <a:gd name="T11" fmla="*/ 14 h 199"/>
              <a:gd name="T12" fmla="*/ 92 w 145"/>
              <a:gd name="T13" fmla="*/ 3 h 199"/>
              <a:gd name="T14" fmla="*/ 120 w 145"/>
              <a:gd name="T15" fmla="*/ 22 h 199"/>
              <a:gd name="T16" fmla="*/ 143 w 145"/>
              <a:gd name="T17" fmla="*/ 1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9">
                <a:moveTo>
                  <a:pt x="143" y="157"/>
                </a:moveTo>
                <a:cubicBezTo>
                  <a:pt x="145" y="170"/>
                  <a:pt x="136" y="182"/>
                  <a:pt x="123" y="185"/>
                </a:cubicBezTo>
                <a:cubicBezTo>
                  <a:pt x="53" y="196"/>
                  <a:pt x="53" y="196"/>
                  <a:pt x="53" y="196"/>
                </a:cubicBezTo>
                <a:cubicBezTo>
                  <a:pt x="40" y="199"/>
                  <a:pt x="27" y="190"/>
                  <a:pt x="25" y="177"/>
                </a:cubicBezTo>
                <a:cubicBezTo>
                  <a:pt x="2" y="42"/>
                  <a:pt x="2" y="42"/>
                  <a:pt x="2" y="42"/>
                </a:cubicBezTo>
                <a:cubicBezTo>
                  <a:pt x="0" y="29"/>
                  <a:pt x="9" y="17"/>
                  <a:pt x="22" y="14"/>
                </a:cubicBezTo>
                <a:cubicBezTo>
                  <a:pt x="92" y="3"/>
                  <a:pt x="92" y="3"/>
                  <a:pt x="92" y="3"/>
                </a:cubicBezTo>
                <a:cubicBezTo>
                  <a:pt x="105" y="0"/>
                  <a:pt x="118" y="9"/>
                  <a:pt x="120" y="22"/>
                </a:cubicBezTo>
                <a:lnTo>
                  <a:pt x="143" y="1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5" name="Freeform 75"/>
          <p:cNvSpPr/>
          <p:nvPr userDrawn="1"/>
        </p:nvSpPr>
        <p:spPr bwMode="auto">
          <a:xfrm>
            <a:off x="7263228" y="2589695"/>
            <a:ext cx="124029" cy="450311"/>
          </a:xfrm>
          <a:custGeom>
            <a:avLst/>
            <a:gdLst>
              <a:gd name="T0" fmla="*/ 36 w 37"/>
              <a:gd name="T1" fmla="*/ 132 h 141"/>
              <a:gd name="T2" fmla="*/ 30 w 37"/>
              <a:gd name="T3" fmla="*/ 141 h 141"/>
              <a:gd name="T4" fmla="*/ 30 w 37"/>
              <a:gd name="T5" fmla="*/ 141 h 141"/>
              <a:gd name="T6" fmla="*/ 22 w 37"/>
              <a:gd name="T7" fmla="*/ 135 h 141"/>
              <a:gd name="T8" fmla="*/ 1 w 37"/>
              <a:gd name="T9" fmla="*/ 9 h 141"/>
              <a:gd name="T10" fmla="*/ 7 w 37"/>
              <a:gd name="T11" fmla="*/ 0 h 141"/>
              <a:gd name="T12" fmla="*/ 7 w 37"/>
              <a:gd name="T13" fmla="*/ 0 h 141"/>
              <a:gd name="T14" fmla="*/ 15 w 37"/>
              <a:gd name="T15" fmla="*/ 6 h 141"/>
              <a:gd name="T16" fmla="*/ 36 w 37"/>
              <a:gd name="T17"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41">
                <a:moveTo>
                  <a:pt x="36" y="132"/>
                </a:moveTo>
                <a:cubicBezTo>
                  <a:pt x="37" y="136"/>
                  <a:pt x="34" y="140"/>
                  <a:pt x="30" y="141"/>
                </a:cubicBezTo>
                <a:cubicBezTo>
                  <a:pt x="30" y="141"/>
                  <a:pt x="30" y="141"/>
                  <a:pt x="30" y="141"/>
                </a:cubicBezTo>
                <a:cubicBezTo>
                  <a:pt x="26" y="141"/>
                  <a:pt x="23" y="139"/>
                  <a:pt x="22" y="135"/>
                </a:cubicBezTo>
                <a:cubicBezTo>
                  <a:pt x="1" y="9"/>
                  <a:pt x="1" y="9"/>
                  <a:pt x="1" y="9"/>
                </a:cubicBezTo>
                <a:cubicBezTo>
                  <a:pt x="0" y="5"/>
                  <a:pt x="3" y="1"/>
                  <a:pt x="7" y="0"/>
                </a:cubicBezTo>
                <a:cubicBezTo>
                  <a:pt x="7" y="0"/>
                  <a:pt x="7" y="0"/>
                  <a:pt x="7" y="0"/>
                </a:cubicBezTo>
                <a:cubicBezTo>
                  <a:pt x="11" y="0"/>
                  <a:pt x="14" y="2"/>
                  <a:pt x="15" y="6"/>
                </a:cubicBezTo>
                <a:lnTo>
                  <a:pt x="36" y="132"/>
                </a:lnTo>
                <a:close/>
              </a:path>
            </a:pathLst>
          </a:custGeom>
          <a:solidFill>
            <a:srgbClr val="DCEFE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6" name="Freeform 76"/>
          <p:cNvSpPr/>
          <p:nvPr userDrawn="1"/>
        </p:nvSpPr>
        <p:spPr bwMode="auto">
          <a:xfrm>
            <a:off x="7182892" y="2615311"/>
            <a:ext cx="63425" cy="47189"/>
          </a:xfrm>
          <a:custGeom>
            <a:avLst/>
            <a:gdLst>
              <a:gd name="T0" fmla="*/ 11 w 19"/>
              <a:gd name="T1" fmla="*/ 0 h 15"/>
              <a:gd name="T2" fmla="*/ 0 w 19"/>
              <a:gd name="T3" fmla="*/ 2 h 15"/>
              <a:gd name="T4" fmla="*/ 2 w 19"/>
              <a:gd name="T5" fmla="*/ 15 h 15"/>
              <a:gd name="T6" fmla="*/ 13 w 19"/>
              <a:gd name="T7" fmla="*/ 14 h 15"/>
              <a:gd name="T8" fmla="*/ 18 w 19"/>
              <a:gd name="T9" fmla="*/ 6 h 15"/>
              <a:gd name="T10" fmla="*/ 11 w 19"/>
              <a:gd name="T11" fmla="*/ 0 h 15"/>
            </a:gdLst>
            <a:ahLst/>
            <a:cxnLst>
              <a:cxn ang="0">
                <a:pos x="T0" y="T1"/>
              </a:cxn>
              <a:cxn ang="0">
                <a:pos x="T2" y="T3"/>
              </a:cxn>
              <a:cxn ang="0">
                <a:pos x="T4" y="T5"/>
              </a:cxn>
              <a:cxn ang="0">
                <a:pos x="T6" y="T7"/>
              </a:cxn>
              <a:cxn ang="0">
                <a:pos x="T8" y="T9"/>
              </a:cxn>
              <a:cxn ang="0">
                <a:pos x="T10" y="T11"/>
              </a:cxn>
            </a:cxnLst>
            <a:rect l="0" t="0" r="r" b="b"/>
            <a:pathLst>
              <a:path w="19" h="15">
                <a:moveTo>
                  <a:pt x="11" y="0"/>
                </a:moveTo>
                <a:cubicBezTo>
                  <a:pt x="0" y="2"/>
                  <a:pt x="0" y="2"/>
                  <a:pt x="0" y="2"/>
                </a:cubicBezTo>
                <a:cubicBezTo>
                  <a:pt x="2" y="15"/>
                  <a:pt x="2" y="15"/>
                  <a:pt x="2" y="15"/>
                </a:cubicBezTo>
                <a:cubicBezTo>
                  <a:pt x="13" y="14"/>
                  <a:pt x="13" y="14"/>
                  <a:pt x="13" y="14"/>
                </a:cubicBezTo>
                <a:cubicBezTo>
                  <a:pt x="17" y="13"/>
                  <a:pt x="19" y="9"/>
                  <a:pt x="18" y="6"/>
                </a:cubicBezTo>
                <a:cubicBezTo>
                  <a:pt x="18" y="2"/>
                  <a:pt x="14" y="0"/>
                  <a:pt x="11" y="0"/>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7" name="Freeform 77"/>
          <p:cNvSpPr/>
          <p:nvPr userDrawn="1"/>
        </p:nvSpPr>
        <p:spPr bwMode="auto">
          <a:xfrm>
            <a:off x="7126515" y="2622053"/>
            <a:ext cx="63425" cy="49886"/>
          </a:xfrm>
          <a:custGeom>
            <a:avLst/>
            <a:gdLst>
              <a:gd name="T0" fmla="*/ 9 w 19"/>
              <a:gd name="T1" fmla="*/ 15 h 16"/>
              <a:gd name="T2" fmla="*/ 19 w 19"/>
              <a:gd name="T3" fmla="*/ 13 h 16"/>
              <a:gd name="T4" fmla="*/ 17 w 19"/>
              <a:gd name="T5" fmla="*/ 0 h 16"/>
              <a:gd name="T6" fmla="*/ 6 w 19"/>
              <a:gd name="T7" fmla="*/ 2 h 16"/>
              <a:gd name="T8" fmla="*/ 1 w 19"/>
              <a:gd name="T9" fmla="*/ 10 h 16"/>
              <a:gd name="T10" fmla="*/ 9 w 19"/>
              <a:gd name="T11" fmla="*/ 15 h 16"/>
            </a:gdLst>
            <a:ahLst/>
            <a:cxnLst>
              <a:cxn ang="0">
                <a:pos x="T0" y="T1"/>
              </a:cxn>
              <a:cxn ang="0">
                <a:pos x="T2" y="T3"/>
              </a:cxn>
              <a:cxn ang="0">
                <a:pos x="T4" y="T5"/>
              </a:cxn>
              <a:cxn ang="0">
                <a:pos x="T6" y="T7"/>
              </a:cxn>
              <a:cxn ang="0">
                <a:pos x="T8" y="T9"/>
              </a:cxn>
              <a:cxn ang="0">
                <a:pos x="T10" y="T11"/>
              </a:cxn>
            </a:cxnLst>
            <a:rect l="0" t="0" r="r" b="b"/>
            <a:pathLst>
              <a:path w="19" h="16">
                <a:moveTo>
                  <a:pt x="9" y="15"/>
                </a:moveTo>
                <a:cubicBezTo>
                  <a:pt x="19" y="13"/>
                  <a:pt x="19" y="13"/>
                  <a:pt x="19" y="13"/>
                </a:cubicBezTo>
                <a:cubicBezTo>
                  <a:pt x="17" y="0"/>
                  <a:pt x="17" y="0"/>
                  <a:pt x="17" y="0"/>
                </a:cubicBezTo>
                <a:cubicBezTo>
                  <a:pt x="6" y="2"/>
                  <a:pt x="6" y="2"/>
                  <a:pt x="6" y="2"/>
                </a:cubicBezTo>
                <a:cubicBezTo>
                  <a:pt x="3" y="2"/>
                  <a:pt x="0" y="6"/>
                  <a:pt x="1" y="10"/>
                </a:cubicBezTo>
                <a:cubicBezTo>
                  <a:pt x="2" y="13"/>
                  <a:pt x="5" y="16"/>
                  <a:pt x="9" y="15"/>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8" name="Freeform 78"/>
          <p:cNvSpPr/>
          <p:nvPr userDrawn="1"/>
        </p:nvSpPr>
        <p:spPr bwMode="auto">
          <a:xfrm>
            <a:off x="7206851" y="2739350"/>
            <a:ext cx="63425" cy="51233"/>
          </a:xfrm>
          <a:custGeom>
            <a:avLst/>
            <a:gdLst>
              <a:gd name="T0" fmla="*/ 10 w 19"/>
              <a:gd name="T1" fmla="*/ 1 h 16"/>
              <a:gd name="T2" fmla="*/ 0 w 19"/>
              <a:gd name="T3" fmla="*/ 2 h 16"/>
              <a:gd name="T4" fmla="*/ 2 w 19"/>
              <a:gd name="T5" fmla="*/ 16 h 16"/>
              <a:gd name="T6" fmla="*/ 13 w 19"/>
              <a:gd name="T7" fmla="*/ 14 h 16"/>
              <a:gd name="T8" fmla="*/ 18 w 19"/>
              <a:gd name="T9" fmla="*/ 6 h 16"/>
              <a:gd name="T10" fmla="*/ 10 w 19"/>
              <a:gd name="T11" fmla="*/ 1 h 16"/>
            </a:gdLst>
            <a:ahLst/>
            <a:cxnLst>
              <a:cxn ang="0">
                <a:pos x="T0" y="T1"/>
              </a:cxn>
              <a:cxn ang="0">
                <a:pos x="T2" y="T3"/>
              </a:cxn>
              <a:cxn ang="0">
                <a:pos x="T4" y="T5"/>
              </a:cxn>
              <a:cxn ang="0">
                <a:pos x="T6" y="T7"/>
              </a:cxn>
              <a:cxn ang="0">
                <a:pos x="T8" y="T9"/>
              </a:cxn>
              <a:cxn ang="0">
                <a:pos x="T10" y="T11"/>
              </a:cxn>
            </a:cxnLst>
            <a:rect l="0" t="0" r="r" b="b"/>
            <a:pathLst>
              <a:path w="19" h="16">
                <a:moveTo>
                  <a:pt x="10" y="1"/>
                </a:moveTo>
                <a:cubicBezTo>
                  <a:pt x="0" y="2"/>
                  <a:pt x="0" y="2"/>
                  <a:pt x="0" y="2"/>
                </a:cubicBezTo>
                <a:cubicBezTo>
                  <a:pt x="2" y="16"/>
                  <a:pt x="2" y="16"/>
                  <a:pt x="2" y="16"/>
                </a:cubicBezTo>
                <a:cubicBezTo>
                  <a:pt x="13" y="14"/>
                  <a:pt x="13" y="14"/>
                  <a:pt x="13" y="14"/>
                </a:cubicBezTo>
                <a:cubicBezTo>
                  <a:pt x="16" y="13"/>
                  <a:pt x="19" y="10"/>
                  <a:pt x="18" y="6"/>
                </a:cubicBezTo>
                <a:cubicBezTo>
                  <a:pt x="17" y="2"/>
                  <a:pt x="14" y="0"/>
                  <a:pt x="10" y="1"/>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79" name="Freeform 79"/>
          <p:cNvSpPr/>
          <p:nvPr userDrawn="1"/>
        </p:nvSpPr>
        <p:spPr bwMode="auto">
          <a:xfrm>
            <a:off x="7149065" y="2746091"/>
            <a:ext cx="63425" cy="51233"/>
          </a:xfrm>
          <a:custGeom>
            <a:avLst/>
            <a:gdLst>
              <a:gd name="T0" fmla="*/ 8 w 19"/>
              <a:gd name="T1" fmla="*/ 16 h 16"/>
              <a:gd name="T2" fmla="*/ 19 w 19"/>
              <a:gd name="T3" fmla="*/ 14 h 16"/>
              <a:gd name="T4" fmla="*/ 17 w 19"/>
              <a:gd name="T5" fmla="*/ 0 h 16"/>
              <a:gd name="T6" fmla="*/ 6 w 19"/>
              <a:gd name="T7" fmla="*/ 2 h 16"/>
              <a:gd name="T8" fmla="*/ 1 w 19"/>
              <a:gd name="T9" fmla="*/ 10 h 16"/>
              <a:gd name="T10" fmla="*/ 8 w 19"/>
              <a:gd name="T11" fmla="*/ 16 h 16"/>
            </a:gdLst>
            <a:ahLst/>
            <a:cxnLst>
              <a:cxn ang="0">
                <a:pos x="T0" y="T1"/>
              </a:cxn>
              <a:cxn ang="0">
                <a:pos x="T2" y="T3"/>
              </a:cxn>
              <a:cxn ang="0">
                <a:pos x="T4" y="T5"/>
              </a:cxn>
              <a:cxn ang="0">
                <a:pos x="T6" y="T7"/>
              </a:cxn>
              <a:cxn ang="0">
                <a:pos x="T8" y="T9"/>
              </a:cxn>
              <a:cxn ang="0">
                <a:pos x="T10" y="T11"/>
              </a:cxn>
            </a:cxnLst>
            <a:rect l="0" t="0" r="r" b="b"/>
            <a:pathLst>
              <a:path w="19" h="16">
                <a:moveTo>
                  <a:pt x="8" y="16"/>
                </a:moveTo>
                <a:cubicBezTo>
                  <a:pt x="19" y="14"/>
                  <a:pt x="19" y="14"/>
                  <a:pt x="19" y="14"/>
                </a:cubicBezTo>
                <a:cubicBezTo>
                  <a:pt x="17" y="0"/>
                  <a:pt x="17" y="0"/>
                  <a:pt x="17" y="0"/>
                </a:cubicBezTo>
                <a:cubicBezTo>
                  <a:pt x="6" y="2"/>
                  <a:pt x="6" y="2"/>
                  <a:pt x="6" y="2"/>
                </a:cubicBezTo>
                <a:cubicBezTo>
                  <a:pt x="2" y="3"/>
                  <a:pt x="0" y="6"/>
                  <a:pt x="1" y="10"/>
                </a:cubicBezTo>
                <a:cubicBezTo>
                  <a:pt x="1" y="14"/>
                  <a:pt x="5" y="16"/>
                  <a:pt x="8" y="16"/>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0" name="Freeform 80"/>
          <p:cNvSpPr/>
          <p:nvPr userDrawn="1"/>
        </p:nvSpPr>
        <p:spPr bwMode="auto">
          <a:xfrm>
            <a:off x="7226583" y="2864736"/>
            <a:ext cx="63425" cy="51233"/>
          </a:xfrm>
          <a:custGeom>
            <a:avLst/>
            <a:gdLst>
              <a:gd name="T0" fmla="*/ 11 w 19"/>
              <a:gd name="T1" fmla="*/ 1 h 16"/>
              <a:gd name="T2" fmla="*/ 0 w 19"/>
              <a:gd name="T3" fmla="*/ 3 h 16"/>
              <a:gd name="T4" fmla="*/ 3 w 19"/>
              <a:gd name="T5" fmla="*/ 16 h 16"/>
              <a:gd name="T6" fmla="*/ 13 w 19"/>
              <a:gd name="T7" fmla="*/ 14 h 16"/>
              <a:gd name="T8" fmla="*/ 19 w 19"/>
              <a:gd name="T9" fmla="*/ 7 h 16"/>
              <a:gd name="T10" fmla="*/ 11 w 19"/>
              <a:gd name="T11" fmla="*/ 1 h 16"/>
            </a:gdLst>
            <a:ahLst/>
            <a:cxnLst>
              <a:cxn ang="0">
                <a:pos x="T0" y="T1"/>
              </a:cxn>
              <a:cxn ang="0">
                <a:pos x="T2" y="T3"/>
              </a:cxn>
              <a:cxn ang="0">
                <a:pos x="T4" y="T5"/>
              </a:cxn>
              <a:cxn ang="0">
                <a:pos x="T6" y="T7"/>
              </a:cxn>
              <a:cxn ang="0">
                <a:pos x="T8" y="T9"/>
              </a:cxn>
              <a:cxn ang="0">
                <a:pos x="T10" y="T11"/>
              </a:cxn>
            </a:cxnLst>
            <a:rect l="0" t="0" r="r" b="b"/>
            <a:pathLst>
              <a:path w="19" h="16">
                <a:moveTo>
                  <a:pt x="11" y="1"/>
                </a:moveTo>
                <a:cubicBezTo>
                  <a:pt x="0" y="3"/>
                  <a:pt x="0" y="3"/>
                  <a:pt x="0" y="3"/>
                </a:cubicBezTo>
                <a:cubicBezTo>
                  <a:pt x="3" y="16"/>
                  <a:pt x="3" y="16"/>
                  <a:pt x="3" y="16"/>
                </a:cubicBezTo>
                <a:cubicBezTo>
                  <a:pt x="13" y="14"/>
                  <a:pt x="13" y="14"/>
                  <a:pt x="13" y="14"/>
                </a:cubicBezTo>
                <a:cubicBezTo>
                  <a:pt x="17" y="14"/>
                  <a:pt x="19" y="10"/>
                  <a:pt x="19" y="7"/>
                </a:cubicBezTo>
                <a:cubicBezTo>
                  <a:pt x="18" y="3"/>
                  <a:pt x="15" y="0"/>
                  <a:pt x="11" y="1"/>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1" name="Freeform 81"/>
          <p:cNvSpPr/>
          <p:nvPr userDrawn="1"/>
        </p:nvSpPr>
        <p:spPr bwMode="auto">
          <a:xfrm>
            <a:off x="7173025" y="2874173"/>
            <a:ext cx="63425" cy="51233"/>
          </a:xfrm>
          <a:custGeom>
            <a:avLst/>
            <a:gdLst>
              <a:gd name="T0" fmla="*/ 8 w 19"/>
              <a:gd name="T1" fmla="*/ 15 h 16"/>
              <a:gd name="T2" fmla="*/ 19 w 19"/>
              <a:gd name="T3" fmla="*/ 13 h 16"/>
              <a:gd name="T4" fmla="*/ 16 w 19"/>
              <a:gd name="T5" fmla="*/ 0 h 16"/>
              <a:gd name="T6" fmla="*/ 6 w 19"/>
              <a:gd name="T7" fmla="*/ 2 h 16"/>
              <a:gd name="T8" fmla="*/ 0 w 19"/>
              <a:gd name="T9" fmla="*/ 9 h 16"/>
              <a:gd name="T10" fmla="*/ 8 w 19"/>
              <a:gd name="T11" fmla="*/ 15 h 16"/>
            </a:gdLst>
            <a:ahLst/>
            <a:cxnLst>
              <a:cxn ang="0">
                <a:pos x="T0" y="T1"/>
              </a:cxn>
              <a:cxn ang="0">
                <a:pos x="T2" y="T3"/>
              </a:cxn>
              <a:cxn ang="0">
                <a:pos x="T4" y="T5"/>
              </a:cxn>
              <a:cxn ang="0">
                <a:pos x="T6" y="T7"/>
              </a:cxn>
              <a:cxn ang="0">
                <a:pos x="T8" y="T9"/>
              </a:cxn>
              <a:cxn ang="0">
                <a:pos x="T10" y="T11"/>
              </a:cxn>
            </a:cxnLst>
            <a:rect l="0" t="0" r="r" b="b"/>
            <a:pathLst>
              <a:path w="19" h="16">
                <a:moveTo>
                  <a:pt x="8" y="15"/>
                </a:moveTo>
                <a:cubicBezTo>
                  <a:pt x="19" y="13"/>
                  <a:pt x="19" y="13"/>
                  <a:pt x="19" y="13"/>
                </a:cubicBezTo>
                <a:cubicBezTo>
                  <a:pt x="16" y="0"/>
                  <a:pt x="16" y="0"/>
                  <a:pt x="16" y="0"/>
                </a:cubicBezTo>
                <a:cubicBezTo>
                  <a:pt x="6" y="2"/>
                  <a:pt x="6" y="2"/>
                  <a:pt x="6" y="2"/>
                </a:cubicBezTo>
                <a:cubicBezTo>
                  <a:pt x="2" y="2"/>
                  <a:pt x="0" y="6"/>
                  <a:pt x="0" y="9"/>
                </a:cubicBezTo>
                <a:cubicBezTo>
                  <a:pt x="1" y="13"/>
                  <a:pt x="4" y="16"/>
                  <a:pt x="8" y="15"/>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2" name="Freeform 82"/>
          <p:cNvSpPr/>
          <p:nvPr userDrawn="1"/>
        </p:nvSpPr>
        <p:spPr bwMode="auto">
          <a:xfrm>
            <a:off x="7249134" y="2992818"/>
            <a:ext cx="64833" cy="51233"/>
          </a:xfrm>
          <a:custGeom>
            <a:avLst/>
            <a:gdLst>
              <a:gd name="T0" fmla="*/ 11 w 19"/>
              <a:gd name="T1" fmla="*/ 1 h 16"/>
              <a:gd name="T2" fmla="*/ 0 w 19"/>
              <a:gd name="T3" fmla="*/ 2 h 16"/>
              <a:gd name="T4" fmla="*/ 2 w 19"/>
              <a:gd name="T5" fmla="*/ 16 h 16"/>
              <a:gd name="T6" fmla="*/ 13 w 19"/>
              <a:gd name="T7" fmla="*/ 14 h 16"/>
              <a:gd name="T8" fmla="*/ 18 w 19"/>
              <a:gd name="T9" fmla="*/ 6 h 16"/>
              <a:gd name="T10" fmla="*/ 11 w 19"/>
              <a:gd name="T11" fmla="*/ 1 h 16"/>
            </a:gdLst>
            <a:ahLst/>
            <a:cxnLst>
              <a:cxn ang="0">
                <a:pos x="T0" y="T1"/>
              </a:cxn>
              <a:cxn ang="0">
                <a:pos x="T2" y="T3"/>
              </a:cxn>
              <a:cxn ang="0">
                <a:pos x="T4" y="T5"/>
              </a:cxn>
              <a:cxn ang="0">
                <a:pos x="T6" y="T7"/>
              </a:cxn>
              <a:cxn ang="0">
                <a:pos x="T8" y="T9"/>
              </a:cxn>
              <a:cxn ang="0">
                <a:pos x="T10" y="T11"/>
              </a:cxn>
            </a:cxnLst>
            <a:rect l="0" t="0" r="r" b="b"/>
            <a:pathLst>
              <a:path w="19" h="16">
                <a:moveTo>
                  <a:pt x="11" y="1"/>
                </a:moveTo>
                <a:cubicBezTo>
                  <a:pt x="0" y="2"/>
                  <a:pt x="0" y="2"/>
                  <a:pt x="0" y="2"/>
                </a:cubicBezTo>
                <a:cubicBezTo>
                  <a:pt x="2" y="16"/>
                  <a:pt x="2" y="16"/>
                  <a:pt x="2" y="16"/>
                </a:cubicBezTo>
                <a:cubicBezTo>
                  <a:pt x="13" y="14"/>
                  <a:pt x="13" y="14"/>
                  <a:pt x="13" y="14"/>
                </a:cubicBezTo>
                <a:cubicBezTo>
                  <a:pt x="17" y="13"/>
                  <a:pt x="19" y="10"/>
                  <a:pt x="18" y="6"/>
                </a:cubicBezTo>
                <a:cubicBezTo>
                  <a:pt x="18" y="2"/>
                  <a:pt x="14" y="0"/>
                  <a:pt x="11" y="1"/>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3" name="Freeform 83"/>
          <p:cNvSpPr/>
          <p:nvPr userDrawn="1"/>
        </p:nvSpPr>
        <p:spPr bwMode="auto">
          <a:xfrm>
            <a:off x="7192757" y="2998211"/>
            <a:ext cx="63425" cy="51233"/>
          </a:xfrm>
          <a:custGeom>
            <a:avLst/>
            <a:gdLst>
              <a:gd name="T0" fmla="*/ 9 w 19"/>
              <a:gd name="T1" fmla="*/ 15 h 16"/>
              <a:gd name="T2" fmla="*/ 19 w 19"/>
              <a:gd name="T3" fmla="*/ 14 h 16"/>
              <a:gd name="T4" fmla="*/ 17 w 19"/>
              <a:gd name="T5" fmla="*/ 0 h 16"/>
              <a:gd name="T6" fmla="*/ 6 w 19"/>
              <a:gd name="T7" fmla="*/ 2 h 16"/>
              <a:gd name="T8" fmla="*/ 1 w 19"/>
              <a:gd name="T9" fmla="*/ 10 h 16"/>
              <a:gd name="T10" fmla="*/ 9 w 19"/>
              <a:gd name="T11" fmla="*/ 15 h 16"/>
            </a:gdLst>
            <a:ahLst/>
            <a:cxnLst>
              <a:cxn ang="0">
                <a:pos x="T0" y="T1"/>
              </a:cxn>
              <a:cxn ang="0">
                <a:pos x="T2" y="T3"/>
              </a:cxn>
              <a:cxn ang="0">
                <a:pos x="T4" y="T5"/>
              </a:cxn>
              <a:cxn ang="0">
                <a:pos x="T6" y="T7"/>
              </a:cxn>
              <a:cxn ang="0">
                <a:pos x="T8" y="T9"/>
              </a:cxn>
              <a:cxn ang="0">
                <a:pos x="T10" y="T11"/>
              </a:cxn>
            </a:cxnLst>
            <a:rect l="0" t="0" r="r" b="b"/>
            <a:pathLst>
              <a:path w="19" h="16">
                <a:moveTo>
                  <a:pt x="9" y="15"/>
                </a:moveTo>
                <a:cubicBezTo>
                  <a:pt x="19" y="14"/>
                  <a:pt x="19" y="14"/>
                  <a:pt x="19" y="14"/>
                </a:cubicBezTo>
                <a:cubicBezTo>
                  <a:pt x="17" y="0"/>
                  <a:pt x="17" y="0"/>
                  <a:pt x="17" y="0"/>
                </a:cubicBezTo>
                <a:cubicBezTo>
                  <a:pt x="6" y="2"/>
                  <a:pt x="6" y="2"/>
                  <a:pt x="6" y="2"/>
                </a:cubicBezTo>
                <a:cubicBezTo>
                  <a:pt x="3" y="3"/>
                  <a:pt x="0" y="6"/>
                  <a:pt x="1" y="10"/>
                </a:cubicBezTo>
                <a:cubicBezTo>
                  <a:pt x="2" y="14"/>
                  <a:pt x="5" y="16"/>
                  <a:pt x="9" y="15"/>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4" name="Freeform 84"/>
          <p:cNvSpPr/>
          <p:nvPr userDrawn="1"/>
        </p:nvSpPr>
        <p:spPr bwMode="auto">
          <a:xfrm>
            <a:off x="7394305" y="2580258"/>
            <a:ext cx="63425" cy="51233"/>
          </a:xfrm>
          <a:custGeom>
            <a:avLst/>
            <a:gdLst>
              <a:gd name="T0" fmla="*/ 10 w 19"/>
              <a:gd name="T1" fmla="*/ 1 h 16"/>
              <a:gd name="T2" fmla="*/ 0 w 19"/>
              <a:gd name="T3" fmla="*/ 2 h 16"/>
              <a:gd name="T4" fmla="*/ 2 w 19"/>
              <a:gd name="T5" fmla="*/ 16 h 16"/>
              <a:gd name="T6" fmla="*/ 13 w 19"/>
              <a:gd name="T7" fmla="*/ 14 h 16"/>
              <a:gd name="T8" fmla="*/ 18 w 19"/>
              <a:gd name="T9" fmla="*/ 6 h 16"/>
              <a:gd name="T10" fmla="*/ 10 w 19"/>
              <a:gd name="T11" fmla="*/ 1 h 16"/>
            </a:gdLst>
            <a:ahLst/>
            <a:cxnLst>
              <a:cxn ang="0">
                <a:pos x="T0" y="T1"/>
              </a:cxn>
              <a:cxn ang="0">
                <a:pos x="T2" y="T3"/>
              </a:cxn>
              <a:cxn ang="0">
                <a:pos x="T4" y="T5"/>
              </a:cxn>
              <a:cxn ang="0">
                <a:pos x="T6" y="T7"/>
              </a:cxn>
              <a:cxn ang="0">
                <a:pos x="T8" y="T9"/>
              </a:cxn>
              <a:cxn ang="0">
                <a:pos x="T10" y="T11"/>
              </a:cxn>
            </a:cxnLst>
            <a:rect l="0" t="0" r="r" b="b"/>
            <a:pathLst>
              <a:path w="19" h="16">
                <a:moveTo>
                  <a:pt x="10" y="1"/>
                </a:moveTo>
                <a:cubicBezTo>
                  <a:pt x="0" y="2"/>
                  <a:pt x="0" y="2"/>
                  <a:pt x="0" y="2"/>
                </a:cubicBezTo>
                <a:cubicBezTo>
                  <a:pt x="2" y="16"/>
                  <a:pt x="2" y="16"/>
                  <a:pt x="2" y="16"/>
                </a:cubicBezTo>
                <a:cubicBezTo>
                  <a:pt x="13" y="14"/>
                  <a:pt x="13" y="14"/>
                  <a:pt x="13" y="14"/>
                </a:cubicBezTo>
                <a:cubicBezTo>
                  <a:pt x="16" y="13"/>
                  <a:pt x="19" y="10"/>
                  <a:pt x="18" y="6"/>
                </a:cubicBezTo>
                <a:cubicBezTo>
                  <a:pt x="18" y="2"/>
                  <a:pt x="14" y="0"/>
                  <a:pt x="10" y="1"/>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5" name="Freeform 85"/>
          <p:cNvSpPr/>
          <p:nvPr userDrawn="1"/>
        </p:nvSpPr>
        <p:spPr bwMode="auto">
          <a:xfrm>
            <a:off x="7336518" y="2585651"/>
            <a:ext cx="63425" cy="51233"/>
          </a:xfrm>
          <a:custGeom>
            <a:avLst/>
            <a:gdLst>
              <a:gd name="T0" fmla="*/ 8 w 19"/>
              <a:gd name="T1" fmla="*/ 16 h 16"/>
              <a:gd name="T2" fmla="*/ 19 w 19"/>
              <a:gd name="T3" fmla="*/ 14 h 16"/>
              <a:gd name="T4" fmla="*/ 17 w 19"/>
              <a:gd name="T5" fmla="*/ 0 h 16"/>
              <a:gd name="T6" fmla="*/ 6 w 19"/>
              <a:gd name="T7" fmla="*/ 2 h 16"/>
              <a:gd name="T8" fmla="*/ 1 w 19"/>
              <a:gd name="T9" fmla="*/ 10 h 16"/>
              <a:gd name="T10" fmla="*/ 8 w 19"/>
              <a:gd name="T11" fmla="*/ 16 h 16"/>
            </a:gdLst>
            <a:ahLst/>
            <a:cxnLst>
              <a:cxn ang="0">
                <a:pos x="T0" y="T1"/>
              </a:cxn>
              <a:cxn ang="0">
                <a:pos x="T2" y="T3"/>
              </a:cxn>
              <a:cxn ang="0">
                <a:pos x="T4" y="T5"/>
              </a:cxn>
              <a:cxn ang="0">
                <a:pos x="T6" y="T7"/>
              </a:cxn>
              <a:cxn ang="0">
                <a:pos x="T8" y="T9"/>
              </a:cxn>
              <a:cxn ang="0">
                <a:pos x="T10" y="T11"/>
              </a:cxn>
            </a:cxnLst>
            <a:rect l="0" t="0" r="r" b="b"/>
            <a:pathLst>
              <a:path w="19" h="16">
                <a:moveTo>
                  <a:pt x="8" y="16"/>
                </a:moveTo>
                <a:cubicBezTo>
                  <a:pt x="19" y="14"/>
                  <a:pt x="19" y="14"/>
                  <a:pt x="19" y="14"/>
                </a:cubicBezTo>
                <a:cubicBezTo>
                  <a:pt x="17" y="0"/>
                  <a:pt x="17" y="0"/>
                  <a:pt x="17" y="0"/>
                </a:cubicBezTo>
                <a:cubicBezTo>
                  <a:pt x="6" y="2"/>
                  <a:pt x="6" y="2"/>
                  <a:pt x="6" y="2"/>
                </a:cubicBezTo>
                <a:cubicBezTo>
                  <a:pt x="2" y="3"/>
                  <a:pt x="0" y="6"/>
                  <a:pt x="1" y="10"/>
                </a:cubicBezTo>
                <a:cubicBezTo>
                  <a:pt x="1" y="14"/>
                  <a:pt x="5" y="16"/>
                  <a:pt x="8" y="16"/>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6" name="Freeform 86"/>
          <p:cNvSpPr/>
          <p:nvPr userDrawn="1"/>
        </p:nvSpPr>
        <p:spPr bwMode="auto">
          <a:xfrm>
            <a:off x="7414036" y="2704296"/>
            <a:ext cx="63425" cy="51233"/>
          </a:xfrm>
          <a:custGeom>
            <a:avLst/>
            <a:gdLst>
              <a:gd name="T0" fmla="*/ 11 w 19"/>
              <a:gd name="T1" fmla="*/ 1 h 16"/>
              <a:gd name="T2" fmla="*/ 0 w 19"/>
              <a:gd name="T3" fmla="*/ 3 h 16"/>
              <a:gd name="T4" fmla="*/ 3 w 19"/>
              <a:gd name="T5" fmla="*/ 16 h 16"/>
              <a:gd name="T6" fmla="*/ 13 w 19"/>
              <a:gd name="T7" fmla="*/ 14 h 16"/>
              <a:gd name="T8" fmla="*/ 19 w 19"/>
              <a:gd name="T9" fmla="*/ 7 h 16"/>
              <a:gd name="T10" fmla="*/ 11 w 19"/>
              <a:gd name="T11" fmla="*/ 1 h 16"/>
            </a:gdLst>
            <a:ahLst/>
            <a:cxnLst>
              <a:cxn ang="0">
                <a:pos x="T0" y="T1"/>
              </a:cxn>
              <a:cxn ang="0">
                <a:pos x="T2" y="T3"/>
              </a:cxn>
              <a:cxn ang="0">
                <a:pos x="T4" y="T5"/>
              </a:cxn>
              <a:cxn ang="0">
                <a:pos x="T6" y="T7"/>
              </a:cxn>
              <a:cxn ang="0">
                <a:pos x="T8" y="T9"/>
              </a:cxn>
              <a:cxn ang="0">
                <a:pos x="T10" y="T11"/>
              </a:cxn>
            </a:cxnLst>
            <a:rect l="0" t="0" r="r" b="b"/>
            <a:pathLst>
              <a:path w="19" h="16">
                <a:moveTo>
                  <a:pt x="11" y="1"/>
                </a:moveTo>
                <a:cubicBezTo>
                  <a:pt x="0" y="3"/>
                  <a:pt x="0" y="3"/>
                  <a:pt x="0" y="3"/>
                </a:cubicBezTo>
                <a:cubicBezTo>
                  <a:pt x="3" y="16"/>
                  <a:pt x="3" y="16"/>
                  <a:pt x="3" y="16"/>
                </a:cubicBezTo>
                <a:cubicBezTo>
                  <a:pt x="13" y="14"/>
                  <a:pt x="13" y="14"/>
                  <a:pt x="13" y="14"/>
                </a:cubicBezTo>
                <a:cubicBezTo>
                  <a:pt x="17" y="14"/>
                  <a:pt x="19" y="10"/>
                  <a:pt x="19" y="7"/>
                </a:cubicBezTo>
                <a:cubicBezTo>
                  <a:pt x="18" y="3"/>
                  <a:pt x="15" y="0"/>
                  <a:pt x="11" y="1"/>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7" name="Freeform 87"/>
          <p:cNvSpPr/>
          <p:nvPr userDrawn="1"/>
        </p:nvSpPr>
        <p:spPr bwMode="auto">
          <a:xfrm>
            <a:off x="7360478" y="2713734"/>
            <a:ext cx="63425" cy="51233"/>
          </a:xfrm>
          <a:custGeom>
            <a:avLst/>
            <a:gdLst>
              <a:gd name="T0" fmla="*/ 8 w 19"/>
              <a:gd name="T1" fmla="*/ 15 h 16"/>
              <a:gd name="T2" fmla="*/ 19 w 19"/>
              <a:gd name="T3" fmla="*/ 13 h 16"/>
              <a:gd name="T4" fmla="*/ 16 w 19"/>
              <a:gd name="T5" fmla="*/ 0 h 16"/>
              <a:gd name="T6" fmla="*/ 6 w 19"/>
              <a:gd name="T7" fmla="*/ 2 h 16"/>
              <a:gd name="T8" fmla="*/ 0 w 19"/>
              <a:gd name="T9" fmla="*/ 9 h 16"/>
              <a:gd name="T10" fmla="*/ 8 w 19"/>
              <a:gd name="T11" fmla="*/ 15 h 16"/>
            </a:gdLst>
            <a:ahLst/>
            <a:cxnLst>
              <a:cxn ang="0">
                <a:pos x="T0" y="T1"/>
              </a:cxn>
              <a:cxn ang="0">
                <a:pos x="T2" y="T3"/>
              </a:cxn>
              <a:cxn ang="0">
                <a:pos x="T4" y="T5"/>
              </a:cxn>
              <a:cxn ang="0">
                <a:pos x="T6" y="T7"/>
              </a:cxn>
              <a:cxn ang="0">
                <a:pos x="T8" y="T9"/>
              </a:cxn>
              <a:cxn ang="0">
                <a:pos x="T10" y="T11"/>
              </a:cxn>
            </a:cxnLst>
            <a:rect l="0" t="0" r="r" b="b"/>
            <a:pathLst>
              <a:path w="19" h="16">
                <a:moveTo>
                  <a:pt x="8" y="15"/>
                </a:moveTo>
                <a:cubicBezTo>
                  <a:pt x="19" y="13"/>
                  <a:pt x="19" y="13"/>
                  <a:pt x="19" y="13"/>
                </a:cubicBezTo>
                <a:cubicBezTo>
                  <a:pt x="16" y="0"/>
                  <a:pt x="16" y="0"/>
                  <a:pt x="16" y="0"/>
                </a:cubicBezTo>
                <a:cubicBezTo>
                  <a:pt x="6" y="2"/>
                  <a:pt x="6" y="2"/>
                  <a:pt x="6" y="2"/>
                </a:cubicBezTo>
                <a:cubicBezTo>
                  <a:pt x="2" y="2"/>
                  <a:pt x="0" y="6"/>
                  <a:pt x="0" y="9"/>
                </a:cubicBezTo>
                <a:cubicBezTo>
                  <a:pt x="1" y="13"/>
                  <a:pt x="4" y="16"/>
                  <a:pt x="8" y="15"/>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8" name="Freeform 88"/>
          <p:cNvSpPr/>
          <p:nvPr userDrawn="1"/>
        </p:nvSpPr>
        <p:spPr bwMode="auto">
          <a:xfrm>
            <a:off x="7436587" y="2832379"/>
            <a:ext cx="63425" cy="51233"/>
          </a:xfrm>
          <a:custGeom>
            <a:avLst/>
            <a:gdLst>
              <a:gd name="T0" fmla="*/ 11 w 19"/>
              <a:gd name="T1" fmla="*/ 0 h 16"/>
              <a:gd name="T2" fmla="*/ 0 w 19"/>
              <a:gd name="T3" fmla="*/ 2 h 16"/>
              <a:gd name="T4" fmla="*/ 2 w 19"/>
              <a:gd name="T5" fmla="*/ 16 h 16"/>
              <a:gd name="T6" fmla="*/ 13 w 19"/>
              <a:gd name="T7" fmla="*/ 14 h 16"/>
              <a:gd name="T8" fmla="*/ 18 w 19"/>
              <a:gd name="T9" fmla="*/ 6 h 16"/>
              <a:gd name="T10" fmla="*/ 11 w 19"/>
              <a:gd name="T11" fmla="*/ 0 h 16"/>
            </a:gdLst>
            <a:ahLst/>
            <a:cxnLst>
              <a:cxn ang="0">
                <a:pos x="T0" y="T1"/>
              </a:cxn>
              <a:cxn ang="0">
                <a:pos x="T2" y="T3"/>
              </a:cxn>
              <a:cxn ang="0">
                <a:pos x="T4" y="T5"/>
              </a:cxn>
              <a:cxn ang="0">
                <a:pos x="T6" y="T7"/>
              </a:cxn>
              <a:cxn ang="0">
                <a:pos x="T8" y="T9"/>
              </a:cxn>
              <a:cxn ang="0">
                <a:pos x="T10" y="T11"/>
              </a:cxn>
            </a:cxnLst>
            <a:rect l="0" t="0" r="r" b="b"/>
            <a:pathLst>
              <a:path w="19" h="16">
                <a:moveTo>
                  <a:pt x="11" y="0"/>
                </a:moveTo>
                <a:cubicBezTo>
                  <a:pt x="0" y="2"/>
                  <a:pt x="0" y="2"/>
                  <a:pt x="0" y="2"/>
                </a:cubicBezTo>
                <a:cubicBezTo>
                  <a:pt x="2" y="16"/>
                  <a:pt x="2" y="16"/>
                  <a:pt x="2" y="16"/>
                </a:cubicBezTo>
                <a:cubicBezTo>
                  <a:pt x="13" y="14"/>
                  <a:pt x="13" y="14"/>
                  <a:pt x="13" y="14"/>
                </a:cubicBezTo>
                <a:cubicBezTo>
                  <a:pt x="17" y="13"/>
                  <a:pt x="19" y="10"/>
                  <a:pt x="18" y="6"/>
                </a:cubicBezTo>
                <a:cubicBezTo>
                  <a:pt x="18" y="2"/>
                  <a:pt x="14" y="0"/>
                  <a:pt x="11" y="0"/>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89" name="Freeform 89"/>
          <p:cNvSpPr/>
          <p:nvPr userDrawn="1"/>
        </p:nvSpPr>
        <p:spPr bwMode="auto">
          <a:xfrm>
            <a:off x="7380211" y="2839119"/>
            <a:ext cx="63425" cy="51233"/>
          </a:xfrm>
          <a:custGeom>
            <a:avLst/>
            <a:gdLst>
              <a:gd name="T0" fmla="*/ 9 w 19"/>
              <a:gd name="T1" fmla="*/ 15 h 16"/>
              <a:gd name="T2" fmla="*/ 19 w 19"/>
              <a:gd name="T3" fmla="*/ 14 h 16"/>
              <a:gd name="T4" fmla="*/ 17 w 19"/>
              <a:gd name="T5" fmla="*/ 0 h 16"/>
              <a:gd name="T6" fmla="*/ 6 w 19"/>
              <a:gd name="T7" fmla="*/ 2 h 16"/>
              <a:gd name="T8" fmla="*/ 1 w 19"/>
              <a:gd name="T9" fmla="*/ 10 h 16"/>
              <a:gd name="T10" fmla="*/ 9 w 19"/>
              <a:gd name="T11" fmla="*/ 15 h 16"/>
            </a:gdLst>
            <a:ahLst/>
            <a:cxnLst>
              <a:cxn ang="0">
                <a:pos x="T0" y="T1"/>
              </a:cxn>
              <a:cxn ang="0">
                <a:pos x="T2" y="T3"/>
              </a:cxn>
              <a:cxn ang="0">
                <a:pos x="T4" y="T5"/>
              </a:cxn>
              <a:cxn ang="0">
                <a:pos x="T6" y="T7"/>
              </a:cxn>
              <a:cxn ang="0">
                <a:pos x="T8" y="T9"/>
              </a:cxn>
              <a:cxn ang="0">
                <a:pos x="T10" y="T11"/>
              </a:cxn>
            </a:cxnLst>
            <a:rect l="0" t="0" r="r" b="b"/>
            <a:pathLst>
              <a:path w="19" h="16">
                <a:moveTo>
                  <a:pt x="9" y="15"/>
                </a:moveTo>
                <a:cubicBezTo>
                  <a:pt x="19" y="14"/>
                  <a:pt x="19" y="14"/>
                  <a:pt x="19" y="14"/>
                </a:cubicBezTo>
                <a:cubicBezTo>
                  <a:pt x="17" y="0"/>
                  <a:pt x="17" y="0"/>
                  <a:pt x="17" y="0"/>
                </a:cubicBezTo>
                <a:cubicBezTo>
                  <a:pt x="6" y="2"/>
                  <a:pt x="6" y="2"/>
                  <a:pt x="6" y="2"/>
                </a:cubicBezTo>
                <a:cubicBezTo>
                  <a:pt x="3" y="3"/>
                  <a:pt x="0" y="6"/>
                  <a:pt x="1" y="10"/>
                </a:cubicBezTo>
                <a:cubicBezTo>
                  <a:pt x="2" y="14"/>
                  <a:pt x="5" y="16"/>
                  <a:pt x="9" y="15"/>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0" name="Freeform 90"/>
          <p:cNvSpPr/>
          <p:nvPr userDrawn="1"/>
        </p:nvSpPr>
        <p:spPr bwMode="auto">
          <a:xfrm>
            <a:off x="7460547" y="2957764"/>
            <a:ext cx="63425" cy="51233"/>
          </a:xfrm>
          <a:custGeom>
            <a:avLst/>
            <a:gdLst>
              <a:gd name="T0" fmla="*/ 10 w 19"/>
              <a:gd name="T1" fmla="*/ 1 h 16"/>
              <a:gd name="T2" fmla="*/ 0 w 19"/>
              <a:gd name="T3" fmla="*/ 3 h 16"/>
              <a:gd name="T4" fmla="*/ 2 w 19"/>
              <a:gd name="T5" fmla="*/ 16 h 16"/>
              <a:gd name="T6" fmla="*/ 13 w 19"/>
              <a:gd name="T7" fmla="*/ 14 h 16"/>
              <a:gd name="T8" fmla="*/ 18 w 19"/>
              <a:gd name="T9" fmla="*/ 6 h 16"/>
              <a:gd name="T10" fmla="*/ 10 w 19"/>
              <a:gd name="T11" fmla="*/ 1 h 16"/>
            </a:gdLst>
            <a:ahLst/>
            <a:cxnLst>
              <a:cxn ang="0">
                <a:pos x="T0" y="T1"/>
              </a:cxn>
              <a:cxn ang="0">
                <a:pos x="T2" y="T3"/>
              </a:cxn>
              <a:cxn ang="0">
                <a:pos x="T4" y="T5"/>
              </a:cxn>
              <a:cxn ang="0">
                <a:pos x="T6" y="T7"/>
              </a:cxn>
              <a:cxn ang="0">
                <a:pos x="T8" y="T9"/>
              </a:cxn>
              <a:cxn ang="0">
                <a:pos x="T10" y="T11"/>
              </a:cxn>
            </a:cxnLst>
            <a:rect l="0" t="0" r="r" b="b"/>
            <a:pathLst>
              <a:path w="19" h="16">
                <a:moveTo>
                  <a:pt x="10" y="1"/>
                </a:moveTo>
                <a:cubicBezTo>
                  <a:pt x="0" y="3"/>
                  <a:pt x="0" y="3"/>
                  <a:pt x="0" y="3"/>
                </a:cubicBezTo>
                <a:cubicBezTo>
                  <a:pt x="2" y="16"/>
                  <a:pt x="2" y="16"/>
                  <a:pt x="2" y="16"/>
                </a:cubicBezTo>
                <a:cubicBezTo>
                  <a:pt x="13" y="14"/>
                  <a:pt x="13" y="14"/>
                  <a:pt x="13" y="14"/>
                </a:cubicBezTo>
                <a:cubicBezTo>
                  <a:pt x="16" y="14"/>
                  <a:pt x="19" y="10"/>
                  <a:pt x="18" y="6"/>
                </a:cubicBezTo>
                <a:cubicBezTo>
                  <a:pt x="18" y="3"/>
                  <a:pt x="14" y="0"/>
                  <a:pt x="10" y="1"/>
                </a:cubicBezTo>
                <a:close/>
              </a:path>
            </a:pathLst>
          </a:custGeom>
          <a:solidFill>
            <a:srgbClr val="53999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1" name="Freeform 91"/>
          <p:cNvSpPr/>
          <p:nvPr userDrawn="1"/>
        </p:nvSpPr>
        <p:spPr bwMode="auto">
          <a:xfrm>
            <a:off x="7404170" y="2967202"/>
            <a:ext cx="63425" cy="47189"/>
          </a:xfrm>
          <a:custGeom>
            <a:avLst/>
            <a:gdLst>
              <a:gd name="T0" fmla="*/ 8 w 19"/>
              <a:gd name="T1" fmla="*/ 15 h 15"/>
              <a:gd name="T2" fmla="*/ 19 w 19"/>
              <a:gd name="T3" fmla="*/ 13 h 15"/>
              <a:gd name="T4" fmla="*/ 17 w 19"/>
              <a:gd name="T5" fmla="*/ 0 h 15"/>
              <a:gd name="T6" fmla="*/ 6 w 19"/>
              <a:gd name="T7" fmla="*/ 2 h 15"/>
              <a:gd name="T8" fmla="*/ 1 w 19"/>
              <a:gd name="T9" fmla="*/ 9 h 15"/>
              <a:gd name="T10" fmla="*/ 8 w 19"/>
              <a:gd name="T11" fmla="*/ 15 h 15"/>
            </a:gdLst>
            <a:ahLst/>
            <a:cxnLst>
              <a:cxn ang="0">
                <a:pos x="T0" y="T1"/>
              </a:cxn>
              <a:cxn ang="0">
                <a:pos x="T2" y="T3"/>
              </a:cxn>
              <a:cxn ang="0">
                <a:pos x="T4" y="T5"/>
              </a:cxn>
              <a:cxn ang="0">
                <a:pos x="T6" y="T7"/>
              </a:cxn>
              <a:cxn ang="0">
                <a:pos x="T8" y="T9"/>
              </a:cxn>
              <a:cxn ang="0">
                <a:pos x="T10" y="T11"/>
              </a:cxn>
            </a:cxnLst>
            <a:rect l="0" t="0" r="r" b="b"/>
            <a:pathLst>
              <a:path w="19" h="15">
                <a:moveTo>
                  <a:pt x="8" y="15"/>
                </a:moveTo>
                <a:cubicBezTo>
                  <a:pt x="19" y="13"/>
                  <a:pt x="19" y="13"/>
                  <a:pt x="19" y="13"/>
                </a:cubicBezTo>
                <a:cubicBezTo>
                  <a:pt x="17" y="0"/>
                  <a:pt x="17" y="0"/>
                  <a:pt x="17" y="0"/>
                </a:cubicBezTo>
                <a:cubicBezTo>
                  <a:pt x="6" y="2"/>
                  <a:pt x="6" y="2"/>
                  <a:pt x="6" y="2"/>
                </a:cubicBezTo>
                <a:cubicBezTo>
                  <a:pt x="2" y="2"/>
                  <a:pt x="0" y="6"/>
                  <a:pt x="1" y="9"/>
                </a:cubicBezTo>
                <a:cubicBezTo>
                  <a:pt x="1" y="13"/>
                  <a:pt x="5" y="15"/>
                  <a:pt x="8" y="15"/>
                </a:cubicBez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6" name="Freeform 96"/>
          <p:cNvSpPr/>
          <p:nvPr userDrawn="1"/>
        </p:nvSpPr>
        <p:spPr bwMode="auto">
          <a:xfrm>
            <a:off x="7691692" y="4505539"/>
            <a:ext cx="694845" cy="869612"/>
          </a:xfrm>
          <a:custGeom>
            <a:avLst/>
            <a:gdLst>
              <a:gd name="T0" fmla="*/ 208 w 208"/>
              <a:gd name="T1" fmla="*/ 252 h 272"/>
              <a:gd name="T2" fmla="*/ 188 w 208"/>
              <a:gd name="T3" fmla="*/ 272 h 272"/>
              <a:gd name="T4" fmla="*/ 20 w 208"/>
              <a:gd name="T5" fmla="*/ 272 h 272"/>
              <a:gd name="T6" fmla="*/ 0 w 208"/>
              <a:gd name="T7" fmla="*/ 252 h 272"/>
              <a:gd name="T8" fmla="*/ 0 w 208"/>
              <a:gd name="T9" fmla="*/ 20 h 272"/>
              <a:gd name="T10" fmla="*/ 20 w 208"/>
              <a:gd name="T11" fmla="*/ 0 h 272"/>
              <a:gd name="T12" fmla="*/ 188 w 208"/>
              <a:gd name="T13" fmla="*/ 0 h 272"/>
              <a:gd name="T14" fmla="*/ 208 w 208"/>
              <a:gd name="T15" fmla="*/ 20 h 272"/>
              <a:gd name="T16" fmla="*/ 208 w 208"/>
              <a:gd name="T17" fmla="*/ 25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72">
                <a:moveTo>
                  <a:pt x="208" y="252"/>
                </a:moveTo>
                <a:cubicBezTo>
                  <a:pt x="208" y="263"/>
                  <a:pt x="199" y="272"/>
                  <a:pt x="188" y="272"/>
                </a:cubicBezTo>
                <a:cubicBezTo>
                  <a:pt x="20" y="272"/>
                  <a:pt x="20" y="272"/>
                  <a:pt x="20" y="272"/>
                </a:cubicBezTo>
                <a:cubicBezTo>
                  <a:pt x="9" y="272"/>
                  <a:pt x="0" y="263"/>
                  <a:pt x="0" y="252"/>
                </a:cubicBezTo>
                <a:cubicBezTo>
                  <a:pt x="0" y="20"/>
                  <a:pt x="0" y="20"/>
                  <a:pt x="0" y="20"/>
                </a:cubicBezTo>
                <a:cubicBezTo>
                  <a:pt x="0" y="9"/>
                  <a:pt x="9" y="0"/>
                  <a:pt x="20" y="0"/>
                </a:cubicBezTo>
                <a:cubicBezTo>
                  <a:pt x="188" y="0"/>
                  <a:pt x="188" y="0"/>
                  <a:pt x="188" y="0"/>
                </a:cubicBezTo>
                <a:cubicBezTo>
                  <a:pt x="199" y="0"/>
                  <a:pt x="208" y="9"/>
                  <a:pt x="208" y="20"/>
                </a:cubicBezTo>
                <a:lnTo>
                  <a:pt x="208" y="252"/>
                </a:lnTo>
                <a:close/>
              </a:path>
            </a:pathLst>
          </a:custGeom>
          <a:solidFill>
            <a:srgbClr val="7D627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7" name="Rectangle 97"/>
          <p:cNvSpPr>
            <a:spLocks noChangeArrowheads="1"/>
          </p:cNvSpPr>
          <p:nvPr userDrawn="1"/>
        </p:nvSpPr>
        <p:spPr bwMode="auto">
          <a:xfrm>
            <a:off x="7764982" y="4572950"/>
            <a:ext cx="548265" cy="7091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8" name="Freeform 98"/>
          <p:cNvSpPr>
            <a:spLocks noEditPoints="1"/>
          </p:cNvSpPr>
          <p:nvPr userDrawn="1"/>
        </p:nvSpPr>
        <p:spPr bwMode="auto">
          <a:xfrm>
            <a:off x="7858003" y="4431386"/>
            <a:ext cx="362222" cy="172574"/>
          </a:xfrm>
          <a:custGeom>
            <a:avLst/>
            <a:gdLst>
              <a:gd name="T0" fmla="*/ 97 w 108"/>
              <a:gd name="T1" fmla="*/ 31 h 54"/>
              <a:gd name="T2" fmla="*/ 76 w 108"/>
              <a:gd name="T3" fmla="*/ 31 h 54"/>
              <a:gd name="T4" fmla="*/ 78 w 108"/>
              <a:gd name="T5" fmla="*/ 24 h 54"/>
              <a:gd name="T6" fmla="*/ 54 w 108"/>
              <a:gd name="T7" fmla="*/ 0 h 54"/>
              <a:gd name="T8" fmla="*/ 31 w 108"/>
              <a:gd name="T9" fmla="*/ 24 h 54"/>
              <a:gd name="T10" fmla="*/ 32 w 108"/>
              <a:gd name="T11" fmla="*/ 31 h 54"/>
              <a:gd name="T12" fmla="*/ 12 w 108"/>
              <a:gd name="T13" fmla="*/ 31 h 54"/>
              <a:gd name="T14" fmla="*/ 0 w 108"/>
              <a:gd name="T15" fmla="*/ 43 h 54"/>
              <a:gd name="T16" fmla="*/ 12 w 108"/>
              <a:gd name="T17" fmla="*/ 54 h 54"/>
              <a:gd name="T18" fmla="*/ 97 w 108"/>
              <a:gd name="T19" fmla="*/ 54 h 54"/>
              <a:gd name="T20" fmla="*/ 108 w 108"/>
              <a:gd name="T21" fmla="*/ 43 h 54"/>
              <a:gd name="T22" fmla="*/ 97 w 108"/>
              <a:gd name="T23" fmla="*/ 31 h 54"/>
              <a:gd name="T24" fmla="*/ 54 w 108"/>
              <a:gd name="T25" fmla="*/ 30 h 54"/>
              <a:gd name="T26" fmla="*/ 46 w 108"/>
              <a:gd name="T27" fmla="*/ 21 h 54"/>
              <a:gd name="T28" fmla="*/ 54 w 108"/>
              <a:gd name="T29" fmla="*/ 12 h 54"/>
              <a:gd name="T30" fmla="*/ 63 w 108"/>
              <a:gd name="T31" fmla="*/ 21 h 54"/>
              <a:gd name="T32" fmla="*/ 54 w 108"/>
              <a:gd name="T33"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54">
                <a:moveTo>
                  <a:pt x="97" y="31"/>
                </a:moveTo>
                <a:cubicBezTo>
                  <a:pt x="76" y="31"/>
                  <a:pt x="76" y="31"/>
                  <a:pt x="76" y="31"/>
                </a:cubicBezTo>
                <a:cubicBezTo>
                  <a:pt x="77" y="29"/>
                  <a:pt x="78" y="26"/>
                  <a:pt x="78" y="24"/>
                </a:cubicBezTo>
                <a:cubicBezTo>
                  <a:pt x="78" y="11"/>
                  <a:pt x="67" y="0"/>
                  <a:pt x="54" y="0"/>
                </a:cubicBezTo>
                <a:cubicBezTo>
                  <a:pt x="41" y="0"/>
                  <a:pt x="31" y="11"/>
                  <a:pt x="31" y="24"/>
                </a:cubicBezTo>
                <a:cubicBezTo>
                  <a:pt x="31" y="26"/>
                  <a:pt x="31" y="29"/>
                  <a:pt x="32" y="31"/>
                </a:cubicBezTo>
                <a:cubicBezTo>
                  <a:pt x="12" y="31"/>
                  <a:pt x="12" y="31"/>
                  <a:pt x="12" y="31"/>
                </a:cubicBezTo>
                <a:cubicBezTo>
                  <a:pt x="5" y="31"/>
                  <a:pt x="0" y="36"/>
                  <a:pt x="0" y="43"/>
                </a:cubicBezTo>
                <a:cubicBezTo>
                  <a:pt x="0" y="49"/>
                  <a:pt x="5" y="54"/>
                  <a:pt x="12" y="54"/>
                </a:cubicBezTo>
                <a:cubicBezTo>
                  <a:pt x="97" y="54"/>
                  <a:pt x="97" y="54"/>
                  <a:pt x="97" y="54"/>
                </a:cubicBezTo>
                <a:cubicBezTo>
                  <a:pt x="103" y="54"/>
                  <a:pt x="108" y="49"/>
                  <a:pt x="108" y="43"/>
                </a:cubicBezTo>
                <a:cubicBezTo>
                  <a:pt x="108" y="36"/>
                  <a:pt x="103" y="31"/>
                  <a:pt x="97" y="31"/>
                </a:cubicBezTo>
                <a:close/>
                <a:moveTo>
                  <a:pt x="54" y="30"/>
                </a:moveTo>
                <a:cubicBezTo>
                  <a:pt x="49" y="30"/>
                  <a:pt x="46" y="26"/>
                  <a:pt x="46" y="21"/>
                </a:cubicBezTo>
                <a:cubicBezTo>
                  <a:pt x="46" y="16"/>
                  <a:pt x="49" y="12"/>
                  <a:pt x="54" y="12"/>
                </a:cubicBezTo>
                <a:cubicBezTo>
                  <a:pt x="59" y="12"/>
                  <a:pt x="63" y="16"/>
                  <a:pt x="63" y="21"/>
                </a:cubicBezTo>
                <a:cubicBezTo>
                  <a:pt x="63" y="26"/>
                  <a:pt x="59" y="30"/>
                  <a:pt x="54" y="30"/>
                </a:cubicBezTo>
                <a:close/>
              </a:path>
            </a:pathLst>
          </a:custGeom>
          <a:solidFill>
            <a:srgbClr val="F9BE5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99" name="Rectangle 99"/>
          <p:cNvSpPr>
            <a:spLocks noChangeArrowheads="1"/>
          </p:cNvSpPr>
          <p:nvPr userDrawn="1"/>
        </p:nvSpPr>
        <p:spPr bwMode="auto">
          <a:xfrm>
            <a:off x="7818540" y="4659237"/>
            <a:ext cx="194500" cy="258861"/>
          </a:xfrm>
          <a:prstGeom prst="rect">
            <a:avLst/>
          </a:prstGeom>
          <a:solidFill>
            <a:srgbClr val="F9BE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0" name="Rectangle 100"/>
          <p:cNvSpPr>
            <a:spLocks noChangeArrowheads="1"/>
          </p:cNvSpPr>
          <p:nvPr userDrawn="1"/>
        </p:nvSpPr>
        <p:spPr bwMode="auto">
          <a:xfrm>
            <a:off x="8045458" y="4659238"/>
            <a:ext cx="214232" cy="28313"/>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1" name="Rectangle 101"/>
          <p:cNvSpPr>
            <a:spLocks noChangeArrowheads="1"/>
          </p:cNvSpPr>
          <p:nvPr userDrawn="1"/>
        </p:nvSpPr>
        <p:spPr bwMode="auto">
          <a:xfrm>
            <a:off x="8045458" y="4736087"/>
            <a:ext cx="214232" cy="28313"/>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2" name="Rectangle 102"/>
          <p:cNvSpPr>
            <a:spLocks noChangeArrowheads="1"/>
          </p:cNvSpPr>
          <p:nvPr userDrawn="1"/>
        </p:nvSpPr>
        <p:spPr bwMode="auto">
          <a:xfrm>
            <a:off x="8045458" y="4811588"/>
            <a:ext cx="214232" cy="29661"/>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3" name="Rectangle 103"/>
          <p:cNvSpPr>
            <a:spLocks noChangeArrowheads="1"/>
          </p:cNvSpPr>
          <p:nvPr userDrawn="1"/>
        </p:nvSpPr>
        <p:spPr bwMode="auto">
          <a:xfrm>
            <a:off x="8045458" y="4888437"/>
            <a:ext cx="214232" cy="29661"/>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4" name="Rectangle 104"/>
          <p:cNvSpPr>
            <a:spLocks noChangeArrowheads="1"/>
          </p:cNvSpPr>
          <p:nvPr userDrawn="1"/>
        </p:nvSpPr>
        <p:spPr bwMode="auto">
          <a:xfrm>
            <a:off x="7818541" y="4965287"/>
            <a:ext cx="441149" cy="29661"/>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5" name="Rectangle 105"/>
          <p:cNvSpPr>
            <a:spLocks noChangeArrowheads="1"/>
          </p:cNvSpPr>
          <p:nvPr userDrawn="1"/>
        </p:nvSpPr>
        <p:spPr bwMode="auto">
          <a:xfrm>
            <a:off x="7818541" y="5042135"/>
            <a:ext cx="441149" cy="29661"/>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6" name="Rectangle 106"/>
          <p:cNvSpPr>
            <a:spLocks noChangeArrowheads="1"/>
          </p:cNvSpPr>
          <p:nvPr userDrawn="1"/>
        </p:nvSpPr>
        <p:spPr bwMode="auto">
          <a:xfrm>
            <a:off x="7818541" y="5118986"/>
            <a:ext cx="441149" cy="29661"/>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7" name="Rectangle 107"/>
          <p:cNvSpPr>
            <a:spLocks noChangeArrowheads="1"/>
          </p:cNvSpPr>
          <p:nvPr userDrawn="1"/>
        </p:nvSpPr>
        <p:spPr bwMode="auto">
          <a:xfrm>
            <a:off x="7818541" y="5195835"/>
            <a:ext cx="441149" cy="28313"/>
          </a:xfrm>
          <a:prstGeom prst="rect">
            <a:avLst/>
          </a:prstGeom>
          <a:solidFill>
            <a:srgbClr val="CDEE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08" name="Freeform 108"/>
          <p:cNvSpPr/>
          <p:nvPr userDrawn="1"/>
        </p:nvSpPr>
        <p:spPr bwMode="auto">
          <a:xfrm flipV="1">
            <a:off x="398801" y="974093"/>
            <a:ext cx="4791032" cy="2245704"/>
          </a:xfrm>
          <a:custGeom>
            <a:avLst/>
            <a:gdLst>
              <a:gd name="T0" fmla="*/ 647 w 655"/>
              <a:gd name="T1" fmla="*/ 13 h 221"/>
              <a:gd name="T2" fmla="*/ 641 w 655"/>
              <a:gd name="T3" fmla="*/ 5 h 221"/>
              <a:gd name="T4" fmla="*/ 578 w 655"/>
              <a:gd name="T5" fmla="*/ 33 h 221"/>
              <a:gd name="T6" fmla="*/ 536 w 655"/>
              <a:gd name="T7" fmla="*/ 42 h 221"/>
              <a:gd name="T8" fmla="*/ 22 w 655"/>
              <a:gd name="T9" fmla="*/ 42 h 221"/>
              <a:gd name="T10" fmla="*/ 0 w 655"/>
              <a:gd name="T11" fmla="*/ 64 h 221"/>
              <a:gd name="T12" fmla="*/ 0 w 655"/>
              <a:gd name="T13" fmla="*/ 199 h 221"/>
              <a:gd name="T14" fmla="*/ 22 w 655"/>
              <a:gd name="T15" fmla="*/ 221 h 221"/>
              <a:gd name="T16" fmla="*/ 536 w 655"/>
              <a:gd name="T17" fmla="*/ 221 h 221"/>
              <a:gd name="T18" fmla="*/ 558 w 655"/>
              <a:gd name="T19" fmla="*/ 199 h 221"/>
              <a:gd name="T20" fmla="*/ 558 w 655"/>
              <a:gd name="T21" fmla="*/ 143 h 221"/>
              <a:gd name="T22" fmla="*/ 572 w 655"/>
              <a:gd name="T23" fmla="*/ 104 h 221"/>
              <a:gd name="T24" fmla="*/ 647 w 655"/>
              <a:gd name="T25" fmla="*/ 1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5" h="221">
                <a:moveTo>
                  <a:pt x="647" y="13"/>
                </a:moveTo>
                <a:cubicBezTo>
                  <a:pt x="655" y="4"/>
                  <a:pt x="652" y="0"/>
                  <a:pt x="641" y="5"/>
                </a:cubicBezTo>
                <a:cubicBezTo>
                  <a:pt x="578" y="33"/>
                  <a:pt x="578" y="33"/>
                  <a:pt x="578" y="33"/>
                </a:cubicBezTo>
                <a:cubicBezTo>
                  <a:pt x="567" y="38"/>
                  <a:pt x="548" y="42"/>
                  <a:pt x="536" y="42"/>
                </a:cubicBezTo>
                <a:cubicBezTo>
                  <a:pt x="22" y="42"/>
                  <a:pt x="22" y="42"/>
                  <a:pt x="22" y="42"/>
                </a:cubicBezTo>
                <a:cubicBezTo>
                  <a:pt x="10" y="42"/>
                  <a:pt x="0" y="51"/>
                  <a:pt x="0" y="64"/>
                </a:cubicBezTo>
                <a:cubicBezTo>
                  <a:pt x="0" y="199"/>
                  <a:pt x="0" y="199"/>
                  <a:pt x="0" y="199"/>
                </a:cubicBezTo>
                <a:cubicBezTo>
                  <a:pt x="0" y="211"/>
                  <a:pt x="10" y="221"/>
                  <a:pt x="22" y="221"/>
                </a:cubicBezTo>
                <a:cubicBezTo>
                  <a:pt x="536" y="221"/>
                  <a:pt x="536" y="221"/>
                  <a:pt x="536" y="221"/>
                </a:cubicBezTo>
                <a:cubicBezTo>
                  <a:pt x="548" y="221"/>
                  <a:pt x="558" y="211"/>
                  <a:pt x="558" y="199"/>
                </a:cubicBezTo>
                <a:cubicBezTo>
                  <a:pt x="558" y="143"/>
                  <a:pt x="558" y="143"/>
                  <a:pt x="558" y="143"/>
                </a:cubicBezTo>
                <a:cubicBezTo>
                  <a:pt x="558" y="131"/>
                  <a:pt x="564" y="114"/>
                  <a:pt x="572" y="104"/>
                </a:cubicBezTo>
                <a:lnTo>
                  <a:pt x="647" y="13"/>
                </a:lnTo>
                <a:close/>
              </a:path>
            </a:pathLst>
          </a:custGeom>
          <a:solidFill>
            <a:schemeClr val="accent3">
              <a:lumMod val="20000"/>
              <a:lumOff val="80000"/>
            </a:schemeClr>
          </a:solidFill>
          <a:ln>
            <a:noFill/>
          </a:ln>
        </p:spPr>
        <p:txBody>
          <a:bodyPr vert="horz" wrap="square" lIns="68580" tIns="34290" rIns="68580" bIns="34290" numCol="1" anchor="t" anchorCtr="0" compatLnSpc="1"/>
          <a:lstStyle/>
          <a:p>
            <a:endParaRPr lang="zh-CN" altLang="en-US" sz="1350">
              <a:solidFill>
                <a:schemeClr val="bg1"/>
              </a:solidFill>
            </a:endParaRPr>
          </a:p>
        </p:txBody>
      </p:sp>
      <p:sp>
        <p:nvSpPr>
          <p:cNvPr id="113" name="Freeform 113"/>
          <p:cNvSpPr/>
          <p:nvPr userDrawn="1"/>
        </p:nvSpPr>
        <p:spPr bwMode="auto">
          <a:xfrm>
            <a:off x="8039820" y="3181571"/>
            <a:ext cx="565178" cy="417953"/>
          </a:xfrm>
          <a:custGeom>
            <a:avLst/>
            <a:gdLst>
              <a:gd name="T0" fmla="*/ 118 w 169"/>
              <a:gd name="T1" fmla="*/ 5 h 131"/>
              <a:gd name="T2" fmla="*/ 150 w 169"/>
              <a:gd name="T3" fmla="*/ 16 h 131"/>
              <a:gd name="T4" fmla="*/ 163 w 169"/>
              <a:gd name="T5" fmla="*/ 42 h 131"/>
              <a:gd name="T6" fmla="*/ 153 w 169"/>
              <a:gd name="T7" fmla="*/ 75 h 131"/>
              <a:gd name="T8" fmla="*/ 52 w 169"/>
              <a:gd name="T9" fmla="*/ 125 h 131"/>
              <a:gd name="T10" fmla="*/ 19 w 169"/>
              <a:gd name="T11" fmla="*/ 114 h 131"/>
              <a:gd name="T12" fmla="*/ 6 w 169"/>
              <a:gd name="T13" fmla="*/ 88 h 131"/>
              <a:gd name="T14" fmla="*/ 17 w 169"/>
              <a:gd name="T15" fmla="*/ 56 h 131"/>
              <a:gd name="T16" fmla="*/ 118 w 169"/>
              <a:gd name="T17" fmla="*/ 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31">
                <a:moveTo>
                  <a:pt x="118" y="5"/>
                </a:moveTo>
                <a:cubicBezTo>
                  <a:pt x="130" y="0"/>
                  <a:pt x="144" y="4"/>
                  <a:pt x="150" y="16"/>
                </a:cubicBezTo>
                <a:cubicBezTo>
                  <a:pt x="163" y="42"/>
                  <a:pt x="163" y="42"/>
                  <a:pt x="163" y="42"/>
                </a:cubicBezTo>
                <a:cubicBezTo>
                  <a:pt x="169" y="54"/>
                  <a:pt x="164" y="69"/>
                  <a:pt x="153" y="75"/>
                </a:cubicBezTo>
                <a:cubicBezTo>
                  <a:pt x="52" y="125"/>
                  <a:pt x="52" y="125"/>
                  <a:pt x="52" y="125"/>
                </a:cubicBezTo>
                <a:cubicBezTo>
                  <a:pt x="40" y="131"/>
                  <a:pt x="25" y="126"/>
                  <a:pt x="19" y="114"/>
                </a:cubicBezTo>
                <a:cubicBezTo>
                  <a:pt x="6" y="88"/>
                  <a:pt x="6" y="88"/>
                  <a:pt x="6" y="88"/>
                </a:cubicBezTo>
                <a:cubicBezTo>
                  <a:pt x="0" y="76"/>
                  <a:pt x="5" y="62"/>
                  <a:pt x="17" y="56"/>
                </a:cubicBezTo>
                <a:lnTo>
                  <a:pt x="118" y="5"/>
                </a:lnTo>
                <a:close/>
              </a:path>
            </a:pathLst>
          </a:custGeom>
          <a:solidFill>
            <a:schemeClr val="accent4">
              <a:lumMod val="20000"/>
              <a:lumOff val="80000"/>
            </a:schemeClr>
          </a:solidFill>
          <a:ln>
            <a:noFill/>
          </a:ln>
        </p:spPr>
        <p:txBody>
          <a:bodyPr vert="horz" wrap="square" lIns="68580" tIns="34290" rIns="68580" bIns="34290" numCol="1" anchor="t" anchorCtr="0" compatLnSpc="1"/>
          <a:lstStyle/>
          <a:p>
            <a:endParaRPr lang="zh-CN" altLang="en-US" sz="1350"/>
          </a:p>
        </p:txBody>
      </p:sp>
      <p:sp>
        <p:nvSpPr>
          <p:cNvPr id="114" name="Freeform 114"/>
          <p:cNvSpPr/>
          <p:nvPr userDrawn="1"/>
        </p:nvSpPr>
        <p:spPr bwMode="auto">
          <a:xfrm>
            <a:off x="8199085" y="3270554"/>
            <a:ext cx="250877" cy="237290"/>
          </a:xfrm>
          <a:custGeom>
            <a:avLst/>
            <a:gdLst>
              <a:gd name="T0" fmla="*/ 3 w 75"/>
              <a:gd name="T1" fmla="*/ 35 h 74"/>
              <a:gd name="T2" fmla="*/ 9 w 75"/>
              <a:gd name="T3" fmla="*/ 18 h 74"/>
              <a:gd name="T4" fmla="*/ 39 w 75"/>
              <a:gd name="T5" fmla="*/ 3 h 74"/>
              <a:gd name="T6" fmla="*/ 56 w 75"/>
              <a:gd name="T7" fmla="*/ 8 h 74"/>
              <a:gd name="T8" fmla="*/ 72 w 75"/>
              <a:gd name="T9" fmla="*/ 39 h 74"/>
              <a:gd name="T10" fmla="*/ 66 w 75"/>
              <a:gd name="T11" fmla="*/ 56 h 74"/>
              <a:gd name="T12" fmla="*/ 36 w 75"/>
              <a:gd name="T13" fmla="*/ 71 h 74"/>
              <a:gd name="T14" fmla="*/ 19 w 75"/>
              <a:gd name="T15" fmla="*/ 66 h 74"/>
              <a:gd name="T16" fmla="*/ 3 w 75"/>
              <a:gd name="T17"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4">
                <a:moveTo>
                  <a:pt x="3" y="35"/>
                </a:moveTo>
                <a:cubicBezTo>
                  <a:pt x="0" y="29"/>
                  <a:pt x="3" y="21"/>
                  <a:pt x="9" y="18"/>
                </a:cubicBezTo>
                <a:cubicBezTo>
                  <a:pt x="39" y="3"/>
                  <a:pt x="39" y="3"/>
                  <a:pt x="39" y="3"/>
                </a:cubicBezTo>
                <a:cubicBezTo>
                  <a:pt x="46" y="0"/>
                  <a:pt x="53" y="2"/>
                  <a:pt x="56" y="8"/>
                </a:cubicBezTo>
                <a:cubicBezTo>
                  <a:pt x="72" y="39"/>
                  <a:pt x="72" y="39"/>
                  <a:pt x="72" y="39"/>
                </a:cubicBezTo>
                <a:cubicBezTo>
                  <a:pt x="75" y="45"/>
                  <a:pt x="72" y="53"/>
                  <a:pt x="66" y="56"/>
                </a:cubicBezTo>
                <a:cubicBezTo>
                  <a:pt x="36" y="71"/>
                  <a:pt x="36" y="71"/>
                  <a:pt x="36" y="71"/>
                </a:cubicBezTo>
                <a:cubicBezTo>
                  <a:pt x="29" y="74"/>
                  <a:pt x="22" y="72"/>
                  <a:pt x="19" y="66"/>
                </a:cubicBezTo>
                <a:lnTo>
                  <a:pt x="3" y="35"/>
                </a:lnTo>
                <a:close/>
              </a:path>
            </a:pathLst>
          </a:custGeom>
          <a:solidFill>
            <a:schemeClr val="accent3"/>
          </a:solidFill>
          <a:ln>
            <a:noFill/>
          </a:ln>
        </p:spPr>
        <p:txBody>
          <a:bodyPr vert="horz" wrap="square" lIns="68580" tIns="34290" rIns="68580" bIns="34290" numCol="1" anchor="t" anchorCtr="0" compatLnSpc="1"/>
          <a:lstStyle/>
          <a:p>
            <a:endParaRPr lang="zh-CN" altLang="en-US" sz="1350"/>
          </a:p>
        </p:txBody>
      </p:sp>
      <p:sp>
        <p:nvSpPr>
          <p:cNvPr id="115" name="Freeform 115"/>
          <p:cNvSpPr/>
          <p:nvPr userDrawn="1"/>
        </p:nvSpPr>
        <p:spPr bwMode="auto">
          <a:xfrm>
            <a:off x="8359758" y="3344707"/>
            <a:ext cx="36645" cy="37751"/>
          </a:xfrm>
          <a:custGeom>
            <a:avLst/>
            <a:gdLst>
              <a:gd name="T0" fmla="*/ 1 w 11"/>
              <a:gd name="T1" fmla="*/ 8 h 12"/>
              <a:gd name="T2" fmla="*/ 3 w 11"/>
              <a:gd name="T3" fmla="*/ 2 h 12"/>
              <a:gd name="T4" fmla="*/ 10 w 11"/>
              <a:gd name="T5" fmla="*/ 4 h 12"/>
              <a:gd name="T6" fmla="*/ 8 w 11"/>
              <a:gd name="T7" fmla="*/ 10 h 12"/>
              <a:gd name="T8" fmla="*/ 1 w 11"/>
              <a:gd name="T9" fmla="*/ 8 h 12"/>
            </a:gdLst>
            <a:ahLst/>
            <a:cxnLst>
              <a:cxn ang="0">
                <a:pos x="T0" y="T1"/>
              </a:cxn>
              <a:cxn ang="0">
                <a:pos x="T2" y="T3"/>
              </a:cxn>
              <a:cxn ang="0">
                <a:pos x="T4" y="T5"/>
              </a:cxn>
              <a:cxn ang="0">
                <a:pos x="T6" y="T7"/>
              </a:cxn>
              <a:cxn ang="0">
                <a:pos x="T8" y="T9"/>
              </a:cxn>
            </a:cxnLst>
            <a:rect l="0" t="0" r="r" b="b"/>
            <a:pathLst>
              <a:path w="11" h="12">
                <a:moveTo>
                  <a:pt x="1" y="8"/>
                </a:moveTo>
                <a:cubicBezTo>
                  <a:pt x="0" y="6"/>
                  <a:pt x="1" y="3"/>
                  <a:pt x="3" y="2"/>
                </a:cubicBezTo>
                <a:cubicBezTo>
                  <a:pt x="6" y="0"/>
                  <a:pt x="9" y="1"/>
                  <a:pt x="10" y="4"/>
                </a:cubicBezTo>
                <a:cubicBezTo>
                  <a:pt x="11" y="6"/>
                  <a:pt x="10" y="9"/>
                  <a:pt x="8" y="10"/>
                </a:cubicBezTo>
                <a:cubicBezTo>
                  <a:pt x="5" y="12"/>
                  <a:pt x="2" y="11"/>
                  <a:pt x="1" y="8"/>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6" name="Freeform 116"/>
          <p:cNvSpPr/>
          <p:nvPr userDrawn="1"/>
        </p:nvSpPr>
        <p:spPr bwMode="auto">
          <a:xfrm>
            <a:off x="8306200" y="3370324"/>
            <a:ext cx="36645" cy="37751"/>
          </a:xfrm>
          <a:custGeom>
            <a:avLst/>
            <a:gdLst>
              <a:gd name="T0" fmla="*/ 1 w 11"/>
              <a:gd name="T1" fmla="*/ 8 h 12"/>
              <a:gd name="T2" fmla="*/ 3 w 11"/>
              <a:gd name="T3" fmla="*/ 2 h 12"/>
              <a:gd name="T4" fmla="*/ 10 w 11"/>
              <a:gd name="T5" fmla="*/ 4 h 12"/>
              <a:gd name="T6" fmla="*/ 8 w 11"/>
              <a:gd name="T7" fmla="*/ 10 h 12"/>
              <a:gd name="T8" fmla="*/ 1 w 11"/>
              <a:gd name="T9" fmla="*/ 8 h 12"/>
            </a:gdLst>
            <a:ahLst/>
            <a:cxnLst>
              <a:cxn ang="0">
                <a:pos x="T0" y="T1"/>
              </a:cxn>
              <a:cxn ang="0">
                <a:pos x="T2" y="T3"/>
              </a:cxn>
              <a:cxn ang="0">
                <a:pos x="T4" y="T5"/>
              </a:cxn>
              <a:cxn ang="0">
                <a:pos x="T6" y="T7"/>
              </a:cxn>
              <a:cxn ang="0">
                <a:pos x="T8" y="T9"/>
              </a:cxn>
            </a:cxnLst>
            <a:rect l="0" t="0" r="r" b="b"/>
            <a:pathLst>
              <a:path w="11" h="12">
                <a:moveTo>
                  <a:pt x="1" y="8"/>
                </a:moveTo>
                <a:cubicBezTo>
                  <a:pt x="0" y="6"/>
                  <a:pt x="1" y="3"/>
                  <a:pt x="3" y="2"/>
                </a:cubicBezTo>
                <a:cubicBezTo>
                  <a:pt x="6" y="0"/>
                  <a:pt x="9" y="1"/>
                  <a:pt x="10" y="4"/>
                </a:cubicBezTo>
                <a:cubicBezTo>
                  <a:pt x="11" y="6"/>
                  <a:pt x="10" y="9"/>
                  <a:pt x="8" y="10"/>
                </a:cubicBezTo>
                <a:cubicBezTo>
                  <a:pt x="5" y="12"/>
                  <a:pt x="2" y="11"/>
                  <a:pt x="1" y="8"/>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7" name="Freeform 117"/>
          <p:cNvSpPr/>
          <p:nvPr userDrawn="1"/>
        </p:nvSpPr>
        <p:spPr bwMode="auto">
          <a:xfrm>
            <a:off x="8252642" y="3398638"/>
            <a:ext cx="38055" cy="35054"/>
          </a:xfrm>
          <a:custGeom>
            <a:avLst/>
            <a:gdLst>
              <a:gd name="T0" fmla="*/ 1 w 11"/>
              <a:gd name="T1" fmla="*/ 7 h 11"/>
              <a:gd name="T2" fmla="*/ 3 w 11"/>
              <a:gd name="T3" fmla="*/ 1 h 11"/>
              <a:gd name="T4" fmla="*/ 10 w 11"/>
              <a:gd name="T5" fmla="*/ 3 h 11"/>
              <a:gd name="T6" fmla="*/ 8 w 11"/>
              <a:gd name="T7" fmla="*/ 9 h 11"/>
              <a:gd name="T8" fmla="*/ 1 w 11"/>
              <a:gd name="T9" fmla="*/ 7 h 11"/>
            </a:gdLst>
            <a:ahLst/>
            <a:cxnLst>
              <a:cxn ang="0">
                <a:pos x="T0" y="T1"/>
              </a:cxn>
              <a:cxn ang="0">
                <a:pos x="T2" y="T3"/>
              </a:cxn>
              <a:cxn ang="0">
                <a:pos x="T4" y="T5"/>
              </a:cxn>
              <a:cxn ang="0">
                <a:pos x="T6" y="T7"/>
              </a:cxn>
              <a:cxn ang="0">
                <a:pos x="T8" y="T9"/>
              </a:cxn>
            </a:cxnLst>
            <a:rect l="0" t="0" r="r" b="b"/>
            <a:pathLst>
              <a:path w="11" h="11">
                <a:moveTo>
                  <a:pt x="1" y="7"/>
                </a:moveTo>
                <a:cubicBezTo>
                  <a:pt x="0" y="5"/>
                  <a:pt x="1" y="2"/>
                  <a:pt x="3" y="1"/>
                </a:cubicBezTo>
                <a:cubicBezTo>
                  <a:pt x="6" y="0"/>
                  <a:pt x="9" y="1"/>
                  <a:pt x="10" y="3"/>
                </a:cubicBezTo>
                <a:cubicBezTo>
                  <a:pt x="11" y="5"/>
                  <a:pt x="10" y="8"/>
                  <a:pt x="8" y="9"/>
                </a:cubicBezTo>
                <a:cubicBezTo>
                  <a:pt x="5" y="11"/>
                  <a:pt x="2" y="10"/>
                  <a:pt x="1" y="7"/>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8" name="Freeform 118"/>
          <p:cNvSpPr/>
          <p:nvPr userDrawn="1"/>
        </p:nvSpPr>
        <p:spPr bwMode="auto">
          <a:xfrm>
            <a:off x="8386538" y="3398638"/>
            <a:ext cx="36645" cy="35054"/>
          </a:xfrm>
          <a:custGeom>
            <a:avLst/>
            <a:gdLst>
              <a:gd name="T0" fmla="*/ 1 w 11"/>
              <a:gd name="T1" fmla="*/ 7 h 11"/>
              <a:gd name="T2" fmla="*/ 4 w 11"/>
              <a:gd name="T3" fmla="*/ 1 h 11"/>
              <a:gd name="T4" fmla="*/ 10 w 11"/>
              <a:gd name="T5" fmla="*/ 3 h 11"/>
              <a:gd name="T6" fmla="*/ 8 w 11"/>
              <a:gd name="T7" fmla="*/ 10 h 11"/>
              <a:gd name="T8" fmla="*/ 1 w 11"/>
              <a:gd name="T9" fmla="*/ 7 h 11"/>
            </a:gdLst>
            <a:ahLst/>
            <a:cxnLst>
              <a:cxn ang="0">
                <a:pos x="T0" y="T1"/>
              </a:cxn>
              <a:cxn ang="0">
                <a:pos x="T2" y="T3"/>
              </a:cxn>
              <a:cxn ang="0">
                <a:pos x="T4" y="T5"/>
              </a:cxn>
              <a:cxn ang="0">
                <a:pos x="T6" y="T7"/>
              </a:cxn>
              <a:cxn ang="0">
                <a:pos x="T8" y="T9"/>
              </a:cxn>
            </a:cxnLst>
            <a:rect l="0" t="0" r="r" b="b"/>
            <a:pathLst>
              <a:path w="11" h="11">
                <a:moveTo>
                  <a:pt x="1" y="7"/>
                </a:moveTo>
                <a:cubicBezTo>
                  <a:pt x="0" y="5"/>
                  <a:pt x="1" y="2"/>
                  <a:pt x="4" y="1"/>
                </a:cubicBezTo>
                <a:cubicBezTo>
                  <a:pt x="6" y="0"/>
                  <a:pt x="9" y="1"/>
                  <a:pt x="10" y="3"/>
                </a:cubicBezTo>
                <a:cubicBezTo>
                  <a:pt x="11" y="5"/>
                  <a:pt x="10" y="8"/>
                  <a:pt x="8" y="10"/>
                </a:cubicBezTo>
                <a:cubicBezTo>
                  <a:pt x="5" y="11"/>
                  <a:pt x="3" y="10"/>
                  <a:pt x="1" y="7"/>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19" name="Freeform 119"/>
          <p:cNvSpPr/>
          <p:nvPr userDrawn="1"/>
        </p:nvSpPr>
        <p:spPr bwMode="auto">
          <a:xfrm>
            <a:off x="8332979" y="3424253"/>
            <a:ext cx="36645" cy="35054"/>
          </a:xfrm>
          <a:custGeom>
            <a:avLst/>
            <a:gdLst>
              <a:gd name="T0" fmla="*/ 1 w 11"/>
              <a:gd name="T1" fmla="*/ 7 h 11"/>
              <a:gd name="T2" fmla="*/ 3 w 11"/>
              <a:gd name="T3" fmla="*/ 1 h 11"/>
              <a:gd name="T4" fmla="*/ 10 w 11"/>
              <a:gd name="T5" fmla="*/ 3 h 11"/>
              <a:gd name="T6" fmla="*/ 8 w 11"/>
              <a:gd name="T7" fmla="*/ 10 h 11"/>
              <a:gd name="T8" fmla="*/ 1 w 11"/>
              <a:gd name="T9" fmla="*/ 7 h 11"/>
            </a:gdLst>
            <a:ahLst/>
            <a:cxnLst>
              <a:cxn ang="0">
                <a:pos x="T0" y="T1"/>
              </a:cxn>
              <a:cxn ang="0">
                <a:pos x="T2" y="T3"/>
              </a:cxn>
              <a:cxn ang="0">
                <a:pos x="T4" y="T5"/>
              </a:cxn>
              <a:cxn ang="0">
                <a:pos x="T6" y="T7"/>
              </a:cxn>
              <a:cxn ang="0">
                <a:pos x="T8" y="T9"/>
              </a:cxn>
            </a:cxnLst>
            <a:rect l="0" t="0" r="r" b="b"/>
            <a:pathLst>
              <a:path w="11" h="11">
                <a:moveTo>
                  <a:pt x="1" y="7"/>
                </a:moveTo>
                <a:cubicBezTo>
                  <a:pt x="0" y="5"/>
                  <a:pt x="1" y="2"/>
                  <a:pt x="3" y="1"/>
                </a:cubicBezTo>
                <a:cubicBezTo>
                  <a:pt x="6" y="0"/>
                  <a:pt x="9" y="1"/>
                  <a:pt x="10" y="3"/>
                </a:cubicBezTo>
                <a:cubicBezTo>
                  <a:pt x="11" y="5"/>
                  <a:pt x="10" y="8"/>
                  <a:pt x="8" y="10"/>
                </a:cubicBezTo>
                <a:cubicBezTo>
                  <a:pt x="5" y="11"/>
                  <a:pt x="2" y="10"/>
                  <a:pt x="1" y="7"/>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0" name="Freeform 120"/>
          <p:cNvSpPr/>
          <p:nvPr userDrawn="1"/>
        </p:nvSpPr>
        <p:spPr bwMode="auto">
          <a:xfrm>
            <a:off x="8279421" y="3449870"/>
            <a:ext cx="38055" cy="35054"/>
          </a:xfrm>
          <a:custGeom>
            <a:avLst/>
            <a:gdLst>
              <a:gd name="T0" fmla="*/ 1 w 11"/>
              <a:gd name="T1" fmla="*/ 7 h 11"/>
              <a:gd name="T2" fmla="*/ 3 w 11"/>
              <a:gd name="T3" fmla="*/ 1 h 11"/>
              <a:gd name="T4" fmla="*/ 10 w 11"/>
              <a:gd name="T5" fmla="*/ 3 h 11"/>
              <a:gd name="T6" fmla="*/ 8 w 11"/>
              <a:gd name="T7" fmla="*/ 10 h 11"/>
              <a:gd name="T8" fmla="*/ 1 w 11"/>
              <a:gd name="T9" fmla="*/ 7 h 11"/>
            </a:gdLst>
            <a:ahLst/>
            <a:cxnLst>
              <a:cxn ang="0">
                <a:pos x="T0" y="T1"/>
              </a:cxn>
              <a:cxn ang="0">
                <a:pos x="T2" y="T3"/>
              </a:cxn>
              <a:cxn ang="0">
                <a:pos x="T4" y="T5"/>
              </a:cxn>
              <a:cxn ang="0">
                <a:pos x="T6" y="T7"/>
              </a:cxn>
              <a:cxn ang="0">
                <a:pos x="T8" y="T9"/>
              </a:cxn>
            </a:cxnLst>
            <a:rect l="0" t="0" r="r" b="b"/>
            <a:pathLst>
              <a:path w="11" h="11">
                <a:moveTo>
                  <a:pt x="1" y="7"/>
                </a:moveTo>
                <a:cubicBezTo>
                  <a:pt x="0" y="5"/>
                  <a:pt x="1" y="2"/>
                  <a:pt x="3" y="1"/>
                </a:cubicBezTo>
                <a:cubicBezTo>
                  <a:pt x="6" y="0"/>
                  <a:pt x="9" y="1"/>
                  <a:pt x="10" y="3"/>
                </a:cubicBezTo>
                <a:cubicBezTo>
                  <a:pt x="11" y="5"/>
                  <a:pt x="10" y="8"/>
                  <a:pt x="8" y="10"/>
                </a:cubicBezTo>
                <a:cubicBezTo>
                  <a:pt x="5" y="11"/>
                  <a:pt x="2" y="10"/>
                  <a:pt x="1" y="7"/>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1" name="Freeform 121"/>
          <p:cNvSpPr/>
          <p:nvPr userDrawn="1"/>
        </p:nvSpPr>
        <p:spPr bwMode="auto">
          <a:xfrm>
            <a:off x="8332979" y="3293475"/>
            <a:ext cx="36645" cy="35054"/>
          </a:xfrm>
          <a:custGeom>
            <a:avLst/>
            <a:gdLst>
              <a:gd name="T0" fmla="*/ 1 w 11"/>
              <a:gd name="T1" fmla="*/ 8 h 11"/>
              <a:gd name="T2" fmla="*/ 3 w 11"/>
              <a:gd name="T3" fmla="*/ 1 h 11"/>
              <a:gd name="T4" fmla="*/ 10 w 11"/>
              <a:gd name="T5" fmla="*/ 4 h 11"/>
              <a:gd name="T6" fmla="*/ 8 w 11"/>
              <a:gd name="T7" fmla="*/ 10 h 11"/>
              <a:gd name="T8" fmla="*/ 1 w 11"/>
              <a:gd name="T9" fmla="*/ 8 h 11"/>
            </a:gdLst>
            <a:ahLst/>
            <a:cxnLst>
              <a:cxn ang="0">
                <a:pos x="T0" y="T1"/>
              </a:cxn>
              <a:cxn ang="0">
                <a:pos x="T2" y="T3"/>
              </a:cxn>
              <a:cxn ang="0">
                <a:pos x="T4" y="T5"/>
              </a:cxn>
              <a:cxn ang="0">
                <a:pos x="T6" y="T7"/>
              </a:cxn>
              <a:cxn ang="0">
                <a:pos x="T8" y="T9"/>
              </a:cxn>
            </a:cxnLst>
            <a:rect l="0" t="0" r="r" b="b"/>
            <a:pathLst>
              <a:path w="11" h="11">
                <a:moveTo>
                  <a:pt x="1" y="8"/>
                </a:moveTo>
                <a:cubicBezTo>
                  <a:pt x="0" y="6"/>
                  <a:pt x="1" y="3"/>
                  <a:pt x="3" y="1"/>
                </a:cubicBezTo>
                <a:cubicBezTo>
                  <a:pt x="6" y="0"/>
                  <a:pt x="9" y="1"/>
                  <a:pt x="10" y="4"/>
                </a:cubicBezTo>
                <a:cubicBezTo>
                  <a:pt x="11" y="6"/>
                  <a:pt x="10" y="9"/>
                  <a:pt x="8" y="10"/>
                </a:cubicBezTo>
                <a:cubicBezTo>
                  <a:pt x="5" y="11"/>
                  <a:pt x="2" y="10"/>
                  <a:pt x="1" y="8"/>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2" name="Freeform 122"/>
          <p:cNvSpPr/>
          <p:nvPr userDrawn="1"/>
        </p:nvSpPr>
        <p:spPr bwMode="auto">
          <a:xfrm>
            <a:off x="8279421" y="3319090"/>
            <a:ext cx="38055" cy="37751"/>
          </a:xfrm>
          <a:custGeom>
            <a:avLst/>
            <a:gdLst>
              <a:gd name="T0" fmla="*/ 1 w 11"/>
              <a:gd name="T1" fmla="*/ 8 h 12"/>
              <a:gd name="T2" fmla="*/ 3 w 11"/>
              <a:gd name="T3" fmla="*/ 2 h 12"/>
              <a:gd name="T4" fmla="*/ 10 w 11"/>
              <a:gd name="T5" fmla="*/ 4 h 12"/>
              <a:gd name="T6" fmla="*/ 8 w 11"/>
              <a:gd name="T7" fmla="*/ 10 h 12"/>
              <a:gd name="T8" fmla="*/ 1 w 11"/>
              <a:gd name="T9" fmla="*/ 8 h 12"/>
            </a:gdLst>
            <a:ahLst/>
            <a:cxnLst>
              <a:cxn ang="0">
                <a:pos x="T0" y="T1"/>
              </a:cxn>
              <a:cxn ang="0">
                <a:pos x="T2" y="T3"/>
              </a:cxn>
              <a:cxn ang="0">
                <a:pos x="T4" y="T5"/>
              </a:cxn>
              <a:cxn ang="0">
                <a:pos x="T6" y="T7"/>
              </a:cxn>
              <a:cxn ang="0">
                <a:pos x="T8" y="T9"/>
              </a:cxn>
            </a:cxnLst>
            <a:rect l="0" t="0" r="r" b="b"/>
            <a:pathLst>
              <a:path w="11" h="12">
                <a:moveTo>
                  <a:pt x="1" y="8"/>
                </a:moveTo>
                <a:cubicBezTo>
                  <a:pt x="0" y="6"/>
                  <a:pt x="1" y="3"/>
                  <a:pt x="3" y="2"/>
                </a:cubicBezTo>
                <a:cubicBezTo>
                  <a:pt x="6" y="0"/>
                  <a:pt x="9" y="1"/>
                  <a:pt x="10" y="4"/>
                </a:cubicBezTo>
                <a:cubicBezTo>
                  <a:pt x="11" y="6"/>
                  <a:pt x="10" y="9"/>
                  <a:pt x="8" y="10"/>
                </a:cubicBezTo>
                <a:cubicBezTo>
                  <a:pt x="5" y="12"/>
                  <a:pt x="2" y="11"/>
                  <a:pt x="1" y="8"/>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3" name="Freeform 123"/>
          <p:cNvSpPr/>
          <p:nvPr userDrawn="1"/>
        </p:nvSpPr>
        <p:spPr bwMode="auto">
          <a:xfrm>
            <a:off x="8225864" y="3344707"/>
            <a:ext cx="38055" cy="37751"/>
          </a:xfrm>
          <a:custGeom>
            <a:avLst/>
            <a:gdLst>
              <a:gd name="T0" fmla="*/ 1 w 11"/>
              <a:gd name="T1" fmla="*/ 8 h 12"/>
              <a:gd name="T2" fmla="*/ 3 w 11"/>
              <a:gd name="T3" fmla="*/ 2 h 12"/>
              <a:gd name="T4" fmla="*/ 10 w 11"/>
              <a:gd name="T5" fmla="*/ 4 h 12"/>
              <a:gd name="T6" fmla="*/ 7 w 11"/>
              <a:gd name="T7" fmla="*/ 10 h 12"/>
              <a:gd name="T8" fmla="*/ 1 w 11"/>
              <a:gd name="T9" fmla="*/ 8 h 12"/>
            </a:gdLst>
            <a:ahLst/>
            <a:cxnLst>
              <a:cxn ang="0">
                <a:pos x="T0" y="T1"/>
              </a:cxn>
              <a:cxn ang="0">
                <a:pos x="T2" y="T3"/>
              </a:cxn>
              <a:cxn ang="0">
                <a:pos x="T4" y="T5"/>
              </a:cxn>
              <a:cxn ang="0">
                <a:pos x="T6" y="T7"/>
              </a:cxn>
              <a:cxn ang="0">
                <a:pos x="T8" y="T9"/>
              </a:cxn>
            </a:cxnLst>
            <a:rect l="0" t="0" r="r" b="b"/>
            <a:pathLst>
              <a:path w="11" h="12">
                <a:moveTo>
                  <a:pt x="1" y="8"/>
                </a:moveTo>
                <a:cubicBezTo>
                  <a:pt x="0" y="6"/>
                  <a:pt x="1" y="3"/>
                  <a:pt x="3" y="2"/>
                </a:cubicBezTo>
                <a:cubicBezTo>
                  <a:pt x="6" y="0"/>
                  <a:pt x="8" y="1"/>
                  <a:pt x="10" y="4"/>
                </a:cubicBezTo>
                <a:cubicBezTo>
                  <a:pt x="11" y="6"/>
                  <a:pt x="10" y="9"/>
                  <a:pt x="7" y="10"/>
                </a:cubicBezTo>
                <a:cubicBezTo>
                  <a:pt x="5" y="12"/>
                  <a:pt x="2" y="11"/>
                  <a:pt x="1" y="8"/>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4" name="Freeform 124"/>
          <p:cNvSpPr/>
          <p:nvPr userDrawn="1"/>
        </p:nvSpPr>
        <p:spPr bwMode="auto">
          <a:xfrm>
            <a:off x="7938341" y="3689856"/>
            <a:ext cx="559541" cy="307398"/>
          </a:xfrm>
          <a:custGeom>
            <a:avLst/>
            <a:gdLst>
              <a:gd name="T0" fmla="*/ 145 w 167"/>
              <a:gd name="T1" fmla="*/ 17 h 96"/>
              <a:gd name="T2" fmla="*/ 166 w 167"/>
              <a:gd name="T3" fmla="*/ 45 h 96"/>
              <a:gd name="T4" fmla="*/ 162 w 167"/>
              <a:gd name="T5" fmla="*/ 74 h 96"/>
              <a:gd name="T6" fmla="*/ 134 w 167"/>
              <a:gd name="T7" fmla="*/ 94 h 96"/>
              <a:gd name="T8" fmla="*/ 23 w 167"/>
              <a:gd name="T9" fmla="*/ 79 h 96"/>
              <a:gd name="T10" fmla="*/ 2 w 167"/>
              <a:gd name="T11" fmla="*/ 51 h 96"/>
              <a:gd name="T12" fmla="*/ 6 w 167"/>
              <a:gd name="T13" fmla="*/ 23 h 96"/>
              <a:gd name="T14" fmla="*/ 33 w 167"/>
              <a:gd name="T15" fmla="*/ 2 h 96"/>
              <a:gd name="T16" fmla="*/ 145 w 167"/>
              <a:gd name="T17"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96">
                <a:moveTo>
                  <a:pt x="145" y="17"/>
                </a:moveTo>
                <a:cubicBezTo>
                  <a:pt x="158" y="19"/>
                  <a:pt x="167" y="32"/>
                  <a:pt x="166" y="45"/>
                </a:cubicBezTo>
                <a:cubicBezTo>
                  <a:pt x="162" y="74"/>
                  <a:pt x="162" y="74"/>
                  <a:pt x="162" y="74"/>
                </a:cubicBezTo>
                <a:cubicBezTo>
                  <a:pt x="160" y="87"/>
                  <a:pt x="147" y="96"/>
                  <a:pt x="134" y="94"/>
                </a:cubicBezTo>
                <a:cubicBezTo>
                  <a:pt x="23" y="79"/>
                  <a:pt x="23" y="79"/>
                  <a:pt x="23" y="79"/>
                </a:cubicBezTo>
                <a:cubicBezTo>
                  <a:pt x="9" y="77"/>
                  <a:pt x="0" y="65"/>
                  <a:pt x="2" y="51"/>
                </a:cubicBezTo>
                <a:cubicBezTo>
                  <a:pt x="6" y="23"/>
                  <a:pt x="6" y="23"/>
                  <a:pt x="6" y="23"/>
                </a:cubicBezTo>
                <a:cubicBezTo>
                  <a:pt x="8" y="9"/>
                  <a:pt x="20" y="0"/>
                  <a:pt x="33" y="2"/>
                </a:cubicBezTo>
                <a:lnTo>
                  <a:pt x="145" y="17"/>
                </a:lnTo>
                <a:close/>
              </a:path>
            </a:pathLst>
          </a:custGeom>
          <a:solidFill>
            <a:schemeClr val="accent4">
              <a:lumMod val="20000"/>
              <a:lumOff val="80000"/>
            </a:schemeClr>
          </a:solidFill>
          <a:ln>
            <a:noFill/>
          </a:ln>
        </p:spPr>
        <p:txBody>
          <a:bodyPr vert="horz" wrap="square" lIns="68580" tIns="34290" rIns="68580" bIns="34290" numCol="1" anchor="t" anchorCtr="0" compatLnSpc="1"/>
          <a:lstStyle/>
          <a:p>
            <a:endParaRPr lang="zh-CN" altLang="en-US" sz="1350"/>
          </a:p>
        </p:txBody>
      </p:sp>
      <p:sp>
        <p:nvSpPr>
          <p:cNvPr id="125" name="Freeform 125"/>
          <p:cNvSpPr/>
          <p:nvPr userDrawn="1"/>
        </p:nvSpPr>
        <p:spPr bwMode="auto">
          <a:xfrm>
            <a:off x="8113110" y="3737044"/>
            <a:ext cx="217051" cy="211673"/>
          </a:xfrm>
          <a:custGeom>
            <a:avLst/>
            <a:gdLst>
              <a:gd name="T0" fmla="*/ 6 w 65"/>
              <a:gd name="T1" fmla="*/ 12 h 66"/>
              <a:gd name="T2" fmla="*/ 20 w 65"/>
              <a:gd name="T3" fmla="*/ 1 h 66"/>
              <a:gd name="T4" fmla="*/ 53 w 65"/>
              <a:gd name="T5" fmla="*/ 6 h 66"/>
              <a:gd name="T6" fmla="*/ 64 w 65"/>
              <a:gd name="T7" fmla="*/ 20 h 66"/>
              <a:gd name="T8" fmla="*/ 60 w 65"/>
              <a:gd name="T9" fmla="*/ 54 h 66"/>
              <a:gd name="T10" fmla="*/ 45 w 65"/>
              <a:gd name="T11" fmla="*/ 65 h 66"/>
              <a:gd name="T12" fmla="*/ 12 w 65"/>
              <a:gd name="T13" fmla="*/ 60 h 66"/>
              <a:gd name="T14" fmla="*/ 1 w 65"/>
              <a:gd name="T15" fmla="*/ 46 h 66"/>
              <a:gd name="T16" fmla="*/ 6 w 65"/>
              <a:gd name="T17"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6">
                <a:moveTo>
                  <a:pt x="6" y="12"/>
                </a:moveTo>
                <a:cubicBezTo>
                  <a:pt x="7" y="5"/>
                  <a:pt x="13" y="0"/>
                  <a:pt x="20" y="1"/>
                </a:cubicBezTo>
                <a:cubicBezTo>
                  <a:pt x="53" y="6"/>
                  <a:pt x="53" y="6"/>
                  <a:pt x="53" y="6"/>
                </a:cubicBezTo>
                <a:cubicBezTo>
                  <a:pt x="60" y="7"/>
                  <a:pt x="65" y="13"/>
                  <a:pt x="64" y="20"/>
                </a:cubicBezTo>
                <a:cubicBezTo>
                  <a:pt x="60" y="54"/>
                  <a:pt x="60" y="54"/>
                  <a:pt x="60" y="54"/>
                </a:cubicBezTo>
                <a:cubicBezTo>
                  <a:pt x="59" y="61"/>
                  <a:pt x="52" y="66"/>
                  <a:pt x="45" y="65"/>
                </a:cubicBezTo>
                <a:cubicBezTo>
                  <a:pt x="12" y="60"/>
                  <a:pt x="12" y="60"/>
                  <a:pt x="12" y="60"/>
                </a:cubicBezTo>
                <a:cubicBezTo>
                  <a:pt x="5" y="59"/>
                  <a:pt x="0" y="53"/>
                  <a:pt x="1" y="46"/>
                </a:cubicBezTo>
                <a:lnTo>
                  <a:pt x="6" y="12"/>
                </a:lnTo>
                <a:close/>
              </a:path>
            </a:pathLst>
          </a:custGeom>
          <a:solidFill>
            <a:schemeClr val="accent3"/>
          </a:solidFill>
          <a:ln>
            <a:noFill/>
          </a:ln>
        </p:spPr>
        <p:txBody>
          <a:bodyPr vert="horz" wrap="square" lIns="68580" tIns="34290" rIns="68580" bIns="34290" numCol="1" anchor="t" anchorCtr="0" compatLnSpc="1"/>
          <a:lstStyle/>
          <a:p>
            <a:endParaRPr lang="zh-CN" altLang="en-US" sz="1350"/>
          </a:p>
        </p:txBody>
      </p:sp>
      <p:sp>
        <p:nvSpPr>
          <p:cNvPr id="126" name="Freeform 126"/>
          <p:cNvSpPr/>
          <p:nvPr userDrawn="1"/>
        </p:nvSpPr>
        <p:spPr bwMode="auto">
          <a:xfrm>
            <a:off x="8263917" y="3834117"/>
            <a:ext cx="36645" cy="35054"/>
          </a:xfrm>
          <a:custGeom>
            <a:avLst/>
            <a:gdLst>
              <a:gd name="T0" fmla="*/ 1 w 11"/>
              <a:gd name="T1" fmla="*/ 5 h 11"/>
              <a:gd name="T2" fmla="*/ 6 w 11"/>
              <a:gd name="T3" fmla="*/ 1 h 11"/>
              <a:gd name="T4" fmla="*/ 10 w 11"/>
              <a:gd name="T5" fmla="*/ 6 h 11"/>
              <a:gd name="T6" fmla="*/ 5 w 11"/>
              <a:gd name="T7" fmla="*/ 11 h 11"/>
              <a:gd name="T8" fmla="*/ 1 w 11"/>
              <a:gd name="T9" fmla="*/ 5 h 11"/>
            </a:gdLst>
            <a:ahLst/>
            <a:cxnLst>
              <a:cxn ang="0">
                <a:pos x="T0" y="T1"/>
              </a:cxn>
              <a:cxn ang="0">
                <a:pos x="T2" y="T3"/>
              </a:cxn>
              <a:cxn ang="0">
                <a:pos x="T4" y="T5"/>
              </a:cxn>
              <a:cxn ang="0">
                <a:pos x="T6" y="T7"/>
              </a:cxn>
              <a:cxn ang="0">
                <a:pos x="T8" y="T9"/>
              </a:cxn>
            </a:cxnLst>
            <a:rect l="0" t="0" r="r" b="b"/>
            <a:pathLst>
              <a:path w="11" h="11">
                <a:moveTo>
                  <a:pt x="1" y="5"/>
                </a:moveTo>
                <a:cubicBezTo>
                  <a:pt x="1" y="2"/>
                  <a:pt x="3" y="0"/>
                  <a:pt x="6" y="1"/>
                </a:cubicBezTo>
                <a:cubicBezTo>
                  <a:pt x="9" y="1"/>
                  <a:pt x="11" y="4"/>
                  <a:pt x="10" y="6"/>
                </a:cubicBezTo>
                <a:cubicBezTo>
                  <a:pt x="10" y="9"/>
                  <a:pt x="7" y="11"/>
                  <a:pt x="5" y="11"/>
                </a:cubicBezTo>
                <a:cubicBezTo>
                  <a:pt x="2" y="10"/>
                  <a:pt x="0" y="8"/>
                  <a:pt x="1" y="5"/>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7" name="Freeform 127"/>
          <p:cNvSpPr/>
          <p:nvPr userDrawn="1"/>
        </p:nvSpPr>
        <p:spPr bwMode="auto">
          <a:xfrm>
            <a:off x="8203313" y="3827376"/>
            <a:ext cx="36645" cy="32358"/>
          </a:xfrm>
          <a:custGeom>
            <a:avLst/>
            <a:gdLst>
              <a:gd name="T0" fmla="*/ 1 w 11"/>
              <a:gd name="T1" fmla="*/ 5 h 10"/>
              <a:gd name="T2" fmla="*/ 6 w 11"/>
              <a:gd name="T3" fmla="*/ 0 h 10"/>
              <a:gd name="T4" fmla="*/ 10 w 11"/>
              <a:gd name="T5" fmla="*/ 6 h 10"/>
              <a:gd name="T6" fmla="*/ 5 w 11"/>
              <a:gd name="T7" fmla="*/ 10 h 10"/>
              <a:gd name="T8" fmla="*/ 1 w 11"/>
              <a:gd name="T9" fmla="*/ 5 h 10"/>
            </a:gdLst>
            <a:ahLst/>
            <a:cxnLst>
              <a:cxn ang="0">
                <a:pos x="T0" y="T1"/>
              </a:cxn>
              <a:cxn ang="0">
                <a:pos x="T2" y="T3"/>
              </a:cxn>
              <a:cxn ang="0">
                <a:pos x="T4" y="T5"/>
              </a:cxn>
              <a:cxn ang="0">
                <a:pos x="T6" y="T7"/>
              </a:cxn>
              <a:cxn ang="0">
                <a:pos x="T8" y="T9"/>
              </a:cxn>
            </a:cxnLst>
            <a:rect l="0" t="0" r="r" b="b"/>
            <a:pathLst>
              <a:path w="11" h="10">
                <a:moveTo>
                  <a:pt x="1" y="5"/>
                </a:moveTo>
                <a:cubicBezTo>
                  <a:pt x="1" y="2"/>
                  <a:pt x="4" y="0"/>
                  <a:pt x="6" y="0"/>
                </a:cubicBezTo>
                <a:cubicBezTo>
                  <a:pt x="9" y="1"/>
                  <a:pt x="11" y="3"/>
                  <a:pt x="10" y="6"/>
                </a:cubicBezTo>
                <a:cubicBezTo>
                  <a:pt x="10" y="9"/>
                  <a:pt x="8" y="10"/>
                  <a:pt x="5" y="10"/>
                </a:cubicBezTo>
                <a:cubicBezTo>
                  <a:pt x="2" y="10"/>
                  <a:pt x="0" y="7"/>
                  <a:pt x="1" y="5"/>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8" name="Freeform 128"/>
          <p:cNvSpPr/>
          <p:nvPr userDrawn="1"/>
        </p:nvSpPr>
        <p:spPr bwMode="auto">
          <a:xfrm>
            <a:off x="8142707" y="3820634"/>
            <a:ext cx="36645" cy="32358"/>
          </a:xfrm>
          <a:custGeom>
            <a:avLst/>
            <a:gdLst>
              <a:gd name="T0" fmla="*/ 1 w 11"/>
              <a:gd name="T1" fmla="*/ 4 h 10"/>
              <a:gd name="T2" fmla="*/ 6 w 11"/>
              <a:gd name="T3" fmla="*/ 0 h 10"/>
              <a:gd name="T4" fmla="*/ 11 w 11"/>
              <a:gd name="T5" fmla="*/ 5 h 10"/>
              <a:gd name="T6" fmla="*/ 5 w 11"/>
              <a:gd name="T7" fmla="*/ 10 h 10"/>
              <a:gd name="T8" fmla="*/ 1 w 11"/>
              <a:gd name="T9" fmla="*/ 4 h 10"/>
            </a:gdLst>
            <a:ahLst/>
            <a:cxnLst>
              <a:cxn ang="0">
                <a:pos x="T0" y="T1"/>
              </a:cxn>
              <a:cxn ang="0">
                <a:pos x="T2" y="T3"/>
              </a:cxn>
              <a:cxn ang="0">
                <a:pos x="T4" y="T5"/>
              </a:cxn>
              <a:cxn ang="0">
                <a:pos x="T6" y="T7"/>
              </a:cxn>
              <a:cxn ang="0">
                <a:pos x="T8" y="T9"/>
              </a:cxn>
            </a:cxnLst>
            <a:rect l="0" t="0" r="r" b="b"/>
            <a:pathLst>
              <a:path w="11" h="10">
                <a:moveTo>
                  <a:pt x="1" y="4"/>
                </a:moveTo>
                <a:cubicBezTo>
                  <a:pt x="1" y="1"/>
                  <a:pt x="4" y="0"/>
                  <a:pt x="6" y="0"/>
                </a:cubicBezTo>
                <a:cubicBezTo>
                  <a:pt x="9" y="0"/>
                  <a:pt x="11" y="3"/>
                  <a:pt x="11" y="5"/>
                </a:cubicBezTo>
                <a:cubicBezTo>
                  <a:pt x="10" y="8"/>
                  <a:pt x="8" y="10"/>
                  <a:pt x="5" y="10"/>
                </a:cubicBezTo>
                <a:cubicBezTo>
                  <a:pt x="2" y="9"/>
                  <a:pt x="0" y="7"/>
                  <a:pt x="1" y="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9" name="Freeform 129"/>
          <p:cNvSpPr/>
          <p:nvPr userDrawn="1"/>
        </p:nvSpPr>
        <p:spPr bwMode="auto">
          <a:xfrm>
            <a:off x="8256871" y="3890743"/>
            <a:ext cx="33826" cy="35054"/>
          </a:xfrm>
          <a:custGeom>
            <a:avLst/>
            <a:gdLst>
              <a:gd name="T0" fmla="*/ 0 w 10"/>
              <a:gd name="T1" fmla="*/ 5 h 11"/>
              <a:gd name="T2" fmla="*/ 6 w 10"/>
              <a:gd name="T3" fmla="*/ 1 h 11"/>
              <a:gd name="T4" fmla="*/ 10 w 10"/>
              <a:gd name="T5" fmla="*/ 6 h 11"/>
              <a:gd name="T6" fmla="*/ 4 w 10"/>
              <a:gd name="T7" fmla="*/ 10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cubicBezTo>
                  <a:pt x="0" y="2"/>
                  <a:pt x="3" y="0"/>
                  <a:pt x="6" y="1"/>
                </a:cubicBezTo>
                <a:cubicBezTo>
                  <a:pt x="8" y="1"/>
                  <a:pt x="10" y="4"/>
                  <a:pt x="10" y="6"/>
                </a:cubicBezTo>
                <a:cubicBezTo>
                  <a:pt x="9" y="9"/>
                  <a:pt x="7" y="11"/>
                  <a:pt x="4" y="10"/>
                </a:cubicBezTo>
                <a:cubicBezTo>
                  <a:pt x="2" y="10"/>
                  <a:pt x="0" y="8"/>
                  <a:pt x="0" y="5"/>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0" name="Freeform 130"/>
          <p:cNvSpPr/>
          <p:nvPr userDrawn="1"/>
        </p:nvSpPr>
        <p:spPr bwMode="auto">
          <a:xfrm>
            <a:off x="8196265" y="3885349"/>
            <a:ext cx="33826" cy="31010"/>
          </a:xfrm>
          <a:custGeom>
            <a:avLst/>
            <a:gdLst>
              <a:gd name="T0" fmla="*/ 0 w 10"/>
              <a:gd name="T1" fmla="*/ 4 h 10"/>
              <a:gd name="T2" fmla="*/ 6 w 10"/>
              <a:gd name="T3" fmla="*/ 0 h 10"/>
              <a:gd name="T4" fmla="*/ 10 w 10"/>
              <a:gd name="T5" fmla="*/ 6 h 10"/>
              <a:gd name="T6" fmla="*/ 4 w 10"/>
              <a:gd name="T7" fmla="*/ 10 h 10"/>
              <a:gd name="T8" fmla="*/ 0 w 10"/>
              <a:gd name="T9" fmla="*/ 4 h 10"/>
            </a:gdLst>
            <a:ahLst/>
            <a:cxnLst>
              <a:cxn ang="0">
                <a:pos x="T0" y="T1"/>
              </a:cxn>
              <a:cxn ang="0">
                <a:pos x="T2" y="T3"/>
              </a:cxn>
              <a:cxn ang="0">
                <a:pos x="T4" y="T5"/>
              </a:cxn>
              <a:cxn ang="0">
                <a:pos x="T6" y="T7"/>
              </a:cxn>
              <a:cxn ang="0">
                <a:pos x="T8" y="T9"/>
              </a:cxn>
            </a:cxnLst>
            <a:rect l="0" t="0" r="r" b="b"/>
            <a:pathLst>
              <a:path w="10" h="10">
                <a:moveTo>
                  <a:pt x="0" y="4"/>
                </a:moveTo>
                <a:cubicBezTo>
                  <a:pt x="1" y="2"/>
                  <a:pt x="3" y="0"/>
                  <a:pt x="6" y="0"/>
                </a:cubicBezTo>
                <a:cubicBezTo>
                  <a:pt x="8" y="1"/>
                  <a:pt x="10" y="3"/>
                  <a:pt x="10" y="6"/>
                </a:cubicBezTo>
                <a:cubicBezTo>
                  <a:pt x="10" y="8"/>
                  <a:pt x="7" y="10"/>
                  <a:pt x="4" y="10"/>
                </a:cubicBezTo>
                <a:cubicBezTo>
                  <a:pt x="2" y="10"/>
                  <a:pt x="0" y="7"/>
                  <a:pt x="0" y="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1" name="Freeform 131"/>
          <p:cNvSpPr/>
          <p:nvPr userDrawn="1"/>
        </p:nvSpPr>
        <p:spPr bwMode="auto">
          <a:xfrm>
            <a:off x="8135661" y="3874564"/>
            <a:ext cx="33826" cy="35054"/>
          </a:xfrm>
          <a:custGeom>
            <a:avLst/>
            <a:gdLst>
              <a:gd name="T0" fmla="*/ 0 w 10"/>
              <a:gd name="T1" fmla="*/ 5 h 11"/>
              <a:gd name="T2" fmla="*/ 6 w 10"/>
              <a:gd name="T3" fmla="*/ 1 h 11"/>
              <a:gd name="T4" fmla="*/ 10 w 10"/>
              <a:gd name="T5" fmla="*/ 6 h 11"/>
              <a:gd name="T6" fmla="*/ 5 w 10"/>
              <a:gd name="T7" fmla="*/ 10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cubicBezTo>
                  <a:pt x="1" y="2"/>
                  <a:pt x="3" y="0"/>
                  <a:pt x="6" y="1"/>
                </a:cubicBezTo>
                <a:cubicBezTo>
                  <a:pt x="9" y="1"/>
                  <a:pt x="10" y="4"/>
                  <a:pt x="10" y="6"/>
                </a:cubicBezTo>
                <a:cubicBezTo>
                  <a:pt x="10" y="9"/>
                  <a:pt x="7" y="11"/>
                  <a:pt x="5" y="10"/>
                </a:cubicBezTo>
                <a:cubicBezTo>
                  <a:pt x="2" y="10"/>
                  <a:pt x="0" y="8"/>
                  <a:pt x="0" y="5"/>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2" name="Freeform 132"/>
          <p:cNvSpPr/>
          <p:nvPr userDrawn="1"/>
        </p:nvSpPr>
        <p:spPr bwMode="auto">
          <a:xfrm>
            <a:off x="8273784" y="3778839"/>
            <a:ext cx="32417" cy="32358"/>
          </a:xfrm>
          <a:custGeom>
            <a:avLst/>
            <a:gdLst>
              <a:gd name="T0" fmla="*/ 0 w 10"/>
              <a:gd name="T1" fmla="*/ 4 h 10"/>
              <a:gd name="T2" fmla="*/ 6 w 10"/>
              <a:gd name="T3" fmla="*/ 0 h 10"/>
              <a:gd name="T4" fmla="*/ 10 w 10"/>
              <a:gd name="T5" fmla="*/ 6 h 10"/>
              <a:gd name="T6" fmla="*/ 4 w 10"/>
              <a:gd name="T7" fmla="*/ 10 h 10"/>
              <a:gd name="T8" fmla="*/ 0 w 10"/>
              <a:gd name="T9" fmla="*/ 4 h 10"/>
            </a:gdLst>
            <a:ahLst/>
            <a:cxnLst>
              <a:cxn ang="0">
                <a:pos x="T0" y="T1"/>
              </a:cxn>
              <a:cxn ang="0">
                <a:pos x="T2" y="T3"/>
              </a:cxn>
              <a:cxn ang="0">
                <a:pos x="T4" y="T5"/>
              </a:cxn>
              <a:cxn ang="0">
                <a:pos x="T6" y="T7"/>
              </a:cxn>
              <a:cxn ang="0">
                <a:pos x="T8" y="T9"/>
              </a:cxn>
            </a:cxnLst>
            <a:rect l="0" t="0" r="r" b="b"/>
            <a:pathLst>
              <a:path w="10" h="10">
                <a:moveTo>
                  <a:pt x="0" y="4"/>
                </a:moveTo>
                <a:cubicBezTo>
                  <a:pt x="0" y="1"/>
                  <a:pt x="3" y="0"/>
                  <a:pt x="6" y="0"/>
                </a:cubicBezTo>
                <a:cubicBezTo>
                  <a:pt x="8" y="0"/>
                  <a:pt x="10" y="3"/>
                  <a:pt x="10" y="6"/>
                </a:cubicBezTo>
                <a:cubicBezTo>
                  <a:pt x="9" y="8"/>
                  <a:pt x="7" y="10"/>
                  <a:pt x="4" y="10"/>
                </a:cubicBezTo>
                <a:cubicBezTo>
                  <a:pt x="2" y="9"/>
                  <a:pt x="0" y="7"/>
                  <a:pt x="0" y="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3" name="Freeform 133"/>
          <p:cNvSpPr/>
          <p:nvPr userDrawn="1"/>
        </p:nvSpPr>
        <p:spPr bwMode="auto">
          <a:xfrm>
            <a:off x="8213178" y="3769402"/>
            <a:ext cx="33826" cy="35054"/>
          </a:xfrm>
          <a:custGeom>
            <a:avLst/>
            <a:gdLst>
              <a:gd name="T0" fmla="*/ 0 w 10"/>
              <a:gd name="T1" fmla="*/ 5 h 11"/>
              <a:gd name="T2" fmla="*/ 6 w 10"/>
              <a:gd name="T3" fmla="*/ 1 h 11"/>
              <a:gd name="T4" fmla="*/ 10 w 10"/>
              <a:gd name="T5" fmla="*/ 6 h 11"/>
              <a:gd name="T6" fmla="*/ 4 w 10"/>
              <a:gd name="T7" fmla="*/ 10 h 11"/>
              <a:gd name="T8" fmla="*/ 0 w 10"/>
              <a:gd name="T9" fmla="*/ 5 h 11"/>
            </a:gdLst>
            <a:ahLst/>
            <a:cxnLst>
              <a:cxn ang="0">
                <a:pos x="T0" y="T1"/>
              </a:cxn>
              <a:cxn ang="0">
                <a:pos x="T2" y="T3"/>
              </a:cxn>
              <a:cxn ang="0">
                <a:pos x="T4" y="T5"/>
              </a:cxn>
              <a:cxn ang="0">
                <a:pos x="T6" y="T7"/>
              </a:cxn>
              <a:cxn ang="0">
                <a:pos x="T8" y="T9"/>
              </a:cxn>
            </a:cxnLst>
            <a:rect l="0" t="0" r="r" b="b"/>
            <a:pathLst>
              <a:path w="10" h="11">
                <a:moveTo>
                  <a:pt x="0" y="5"/>
                </a:moveTo>
                <a:cubicBezTo>
                  <a:pt x="1" y="2"/>
                  <a:pt x="3" y="0"/>
                  <a:pt x="6" y="1"/>
                </a:cubicBezTo>
                <a:cubicBezTo>
                  <a:pt x="8" y="1"/>
                  <a:pt x="10" y="3"/>
                  <a:pt x="10" y="6"/>
                </a:cubicBezTo>
                <a:cubicBezTo>
                  <a:pt x="9" y="9"/>
                  <a:pt x="7" y="11"/>
                  <a:pt x="4" y="10"/>
                </a:cubicBezTo>
                <a:cubicBezTo>
                  <a:pt x="2" y="10"/>
                  <a:pt x="0" y="7"/>
                  <a:pt x="0" y="5"/>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4" name="Freeform 134"/>
          <p:cNvSpPr/>
          <p:nvPr userDrawn="1"/>
        </p:nvSpPr>
        <p:spPr bwMode="auto">
          <a:xfrm>
            <a:off x="8152574" y="3762661"/>
            <a:ext cx="33826" cy="32358"/>
          </a:xfrm>
          <a:custGeom>
            <a:avLst/>
            <a:gdLst>
              <a:gd name="T0" fmla="*/ 0 w 10"/>
              <a:gd name="T1" fmla="*/ 4 h 10"/>
              <a:gd name="T2" fmla="*/ 6 w 10"/>
              <a:gd name="T3" fmla="*/ 0 h 10"/>
              <a:gd name="T4" fmla="*/ 10 w 10"/>
              <a:gd name="T5" fmla="*/ 6 h 10"/>
              <a:gd name="T6" fmla="*/ 4 w 10"/>
              <a:gd name="T7" fmla="*/ 10 h 10"/>
              <a:gd name="T8" fmla="*/ 0 w 10"/>
              <a:gd name="T9" fmla="*/ 4 h 10"/>
            </a:gdLst>
            <a:ahLst/>
            <a:cxnLst>
              <a:cxn ang="0">
                <a:pos x="T0" y="T1"/>
              </a:cxn>
              <a:cxn ang="0">
                <a:pos x="T2" y="T3"/>
              </a:cxn>
              <a:cxn ang="0">
                <a:pos x="T4" y="T5"/>
              </a:cxn>
              <a:cxn ang="0">
                <a:pos x="T6" y="T7"/>
              </a:cxn>
              <a:cxn ang="0">
                <a:pos x="T8" y="T9"/>
              </a:cxn>
            </a:cxnLst>
            <a:rect l="0" t="0" r="r" b="b"/>
            <a:pathLst>
              <a:path w="10" h="10">
                <a:moveTo>
                  <a:pt x="0" y="4"/>
                </a:moveTo>
                <a:cubicBezTo>
                  <a:pt x="1" y="2"/>
                  <a:pt x="3" y="0"/>
                  <a:pt x="6" y="0"/>
                </a:cubicBezTo>
                <a:cubicBezTo>
                  <a:pt x="9" y="0"/>
                  <a:pt x="10" y="3"/>
                  <a:pt x="10" y="6"/>
                </a:cubicBezTo>
                <a:cubicBezTo>
                  <a:pt x="10" y="8"/>
                  <a:pt x="7" y="10"/>
                  <a:pt x="4" y="10"/>
                </a:cubicBezTo>
                <a:cubicBezTo>
                  <a:pt x="2" y="9"/>
                  <a:pt x="0" y="7"/>
                  <a:pt x="0" y="4"/>
                </a:cubicBezTo>
                <a:close/>
              </a:path>
            </a:pathLst>
          </a:custGeom>
          <a:solidFill>
            <a:srgbClr val="F2A22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nvGrpSpPr>
          <p:cNvPr id="135" name="组合 134"/>
          <p:cNvGrpSpPr/>
          <p:nvPr userDrawn="1"/>
        </p:nvGrpSpPr>
        <p:grpSpPr>
          <a:xfrm>
            <a:off x="6269588" y="1169648"/>
            <a:ext cx="1188141" cy="968388"/>
            <a:chOff x="8401892" y="1430835"/>
            <a:chExt cx="976312" cy="831850"/>
          </a:xfrm>
        </p:grpSpPr>
        <p:sp>
          <p:nvSpPr>
            <p:cNvPr id="143" name="Freeform 135"/>
            <p:cNvSpPr/>
            <p:nvPr/>
          </p:nvSpPr>
          <p:spPr bwMode="auto">
            <a:xfrm>
              <a:off x="8768604" y="1702297"/>
              <a:ext cx="609600" cy="560388"/>
            </a:xfrm>
            <a:custGeom>
              <a:avLst/>
              <a:gdLst>
                <a:gd name="T0" fmla="*/ 327 w 384"/>
                <a:gd name="T1" fmla="*/ 214 h 353"/>
                <a:gd name="T2" fmla="*/ 64 w 384"/>
                <a:gd name="T3" fmla="*/ 0 h 353"/>
                <a:gd name="T4" fmla="*/ 0 w 384"/>
                <a:gd name="T5" fmla="*/ 83 h 353"/>
                <a:gd name="T6" fmla="*/ 261 w 384"/>
                <a:gd name="T7" fmla="*/ 294 h 353"/>
                <a:gd name="T8" fmla="*/ 232 w 384"/>
                <a:gd name="T9" fmla="*/ 327 h 353"/>
                <a:gd name="T10" fmla="*/ 265 w 384"/>
                <a:gd name="T11" fmla="*/ 353 h 353"/>
                <a:gd name="T12" fmla="*/ 384 w 384"/>
                <a:gd name="T13" fmla="*/ 204 h 353"/>
                <a:gd name="T14" fmla="*/ 353 w 384"/>
                <a:gd name="T15" fmla="*/ 178 h 353"/>
                <a:gd name="T16" fmla="*/ 327 w 384"/>
                <a:gd name="T17" fmla="*/ 21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353">
                  <a:moveTo>
                    <a:pt x="327" y="214"/>
                  </a:moveTo>
                  <a:lnTo>
                    <a:pt x="64" y="0"/>
                  </a:lnTo>
                  <a:lnTo>
                    <a:pt x="0" y="83"/>
                  </a:lnTo>
                  <a:lnTo>
                    <a:pt x="261" y="294"/>
                  </a:lnTo>
                  <a:lnTo>
                    <a:pt x="232" y="327"/>
                  </a:lnTo>
                  <a:lnTo>
                    <a:pt x="265" y="353"/>
                  </a:lnTo>
                  <a:lnTo>
                    <a:pt x="384" y="204"/>
                  </a:lnTo>
                  <a:lnTo>
                    <a:pt x="353" y="178"/>
                  </a:lnTo>
                  <a:lnTo>
                    <a:pt x="327" y="214"/>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4" name="Freeform 136"/>
            <p:cNvSpPr/>
            <p:nvPr/>
          </p:nvSpPr>
          <p:spPr bwMode="auto">
            <a:xfrm>
              <a:off x="8401892" y="1430835"/>
              <a:ext cx="754063" cy="655638"/>
            </a:xfrm>
            <a:custGeom>
              <a:avLst/>
              <a:gdLst>
                <a:gd name="T0" fmla="*/ 191 w 200"/>
                <a:gd name="T1" fmla="*/ 102 h 174"/>
                <a:gd name="T2" fmla="*/ 183 w 200"/>
                <a:gd name="T3" fmla="*/ 112 h 174"/>
                <a:gd name="T4" fmla="*/ 96 w 200"/>
                <a:gd name="T5" fmla="*/ 42 h 174"/>
                <a:gd name="T6" fmla="*/ 55 w 200"/>
                <a:gd name="T7" fmla="*/ 39 h 174"/>
                <a:gd name="T8" fmla="*/ 8 w 200"/>
                <a:gd name="T9" fmla="*/ 2 h 174"/>
                <a:gd name="T10" fmla="*/ 2 w 200"/>
                <a:gd name="T11" fmla="*/ 2 h 174"/>
                <a:gd name="T12" fmla="*/ 2 w 200"/>
                <a:gd name="T13" fmla="*/ 9 h 174"/>
                <a:gd name="T14" fmla="*/ 49 w 200"/>
                <a:gd name="T15" fmla="*/ 47 h 174"/>
                <a:gd name="T16" fmla="*/ 60 w 200"/>
                <a:gd name="T17" fmla="*/ 86 h 174"/>
                <a:gd name="T18" fmla="*/ 147 w 200"/>
                <a:gd name="T19" fmla="*/ 156 h 174"/>
                <a:gd name="T20" fmla="*/ 138 w 200"/>
                <a:gd name="T21" fmla="*/ 167 h 174"/>
                <a:gd name="T22" fmla="*/ 147 w 200"/>
                <a:gd name="T23" fmla="*/ 174 h 174"/>
                <a:gd name="T24" fmla="*/ 200 w 200"/>
                <a:gd name="T25" fmla="*/ 109 h 174"/>
                <a:gd name="T26" fmla="*/ 191 w 200"/>
                <a:gd name="T27" fmla="*/ 10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74">
                  <a:moveTo>
                    <a:pt x="191" y="102"/>
                  </a:moveTo>
                  <a:cubicBezTo>
                    <a:pt x="183" y="112"/>
                    <a:pt x="183" y="112"/>
                    <a:pt x="183" y="112"/>
                  </a:cubicBezTo>
                  <a:cubicBezTo>
                    <a:pt x="96" y="42"/>
                    <a:pt x="96" y="42"/>
                    <a:pt x="96" y="42"/>
                  </a:cubicBezTo>
                  <a:cubicBezTo>
                    <a:pt x="83" y="32"/>
                    <a:pt x="65" y="31"/>
                    <a:pt x="55" y="39"/>
                  </a:cubicBezTo>
                  <a:cubicBezTo>
                    <a:pt x="8" y="2"/>
                    <a:pt x="8" y="2"/>
                    <a:pt x="8" y="2"/>
                  </a:cubicBezTo>
                  <a:cubicBezTo>
                    <a:pt x="6" y="0"/>
                    <a:pt x="3" y="0"/>
                    <a:pt x="2" y="2"/>
                  </a:cubicBezTo>
                  <a:cubicBezTo>
                    <a:pt x="0" y="4"/>
                    <a:pt x="0" y="7"/>
                    <a:pt x="2" y="9"/>
                  </a:cubicBezTo>
                  <a:cubicBezTo>
                    <a:pt x="49" y="47"/>
                    <a:pt x="49" y="47"/>
                    <a:pt x="49" y="47"/>
                  </a:cubicBezTo>
                  <a:cubicBezTo>
                    <a:pt x="43" y="59"/>
                    <a:pt x="47" y="76"/>
                    <a:pt x="60" y="86"/>
                  </a:cubicBezTo>
                  <a:cubicBezTo>
                    <a:pt x="147" y="156"/>
                    <a:pt x="147" y="156"/>
                    <a:pt x="147" y="156"/>
                  </a:cubicBezTo>
                  <a:cubicBezTo>
                    <a:pt x="138" y="167"/>
                    <a:pt x="138" y="167"/>
                    <a:pt x="138" y="167"/>
                  </a:cubicBezTo>
                  <a:cubicBezTo>
                    <a:pt x="147" y="174"/>
                    <a:pt x="147" y="174"/>
                    <a:pt x="147" y="174"/>
                  </a:cubicBezTo>
                  <a:cubicBezTo>
                    <a:pt x="200" y="109"/>
                    <a:pt x="200" y="109"/>
                    <a:pt x="200" y="109"/>
                  </a:cubicBezTo>
                  <a:lnTo>
                    <a:pt x="191" y="102"/>
                  </a:lnTo>
                  <a:close/>
                </a:path>
              </a:pathLst>
            </a:custGeom>
            <a:solidFill>
              <a:schemeClr val="bg2">
                <a:lumMod val="90000"/>
              </a:schemeClr>
            </a:solidFill>
            <a:ln>
              <a:noFill/>
            </a:ln>
          </p:spPr>
          <p:txBody>
            <a:bodyPr vert="horz" wrap="square" lIns="68580" tIns="34290" rIns="68580" bIns="34290" numCol="1" anchor="t" anchorCtr="0" compatLnSpc="1"/>
            <a:lstStyle/>
            <a:p>
              <a:endParaRPr lang="zh-CN" altLang="en-US" sz="1350"/>
            </a:p>
          </p:txBody>
        </p:sp>
        <p:sp>
          <p:nvSpPr>
            <p:cNvPr id="145" name="Freeform 137"/>
            <p:cNvSpPr/>
            <p:nvPr/>
          </p:nvSpPr>
          <p:spPr bwMode="auto">
            <a:xfrm>
              <a:off x="8620967" y="1600697"/>
              <a:ext cx="230188" cy="214313"/>
            </a:xfrm>
            <a:custGeom>
              <a:avLst/>
              <a:gdLst>
                <a:gd name="T0" fmla="*/ 61 w 61"/>
                <a:gd name="T1" fmla="*/ 28 h 57"/>
                <a:gd name="T2" fmla="*/ 35 w 61"/>
                <a:gd name="T3" fmla="*/ 8 h 57"/>
                <a:gd name="T4" fmla="*/ 6 w 61"/>
                <a:gd name="T5" fmla="*/ 8 h 57"/>
                <a:gd name="T6" fmla="*/ 12 w 61"/>
                <a:gd name="T7" fmla="*/ 37 h 57"/>
                <a:gd name="T8" fmla="*/ 37 w 61"/>
                <a:gd name="T9" fmla="*/ 57 h 57"/>
                <a:gd name="T10" fmla="*/ 61 w 61"/>
                <a:gd name="T11" fmla="*/ 28 h 57"/>
              </a:gdLst>
              <a:ahLst/>
              <a:cxnLst>
                <a:cxn ang="0">
                  <a:pos x="T0" y="T1"/>
                </a:cxn>
                <a:cxn ang="0">
                  <a:pos x="T2" y="T3"/>
                </a:cxn>
                <a:cxn ang="0">
                  <a:pos x="T4" y="T5"/>
                </a:cxn>
                <a:cxn ang="0">
                  <a:pos x="T6" y="T7"/>
                </a:cxn>
                <a:cxn ang="0">
                  <a:pos x="T8" y="T9"/>
                </a:cxn>
                <a:cxn ang="0">
                  <a:pos x="T10" y="T11"/>
                </a:cxn>
              </a:cxnLst>
              <a:rect l="0" t="0" r="r" b="b"/>
              <a:pathLst>
                <a:path w="61" h="57">
                  <a:moveTo>
                    <a:pt x="61" y="28"/>
                  </a:moveTo>
                  <a:cubicBezTo>
                    <a:pt x="35" y="8"/>
                    <a:pt x="35" y="8"/>
                    <a:pt x="35" y="8"/>
                  </a:cubicBezTo>
                  <a:cubicBezTo>
                    <a:pt x="26" y="0"/>
                    <a:pt x="13" y="0"/>
                    <a:pt x="6" y="8"/>
                  </a:cubicBezTo>
                  <a:cubicBezTo>
                    <a:pt x="0" y="16"/>
                    <a:pt x="2" y="29"/>
                    <a:pt x="12" y="37"/>
                  </a:cubicBezTo>
                  <a:cubicBezTo>
                    <a:pt x="37" y="57"/>
                    <a:pt x="37" y="57"/>
                    <a:pt x="37" y="57"/>
                  </a:cubicBezTo>
                  <a:lnTo>
                    <a:pt x="61" y="28"/>
                  </a:lnTo>
                  <a:close/>
                </a:path>
              </a:pathLst>
            </a:custGeom>
            <a:solidFill>
              <a:srgbClr val="F469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grpSp>
        <p:nvGrpSpPr>
          <p:cNvPr id="136" name="组合 135"/>
          <p:cNvGrpSpPr/>
          <p:nvPr userDrawn="1"/>
        </p:nvGrpSpPr>
        <p:grpSpPr>
          <a:xfrm>
            <a:off x="5115271" y="1265260"/>
            <a:ext cx="796323" cy="741530"/>
            <a:chOff x="6236478" y="-1152203"/>
            <a:chExt cx="896938" cy="873125"/>
          </a:xfrm>
        </p:grpSpPr>
        <p:sp>
          <p:nvSpPr>
            <p:cNvPr id="137" name="Freeform 138"/>
            <p:cNvSpPr/>
            <p:nvPr/>
          </p:nvSpPr>
          <p:spPr bwMode="auto">
            <a:xfrm>
              <a:off x="6804803" y="-1110928"/>
              <a:ext cx="279400" cy="282575"/>
            </a:xfrm>
            <a:custGeom>
              <a:avLst/>
              <a:gdLst>
                <a:gd name="T0" fmla="*/ 5 w 74"/>
                <a:gd name="T1" fmla="*/ 12 h 75"/>
                <a:gd name="T2" fmla="*/ 61 w 74"/>
                <a:gd name="T3" fmla="*/ 70 h 75"/>
                <a:gd name="T4" fmla="*/ 69 w 74"/>
                <a:gd name="T5" fmla="*/ 63 h 75"/>
                <a:gd name="T6" fmla="*/ 13 w 74"/>
                <a:gd name="T7" fmla="*/ 5 h 75"/>
                <a:gd name="T8" fmla="*/ 5 w 74"/>
                <a:gd name="T9" fmla="*/ 12 h 75"/>
              </a:gdLst>
              <a:ahLst/>
              <a:cxnLst>
                <a:cxn ang="0">
                  <a:pos x="T0" y="T1"/>
                </a:cxn>
                <a:cxn ang="0">
                  <a:pos x="T2" y="T3"/>
                </a:cxn>
                <a:cxn ang="0">
                  <a:pos x="T4" y="T5"/>
                </a:cxn>
                <a:cxn ang="0">
                  <a:pos x="T6" y="T7"/>
                </a:cxn>
                <a:cxn ang="0">
                  <a:pos x="T8" y="T9"/>
                </a:cxn>
              </a:cxnLst>
              <a:rect l="0" t="0" r="r" b="b"/>
              <a:pathLst>
                <a:path w="74" h="75">
                  <a:moveTo>
                    <a:pt x="5" y="12"/>
                  </a:moveTo>
                  <a:cubicBezTo>
                    <a:pt x="24" y="31"/>
                    <a:pt x="42" y="51"/>
                    <a:pt x="61" y="70"/>
                  </a:cubicBezTo>
                  <a:cubicBezTo>
                    <a:pt x="66" y="75"/>
                    <a:pt x="74" y="68"/>
                    <a:pt x="69" y="63"/>
                  </a:cubicBezTo>
                  <a:cubicBezTo>
                    <a:pt x="51" y="44"/>
                    <a:pt x="32" y="24"/>
                    <a:pt x="13" y="5"/>
                  </a:cubicBezTo>
                  <a:cubicBezTo>
                    <a:pt x="9" y="0"/>
                    <a:pt x="0" y="7"/>
                    <a:pt x="5" y="12"/>
                  </a:cubicBezTo>
                  <a:close/>
                </a:path>
              </a:pathLst>
            </a:custGeom>
            <a:solidFill>
              <a:schemeClr val="bg2">
                <a:lumMod val="90000"/>
              </a:schemeClr>
            </a:solidFill>
            <a:ln>
              <a:noFill/>
            </a:ln>
          </p:spPr>
          <p:txBody>
            <a:bodyPr vert="horz" wrap="square" lIns="68580" tIns="34290" rIns="68580" bIns="34290" numCol="1" anchor="t" anchorCtr="0" compatLnSpc="1"/>
            <a:lstStyle/>
            <a:p>
              <a:endParaRPr lang="zh-CN" altLang="en-US" sz="1350"/>
            </a:p>
          </p:txBody>
        </p:sp>
        <p:sp>
          <p:nvSpPr>
            <p:cNvPr id="138" name="Freeform 139"/>
            <p:cNvSpPr/>
            <p:nvPr/>
          </p:nvSpPr>
          <p:spPr bwMode="auto">
            <a:xfrm>
              <a:off x="6695266" y="-1020441"/>
              <a:ext cx="282575" cy="280988"/>
            </a:xfrm>
            <a:custGeom>
              <a:avLst/>
              <a:gdLst>
                <a:gd name="T0" fmla="*/ 5 w 75"/>
                <a:gd name="T1" fmla="*/ 12 h 75"/>
                <a:gd name="T2" fmla="*/ 61 w 75"/>
                <a:gd name="T3" fmla="*/ 69 h 75"/>
                <a:gd name="T4" fmla="*/ 70 w 75"/>
                <a:gd name="T5" fmla="*/ 62 h 75"/>
                <a:gd name="T6" fmla="*/ 14 w 75"/>
                <a:gd name="T7" fmla="*/ 5 h 75"/>
                <a:gd name="T8" fmla="*/ 5 w 75"/>
                <a:gd name="T9" fmla="*/ 12 h 75"/>
              </a:gdLst>
              <a:ahLst/>
              <a:cxnLst>
                <a:cxn ang="0">
                  <a:pos x="T0" y="T1"/>
                </a:cxn>
                <a:cxn ang="0">
                  <a:pos x="T2" y="T3"/>
                </a:cxn>
                <a:cxn ang="0">
                  <a:pos x="T4" y="T5"/>
                </a:cxn>
                <a:cxn ang="0">
                  <a:pos x="T6" y="T7"/>
                </a:cxn>
                <a:cxn ang="0">
                  <a:pos x="T8" y="T9"/>
                </a:cxn>
              </a:cxnLst>
              <a:rect l="0" t="0" r="r" b="b"/>
              <a:pathLst>
                <a:path w="75" h="75">
                  <a:moveTo>
                    <a:pt x="5" y="12"/>
                  </a:moveTo>
                  <a:cubicBezTo>
                    <a:pt x="24" y="31"/>
                    <a:pt x="42" y="50"/>
                    <a:pt x="61" y="69"/>
                  </a:cubicBezTo>
                  <a:cubicBezTo>
                    <a:pt x="66" y="75"/>
                    <a:pt x="75" y="68"/>
                    <a:pt x="70" y="62"/>
                  </a:cubicBezTo>
                  <a:cubicBezTo>
                    <a:pt x="51" y="43"/>
                    <a:pt x="32" y="24"/>
                    <a:pt x="14" y="5"/>
                  </a:cubicBezTo>
                  <a:cubicBezTo>
                    <a:pt x="9" y="0"/>
                    <a:pt x="0" y="7"/>
                    <a:pt x="5" y="12"/>
                  </a:cubicBezTo>
                  <a:close/>
                </a:path>
              </a:pathLst>
            </a:custGeom>
            <a:solidFill>
              <a:schemeClr val="bg2">
                <a:lumMod val="90000"/>
              </a:schemeClr>
            </a:solidFill>
            <a:ln>
              <a:noFill/>
            </a:ln>
          </p:spPr>
          <p:txBody>
            <a:bodyPr vert="horz" wrap="square" lIns="68580" tIns="34290" rIns="68580" bIns="34290" numCol="1" anchor="t" anchorCtr="0" compatLnSpc="1"/>
            <a:lstStyle/>
            <a:p>
              <a:endParaRPr lang="zh-CN" altLang="en-US" sz="1350"/>
            </a:p>
          </p:txBody>
        </p:sp>
        <p:sp>
          <p:nvSpPr>
            <p:cNvPr id="139" name="Freeform 140"/>
            <p:cNvSpPr/>
            <p:nvPr/>
          </p:nvSpPr>
          <p:spPr bwMode="auto">
            <a:xfrm>
              <a:off x="6376178" y="-685478"/>
              <a:ext cx="260350" cy="277813"/>
            </a:xfrm>
            <a:custGeom>
              <a:avLst/>
              <a:gdLst>
                <a:gd name="T0" fmla="*/ 4 w 69"/>
                <a:gd name="T1" fmla="*/ 12 h 74"/>
                <a:gd name="T2" fmla="*/ 56 w 69"/>
                <a:gd name="T3" fmla="*/ 69 h 74"/>
                <a:gd name="T4" fmla="*/ 64 w 69"/>
                <a:gd name="T5" fmla="*/ 63 h 74"/>
                <a:gd name="T6" fmla="*/ 13 w 69"/>
                <a:gd name="T7" fmla="*/ 5 h 74"/>
                <a:gd name="T8" fmla="*/ 4 w 69"/>
                <a:gd name="T9" fmla="*/ 12 h 74"/>
              </a:gdLst>
              <a:ahLst/>
              <a:cxnLst>
                <a:cxn ang="0">
                  <a:pos x="T0" y="T1"/>
                </a:cxn>
                <a:cxn ang="0">
                  <a:pos x="T2" y="T3"/>
                </a:cxn>
                <a:cxn ang="0">
                  <a:pos x="T4" y="T5"/>
                </a:cxn>
                <a:cxn ang="0">
                  <a:pos x="T6" y="T7"/>
                </a:cxn>
                <a:cxn ang="0">
                  <a:pos x="T8" y="T9"/>
                </a:cxn>
              </a:cxnLst>
              <a:rect l="0" t="0" r="r" b="b"/>
              <a:pathLst>
                <a:path w="69" h="74">
                  <a:moveTo>
                    <a:pt x="4" y="12"/>
                  </a:moveTo>
                  <a:cubicBezTo>
                    <a:pt x="22" y="31"/>
                    <a:pt x="39" y="50"/>
                    <a:pt x="56" y="69"/>
                  </a:cubicBezTo>
                  <a:cubicBezTo>
                    <a:pt x="61" y="74"/>
                    <a:pt x="69" y="68"/>
                    <a:pt x="64" y="63"/>
                  </a:cubicBezTo>
                  <a:cubicBezTo>
                    <a:pt x="47" y="44"/>
                    <a:pt x="30" y="24"/>
                    <a:pt x="13" y="5"/>
                  </a:cubicBezTo>
                  <a:cubicBezTo>
                    <a:pt x="8" y="0"/>
                    <a:pt x="0" y="7"/>
                    <a:pt x="4" y="12"/>
                  </a:cubicBezTo>
                  <a:close/>
                </a:path>
              </a:pathLst>
            </a:custGeom>
            <a:solidFill>
              <a:schemeClr val="bg2">
                <a:lumMod val="90000"/>
              </a:schemeClr>
            </a:solidFill>
            <a:ln>
              <a:noFill/>
            </a:ln>
          </p:spPr>
          <p:txBody>
            <a:bodyPr vert="horz" wrap="square" lIns="68580" tIns="34290" rIns="68580" bIns="34290" numCol="1" anchor="t" anchorCtr="0" compatLnSpc="1"/>
            <a:lstStyle/>
            <a:p>
              <a:endParaRPr lang="zh-CN" altLang="en-US" sz="1350"/>
            </a:p>
          </p:txBody>
        </p:sp>
        <p:sp>
          <p:nvSpPr>
            <p:cNvPr id="140" name="Freeform 141"/>
            <p:cNvSpPr/>
            <p:nvPr/>
          </p:nvSpPr>
          <p:spPr bwMode="auto">
            <a:xfrm>
              <a:off x="6266641" y="-606103"/>
              <a:ext cx="260350" cy="277813"/>
            </a:xfrm>
            <a:custGeom>
              <a:avLst/>
              <a:gdLst>
                <a:gd name="T0" fmla="*/ 4 w 69"/>
                <a:gd name="T1" fmla="*/ 12 h 74"/>
                <a:gd name="T2" fmla="*/ 56 w 69"/>
                <a:gd name="T3" fmla="*/ 69 h 74"/>
                <a:gd name="T4" fmla="*/ 64 w 69"/>
                <a:gd name="T5" fmla="*/ 63 h 74"/>
                <a:gd name="T6" fmla="*/ 13 w 69"/>
                <a:gd name="T7" fmla="*/ 5 h 74"/>
                <a:gd name="T8" fmla="*/ 4 w 69"/>
                <a:gd name="T9" fmla="*/ 12 h 74"/>
              </a:gdLst>
              <a:ahLst/>
              <a:cxnLst>
                <a:cxn ang="0">
                  <a:pos x="T0" y="T1"/>
                </a:cxn>
                <a:cxn ang="0">
                  <a:pos x="T2" y="T3"/>
                </a:cxn>
                <a:cxn ang="0">
                  <a:pos x="T4" y="T5"/>
                </a:cxn>
                <a:cxn ang="0">
                  <a:pos x="T6" y="T7"/>
                </a:cxn>
                <a:cxn ang="0">
                  <a:pos x="T8" y="T9"/>
                </a:cxn>
              </a:cxnLst>
              <a:rect l="0" t="0" r="r" b="b"/>
              <a:pathLst>
                <a:path w="69" h="74">
                  <a:moveTo>
                    <a:pt x="4" y="12"/>
                  </a:moveTo>
                  <a:cubicBezTo>
                    <a:pt x="22" y="31"/>
                    <a:pt x="39" y="50"/>
                    <a:pt x="56" y="69"/>
                  </a:cubicBezTo>
                  <a:cubicBezTo>
                    <a:pt x="61" y="74"/>
                    <a:pt x="69" y="68"/>
                    <a:pt x="64" y="63"/>
                  </a:cubicBezTo>
                  <a:cubicBezTo>
                    <a:pt x="47" y="44"/>
                    <a:pt x="30" y="24"/>
                    <a:pt x="13" y="5"/>
                  </a:cubicBezTo>
                  <a:cubicBezTo>
                    <a:pt x="8" y="0"/>
                    <a:pt x="0" y="7"/>
                    <a:pt x="4" y="12"/>
                  </a:cubicBezTo>
                  <a:close/>
                </a:path>
              </a:pathLst>
            </a:custGeom>
            <a:solidFill>
              <a:schemeClr val="bg2">
                <a:lumMod val="90000"/>
              </a:schemeClr>
            </a:solidFill>
            <a:ln>
              <a:noFill/>
            </a:ln>
          </p:spPr>
          <p:txBody>
            <a:bodyPr vert="horz" wrap="square" lIns="68580" tIns="34290" rIns="68580" bIns="34290" numCol="1" anchor="t" anchorCtr="0" compatLnSpc="1"/>
            <a:lstStyle/>
            <a:p>
              <a:endParaRPr lang="zh-CN" altLang="en-US" sz="1350"/>
            </a:p>
          </p:txBody>
        </p:sp>
        <p:sp>
          <p:nvSpPr>
            <p:cNvPr id="141" name="Freeform 142"/>
            <p:cNvSpPr/>
            <p:nvPr/>
          </p:nvSpPr>
          <p:spPr bwMode="auto">
            <a:xfrm>
              <a:off x="6412691" y="-1152203"/>
              <a:ext cx="534988" cy="873125"/>
            </a:xfrm>
            <a:custGeom>
              <a:avLst/>
              <a:gdLst>
                <a:gd name="T0" fmla="*/ 122 w 142"/>
                <a:gd name="T1" fmla="*/ 5 h 232"/>
                <a:gd name="T2" fmla="*/ 66 w 142"/>
                <a:gd name="T3" fmla="*/ 66 h 232"/>
                <a:gd name="T4" fmla="*/ 57 w 142"/>
                <a:gd name="T5" fmla="*/ 137 h 232"/>
                <a:gd name="T6" fmla="*/ 10 w 142"/>
                <a:gd name="T7" fmla="*/ 210 h 232"/>
                <a:gd name="T8" fmla="*/ 19 w 142"/>
                <a:gd name="T9" fmla="*/ 225 h 232"/>
                <a:gd name="T10" fmla="*/ 77 w 142"/>
                <a:gd name="T11" fmla="*/ 118 h 232"/>
                <a:gd name="T12" fmla="*/ 102 w 142"/>
                <a:gd name="T13" fmla="*/ 42 h 232"/>
                <a:gd name="T14" fmla="*/ 131 w 142"/>
                <a:gd name="T15" fmla="*/ 21 h 232"/>
                <a:gd name="T16" fmla="*/ 122 w 142"/>
                <a:gd name="T17" fmla="*/ 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232">
                  <a:moveTo>
                    <a:pt x="122" y="5"/>
                  </a:moveTo>
                  <a:cubicBezTo>
                    <a:pt x="97" y="18"/>
                    <a:pt x="76" y="40"/>
                    <a:pt x="66" y="66"/>
                  </a:cubicBezTo>
                  <a:cubicBezTo>
                    <a:pt x="58" y="88"/>
                    <a:pt x="61" y="114"/>
                    <a:pt x="57" y="137"/>
                  </a:cubicBezTo>
                  <a:cubicBezTo>
                    <a:pt x="52" y="169"/>
                    <a:pt x="37" y="193"/>
                    <a:pt x="10" y="210"/>
                  </a:cubicBezTo>
                  <a:cubicBezTo>
                    <a:pt x="0" y="216"/>
                    <a:pt x="10" y="232"/>
                    <a:pt x="19" y="225"/>
                  </a:cubicBezTo>
                  <a:cubicBezTo>
                    <a:pt x="58" y="200"/>
                    <a:pt x="74" y="163"/>
                    <a:pt x="77" y="118"/>
                  </a:cubicBezTo>
                  <a:cubicBezTo>
                    <a:pt x="80" y="88"/>
                    <a:pt x="81" y="65"/>
                    <a:pt x="102" y="42"/>
                  </a:cubicBezTo>
                  <a:cubicBezTo>
                    <a:pt x="110" y="33"/>
                    <a:pt x="121" y="26"/>
                    <a:pt x="131" y="21"/>
                  </a:cubicBezTo>
                  <a:cubicBezTo>
                    <a:pt x="142" y="16"/>
                    <a:pt x="132" y="0"/>
                    <a:pt x="122" y="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2" name="Freeform 143"/>
            <p:cNvSpPr/>
            <p:nvPr/>
          </p:nvSpPr>
          <p:spPr bwMode="auto">
            <a:xfrm>
              <a:off x="6236478" y="-979166"/>
              <a:ext cx="896938" cy="488950"/>
            </a:xfrm>
            <a:custGeom>
              <a:avLst/>
              <a:gdLst>
                <a:gd name="T0" fmla="*/ 232 w 238"/>
                <a:gd name="T1" fmla="*/ 20 h 130"/>
                <a:gd name="T2" fmla="*/ 168 w 238"/>
                <a:gd name="T3" fmla="*/ 73 h 130"/>
                <a:gd name="T4" fmla="*/ 97 w 238"/>
                <a:gd name="T5" fmla="*/ 77 h 130"/>
                <a:gd name="T6" fmla="*/ 21 w 238"/>
                <a:gd name="T7" fmla="*/ 120 h 130"/>
                <a:gd name="T8" fmla="*/ 6 w 238"/>
                <a:gd name="T9" fmla="*/ 110 h 130"/>
                <a:gd name="T10" fmla="*/ 117 w 238"/>
                <a:gd name="T11" fmla="*/ 58 h 130"/>
                <a:gd name="T12" fmla="*/ 194 w 238"/>
                <a:gd name="T13" fmla="*/ 38 h 130"/>
                <a:gd name="T14" fmla="*/ 217 w 238"/>
                <a:gd name="T15" fmla="*/ 10 h 130"/>
                <a:gd name="T16" fmla="*/ 232 w 238"/>
                <a:gd name="T17" fmla="*/ 2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130">
                  <a:moveTo>
                    <a:pt x="232" y="20"/>
                  </a:moveTo>
                  <a:cubicBezTo>
                    <a:pt x="218" y="45"/>
                    <a:pt x="195" y="64"/>
                    <a:pt x="168" y="73"/>
                  </a:cubicBezTo>
                  <a:cubicBezTo>
                    <a:pt x="146" y="80"/>
                    <a:pt x="120" y="75"/>
                    <a:pt x="97" y="77"/>
                  </a:cubicBezTo>
                  <a:cubicBezTo>
                    <a:pt x="65" y="80"/>
                    <a:pt x="40" y="94"/>
                    <a:pt x="21" y="120"/>
                  </a:cubicBezTo>
                  <a:cubicBezTo>
                    <a:pt x="14" y="130"/>
                    <a:pt x="0" y="119"/>
                    <a:pt x="6" y="110"/>
                  </a:cubicBezTo>
                  <a:cubicBezTo>
                    <a:pt x="34" y="72"/>
                    <a:pt x="72" y="59"/>
                    <a:pt x="117" y="58"/>
                  </a:cubicBezTo>
                  <a:cubicBezTo>
                    <a:pt x="147" y="58"/>
                    <a:pt x="170" y="58"/>
                    <a:pt x="194" y="38"/>
                  </a:cubicBezTo>
                  <a:cubicBezTo>
                    <a:pt x="204" y="30"/>
                    <a:pt x="212" y="20"/>
                    <a:pt x="217" y="10"/>
                  </a:cubicBezTo>
                  <a:cubicBezTo>
                    <a:pt x="223" y="0"/>
                    <a:pt x="238" y="10"/>
                    <a:pt x="232" y="2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grpSp>
      <p:sp>
        <p:nvSpPr>
          <p:cNvPr id="288" name="Oval 47"/>
          <p:cNvSpPr>
            <a:spLocks noChangeArrowheads="1"/>
          </p:cNvSpPr>
          <p:nvPr/>
        </p:nvSpPr>
        <p:spPr bwMode="auto">
          <a:xfrm>
            <a:off x="1896858" y="3040006"/>
            <a:ext cx="1205056" cy="1151393"/>
          </a:xfrm>
          <a:prstGeom prst="ellipse">
            <a:avLst/>
          </a:prstGeom>
          <a:solidFill>
            <a:schemeClr val="accent1">
              <a:lumMod val="20000"/>
              <a:lumOff val="80000"/>
            </a:schemeClr>
          </a:solidFill>
          <a:ln>
            <a:noFill/>
          </a:ln>
        </p:spPr>
        <p:txBody>
          <a:bodyPr vert="horz" wrap="square" lIns="68580" tIns="34290" rIns="68580" bIns="34290" numCol="1" anchor="t" anchorCtr="0" compatLnSpc="1"/>
          <a:lstStyle/>
          <a:p>
            <a:endParaRPr lang="zh-CN" altLang="en-US" sz="1350"/>
          </a:p>
        </p:txBody>
      </p:sp>
      <p:pic>
        <p:nvPicPr>
          <p:cNvPr id="292" name="图片 291" descr="图片包含 游戏机, 桌子, 杯子, 电脑&#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8232" t="10727" r="9291" b="12058"/>
          <a:stretch>
            <a:fillRect/>
          </a:stretch>
        </p:blipFill>
        <p:spPr>
          <a:xfrm>
            <a:off x="2076719" y="3206448"/>
            <a:ext cx="862757" cy="807725"/>
          </a:xfrm>
          <a:prstGeom prst="ellipse">
            <a:avLst/>
          </a:prstGeom>
        </p:spPr>
      </p:pic>
      <p:sp>
        <p:nvSpPr>
          <p:cNvPr id="293" name="文本框 292"/>
          <p:cNvSpPr txBox="1"/>
          <p:nvPr/>
        </p:nvSpPr>
        <p:spPr>
          <a:xfrm>
            <a:off x="398622" y="1203960"/>
            <a:ext cx="4128611" cy="1421928"/>
          </a:xfrm>
          <a:prstGeom prst="rect">
            <a:avLst/>
          </a:prstGeom>
          <a:noFill/>
          <a:effectLst>
            <a:outerShdw dist="63500" dir="3000000" algn="ctr" rotWithShape="0">
              <a:schemeClr val="bg1"/>
            </a:outerShdw>
          </a:effectLst>
        </p:spPr>
        <p:txBody>
          <a:bodyPr wrap="square" rtlCol="0">
            <a:spAutoFit/>
          </a:bodyPr>
          <a:lstStyle/>
          <a:p>
            <a:pPr algn="ctr">
              <a:lnSpc>
                <a:spcPct val="120000"/>
              </a:lnSpc>
            </a:pPr>
            <a:r>
              <a:rPr lang="en-US" altLang="zh-CN" sz="3600" b="1" dirty="0">
                <a:latin typeface="Microsoft YaHei" panose="020B0503020204020204" pitchFamily="34" charset="-122"/>
                <a:ea typeface="Microsoft YaHei" panose="020B0503020204020204" pitchFamily="34" charset="-122"/>
                <a:sym typeface="+mn-ea"/>
              </a:rPr>
              <a:t>Benign Disease of the Uterus </a:t>
            </a:r>
          </a:p>
        </p:txBody>
      </p:sp>
      <p:sp>
        <p:nvSpPr>
          <p:cNvPr id="2" name="Text Box 1"/>
          <p:cNvSpPr txBox="1"/>
          <p:nvPr/>
        </p:nvSpPr>
        <p:spPr>
          <a:xfrm>
            <a:off x="144304" y="4659154"/>
            <a:ext cx="3257074" cy="553998"/>
          </a:xfrm>
          <a:prstGeom prst="rect">
            <a:avLst/>
          </a:prstGeom>
          <a:noFill/>
        </p:spPr>
        <p:txBody>
          <a:bodyPr wrap="square" rtlCol="0">
            <a:spAutoFit/>
          </a:bodyPr>
          <a:lstStyle/>
          <a:p>
            <a:r>
              <a:rPr lang="en-US" sz="1500" b="1" i="1"/>
              <a:t>Done by Aseel Sadaqa </a:t>
            </a:r>
          </a:p>
          <a:p>
            <a:r>
              <a:rPr lang="en-US" sz="1500" b="1" i="1"/>
              <a:t>Supervised by : Dr.Omar Dabbas.</a:t>
            </a:r>
          </a:p>
        </p:txBody>
      </p:sp>
    </p:spTree>
    <p:extLst>
      <p:ext uri="{BB962C8B-B14F-4D97-AF65-F5344CB8AC3E}">
        <p14:creationId xmlns:p14="http://schemas.microsoft.com/office/powerpoint/2010/main" val="1602638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476726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75811" y="1053466"/>
            <a:ext cx="4565333" cy="507831"/>
          </a:xfrm>
          <a:prstGeom prst="rect">
            <a:avLst/>
          </a:prstGeom>
          <a:noFill/>
          <a:effectLst>
            <a:outerShdw dist="63500" dir="3000000" algn="ctr" rotWithShape="0">
              <a:schemeClr val="bg1"/>
            </a:outerShdw>
          </a:effectLst>
        </p:spPr>
        <p:txBody>
          <a:bodyPr wrap="square" rtlCol="0">
            <a:spAutoFit/>
          </a:bodyPr>
          <a:lstStyle/>
          <a:p>
            <a:pPr algn="ctr"/>
            <a:r>
              <a:rPr lang="en-US"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366237" y="2094548"/>
            <a:ext cx="7250906" cy="1777410"/>
          </a:xfrm>
          <a:prstGeom prst="rect">
            <a:avLst/>
          </a:prstGeom>
          <a:noFill/>
        </p:spPr>
        <p:txBody>
          <a:bodyPr wrap="square" rtlCol="0">
            <a:spAutoFit/>
          </a:bodyPr>
          <a:lstStyle/>
          <a:p>
            <a:r>
              <a:rPr lang="en-US" sz="1350"/>
              <a:t>Uterine leiomyomas (fibroids) are benign, hormone-sensitive uterine neoplasms. </a:t>
            </a:r>
          </a:p>
          <a:p>
            <a:r>
              <a:rPr lang="en-US" sz="1350">
                <a:sym typeface="+mn-ea"/>
              </a:rPr>
              <a:t>It is the most common pelvic neoplasm in females.</a:t>
            </a:r>
          </a:p>
          <a:p>
            <a:r>
              <a:rPr lang="en-US" sz="1350">
                <a:sym typeface="+mn-ea"/>
              </a:rPr>
              <a:t>They arise in reproductive-age females and, when symptomatic, typically present with symptoms of abnormal uterine bleeding and/or pelvic pain/pressure. Uterine fibroids may also have reproductive effects (eg, infertility, adverse pregnancy outcomes).</a:t>
            </a:r>
            <a:endParaRPr lang="en-US" sz="1350"/>
          </a:p>
          <a:p>
            <a:r>
              <a:rPr lang="en-US" sz="1500" b="1" i="1">
                <a:sym typeface="+mn-ea"/>
              </a:rPr>
              <a:t>Etiology</a:t>
            </a:r>
            <a:r>
              <a:rPr lang="en-US" sz="1350">
                <a:sym typeface="+mn-ea"/>
              </a:rPr>
              <a:t>: Excessive estrogen causes more proliferation of mymetruim , so hypersetorgenic state : early meanrch , late menapause , nulliparity , anovulation like PCOS, obese , ethnicity black race</a:t>
            </a:r>
            <a:endParaRPr lang="en-US" sz="1350"/>
          </a:p>
          <a:p>
            <a:endParaRPr lang="en-US" sz="1350"/>
          </a:p>
        </p:txBody>
      </p:sp>
    </p:spTree>
    <p:extLst>
      <p:ext uri="{BB962C8B-B14F-4D97-AF65-F5344CB8AC3E}">
        <p14:creationId xmlns:p14="http://schemas.microsoft.com/office/powerpoint/2010/main" val="2143042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
          <p:cNvSpPr/>
          <p:nvPr/>
        </p:nvSpPr>
        <p:spPr>
          <a:xfrm>
            <a:off x="775811" y="1082517"/>
            <a:ext cx="476726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Presentation</a:t>
            </a:r>
            <a:endParaRPr lang="ar-JO" altLang="en-US"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Text Box 2"/>
          <p:cNvSpPr txBox="1"/>
          <p:nvPr/>
        </p:nvSpPr>
        <p:spPr>
          <a:xfrm>
            <a:off x="124778" y="1808321"/>
            <a:ext cx="4293394" cy="3370153"/>
          </a:xfrm>
          <a:prstGeom prst="rect">
            <a:avLst/>
          </a:prstGeom>
          <a:noFill/>
        </p:spPr>
        <p:txBody>
          <a:bodyPr wrap="square" rtlCol="0">
            <a:spAutoFit/>
          </a:bodyPr>
          <a:lstStyle/>
          <a:p>
            <a:r>
              <a:rPr lang="en-US" sz="1350">
                <a:sym typeface="+mn-ea"/>
              </a:rPr>
              <a:t>The </a:t>
            </a:r>
            <a:r>
              <a:rPr lang="en-US" sz="1350" b="1" i="1" u="sng">
                <a:sym typeface="+mn-ea"/>
              </a:rPr>
              <a:t>majority</a:t>
            </a:r>
            <a:r>
              <a:rPr lang="en-US" sz="1350">
                <a:sym typeface="+mn-ea"/>
              </a:rPr>
              <a:t> of myomas are </a:t>
            </a:r>
            <a:r>
              <a:rPr lang="en-US" sz="1350" b="1" i="1" u="sng">
                <a:sym typeface="+mn-ea"/>
              </a:rPr>
              <a:t>small and asymptomatic</a:t>
            </a:r>
            <a:r>
              <a:rPr lang="en-US" sz="1350">
                <a:sym typeface="+mn-ea"/>
              </a:rPr>
              <a:t>, but many patients with fibroids have significant problems that interfere with some aspect of their lives and warrant therapy. These symptoms are related to the number, size, and location of the tumors.</a:t>
            </a:r>
            <a:endParaRPr lang="en-US" sz="1350"/>
          </a:p>
          <a:p>
            <a:r>
              <a:rPr lang="en-US" sz="1350">
                <a:sym typeface="+mn-ea"/>
              </a:rPr>
              <a:t>Symptoms are classified into three categories:</a:t>
            </a:r>
            <a:endParaRPr lang="en-US" sz="1350"/>
          </a:p>
          <a:p>
            <a:r>
              <a:rPr lang="en-US" b="1">
                <a:sym typeface="+mn-ea"/>
              </a:rPr>
              <a:t>1)</a:t>
            </a:r>
            <a:r>
              <a:rPr lang="en-US" sz="1350">
                <a:sym typeface="+mn-ea"/>
              </a:rPr>
              <a:t>Heavy or prolonged menstrual bleeding</a:t>
            </a:r>
            <a:endParaRPr lang="en-US" sz="1350"/>
          </a:p>
          <a:p>
            <a:r>
              <a:rPr lang="en-US" sz="1500" b="1">
                <a:sym typeface="+mn-ea"/>
              </a:rPr>
              <a:t>2)</a:t>
            </a:r>
            <a:r>
              <a:rPr lang="en-US" sz="1350">
                <a:sym typeface="+mn-ea"/>
              </a:rPr>
              <a:t>Bulk-related symptoms, such as pelvic pressure and pain</a:t>
            </a:r>
            <a:endParaRPr lang="en-US" sz="1350"/>
          </a:p>
          <a:p>
            <a:r>
              <a:rPr lang="en-US" b="1">
                <a:sym typeface="+mn-ea"/>
              </a:rPr>
              <a:t>3)</a:t>
            </a:r>
            <a:r>
              <a:rPr lang="en-US" sz="1350">
                <a:sym typeface="+mn-ea"/>
              </a:rPr>
              <a:t>Reproductive dysfunction (ie, infertility, miscarriage, obstetric complications)</a:t>
            </a:r>
            <a:endParaRPr lang="en-US" sz="1350"/>
          </a:p>
          <a:p>
            <a:r>
              <a:rPr lang="en-US" sz="1350">
                <a:sym typeface="+mn-ea"/>
              </a:rPr>
              <a:t>Among symptomatic patients with uterine fibroids, abnormal uterine bleeding (AUB) is most commen presenting symptom.</a:t>
            </a:r>
            <a:endParaRPr lang="en-US" sz="1350"/>
          </a:p>
          <a:p>
            <a:endParaRPr lang="en-US" sz="1350"/>
          </a:p>
          <a:p>
            <a:endParaRPr lang="en-US" sz="1350"/>
          </a:p>
        </p:txBody>
      </p:sp>
      <p:pic>
        <p:nvPicPr>
          <p:cNvPr id="6" name="Content Placeholder 5" descr="Fibroid 6"/>
          <p:cNvPicPr>
            <a:picLocks noGrp="1" noChangeAspect="1"/>
          </p:cNvPicPr>
          <p:nvPr>
            <p:ph idx="1"/>
          </p:nvPr>
        </p:nvPicPr>
        <p:blipFill>
          <a:blip r:embed="rId2"/>
          <a:stretch>
            <a:fillRect/>
          </a:stretch>
        </p:blipFill>
        <p:spPr>
          <a:xfrm>
            <a:off x="4510564" y="1796892"/>
            <a:ext cx="4462463" cy="3911441"/>
          </a:xfrm>
          <a:prstGeom prst="rect">
            <a:avLst/>
          </a:prstGeom>
        </p:spPr>
      </p:pic>
    </p:spTree>
    <p:extLst>
      <p:ext uri="{BB962C8B-B14F-4D97-AF65-F5344CB8AC3E}">
        <p14:creationId xmlns:p14="http://schemas.microsoft.com/office/powerpoint/2010/main" val="1146547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bwMode="auto">
          <a:xfrm>
            <a:off x="0" y="4961020"/>
            <a:ext cx="9144000" cy="1073068"/>
          </a:xfrm>
          <a:custGeom>
            <a:avLst/>
            <a:gdLst>
              <a:gd name="T0" fmla="*/ 2679 w 2679"/>
              <a:gd name="T1" fmla="*/ 276 h 778"/>
              <a:gd name="T2" fmla="*/ 1743 w 2679"/>
              <a:gd name="T3" fmla="*/ 310 h 778"/>
              <a:gd name="T4" fmla="*/ 832 w 2679"/>
              <a:gd name="T5" fmla="*/ 322 h 778"/>
              <a:gd name="T6" fmla="*/ 352 w 2679"/>
              <a:gd name="T7" fmla="*/ 274 h 778"/>
              <a:gd name="T8" fmla="*/ 160 w 2679"/>
              <a:gd name="T9" fmla="*/ 136 h 778"/>
              <a:gd name="T10" fmla="*/ 0 w 2679"/>
              <a:gd name="T11" fmla="*/ 0 h 778"/>
              <a:gd name="T12" fmla="*/ 0 w 2679"/>
              <a:gd name="T13" fmla="*/ 778 h 778"/>
              <a:gd name="T14" fmla="*/ 2679 w 2679"/>
              <a:gd name="T15" fmla="*/ 778 h 778"/>
              <a:gd name="T16" fmla="*/ 2679 w 2679"/>
              <a:gd name="T17" fmla="*/ 27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9" h="778">
                <a:moveTo>
                  <a:pt x="2679" y="276"/>
                </a:moveTo>
                <a:cubicBezTo>
                  <a:pt x="2452" y="367"/>
                  <a:pt x="2074" y="456"/>
                  <a:pt x="1743" y="310"/>
                </a:cubicBezTo>
                <a:cubicBezTo>
                  <a:pt x="1252" y="94"/>
                  <a:pt x="1066" y="580"/>
                  <a:pt x="832" y="322"/>
                </a:cubicBezTo>
                <a:cubicBezTo>
                  <a:pt x="598" y="64"/>
                  <a:pt x="352" y="274"/>
                  <a:pt x="352" y="274"/>
                </a:cubicBezTo>
                <a:cubicBezTo>
                  <a:pt x="328" y="76"/>
                  <a:pt x="160" y="136"/>
                  <a:pt x="160" y="136"/>
                </a:cubicBezTo>
                <a:cubicBezTo>
                  <a:pt x="134" y="63"/>
                  <a:pt x="70" y="22"/>
                  <a:pt x="0" y="0"/>
                </a:cubicBezTo>
                <a:cubicBezTo>
                  <a:pt x="0" y="778"/>
                  <a:pt x="0" y="778"/>
                  <a:pt x="0" y="778"/>
                </a:cubicBezTo>
                <a:cubicBezTo>
                  <a:pt x="2679" y="778"/>
                  <a:pt x="2679" y="778"/>
                  <a:pt x="2679" y="778"/>
                </a:cubicBezTo>
                <a:lnTo>
                  <a:pt x="2679" y="276"/>
                </a:lnTo>
                <a:close/>
              </a:path>
            </a:pathLst>
          </a:custGeom>
          <a:solidFill>
            <a:srgbClr val="00B050"/>
          </a:solidFill>
          <a:ln>
            <a:noFill/>
          </a:ln>
        </p:spPr>
        <p:txBody>
          <a:bodyPr vert="horz" wrap="square" lIns="68580" tIns="34290" rIns="68580" bIns="34290" numCol="1" anchor="t" anchorCtr="0" compatLnSpc="1"/>
          <a:lstStyle/>
          <a:p>
            <a:endParaRPr lang="zh-CN" altLang="en-US" sz="1350" dirty="0"/>
          </a:p>
        </p:txBody>
      </p:sp>
      <p:sp>
        <p:nvSpPr>
          <p:cNvPr id="2" name="矩形 2"/>
          <p:cNvSpPr/>
          <p:nvPr/>
        </p:nvSpPr>
        <p:spPr>
          <a:xfrm>
            <a:off x="775811" y="1082517"/>
            <a:ext cx="476726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文本框 4"/>
          <p:cNvSpPr txBox="1"/>
          <p:nvPr/>
        </p:nvSpPr>
        <p:spPr>
          <a:xfrm>
            <a:off x="775811" y="1053466"/>
            <a:ext cx="4565333" cy="507831"/>
          </a:xfrm>
          <a:prstGeom prst="rect">
            <a:avLst/>
          </a:prstGeom>
          <a:noFill/>
          <a:effectLst>
            <a:outerShdw dist="63500" dir="3000000" algn="ctr" rotWithShape="0">
              <a:schemeClr val="bg1"/>
            </a:outerShdw>
          </a:effectLst>
        </p:spPr>
        <p:txBody>
          <a:bodyPr wrap="square" rtlCol="0">
            <a:spAutoFit/>
          </a:bodyPr>
          <a:lstStyle/>
          <a:p>
            <a:pPr algn="ctr"/>
            <a:r>
              <a:rPr lang="en-US" altLang="zh-CN"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Investigation</a:t>
            </a:r>
          </a:p>
        </p:txBody>
      </p:sp>
      <p:sp>
        <p:nvSpPr>
          <p:cNvPr id="7"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Text Box 2"/>
          <p:cNvSpPr txBox="1"/>
          <p:nvPr/>
        </p:nvSpPr>
        <p:spPr>
          <a:xfrm>
            <a:off x="379571" y="1866900"/>
            <a:ext cx="5095875" cy="2239074"/>
          </a:xfrm>
          <a:prstGeom prst="rect">
            <a:avLst/>
          </a:prstGeom>
          <a:noFill/>
        </p:spPr>
        <p:txBody>
          <a:bodyPr wrap="square" rtlCol="0">
            <a:spAutoFit/>
          </a:bodyPr>
          <a:lstStyle/>
          <a:p>
            <a:r>
              <a:rPr lang="en-US" b="1"/>
              <a:t>1)</a:t>
            </a:r>
            <a:r>
              <a:rPr lang="en-US" sz="1350" b="1"/>
              <a:t>Ultrasound (best initial test)</a:t>
            </a:r>
            <a:r>
              <a:rPr lang="en-US" sz="1350"/>
              <a:t>  </a:t>
            </a:r>
          </a:p>
          <a:p>
            <a:r>
              <a:rPr lang="en-US" sz="1350"/>
              <a:t>Concentric, hypoechoic, heterogeneous tumors</a:t>
            </a:r>
          </a:p>
          <a:p>
            <a:r>
              <a:rPr lang="en-US" sz="1350"/>
              <a:t>Calcifications or cystic areas suggest necrosis</a:t>
            </a:r>
          </a:p>
          <a:p>
            <a:r>
              <a:rPr lang="en-US" b="1"/>
              <a:t>2)</a:t>
            </a:r>
            <a:r>
              <a:rPr lang="en-US" sz="1350"/>
              <a:t>Saline-infused sonography: can be used to better visualize submucosal and intramural fibroids</a:t>
            </a:r>
          </a:p>
          <a:p>
            <a:r>
              <a:rPr lang="en-US" b="1"/>
              <a:t>3)</a:t>
            </a:r>
            <a:r>
              <a:rPr lang="en-US" sz="1350"/>
              <a:t>Hysteroscopy: to assess submucosal fibroids</a:t>
            </a:r>
          </a:p>
          <a:p>
            <a:r>
              <a:rPr lang="en-US" b="1"/>
              <a:t>4)</a:t>
            </a:r>
            <a:r>
              <a:rPr lang="en-US" sz="1350"/>
              <a:t>MRI: to evaluate the uterus and ovaries for potentially complicated surgical cases and visually differentiate between leiomyomas, adenomyomas, and adenomyosis</a:t>
            </a:r>
          </a:p>
        </p:txBody>
      </p:sp>
      <p:pic>
        <p:nvPicPr>
          <p:cNvPr id="6" name="Picture 5" descr="download"/>
          <p:cNvPicPr>
            <a:picLocks noChangeAspect="1"/>
          </p:cNvPicPr>
          <p:nvPr/>
        </p:nvPicPr>
        <p:blipFill>
          <a:blip r:embed="rId2"/>
          <a:stretch>
            <a:fillRect/>
          </a:stretch>
        </p:blipFill>
        <p:spPr>
          <a:xfrm>
            <a:off x="5543074" y="1866900"/>
            <a:ext cx="3358039" cy="3124200"/>
          </a:xfrm>
          <a:prstGeom prst="rect">
            <a:avLst/>
          </a:prstGeom>
        </p:spPr>
      </p:pic>
    </p:spTree>
    <p:extLst>
      <p:ext uri="{BB962C8B-B14F-4D97-AF65-F5344CB8AC3E}">
        <p14:creationId xmlns:p14="http://schemas.microsoft.com/office/powerpoint/2010/main" val="18091597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63906" y="1082517"/>
            <a:ext cx="7443311"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Treatment</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249556" y="1848327"/>
            <a:ext cx="8092916" cy="2723823"/>
          </a:xfrm>
          <a:prstGeom prst="rect">
            <a:avLst/>
          </a:prstGeom>
          <a:noFill/>
        </p:spPr>
        <p:txBody>
          <a:bodyPr wrap="square" rtlCol="0">
            <a:spAutoFit/>
          </a:bodyPr>
          <a:lstStyle/>
          <a:p>
            <a:r>
              <a:rPr lang="en-US" sz="1350"/>
              <a:t>Treatment should </a:t>
            </a:r>
            <a:r>
              <a:rPr lang="en-US" sz="1350" b="1"/>
              <a:t>only</a:t>
            </a:r>
            <a:r>
              <a:rPr lang="en-US" sz="1350"/>
              <a:t> be considered in </a:t>
            </a:r>
            <a:r>
              <a:rPr lang="en-US" sz="1350" b="1"/>
              <a:t>symptomatic</a:t>
            </a:r>
            <a:r>
              <a:rPr lang="en-US" sz="1350"/>
              <a:t> patients because of the side effects of medical therapy and surgery. The goal is to </a:t>
            </a:r>
            <a:r>
              <a:rPr lang="en-US" sz="1350" b="1"/>
              <a:t>relieve symptoms</a:t>
            </a:r>
            <a:r>
              <a:rPr lang="en-US" sz="1350"/>
              <a:t>. Perimenopausal women warrant expectant management in most cases. </a:t>
            </a:r>
          </a:p>
          <a:p>
            <a:r>
              <a:rPr lang="en-US" b="1"/>
              <a:t>Asymptomatic fibroids</a:t>
            </a:r>
          </a:p>
          <a:p>
            <a:r>
              <a:rPr lang="en-US" sz="1350"/>
              <a:t>Do not require treatment </a:t>
            </a:r>
          </a:p>
          <a:p>
            <a:r>
              <a:rPr lang="en-US" sz="1350"/>
              <a:t>Frequent follow-ups (approx. every 6–12 months) with pelvic ultrasonography  and symptom monitoring</a:t>
            </a:r>
          </a:p>
          <a:p>
            <a:r>
              <a:rPr lang="en-US" sz="1350"/>
              <a:t>Patients should be counseled to contact their physician if new symptoms develop.</a:t>
            </a:r>
          </a:p>
          <a:p>
            <a:r>
              <a:rPr lang="en-US" b="1"/>
              <a:t>Symptomatic fibroids</a:t>
            </a:r>
          </a:p>
          <a:p>
            <a:r>
              <a:rPr lang="en-US" sz="1350"/>
              <a:t>The choice of treatment modality depends on the patient's desire to preserve fertility, other personal preference, comorbidities (e.g., contraindications to surgery), and severity of symptoms.</a:t>
            </a:r>
          </a:p>
          <a:p>
            <a:r>
              <a:rPr lang="en-US" sz="1350"/>
              <a:t>Postmenopausal patients and those who do not wish to conceive in the future are eligible for all forms of treatment, i.e., medical therapy, interventional therapy, and surgery. The options available to patients who wish to conceive in the future are medical therapy and myomectomy.</a:t>
            </a:r>
          </a:p>
        </p:txBody>
      </p:sp>
    </p:spTree>
    <p:extLst>
      <p:ext uri="{BB962C8B-B14F-4D97-AF65-F5344CB8AC3E}">
        <p14:creationId xmlns:p14="http://schemas.microsoft.com/office/powerpoint/2010/main" val="4223911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2" y="1082517"/>
            <a:ext cx="7443311"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75811" y="1157288"/>
            <a:ext cx="7443788" cy="507831"/>
          </a:xfrm>
          <a:prstGeom prst="rect">
            <a:avLst/>
          </a:prstGeom>
          <a:noFill/>
          <a:effectLst>
            <a:outerShdw dist="63500" dir="3000000" algn="ctr" rotWithShape="0">
              <a:schemeClr val="bg1"/>
            </a:outerShdw>
          </a:effectLst>
        </p:spPr>
        <p:txBody>
          <a:bodyPr wrap="square" rtlCol="0">
            <a:spAutoFit/>
          </a:bodyPr>
          <a:lstStyle/>
          <a:p>
            <a:pPr algn="l"/>
            <a:r>
              <a:rPr lang="en-US" altLang="zh-CN" sz="2700" dirty="0">
                <a:solidFill>
                  <a:srgbClr val="C00000"/>
                </a:solidFill>
                <a:latin typeface="Arial" panose="020B0604020202020204" pitchFamily="34" charset="0"/>
                <a:ea typeface="思源黑体 CN Regular" panose="020B0500000000000000" pitchFamily="34" charset="-122"/>
                <a:sym typeface="Arial" panose="020B0604020202020204" pitchFamily="34" charset="0"/>
              </a:rPr>
              <a:t>Fibroid: Medical Therapy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38"/>
          <p:cNvSpPr/>
          <p:nvPr/>
        </p:nvSpPr>
        <p:spPr>
          <a:xfrm>
            <a:off x="1127519" y="2473565"/>
            <a:ext cx="1710725" cy="369332"/>
          </a:xfrm>
          <a:prstGeom prst="rect">
            <a:avLst/>
          </a:prstGeom>
        </p:spPr>
        <p:txBody>
          <a:bodyPr wrap="none">
            <a:spAutoFit/>
          </a:bodyPr>
          <a:lstStyle/>
          <a:p>
            <a:pPr algn="l"/>
            <a:r>
              <a:rPr lang="zh-CN" altLang="en-US" dirty="0">
                <a:solidFill>
                  <a:schemeClr val="bg1"/>
                </a:solidFill>
                <a:latin typeface="Microsoft YaHei" panose="020B0503020204020204" pitchFamily="34" charset="-122"/>
                <a:ea typeface="Microsoft YaHei" panose="020B0503020204020204" pitchFamily="34" charset="-122"/>
                <a:cs typeface="Open Sans Semibold" panose="020B0706030804020204" pitchFamily="34" charset="0"/>
              </a:rPr>
              <a:t>common cold</a:t>
            </a:r>
          </a:p>
        </p:txBody>
      </p:sp>
      <p:sp>
        <p:nvSpPr>
          <p:cNvPr id="8" name="矩形 39"/>
          <p:cNvSpPr/>
          <p:nvPr/>
        </p:nvSpPr>
        <p:spPr>
          <a:xfrm>
            <a:off x="665798" y="2953227"/>
            <a:ext cx="2569845" cy="1712777"/>
          </a:xfrm>
          <a:prstGeom prst="rect">
            <a:avLst/>
          </a:prstGeom>
        </p:spPr>
        <p:txBody>
          <a:bodyPr wrap="square">
            <a:spAutoFit/>
          </a:bodyPr>
          <a:lstStyle/>
          <a:p>
            <a:pPr algn="ctr">
              <a:lnSpc>
                <a:spcPct val="130000"/>
              </a:lnSpc>
              <a:defRPr/>
            </a:pPr>
            <a:r>
              <a:rPr lang="zh-CN" altLang="en-US" sz="1350" dirty="0">
                <a:solidFill>
                  <a:schemeClr val="bg1"/>
                </a:solidFill>
                <a:latin typeface="Microsoft YaHei" panose="020B0503020204020204" pitchFamily="34" charset="-122"/>
                <a:ea typeface="Microsoft YaHei" panose="020B0503020204020204" pitchFamily="34" charset="-122"/>
                <a:sym typeface="+mn-lt"/>
              </a:rPr>
              <a:t>Most patients have mild symptoms and generally do not cause pneumonia; influenza can cause high fever, cough, sore throat, muscle pain, etc. </a:t>
            </a:r>
          </a:p>
        </p:txBody>
      </p:sp>
      <p:sp>
        <p:nvSpPr>
          <p:cNvPr id="10" name="矩形 41"/>
          <p:cNvSpPr/>
          <p:nvPr/>
        </p:nvSpPr>
        <p:spPr>
          <a:xfrm>
            <a:off x="5962174" y="3051334"/>
            <a:ext cx="2571274" cy="1712777"/>
          </a:xfrm>
          <a:prstGeom prst="rect">
            <a:avLst/>
          </a:prstGeom>
        </p:spPr>
        <p:txBody>
          <a:bodyPr wrap="square">
            <a:spAutoFit/>
          </a:bodyPr>
          <a:lstStyle/>
          <a:p>
            <a:pPr algn="ctr">
              <a:lnSpc>
                <a:spcPct val="130000"/>
              </a:lnSpc>
              <a:defRPr/>
            </a:pPr>
            <a:r>
              <a:rPr sz="1350" dirty="0">
                <a:solidFill>
                  <a:schemeClr val="bg1"/>
                </a:solidFill>
                <a:latin typeface="Microsoft YaHei" panose="020B0503020204020204" pitchFamily="34" charset="-122"/>
                <a:ea typeface="Microsoft YaHei" panose="020B0503020204020204" pitchFamily="34" charset="-122"/>
                <a:sym typeface="+mn-lt"/>
              </a:rPr>
              <a:t>Symptoms of the patients are mainly fever, fatigue, and dry cough. Some patients have no fever symptoms and may experience chest tightness and dyspnea. </a:t>
            </a:r>
          </a:p>
        </p:txBody>
      </p:sp>
      <p:sp>
        <p:nvSpPr>
          <p:cNvPr id="9" name="Text Box 8"/>
          <p:cNvSpPr txBox="1"/>
          <p:nvPr/>
        </p:nvSpPr>
        <p:spPr>
          <a:xfrm>
            <a:off x="131446" y="1716405"/>
            <a:ext cx="8574881" cy="4085734"/>
          </a:xfrm>
          <a:prstGeom prst="rect">
            <a:avLst/>
          </a:prstGeom>
          <a:noFill/>
        </p:spPr>
        <p:txBody>
          <a:bodyPr wrap="square" rtlCol="0">
            <a:spAutoFit/>
          </a:bodyPr>
          <a:lstStyle/>
          <a:p>
            <a:r>
              <a:rPr lang="en-US" sz="1500" b="1" i="1" u="sng">
                <a:sym typeface="+mn-ea"/>
              </a:rPr>
              <a:t>First-line</a:t>
            </a:r>
            <a:r>
              <a:rPr lang="en-US" sz="1500">
                <a:sym typeface="+mn-ea"/>
              </a:rPr>
              <a:t>:</a:t>
            </a:r>
            <a:endParaRPr lang="en-US" sz="1500"/>
          </a:p>
          <a:p>
            <a:r>
              <a:rPr lang="en-US" sz="1350"/>
              <a:t>1)Combined oral contraceptive pill and progestin-only contraceptive pill: </a:t>
            </a:r>
          </a:p>
          <a:p>
            <a:r>
              <a:rPr lang="en-US" sz="1350"/>
              <a:t>Control bleeding and pain but may promote the growth of leiomyomas also used as adjuvants to GnRH agonist therapy</a:t>
            </a:r>
          </a:p>
          <a:p>
            <a:r>
              <a:rPr lang="en-US" sz="1350"/>
              <a:t>2)Progestin-releasing intrauterine device (IUD): controls heavy and painful bleeding but does not treat fibroids themselves (only for fibroids that do not distort the inside of the uterus)</a:t>
            </a:r>
          </a:p>
          <a:p>
            <a:r>
              <a:rPr lang="en-US" sz="1350"/>
              <a:t>3)Antifibrinolytics (e.g., tranexamic acid): Reduce heavy bleeding, used in patients who do not wish to use hormonal contraceptives</a:t>
            </a:r>
          </a:p>
          <a:p>
            <a:r>
              <a:rPr lang="en-US" sz="1350"/>
              <a:t>4)NSAIDs: for dysmenorrhea</a:t>
            </a:r>
          </a:p>
          <a:p>
            <a:r>
              <a:rPr lang="en-US" sz="1500" b="1" i="1" u="sng"/>
              <a:t>Second-line</a:t>
            </a:r>
            <a:r>
              <a:rPr lang="en-US" sz="1500"/>
              <a:t>:</a:t>
            </a:r>
            <a:r>
              <a:rPr lang="en-US" sz="1350"/>
              <a:t> drugs that may help reduce tumor size and decrease tumor vascularization</a:t>
            </a:r>
          </a:p>
          <a:p>
            <a:r>
              <a:rPr lang="en-US" sz="1350"/>
              <a:t>1)Gonadotropin-releasing hormone (GnRH) agonists: e.g., leuprolide, goserelin, nafarelin </a:t>
            </a:r>
          </a:p>
          <a:p>
            <a:r>
              <a:rPr lang="en-US" sz="1350"/>
              <a:t>Optimal treatment prior to surgery but not suited for long-term monotherapy (&gt; 6 months) due to risk of osteoporosis, hot flushes, depression, Decrease size of leiomyomas,Suppress growth of new leiomyomas,Decrease tumor vascularization nduce amenorrhea and, thereby, improve anemia</a:t>
            </a:r>
          </a:p>
          <a:p>
            <a:r>
              <a:rPr lang="en-US" sz="1350"/>
              <a:t>Leiomyomas recur once therapy is discontinued (rebound growth).</a:t>
            </a:r>
          </a:p>
          <a:p>
            <a:r>
              <a:rPr lang="en-US" sz="1350"/>
              <a:t>2)GnRH antagonists e.g., oral elagolix, relugolix</a:t>
            </a:r>
          </a:p>
          <a:p>
            <a:r>
              <a:rPr lang="en-US" sz="1350"/>
              <a:t>3)Androgenic agonists (e.g., danazol): suppress growth of fibroids but have many potential side effects (e.g., acne, edema, hair loss, etc.)</a:t>
            </a:r>
          </a:p>
          <a:p>
            <a:r>
              <a:rPr lang="en-US" sz="1350"/>
              <a:t>4)Selective progesterone receptor modulators (SPRMs): e.g., ulipristal acetate, mifepristone (currently only approved in Canada and Europe)</a:t>
            </a:r>
          </a:p>
        </p:txBody>
      </p:sp>
    </p:spTree>
    <p:extLst>
      <p:ext uri="{BB962C8B-B14F-4D97-AF65-F5344CB8AC3E}">
        <p14:creationId xmlns:p14="http://schemas.microsoft.com/office/powerpoint/2010/main" val="3215114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4774883"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966788" y="1082517"/>
            <a:ext cx="6253639" cy="646331"/>
          </a:xfrm>
          <a:prstGeom prst="rect">
            <a:avLst/>
          </a:prstGeom>
          <a:noFill/>
          <a:effectLst>
            <a:outerShdw dist="63500" dir="3000000" algn="ctr" rotWithShape="0">
              <a:schemeClr val="bg1"/>
            </a:outerShdw>
          </a:effectLst>
        </p:spPr>
        <p:txBody>
          <a:bodyPr wrap="square" rtlCol="0">
            <a:spAutoFit/>
          </a:bodyPr>
          <a:lstStyle/>
          <a:p>
            <a:r>
              <a:rPr lang="en-US" altLang="zh-CN" sz="2700" dirty="0">
                <a:solidFill>
                  <a:schemeClr val="accent2"/>
                </a:solidFill>
                <a:latin typeface="优设标题黑" panose="00000500000000000000" pitchFamily="2" charset="-122"/>
                <a:ea typeface="优设标题黑" panose="00000500000000000000" pitchFamily="2" charset="-122"/>
              </a:rPr>
              <a:t>Fiboid:Surgical Treatment</a:t>
            </a:r>
            <a:r>
              <a:rPr lang="en-US" altLang="zh-CN" sz="3600" dirty="0">
                <a:solidFill>
                  <a:schemeClr val="accent2"/>
                </a:solidFill>
                <a:latin typeface="优设标题黑" panose="00000500000000000000" pitchFamily="2" charset="-122"/>
                <a:ea typeface="优设标题黑" panose="00000500000000000000" pitchFamily="2" charset="-122"/>
              </a:rPr>
              <a:t>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Text Box 3"/>
          <p:cNvSpPr txBox="1"/>
          <p:nvPr/>
        </p:nvSpPr>
        <p:spPr>
          <a:xfrm>
            <a:off x="289084" y="1862137"/>
            <a:ext cx="8188166" cy="1615827"/>
          </a:xfrm>
          <a:prstGeom prst="rect">
            <a:avLst/>
          </a:prstGeom>
          <a:noFill/>
        </p:spPr>
        <p:txBody>
          <a:bodyPr wrap="square" rtlCol="0">
            <a:spAutoFit/>
          </a:bodyPr>
          <a:lstStyle/>
          <a:p>
            <a:r>
              <a:rPr lang="en-US" b="1"/>
              <a:t>Myomectomy</a:t>
            </a:r>
            <a:r>
              <a:rPr lang="en-US" sz="1350"/>
              <a:t>: surgical removal of fibroids</a:t>
            </a:r>
          </a:p>
          <a:p>
            <a:r>
              <a:rPr lang="en-US" sz="1350"/>
              <a:t>Surgery is often preferred in rapidly growing fibroids, recurrent refractory bleeding secondary to medical therapy, and in severe symptoms.</a:t>
            </a:r>
          </a:p>
          <a:p>
            <a:r>
              <a:rPr lang="en-US" sz="1350"/>
              <a:t>Approach</a:t>
            </a:r>
          </a:p>
          <a:p>
            <a:r>
              <a:rPr lang="en-US" sz="1350"/>
              <a:t>Hysteroscopic myomectomy: submucosal fibroids and some intramural fibroids that are primarily intracavitary</a:t>
            </a:r>
          </a:p>
          <a:p>
            <a:r>
              <a:rPr lang="en-US" sz="1350"/>
              <a:t>Abdominal myomectomy (laparoscopic or open incision): subserosal and intramural fibroids </a:t>
            </a:r>
          </a:p>
          <a:p>
            <a:endParaRPr lang="en-US" sz="1350"/>
          </a:p>
        </p:txBody>
      </p:sp>
    </p:spTree>
    <p:extLst>
      <p:ext uri="{BB962C8B-B14F-4D97-AF65-F5344CB8AC3E}">
        <p14:creationId xmlns:p14="http://schemas.microsoft.com/office/powerpoint/2010/main" val="866605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6913721" cy="553998"/>
          </a:xfrm>
          <a:prstGeom prst="rect">
            <a:avLst/>
          </a:prstGeom>
          <a:noFill/>
          <a:effectLst>
            <a:outerShdw dist="63500" dir="3000000" algn="ctr" rotWithShape="0">
              <a:schemeClr val="bg1"/>
            </a:outerShdw>
          </a:effectLst>
        </p:spPr>
        <p:txBody>
          <a:bodyPr wrap="square" rtlCol="0">
            <a:spAutoFit/>
          </a:bodyPr>
          <a:lstStyle/>
          <a:p>
            <a:r>
              <a:rPr lang="en-US" altLang="zh-CN" sz="3000" dirty="0">
                <a:solidFill>
                  <a:schemeClr val="accent2"/>
                </a:solidFill>
                <a:latin typeface="优设标题黑" panose="00000500000000000000" pitchFamily="2" charset="-122"/>
                <a:ea typeface="优设标题黑" panose="00000500000000000000" pitchFamily="2" charset="-122"/>
                <a:sym typeface="+mn-ea"/>
              </a:rPr>
              <a:t>Fiboid:Surgical Treatment</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134779" y="1834992"/>
            <a:ext cx="8043386" cy="3070071"/>
          </a:xfrm>
          <a:prstGeom prst="rect">
            <a:avLst/>
          </a:prstGeom>
          <a:noFill/>
        </p:spPr>
        <p:txBody>
          <a:bodyPr wrap="square" rtlCol="0">
            <a:spAutoFit/>
          </a:bodyPr>
          <a:lstStyle/>
          <a:p>
            <a:r>
              <a:rPr lang="en-US" b="1"/>
              <a:t>Treatment options that will affect fertility</a:t>
            </a:r>
          </a:p>
          <a:p>
            <a:r>
              <a:rPr lang="en-US" sz="1350"/>
              <a:t>Interventional therapy </a:t>
            </a:r>
          </a:p>
          <a:p>
            <a:r>
              <a:rPr lang="en-US" sz="1350" b="1"/>
              <a:t>1)</a:t>
            </a:r>
            <a:r>
              <a:rPr lang="en-US" sz="1350"/>
              <a:t>Uterine artery embolization: a percutaneous, radiologic procedure in which an embolic agent is injected into the uterine artery in order to block the blood supply to the fibroid(s)</a:t>
            </a:r>
          </a:p>
          <a:p>
            <a:r>
              <a:rPr lang="en-US" sz="1350"/>
              <a:t>25% of patients require further invasive treatment (e.g., hysterectomy) due to failed embolization or recurrent symptoms</a:t>
            </a:r>
          </a:p>
          <a:p>
            <a:r>
              <a:rPr lang="en-US" sz="1350"/>
              <a:t>Indications</a:t>
            </a:r>
          </a:p>
          <a:p>
            <a:r>
              <a:rPr lang="en-US" sz="1350"/>
              <a:t>Recurrent refractory heavy bleeding and/or severe pain unresponsive to medical treatment</a:t>
            </a:r>
          </a:p>
          <a:p>
            <a:r>
              <a:rPr lang="en-US" sz="1350"/>
              <a:t>Contraindications to surgery or personal preference to avoid surgery</a:t>
            </a:r>
          </a:p>
          <a:p>
            <a:r>
              <a:rPr lang="en-US" sz="1350"/>
              <a:t>No desire to preserve fertility, but wish to preserve the uterus</a:t>
            </a:r>
          </a:p>
          <a:p>
            <a:r>
              <a:rPr lang="en-US" sz="1350" b="1"/>
              <a:t>2)</a:t>
            </a:r>
            <a:r>
              <a:rPr lang="en-US" sz="1350"/>
              <a:t>Magnetic resonance-guided focused ultrasound surgery (MRgFUS): a procedure that utilizes MRI and ultrasound waves to destroy fibroids</a:t>
            </a:r>
          </a:p>
          <a:p>
            <a:r>
              <a:rPr lang="en-US" sz="1350" b="1"/>
              <a:t>3)</a:t>
            </a:r>
            <a:r>
              <a:rPr lang="en-US" sz="1350"/>
              <a:t>Surgery: hysterectomy with/without bilateral salpingo-oophorectomy (definitive treatment) )</a:t>
            </a:r>
          </a:p>
          <a:p>
            <a:endParaRPr lang="en-US" sz="1350"/>
          </a:p>
        </p:txBody>
      </p:sp>
    </p:spTree>
    <p:extLst>
      <p:ext uri="{BB962C8B-B14F-4D97-AF65-F5344CB8AC3E}">
        <p14:creationId xmlns:p14="http://schemas.microsoft.com/office/powerpoint/2010/main" val="2121983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Adenomyosis</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269557" y="1988344"/>
            <a:ext cx="8527733" cy="2862322"/>
          </a:xfrm>
          <a:prstGeom prst="rect">
            <a:avLst/>
          </a:prstGeom>
          <a:noFill/>
        </p:spPr>
        <p:txBody>
          <a:bodyPr wrap="square" rtlCol="0">
            <a:spAutoFit/>
          </a:bodyPr>
          <a:lstStyle/>
          <a:p>
            <a:r>
              <a:rPr lang="en-US" sz="1350"/>
              <a:t> Adenomyosis: benign disease characterized by the occurrence of endometrial tissue within the myometrium.</a:t>
            </a:r>
          </a:p>
          <a:p>
            <a:r>
              <a:rPr lang="en-US" sz="1500" b="1"/>
              <a:t>Epidemiology:</a:t>
            </a:r>
            <a:r>
              <a:rPr lang="en-US" sz="1350"/>
              <a:t> peak incidence at 35–50 years </a:t>
            </a:r>
          </a:p>
          <a:p>
            <a:r>
              <a:rPr lang="en-US" sz="1500" b="1"/>
              <a:t>Etiology:</a:t>
            </a:r>
            <a:r>
              <a:rPr lang="en-US" sz="1350"/>
              <a:t> The exact etiology is unknown, though some risk factors have been identified:</a:t>
            </a:r>
          </a:p>
          <a:p>
            <a:r>
              <a:rPr lang="en-US" sz="1350"/>
              <a:t>Endometriosis</a:t>
            </a:r>
          </a:p>
          <a:p>
            <a:r>
              <a:rPr lang="en-US" sz="1350"/>
              <a:t>Uterine fibroids</a:t>
            </a:r>
          </a:p>
          <a:p>
            <a:r>
              <a:rPr lang="en-US" sz="1350"/>
              <a:t>Parity </a:t>
            </a:r>
          </a:p>
          <a:p>
            <a:r>
              <a:rPr lang="en-US" sz="1500" b="1"/>
              <a:t>Clinical features</a:t>
            </a:r>
          </a:p>
          <a:p>
            <a:r>
              <a:rPr lang="en-US" sz="1350"/>
              <a:t>May be asymptomatic </a:t>
            </a:r>
          </a:p>
          <a:p>
            <a:r>
              <a:rPr lang="en-US" sz="1350"/>
              <a:t>Dysmenorrhea</a:t>
            </a:r>
          </a:p>
          <a:p>
            <a:r>
              <a:rPr lang="en-US" sz="1350"/>
              <a:t>Abnormal uterine bleeding</a:t>
            </a:r>
          </a:p>
          <a:p>
            <a:r>
              <a:rPr lang="en-US" sz="1350"/>
              <a:t>Chronic pelvic pain, aggravated during menses</a:t>
            </a:r>
          </a:p>
          <a:p>
            <a:r>
              <a:rPr lang="en-US" sz="1350"/>
              <a:t>Globular, uniformly enlarged uterus that is soft but tender on palpation</a:t>
            </a:r>
          </a:p>
          <a:p>
            <a:endParaRPr lang="en-US" sz="1350"/>
          </a:p>
        </p:txBody>
      </p:sp>
    </p:spTree>
    <p:extLst>
      <p:ext uri="{BB962C8B-B14F-4D97-AF65-F5344CB8AC3E}">
        <p14:creationId xmlns:p14="http://schemas.microsoft.com/office/powerpoint/2010/main" val="389110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1C63DA-B851-47EF-88FF-4E050229C72A}"/>
              </a:ext>
            </a:extLst>
          </p:cNvPr>
          <p:cNvSpPr>
            <a:spLocks noGrp="1"/>
          </p:cNvSpPr>
          <p:nvPr>
            <p:ph type="title"/>
          </p:nvPr>
        </p:nvSpPr>
        <p:spPr>
          <a:xfrm>
            <a:off x="457200" y="274638"/>
            <a:ext cx="8229600" cy="2578298"/>
          </a:xfrm>
        </p:spPr>
        <p:txBody>
          <a:bodyPr>
            <a:normAutofit fontScale="90000"/>
          </a:bodyPr>
          <a:lstStyle/>
          <a:p>
            <a:r>
              <a:rPr lang="en-US" sz="2800" dirty="0">
                <a:latin typeface="Arial Rounded MT Bold" panose="020F0704030504030204" pitchFamily="34" charset="0"/>
              </a:rPr>
              <a:t>. </a:t>
            </a:r>
            <a:r>
              <a:rPr lang="en-US" sz="2800" b="1" dirty="0">
                <a:solidFill>
                  <a:schemeClr val="tx1"/>
                </a:solidFill>
                <a:latin typeface="Arial Rounded MT Bold" panose="020F0704030504030204" pitchFamily="34" charset="0"/>
              </a:rPr>
              <a:t>Examination</a:t>
            </a:r>
            <a:r>
              <a:rPr lang="en-US" sz="2800" dirty="0">
                <a:latin typeface="Arial Rounded MT Bold" panose="020F0704030504030204" pitchFamily="34" charset="0"/>
              </a:rPr>
              <a:t> </a:t>
            </a:r>
            <a:r>
              <a:rPr lang="en-US" sz="2800" dirty="0">
                <a:solidFill>
                  <a:schemeClr val="tx1"/>
                </a:solidFill>
                <a:latin typeface="Arial Rounded MT Bold" panose="020F0704030504030204" pitchFamily="34" charset="0"/>
              </a:rPr>
              <a:t>of the vulva reveals thin, white skin with excoriations extending to the perianal area. The superior portions of the labia minora are adherent at the midline. A small anal fissure is also noted. </a:t>
            </a:r>
            <a:br>
              <a:rPr lang="en-US" sz="2800" dirty="0">
                <a:solidFill>
                  <a:schemeClr val="tx1"/>
                </a:solidFill>
                <a:latin typeface="Arial Rounded MT Bold" panose="020F0704030504030204" pitchFamily="34" charset="0"/>
              </a:rPr>
            </a:br>
            <a:endParaRPr lang="en-US" sz="28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xmlns="" id="{BCBEF76D-8F08-453A-8A26-66A8AEA86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852936"/>
            <a:ext cx="3355032" cy="3715504"/>
          </a:xfrm>
          <a:prstGeom prst="rect">
            <a:avLst/>
          </a:prstGeom>
        </p:spPr>
      </p:pic>
      <p:pic>
        <p:nvPicPr>
          <p:cNvPr id="6" name="Picture 5">
            <a:extLst>
              <a:ext uri="{FF2B5EF4-FFF2-40B4-BE49-F238E27FC236}">
                <a16:creationId xmlns:a16="http://schemas.microsoft.com/office/drawing/2014/main" xmlns="" id="{89B45E79-E520-498F-AB00-C5EE84E5C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184" y="2852936"/>
            <a:ext cx="4725144" cy="3715504"/>
          </a:xfrm>
          <a:prstGeom prst="rect">
            <a:avLst/>
          </a:prstGeom>
        </p:spPr>
      </p:pic>
    </p:spTree>
    <p:extLst>
      <p:ext uri="{BB962C8B-B14F-4D97-AF65-F5344CB8AC3E}">
        <p14:creationId xmlns:p14="http://schemas.microsoft.com/office/powerpoint/2010/main" val="25910674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hlinkClick r:id="" action="ppaction://ole?verb=0"/>
          </p:cNvPr>
          <p:cNvGraphicFramePr>
            <a:graphicFrameLocks noGrp="1" noChangeAspect="1"/>
          </p:cNvGraphicFramePr>
          <p:nvPr>
            <p:ph idx="1"/>
          </p:nvPr>
        </p:nvGraphicFramePr>
        <p:xfrm>
          <a:off x="657701" y="1857375"/>
          <a:ext cx="5827395" cy="3143250"/>
        </p:xfrm>
        <a:graphic>
          <a:graphicData uri="http://schemas.openxmlformats.org/presentationml/2006/ole">
            <mc:AlternateContent xmlns:mc="http://schemas.openxmlformats.org/markup-compatibility/2006">
              <mc:Choice xmlns:v="urn:schemas-microsoft-com:vml" Requires="v">
                <p:oleObj spid="_x0000_s1027" r:id="rId3" imgW="6019800" imgH="4191000" progId="PBrush">
                  <p:embed/>
                </p:oleObj>
              </mc:Choice>
              <mc:Fallback>
                <p:oleObj r:id="rId3" imgW="6019800" imgH="4191000" progId="PBrush">
                  <p:embed/>
                  <p:pic>
                    <p:nvPicPr>
                      <p:cNvPr id="0" name=""/>
                      <p:cNvPicPr/>
                      <p:nvPr/>
                    </p:nvPicPr>
                    <p:blipFill>
                      <a:blip r:embed="rId4"/>
                      <a:stretch>
                        <a:fillRect/>
                      </a:stretch>
                    </p:blipFill>
                    <p:spPr>
                      <a:xfrm>
                        <a:off x="657701" y="1857375"/>
                        <a:ext cx="5827395" cy="3143250"/>
                      </a:xfrm>
                      <a:prstGeom prst="rect">
                        <a:avLst/>
                      </a:prstGeom>
                    </p:spPr>
                  </p:pic>
                </p:oleObj>
              </mc:Fallback>
            </mc:AlternateContent>
          </a:graphicData>
        </a:graphic>
      </p:graphicFrame>
    </p:spTree>
    <p:extLst>
      <p:ext uri="{BB962C8B-B14F-4D97-AF65-F5344CB8AC3E}">
        <p14:creationId xmlns:p14="http://schemas.microsoft.com/office/powerpoint/2010/main" val="34912767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Adenomyosis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190024" y="2224564"/>
            <a:ext cx="6690360" cy="3254737"/>
          </a:xfrm>
          <a:prstGeom prst="rect">
            <a:avLst/>
          </a:prstGeom>
          <a:noFill/>
        </p:spPr>
        <p:txBody>
          <a:bodyPr wrap="square" rtlCol="0">
            <a:spAutoFit/>
          </a:bodyPr>
          <a:lstStyle/>
          <a:p>
            <a:r>
              <a:rPr lang="en-US" sz="1500" b="1">
                <a:sym typeface="+mn-ea"/>
              </a:rPr>
              <a:t>Diagnostics</a:t>
            </a:r>
            <a:endParaRPr lang="en-US" sz="1350"/>
          </a:p>
          <a:p>
            <a:r>
              <a:rPr lang="en-US" sz="1350">
                <a:sym typeface="+mn-ea"/>
              </a:rPr>
              <a:t>Diagnosis is clinical and may be supported by transvaginal ultrasound and MRI findings</a:t>
            </a:r>
            <a:endParaRPr lang="en-US" sz="1350"/>
          </a:p>
          <a:p>
            <a:r>
              <a:rPr lang="en-US" sz="1350">
                <a:sym typeface="+mn-ea"/>
              </a:rPr>
              <a:t>Asymmetric myometrial wall thickening </a:t>
            </a:r>
            <a:endParaRPr lang="en-US" sz="1350"/>
          </a:p>
          <a:p>
            <a:r>
              <a:rPr lang="en-US" sz="1350">
                <a:sym typeface="+mn-ea"/>
              </a:rPr>
              <a:t>Myometrial cysts</a:t>
            </a:r>
            <a:endParaRPr lang="en-US" sz="1350"/>
          </a:p>
          <a:p>
            <a:r>
              <a:rPr lang="en-US" sz="1350">
                <a:sym typeface="+mn-ea"/>
              </a:rPr>
              <a:t>Histology serves to confirm the diagnosis.</a:t>
            </a:r>
            <a:endParaRPr lang="en-US" sz="1350"/>
          </a:p>
          <a:p>
            <a:r>
              <a:rPr lang="en-US" sz="1500" b="1">
                <a:sym typeface="+mn-ea"/>
              </a:rPr>
              <a:t>Treatment</a:t>
            </a:r>
            <a:endParaRPr lang="en-US" sz="1500" b="1"/>
          </a:p>
          <a:p>
            <a:r>
              <a:rPr lang="en-US" sz="1350">
                <a:sym typeface="+mn-ea"/>
              </a:rPr>
              <a:t>Conservative</a:t>
            </a:r>
            <a:endParaRPr lang="en-US" sz="1350"/>
          </a:p>
          <a:p>
            <a:r>
              <a:rPr lang="en-US" sz="1350">
                <a:sym typeface="+mn-ea"/>
              </a:rPr>
              <a:t>Combined oral contraceptives ,</a:t>
            </a:r>
            <a:endParaRPr lang="en-US" sz="1350"/>
          </a:p>
          <a:p>
            <a:r>
              <a:rPr lang="en-US" sz="1350">
                <a:sym typeface="+mn-ea"/>
              </a:rPr>
              <a:t>Progestin-only contraception (e.g., IUD, continuous-use contraceptive pill) </a:t>
            </a:r>
            <a:endParaRPr lang="en-US" sz="1350"/>
          </a:p>
          <a:p>
            <a:r>
              <a:rPr lang="en-US" sz="1350">
                <a:sym typeface="+mn-ea"/>
              </a:rPr>
              <a:t>NSAIDs for pain relief</a:t>
            </a:r>
            <a:endParaRPr lang="en-US" sz="1350"/>
          </a:p>
          <a:p>
            <a:r>
              <a:rPr lang="en-US" sz="1350">
                <a:sym typeface="+mn-ea"/>
              </a:rPr>
              <a:t>GnRH agonists</a:t>
            </a:r>
            <a:endParaRPr lang="en-US" sz="1350"/>
          </a:p>
          <a:p>
            <a:r>
              <a:rPr lang="en-US" sz="1350">
                <a:sym typeface="+mn-ea"/>
              </a:rPr>
              <a:t>Surgical</a:t>
            </a:r>
            <a:endParaRPr lang="en-US" sz="1350"/>
          </a:p>
          <a:p>
            <a:r>
              <a:rPr lang="en-US" sz="1350">
                <a:sym typeface="+mn-ea"/>
              </a:rPr>
              <a:t>Hysterectomy is the definitive treatment. </a:t>
            </a:r>
            <a:endParaRPr lang="en-US" sz="1350"/>
          </a:p>
          <a:p>
            <a:r>
              <a:rPr lang="en-US" sz="1350">
                <a:sym typeface="+mn-ea"/>
              </a:rPr>
              <a:t>Excision of single, organized adenomyomas.</a:t>
            </a:r>
            <a:endParaRPr lang="en-US" sz="1350"/>
          </a:p>
          <a:p>
            <a:endParaRPr lang="en-US" sz="1350"/>
          </a:p>
        </p:txBody>
      </p:sp>
    </p:spTree>
    <p:extLst>
      <p:ext uri="{BB962C8B-B14F-4D97-AF65-F5344CB8AC3E}">
        <p14:creationId xmlns:p14="http://schemas.microsoft.com/office/powerpoint/2010/main" val="19221992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75812" y="102489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DDX for fibroid</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Content Placeholder 6" descr="Differential-Diagnosis-of-an-Irregular-Enlarged-Uterus"/>
          <p:cNvPicPr>
            <a:picLocks noGrp="1" noChangeAspect="1"/>
          </p:cNvPicPr>
          <p:nvPr>
            <p:ph idx="1"/>
          </p:nvPr>
        </p:nvPicPr>
        <p:blipFill>
          <a:blip r:embed="rId2"/>
          <a:stretch>
            <a:fillRect/>
          </a:stretch>
        </p:blipFill>
        <p:spPr>
          <a:xfrm>
            <a:off x="305752" y="2010251"/>
            <a:ext cx="7880033" cy="3531870"/>
          </a:xfrm>
          <a:prstGeom prst="rect">
            <a:avLst/>
          </a:prstGeom>
        </p:spPr>
      </p:pic>
    </p:spTree>
    <p:extLst>
      <p:ext uri="{BB962C8B-B14F-4D97-AF65-F5344CB8AC3E}">
        <p14:creationId xmlns:p14="http://schemas.microsoft.com/office/powerpoint/2010/main" val="108318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4380" y="1082517"/>
            <a:ext cx="6905149"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accent2"/>
                </a:solidFill>
                <a:latin typeface="优设标题黑" panose="00000500000000000000" pitchFamily="2" charset="-122"/>
                <a:ea typeface="优设标题黑" panose="00000500000000000000" pitchFamily="2" charset="-122"/>
                <a:sym typeface="+mn-ea"/>
              </a:rPr>
              <a:t>DDX for Heavy menstrual bleedind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Content Placeholder 6" descr="263176726_620467452333101_372546095513716532_n"/>
          <p:cNvPicPr>
            <a:picLocks noGrp="1" noChangeAspect="1"/>
          </p:cNvPicPr>
          <p:nvPr>
            <p:ph idx="1"/>
          </p:nvPr>
        </p:nvPicPr>
        <p:blipFill>
          <a:blip r:embed="rId2"/>
          <a:stretch>
            <a:fillRect/>
          </a:stretch>
        </p:blipFill>
        <p:spPr>
          <a:xfrm>
            <a:off x="244793" y="1859280"/>
            <a:ext cx="8261509" cy="3833813"/>
          </a:xfrm>
          <a:prstGeom prst="rect">
            <a:avLst/>
          </a:prstGeom>
        </p:spPr>
      </p:pic>
    </p:spTree>
    <p:extLst>
      <p:ext uri="{BB962C8B-B14F-4D97-AF65-F5344CB8AC3E}">
        <p14:creationId xmlns:p14="http://schemas.microsoft.com/office/powerpoint/2010/main" val="26340210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6213" y="1060609"/>
            <a:ext cx="8084344" cy="2169825"/>
          </a:xfrm>
          <a:prstGeom prst="rect">
            <a:avLst/>
          </a:prstGeom>
          <a:noFill/>
        </p:spPr>
        <p:txBody>
          <a:bodyPr wrap="square" rtlCol="0">
            <a:spAutoFit/>
          </a:bodyPr>
          <a:lstStyle/>
          <a:p>
            <a:r>
              <a:rPr lang="en-US" sz="1500"/>
              <a:t>A 42-year-old woman, gravida 2 para 2, comes to the office for evaluation of </a:t>
            </a:r>
            <a:r>
              <a:rPr lang="en-US" sz="1500" b="1"/>
              <a:t>pelvic pain</a:t>
            </a:r>
            <a:r>
              <a:rPr lang="en-US" sz="1500"/>
              <a:t>.  The patient's </a:t>
            </a:r>
            <a:r>
              <a:rPr lang="en-US" sz="1500" b="1"/>
              <a:t>menses are painful</a:t>
            </a:r>
            <a:r>
              <a:rPr lang="en-US" sz="1500"/>
              <a:t>, with</a:t>
            </a:r>
            <a:r>
              <a:rPr lang="en-US" sz="1500" b="1"/>
              <a:t> heavy bleeding</a:t>
            </a:r>
            <a:r>
              <a:rPr lang="en-US" sz="1500"/>
              <a:t> that requires her to change her tampon every hour during the first 2 days.  She did not have painful menstrual periods until a </a:t>
            </a:r>
            <a:r>
              <a:rPr lang="en-US" sz="1500" b="1"/>
              <a:t>few years ago</a:t>
            </a:r>
            <a:r>
              <a:rPr lang="en-US" sz="1500"/>
              <a:t>.  The pelvic pain used to subside after menses but has become constant over the past few months and is unrelieved by ibuprofen.  Her menstrual cycles are regular, occur every 28-30 days, and last 4 days.  She has had no dysuria, urinary frequency, or constipation.  The patient had a tubal ligation after her last delivery.  She has not had cervical cancer screening within the past 5 years and is not sexually active.  Temperature is 36.7 C (98 F), blood pressure is 120/70 mm Hg, and pulse is 78/min.  Examination shows a </a:t>
            </a:r>
            <a:r>
              <a:rPr lang="en-US" sz="1500" b="1"/>
              <a:t>boggy uterus</a:t>
            </a:r>
            <a:r>
              <a:rPr lang="en-US" sz="1500"/>
              <a:t> that is tender to palpation.</a:t>
            </a:r>
          </a:p>
        </p:txBody>
      </p:sp>
    </p:spTree>
    <p:extLst>
      <p:ext uri="{BB962C8B-B14F-4D97-AF65-F5344CB8AC3E}">
        <p14:creationId xmlns:p14="http://schemas.microsoft.com/office/powerpoint/2010/main" val="171724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48114" y="1314926"/>
            <a:ext cx="8321516" cy="3323987"/>
          </a:xfrm>
          <a:prstGeom prst="rect">
            <a:avLst/>
          </a:prstGeom>
          <a:noFill/>
        </p:spPr>
        <p:txBody>
          <a:bodyPr wrap="square" rtlCol="0">
            <a:spAutoFit/>
          </a:bodyPr>
          <a:lstStyle/>
          <a:p>
            <a:r>
              <a:rPr lang="en-US" sz="1500"/>
              <a:t>A 30-year-old nulliparous woman comes to the office because of</a:t>
            </a:r>
            <a:r>
              <a:rPr lang="en-US" sz="1500" b="1"/>
              <a:t> painful and heavy menstrual bleeding</a:t>
            </a:r>
            <a:r>
              <a:rPr lang="en-US" sz="1500"/>
              <a:t> for the past 11 months. Menses occur at regular 30-day intervals and last 10 days with heavy flow and passage of </a:t>
            </a:r>
            <a:r>
              <a:rPr lang="en-US" sz="1500" b="1"/>
              <a:t>clots</a:t>
            </a:r>
            <a:r>
              <a:rPr lang="en-US" sz="1500"/>
              <a:t>. Her last menstrual period was 2 weeks ago. Menarche occurred at 10 years of age. She and her husband have tried to conceive for the past year and she had a </a:t>
            </a:r>
            <a:r>
              <a:rPr lang="en-US" sz="1500" b="1"/>
              <a:t>miscarriage </a:t>
            </a:r>
            <a:r>
              <a:rPr lang="en-US" sz="1500"/>
              <a:t>6 months ago. Family history is unremarkable. She does not smoke cigarettes, drink alcohol, or use illicit drugs. She takes no medications. Vital signs are within normal limits. Pelvic examination shows no abnormalities. Laboratory studies, including a complete blood count and coagulation studies, are within the reference ranges. A serum pregnancy test is negative. Pelvic ultrasonography shows a hypoechoic, 2 cm in diameter, round mass in the uterine cavity that is attached to the uterine wall by a narrow stalk. Which of the following is the most appropriate next step in management?</a:t>
            </a:r>
          </a:p>
          <a:p>
            <a:r>
              <a:rPr lang="en-US" sz="1500"/>
              <a:t>A)GnRH agonist</a:t>
            </a:r>
          </a:p>
          <a:p>
            <a:r>
              <a:rPr lang="en-US" sz="1500"/>
              <a:t>B)Hystroscopic myomectomy</a:t>
            </a:r>
          </a:p>
          <a:p>
            <a:r>
              <a:rPr lang="en-US" sz="1500"/>
              <a:t>C)Endometrial ablation</a:t>
            </a:r>
          </a:p>
          <a:p>
            <a:r>
              <a:rPr lang="en-US" sz="1500"/>
              <a:t>D)uterine artery embolization.</a:t>
            </a:r>
          </a:p>
        </p:txBody>
      </p:sp>
    </p:spTree>
    <p:extLst>
      <p:ext uri="{BB962C8B-B14F-4D97-AF65-F5344CB8AC3E}">
        <p14:creationId xmlns:p14="http://schemas.microsoft.com/office/powerpoint/2010/main" val="6718161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5811" y="1082517"/>
            <a:ext cx="5032058" cy="6338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725806" y="1032510"/>
            <a:ext cx="5618321" cy="715581"/>
          </a:xfrm>
          <a:prstGeom prst="rect">
            <a:avLst/>
          </a:prstGeom>
          <a:noFill/>
          <a:effectLst>
            <a:outerShdw dist="63500" dir="3000000" algn="ctr" rotWithShape="0">
              <a:schemeClr val="bg1"/>
            </a:outerShdw>
          </a:effectLst>
        </p:spPr>
        <p:txBody>
          <a:bodyPr wrap="square" rtlCol="0">
            <a:spAutoFit/>
          </a:bodyPr>
          <a:lstStyle/>
          <a:p>
            <a:r>
              <a:rPr lang="en-US" altLang="zh-CN" sz="4050" dirty="0">
                <a:solidFill>
                  <a:schemeClr val="accent2"/>
                </a:solidFill>
                <a:latin typeface="优设标题黑" panose="00000500000000000000" pitchFamily="2" charset="-122"/>
                <a:ea typeface="优设标题黑" panose="00000500000000000000" pitchFamily="2" charset="-122"/>
              </a:rPr>
              <a:t>Cases : </a:t>
            </a:r>
          </a:p>
        </p:txBody>
      </p:sp>
      <p:sp>
        <p:nvSpPr>
          <p:cNvPr id="6" name="矩形 5"/>
          <p:cNvSpPr/>
          <p:nvPr/>
        </p:nvSpPr>
        <p:spPr>
          <a:xfrm>
            <a:off x="460948" y="1082630"/>
            <a:ext cx="179882" cy="633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Text Box 1"/>
          <p:cNvSpPr txBox="1"/>
          <p:nvPr/>
        </p:nvSpPr>
        <p:spPr>
          <a:xfrm>
            <a:off x="171450" y="1724025"/>
            <a:ext cx="8420100" cy="3554819"/>
          </a:xfrm>
          <a:prstGeom prst="rect">
            <a:avLst/>
          </a:prstGeom>
          <a:noFill/>
        </p:spPr>
        <p:txBody>
          <a:bodyPr wrap="square" rtlCol="0">
            <a:spAutoFit/>
          </a:bodyPr>
          <a:lstStyle/>
          <a:p>
            <a:r>
              <a:rPr lang="en-US" sz="1500"/>
              <a:t>A 36-year-old woman comes to the office due to </a:t>
            </a:r>
            <a:r>
              <a:rPr lang="en-US" sz="1500" b="1"/>
              <a:t>worsening pelvic pressure </a:t>
            </a:r>
            <a:r>
              <a:rPr lang="en-US" sz="1500"/>
              <a:t>over the last year.  The patient has had increasing pelvic pressure associated with a dull, aching pain.  She has also noticed </a:t>
            </a:r>
            <a:r>
              <a:rPr lang="en-US" sz="1500" b="1"/>
              <a:t>increasing abdominal girth</a:t>
            </a:r>
            <a:r>
              <a:rPr lang="en-US" sz="1500"/>
              <a:t> but has had no changes in appetite or bloody stool.  The patient is sexually active and has had </a:t>
            </a:r>
            <a:r>
              <a:rPr lang="en-US" sz="1500" b="1"/>
              <a:t>deep pelvic pain with intercourse</a:t>
            </a:r>
            <a:r>
              <a:rPr lang="en-US" sz="1500"/>
              <a:t> for the past few months.  She does not use contraception and has regular monthly menses with 7-8 days of bleeding with each cycle; she has no intermenstrual bleeding or spotting.  Family history is significant for 2 maternal aunts with ovarian cancer in their 50s but is otherwise noncontributory.  Vital signs are normal.  BMI is 26 kg/m2.  Examination shows an </a:t>
            </a:r>
            <a:r>
              <a:rPr lang="en-US" sz="1500" b="1"/>
              <a:t>enlarged midline pelvic mass </a:t>
            </a:r>
            <a:r>
              <a:rPr lang="en-US" sz="1500"/>
              <a:t>that extends to the umbilicus.  The mass is mobile and has several palpable anterior protuberances.  There is no fluid wave or tenderness to palpation.  Bowel sounds are normal.  Urine pregnancy test is negative.  Which of the following is the most likely diagnosis in this patient?</a:t>
            </a:r>
          </a:p>
          <a:p>
            <a:endParaRPr lang="en-US" sz="1500"/>
          </a:p>
          <a:p>
            <a:r>
              <a:rPr lang="en-US" sz="1500"/>
              <a:t>A)Adenomyosis </a:t>
            </a:r>
          </a:p>
          <a:p>
            <a:r>
              <a:rPr lang="en-US" sz="1500"/>
              <a:t>B)Endometriois </a:t>
            </a:r>
          </a:p>
          <a:p>
            <a:r>
              <a:rPr lang="en-US" sz="1500"/>
              <a:t>C)Fibroid </a:t>
            </a:r>
          </a:p>
          <a:p>
            <a:endParaRPr lang="en-US" sz="1500"/>
          </a:p>
        </p:txBody>
      </p:sp>
    </p:spTree>
    <p:extLst>
      <p:ext uri="{BB962C8B-B14F-4D97-AF65-F5344CB8AC3E}">
        <p14:creationId xmlns:p14="http://schemas.microsoft.com/office/powerpoint/2010/main" val="38930050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17158" y="1063943"/>
            <a:ext cx="7830979" cy="4016484"/>
          </a:xfrm>
          <a:prstGeom prst="rect">
            <a:avLst/>
          </a:prstGeom>
          <a:noFill/>
        </p:spPr>
        <p:txBody>
          <a:bodyPr wrap="square" rtlCol="0">
            <a:spAutoFit/>
          </a:bodyPr>
          <a:lstStyle/>
          <a:p>
            <a:r>
              <a:rPr lang="en-US" sz="1500"/>
              <a:t>A 42-year-old woman, gravida 3, para 3 comes to the physician because of a 14-month history of </a:t>
            </a:r>
            <a:r>
              <a:rPr lang="en-US" sz="1500" b="1"/>
              <a:t>prolonged and heavy menstrual bleeding</a:t>
            </a:r>
            <a:r>
              <a:rPr lang="en-US" sz="1500"/>
              <a:t>. Menses occur at regular 28-day intervals and last 7 days with heavy flow. She also feels fatigued. She is sexually active with her husband and does not use contraception. Vital signs are within normal limits. Pelvic examination shows a </a:t>
            </a:r>
            <a:r>
              <a:rPr lang="en-US" sz="1500" b="1"/>
              <a:t>firm, irregularly-shaped uterus </a:t>
            </a:r>
            <a:r>
              <a:rPr lang="en-US" sz="1500"/>
              <a:t>consistent in size with a 16-week gestation. Her hemoglobin concentration is 9 g/dL, hematocrit is 30%, and mean corpuscular volume is 92 μm3. Pelvic ultrasound shows multiple </a:t>
            </a:r>
            <a:r>
              <a:rPr lang="en-US" sz="1500" b="1"/>
              <a:t>intramural masses</a:t>
            </a:r>
            <a:r>
              <a:rPr lang="en-US" sz="1500"/>
              <a:t> in an irregularly enlarged uterus. The ovaries appear normal bilaterally. The patient has completed childbearing and would like </a:t>
            </a:r>
            <a:r>
              <a:rPr lang="en-US" sz="1500" b="1"/>
              <a:t>definitive</a:t>
            </a:r>
            <a:r>
              <a:rPr lang="en-US" sz="1500"/>
              <a:t> treatment for her symptoms. Operative treatment is scheduled. Which of the following is the most appropriate next step in management?</a:t>
            </a:r>
          </a:p>
          <a:p>
            <a:endParaRPr lang="en-US" sz="1500"/>
          </a:p>
          <a:p>
            <a:r>
              <a:rPr lang="en-US" sz="1500"/>
              <a:t>A)Progesterone only contarceptive pill </a:t>
            </a:r>
          </a:p>
          <a:p>
            <a:r>
              <a:rPr lang="en-US" sz="1500"/>
              <a:t>B)Red cell concentrates</a:t>
            </a:r>
          </a:p>
          <a:p>
            <a:r>
              <a:rPr lang="en-US" sz="1500"/>
              <a:t>C)Levonogestril IUD</a:t>
            </a:r>
          </a:p>
          <a:p>
            <a:r>
              <a:rPr lang="en-US" sz="1500"/>
              <a:t>D)Leuprolide</a:t>
            </a:r>
          </a:p>
          <a:p>
            <a:r>
              <a:rPr lang="en-US" sz="1500"/>
              <a:t>E)Estrogen-Progesterone contarceptive pills </a:t>
            </a:r>
          </a:p>
          <a:p>
            <a:endParaRPr lang="en-US" sz="1500"/>
          </a:p>
        </p:txBody>
      </p:sp>
    </p:spTree>
    <p:extLst>
      <p:ext uri="{BB962C8B-B14F-4D97-AF65-F5344CB8AC3E}">
        <p14:creationId xmlns:p14="http://schemas.microsoft.com/office/powerpoint/2010/main" val="22305802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9076" y="1123950"/>
            <a:ext cx="8204835" cy="3323987"/>
          </a:xfrm>
          <a:prstGeom prst="rect">
            <a:avLst/>
          </a:prstGeom>
          <a:noFill/>
        </p:spPr>
        <p:txBody>
          <a:bodyPr wrap="square" rtlCol="0">
            <a:spAutoFit/>
          </a:bodyPr>
          <a:lstStyle/>
          <a:p>
            <a:r>
              <a:rPr lang="en-US" sz="1500"/>
              <a:t>A 29-year-old nulliparous woman comes to the physician for an </a:t>
            </a:r>
            <a:r>
              <a:rPr lang="en-US" sz="1500" b="1"/>
              <a:t>annual health maintenance </a:t>
            </a:r>
            <a:r>
              <a:rPr lang="en-US" sz="1500"/>
              <a:t>examination. She feels well, has no history of serious illness, and takes no medications. Menarche was at the age of 10 years and menses occur at regular 28-day intervals with moderate flow lasting for 5 days. She is sexually active in a monogamous relationship with her husband and uses a c</a:t>
            </a:r>
            <a:r>
              <a:rPr lang="en-US" sz="1500" b="1"/>
              <a:t>opper intrauterine device (IUD)</a:t>
            </a:r>
            <a:r>
              <a:rPr lang="en-US" sz="1500"/>
              <a:t> for contraception. She is 167 cm (5 ft 6 in) tall and weighs 92 kg (203 lb); BMI is 33 kg/m2. Vital signs are within normal limits. Physical examination, including pelvic examination, shows no abnormalities. Transvaginal ultrasonography shows a well-positioned IUD and a 3.5-cm, </a:t>
            </a:r>
            <a:r>
              <a:rPr lang="en-US" sz="1500" b="1"/>
              <a:t>concentric, hypoechoic, heterogeneous mass in the posterior myometrial wall.</a:t>
            </a:r>
            <a:r>
              <a:rPr lang="en-US" sz="1500"/>
              <a:t> Ultrasonography performed 4 years ago, when the copper IUD was placed, showed no abnormalities. Which of the following is the most appropriate next step in management?</a:t>
            </a:r>
          </a:p>
          <a:p>
            <a:r>
              <a:rPr lang="en-US" sz="1500"/>
              <a:t>A)Replace copper IUD with progesterone IUD </a:t>
            </a:r>
          </a:p>
          <a:p>
            <a:r>
              <a:rPr lang="en-US" sz="1500"/>
              <a:t>B)Replace ultrasound in 6-12 months</a:t>
            </a:r>
          </a:p>
          <a:p>
            <a:r>
              <a:rPr lang="en-US" sz="1500"/>
              <a:t>C)Remove copper IUD and perscripe oral contraxeptive pills.</a:t>
            </a:r>
          </a:p>
          <a:p>
            <a:r>
              <a:rPr lang="en-US" sz="1500"/>
              <a:t>D)Preform hystroscopy with endometrial biobsy.</a:t>
            </a:r>
          </a:p>
        </p:txBody>
      </p:sp>
    </p:spTree>
    <p:extLst>
      <p:ext uri="{BB962C8B-B14F-4D97-AF65-F5344CB8AC3E}">
        <p14:creationId xmlns:p14="http://schemas.microsoft.com/office/powerpoint/2010/main" val="3726882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518160" y="1291114"/>
            <a:ext cx="7704773" cy="3000821"/>
          </a:xfrm>
          <a:prstGeom prst="rect">
            <a:avLst/>
          </a:prstGeom>
          <a:noFill/>
        </p:spPr>
        <p:txBody>
          <a:bodyPr wrap="square" rtlCol="0">
            <a:spAutoFit/>
          </a:bodyPr>
          <a:lstStyle/>
          <a:p>
            <a:r>
              <a:rPr lang="en-US" sz="1350"/>
              <a:t>A 37-year-old woman, gravida 3, para 3, comes to the physician for very painful menses that have caused her to miss at least 3 days of work during each menstrual cycle for the past 6 months. Menses occur with heavy bleeding at regular 28-day intervals. She also has constant dull pain in the pelvic region between cycles. She is otherwise healthy. She weighs 53 kg (117 lb) and is 160 cm tall; BMI is 21 kg/m2. Pelvic examination shows no abnormalities. Pelvic ultrasonography shows a uniformly enlarged uterus and asymmetric thickening of the myometrial wall with a poorly defined endomyometrial border. Which of the following is the most likely cause of these findings?</a:t>
            </a:r>
          </a:p>
          <a:p>
            <a:r>
              <a:rPr lang="en-US" sz="1350"/>
              <a:t>A)Endometrial tissue within the uterine wall </a:t>
            </a:r>
          </a:p>
          <a:p>
            <a:r>
              <a:rPr lang="en-US" sz="1350"/>
              <a:t>B)Endometrial tissue within the fallopian tubes.</a:t>
            </a:r>
          </a:p>
          <a:p>
            <a:r>
              <a:rPr lang="en-US" sz="1350"/>
              <a:t>C)Neoplastic changes of the endometruim.</a:t>
            </a:r>
          </a:p>
          <a:p>
            <a:r>
              <a:rPr lang="en-US" sz="1350"/>
              <a:t>D)Benign smooth muscles of the uterus.</a:t>
            </a:r>
          </a:p>
          <a:p>
            <a:endParaRPr lang="en-US" sz="1350"/>
          </a:p>
          <a:p>
            <a:endParaRPr lang="en-US" sz="1350"/>
          </a:p>
          <a:p>
            <a:endParaRPr lang="en-US" sz="1350"/>
          </a:p>
        </p:txBody>
      </p:sp>
    </p:spTree>
    <p:extLst>
      <p:ext uri="{BB962C8B-B14F-4D97-AF65-F5344CB8AC3E}">
        <p14:creationId xmlns:p14="http://schemas.microsoft.com/office/powerpoint/2010/main" val="348552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08416B-3BBF-4F18-9309-2E224322A41A}"/>
              </a:ext>
            </a:extLst>
          </p:cNvPr>
          <p:cNvSpPr>
            <a:spLocks noGrp="1"/>
          </p:cNvSpPr>
          <p:nvPr>
            <p:ph type="title"/>
          </p:nvPr>
        </p:nvSpPr>
        <p:spPr>
          <a:xfrm>
            <a:off x="323528" y="332656"/>
            <a:ext cx="7886700" cy="6120680"/>
          </a:xfrm>
        </p:spPr>
        <p:txBody>
          <a:bodyPr/>
          <a:lstStyle/>
          <a:p>
            <a:r>
              <a:rPr lang="en-US" dirty="0"/>
              <a:t>Signs &amp;symptoms?</a:t>
            </a:r>
            <a:br>
              <a:rPr lang="en-US" dirty="0"/>
            </a:br>
            <a:r>
              <a:rPr lang="en-US" dirty="0"/>
              <a:t/>
            </a:r>
            <a:br>
              <a:rPr lang="en-US" dirty="0"/>
            </a:br>
            <a:r>
              <a:rPr lang="en-US" dirty="0"/>
              <a:t>Diagnosis?</a:t>
            </a:r>
            <a:br>
              <a:rPr lang="en-US" dirty="0"/>
            </a:br>
            <a:r>
              <a:rPr lang="en-US" dirty="0"/>
              <a:t/>
            </a:r>
            <a:br>
              <a:rPr lang="en-US" dirty="0"/>
            </a:br>
            <a:r>
              <a:rPr lang="en-US" dirty="0"/>
              <a:t>Management?</a:t>
            </a:r>
          </a:p>
        </p:txBody>
      </p:sp>
    </p:spTree>
    <p:extLst>
      <p:ext uri="{BB962C8B-B14F-4D97-AF65-F5344CB8AC3E}">
        <p14:creationId xmlns:p14="http://schemas.microsoft.com/office/powerpoint/2010/main" val="14363138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6214" y="1113949"/>
            <a:ext cx="7872413" cy="3323987"/>
          </a:xfrm>
          <a:prstGeom prst="rect">
            <a:avLst/>
          </a:prstGeom>
          <a:noFill/>
        </p:spPr>
        <p:txBody>
          <a:bodyPr wrap="square" rtlCol="0">
            <a:spAutoFit/>
          </a:bodyPr>
          <a:lstStyle/>
          <a:p>
            <a:r>
              <a:rPr lang="en-US" sz="1500"/>
              <a:t>A 24 year old women , gravida 1 para 0 , comes to the office for her first prenatal visit after a postive home pregnancy test ,her last menstrual peroid was 9 weeks ago prior to conception , she had reguler 28 days cycle with heavier and longer peroids after stopping oral contraceptives last year. The patient had some nausea and vomitting , but no cramps or vaginal bleeding . on review systems she says that voiding is uncomfortable, as she often has the feeling of </a:t>
            </a:r>
            <a:r>
              <a:rPr lang="en-US" sz="1500" b="1"/>
              <a:t>incomplete bladder emptying this had been </a:t>
            </a:r>
            <a:r>
              <a:rPr lang="en-US" sz="1500"/>
              <a:t>“ happening for a while” prior to pregnancy she had gotten uesd to it , but it is getting </a:t>
            </a:r>
            <a:r>
              <a:rPr lang="en-US" sz="1500" b="1"/>
              <a:t>worse</a:t>
            </a:r>
            <a:r>
              <a:rPr lang="en-US" sz="1500"/>
              <a:t> . The patient has no medical conditions She takes a daily prenatal vitamin and no other medications . Bimanual pelvic examination shows a </a:t>
            </a:r>
            <a:r>
              <a:rPr lang="en-US" sz="1500" b="1"/>
              <a:t>15 week-sized </a:t>
            </a:r>
            <a:r>
              <a:rPr lang="en-US" sz="1500"/>
              <a:t>mobile uterus with an irreguler contour. Which of the following is the most likely etiology of her size-date discrepancy ?</a:t>
            </a:r>
          </a:p>
          <a:p>
            <a:r>
              <a:rPr lang="en-US" sz="1500"/>
              <a:t>A)Adenomyosis </a:t>
            </a:r>
          </a:p>
          <a:p>
            <a:r>
              <a:rPr lang="en-US" sz="1500"/>
              <a:t>B)Complete mole.</a:t>
            </a:r>
          </a:p>
          <a:p>
            <a:r>
              <a:rPr lang="en-US" sz="1500"/>
              <a:t>C)Endometriosis.</a:t>
            </a:r>
          </a:p>
          <a:p>
            <a:r>
              <a:rPr lang="en-US" sz="1500"/>
              <a:t>D)Leimyoma </a:t>
            </a:r>
          </a:p>
          <a:p>
            <a:r>
              <a:rPr lang="en-US" sz="1500"/>
              <a:t>E)Polyhdroamnois. </a:t>
            </a:r>
          </a:p>
        </p:txBody>
      </p:sp>
    </p:spTree>
    <p:extLst>
      <p:ext uri="{BB962C8B-B14F-4D97-AF65-F5344CB8AC3E}">
        <p14:creationId xmlns:p14="http://schemas.microsoft.com/office/powerpoint/2010/main" val="41234476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4" descr="图片包含 人, 病房, 场景, 房间&#10;&#10;描述已自动生成"/>
          <p:cNvPicPr>
            <a:picLocks noChangeAspect="1"/>
          </p:cNvPicPr>
          <p:nvPr/>
        </p:nvPicPr>
        <p:blipFill rotWithShape="1">
          <a:blip r:embed="rId3">
            <a:extLst>
              <a:ext uri="{28A0092B-C50C-407E-A947-70E740481C1C}">
                <a14:useLocalDpi xmlns:a14="http://schemas.microsoft.com/office/drawing/2010/main" val="0"/>
              </a:ext>
            </a:extLst>
          </a:blip>
          <a:srcRect b="15578"/>
          <a:stretch>
            <a:fillRect/>
          </a:stretch>
        </p:blipFill>
        <p:spPr>
          <a:xfrm>
            <a:off x="0" y="857250"/>
            <a:ext cx="9144000" cy="5143500"/>
          </a:xfrm>
          <a:prstGeom prst="rect">
            <a:avLst/>
          </a:prstGeom>
        </p:spPr>
      </p:pic>
      <p:sp>
        <p:nvSpPr>
          <p:cNvPr id="4" name="矩形 3"/>
          <p:cNvSpPr/>
          <p:nvPr/>
        </p:nvSpPr>
        <p:spPr>
          <a:xfrm>
            <a:off x="0" y="857250"/>
            <a:ext cx="9144000" cy="514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00" name="组合 99"/>
          <p:cNvGrpSpPr/>
          <p:nvPr/>
        </p:nvGrpSpPr>
        <p:grpSpPr>
          <a:xfrm>
            <a:off x="3087077" y="1528553"/>
            <a:ext cx="2787122" cy="4190194"/>
            <a:chOff x="4622800" y="2425566"/>
            <a:chExt cx="3024187" cy="4546600"/>
          </a:xfrm>
        </p:grpSpPr>
        <p:sp>
          <p:nvSpPr>
            <p:cNvPr id="101" name="ïŝľïḍê"/>
            <p:cNvSpPr/>
            <p:nvPr/>
          </p:nvSpPr>
          <p:spPr bwMode="auto">
            <a:xfrm>
              <a:off x="5195887" y="3640003"/>
              <a:ext cx="2451100" cy="3324225"/>
            </a:xfrm>
            <a:custGeom>
              <a:avLst/>
              <a:gdLst>
                <a:gd name="T0" fmla="*/ 69 w 559"/>
                <a:gd name="T1" fmla="*/ 759 h 759"/>
                <a:gd name="T2" fmla="*/ 472 w 559"/>
                <a:gd name="T3" fmla="*/ 759 h 759"/>
                <a:gd name="T4" fmla="*/ 472 w 559"/>
                <a:gd name="T5" fmla="*/ 315 h 759"/>
                <a:gd name="T6" fmla="*/ 491 w 559"/>
                <a:gd name="T7" fmla="*/ 221 h 759"/>
                <a:gd name="T8" fmla="*/ 559 w 559"/>
                <a:gd name="T9" fmla="*/ 60 h 759"/>
                <a:gd name="T10" fmla="*/ 280 w 559"/>
                <a:gd name="T11" fmla="*/ 0 h 759"/>
                <a:gd name="T12" fmla="*/ 0 w 559"/>
                <a:gd name="T13" fmla="*/ 60 h 759"/>
                <a:gd name="T14" fmla="*/ 69 w 559"/>
                <a:gd name="T15" fmla="*/ 274 h 759"/>
                <a:gd name="T16" fmla="*/ 69 w 559"/>
                <a:gd name="T17"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59">
                  <a:moveTo>
                    <a:pt x="69" y="759"/>
                  </a:moveTo>
                  <a:cubicBezTo>
                    <a:pt x="472" y="759"/>
                    <a:pt x="472" y="759"/>
                    <a:pt x="472" y="759"/>
                  </a:cubicBezTo>
                  <a:cubicBezTo>
                    <a:pt x="472" y="315"/>
                    <a:pt x="472" y="315"/>
                    <a:pt x="472" y="315"/>
                  </a:cubicBezTo>
                  <a:cubicBezTo>
                    <a:pt x="472" y="283"/>
                    <a:pt x="478" y="251"/>
                    <a:pt x="491" y="221"/>
                  </a:cubicBezTo>
                  <a:cubicBezTo>
                    <a:pt x="559" y="60"/>
                    <a:pt x="559" y="60"/>
                    <a:pt x="559" y="60"/>
                  </a:cubicBezTo>
                  <a:cubicBezTo>
                    <a:pt x="280" y="0"/>
                    <a:pt x="280" y="0"/>
                    <a:pt x="280" y="0"/>
                  </a:cubicBezTo>
                  <a:cubicBezTo>
                    <a:pt x="0" y="60"/>
                    <a:pt x="0" y="60"/>
                    <a:pt x="0" y="60"/>
                  </a:cubicBezTo>
                  <a:cubicBezTo>
                    <a:pt x="69" y="274"/>
                    <a:pt x="69" y="274"/>
                    <a:pt x="69" y="274"/>
                  </a:cubicBezTo>
                  <a:lnTo>
                    <a:pt x="69" y="759"/>
                  </a:lnTo>
                  <a:close/>
                </a:path>
              </a:pathLst>
            </a:custGeom>
            <a:solidFill>
              <a:srgbClr val="DD45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2" name="iS1ïdè"/>
            <p:cNvSpPr/>
            <p:nvPr/>
          </p:nvSpPr>
          <p:spPr bwMode="auto">
            <a:xfrm>
              <a:off x="5192712" y="2425566"/>
              <a:ext cx="612775" cy="1725613"/>
            </a:xfrm>
            <a:custGeom>
              <a:avLst/>
              <a:gdLst>
                <a:gd name="T0" fmla="*/ 70 w 140"/>
                <a:gd name="T1" fmla="*/ 394 h 394"/>
                <a:gd name="T2" fmla="*/ 70 w 140"/>
                <a:gd name="T3" fmla="*/ 394 h 394"/>
                <a:gd name="T4" fmla="*/ 0 w 140"/>
                <a:gd name="T5" fmla="*/ 324 h 394"/>
                <a:gd name="T6" fmla="*/ 0 w 140"/>
                <a:gd name="T7" fmla="*/ 70 h 394"/>
                <a:gd name="T8" fmla="*/ 70 w 140"/>
                <a:gd name="T9" fmla="*/ 0 h 394"/>
                <a:gd name="T10" fmla="*/ 70 w 140"/>
                <a:gd name="T11" fmla="*/ 0 h 394"/>
                <a:gd name="T12" fmla="*/ 140 w 140"/>
                <a:gd name="T13" fmla="*/ 70 h 394"/>
                <a:gd name="T14" fmla="*/ 140 w 140"/>
                <a:gd name="T15" fmla="*/ 324 h 394"/>
                <a:gd name="T16" fmla="*/ 70 w 140"/>
                <a:gd name="T17"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94">
                  <a:moveTo>
                    <a:pt x="70" y="394"/>
                  </a:moveTo>
                  <a:cubicBezTo>
                    <a:pt x="70" y="394"/>
                    <a:pt x="70" y="394"/>
                    <a:pt x="70" y="394"/>
                  </a:cubicBezTo>
                  <a:cubicBezTo>
                    <a:pt x="31" y="394"/>
                    <a:pt x="0" y="363"/>
                    <a:pt x="0" y="324"/>
                  </a:cubicBezTo>
                  <a:cubicBezTo>
                    <a:pt x="0" y="70"/>
                    <a:pt x="0" y="70"/>
                    <a:pt x="0" y="70"/>
                  </a:cubicBezTo>
                  <a:cubicBezTo>
                    <a:pt x="0" y="31"/>
                    <a:pt x="31" y="0"/>
                    <a:pt x="70" y="0"/>
                  </a:cubicBezTo>
                  <a:cubicBezTo>
                    <a:pt x="70" y="0"/>
                    <a:pt x="70" y="0"/>
                    <a:pt x="70" y="0"/>
                  </a:cubicBezTo>
                  <a:cubicBezTo>
                    <a:pt x="108" y="0"/>
                    <a:pt x="140" y="31"/>
                    <a:pt x="140" y="70"/>
                  </a:cubicBezTo>
                  <a:cubicBezTo>
                    <a:pt x="140" y="324"/>
                    <a:pt x="140" y="324"/>
                    <a:pt x="140" y="324"/>
                  </a:cubicBezTo>
                  <a:cubicBezTo>
                    <a:pt x="140" y="363"/>
                    <a:pt x="108" y="394"/>
                    <a:pt x="70" y="394"/>
                  </a:cubicBezTo>
                  <a:close/>
                </a:path>
              </a:pathLst>
            </a:custGeom>
            <a:solidFill>
              <a:srgbClr val="F35E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3" name="iŝľiḍè"/>
            <p:cNvSpPr/>
            <p:nvPr/>
          </p:nvSpPr>
          <p:spPr bwMode="auto">
            <a:xfrm>
              <a:off x="5805487" y="2500178"/>
              <a:ext cx="614363" cy="1651000"/>
            </a:xfrm>
            <a:custGeom>
              <a:avLst/>
              <a:gdLst>
                <a:gd name="T0" fmla="*/ 70 w 140"/>
                <a:gd name="T1" fmla="*/ 377 h 377"/>
                <a:gd name="T2" fmla="*/ 70 w 140"/>
                <a:gd name="T3" fmla="*/ 377 h 377"/>
                <a:gd name="T4" fmla="*/ 0 w 140"/>
                <a:gd name="T5" fmla="*/ 307 h 377"/>
                <a:gd name="T6" fmla="*/ 0 w 140"/>
                <a:gd name="T7" fmla="*/ 70 h 377"/>
                <a:gd name="T8" fmla="*/ 70 w 140"/>
                <a:gd name="T9" fmla="*/ 0 h 377"/>
                <a:gd name="T10" fmla="*/ 70 w 140"/>
                <a:gd name="T11" fmla="*/ 0 h 377"/>
                <a:gd name="T12" fmla="*/ 140 w 140"/>
                <a:gd name="T13" fmla="*/ 70 h 377"/>
                <a:gd name="T14" fmla="*/ 140 w 140"/>
                <a:gd name="T15" fmla="*/ 307 h 377"/>
                <a:gd name="T16" fmla="*/ 70 w 140"/>
                <a:gd name="T17"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77">
                  <a:moveTo>
                    <a:pt x="70" y="377"/>
                  </a:moveTo>
                  <a:cubicBezTo>
                    <a:pt x="70" y="377"/>
                    <a:pt x="70" y="377"/>
                    <a:pt x="70" y="377"/>
                  </a:cubicBezTo>
                  <a:cubicBezTo>
                    <a:pt x="31" y="377"/>
                    <a:pt x="0" y="346"/>
                    <a:pt x="0" y="307"/>
                  </a:cubicBezTo>
                  <a:cubicBezTo>
                    <a:pt x="0" y="70"/>
                    <a:pt x="0" y="70"/>
                    <a:pt x="0" y="70"/>
                  </a:cubicBezTo>
                  <a:cubicBezTo>
                    <a:pt x="0" y="31"/>
                    <a:pt x="31" y="0"/>
                    <a:pt x="70" y="0"/>
                  </a:cubicBezTo>
                  <a:cubicBezTo>
                    <a:pt x="70" y="0"/>
                    <a:pt x="70" y="0"/>
                    <a:pt x="70" y="0"/>
                  </a:cubicBezTo>
                  <a:cubicBezTo>
                    <a:pt x="108" y="0"/>
                    <a:pt x="140" y="31"/>
                    <a:pt x="140" y="70"/>
                  </a:cubicBezTo>
                  <a:cubicBezTo>
                    <a:pt x="140" y="307"/>
                    <a:pt x="140" y="307"/>
                    <a:pt x="140" y="307"/>
                  </a:cubicBezTo>
                  <a:cubicBezTo>
                    <a:pt x="140" y="346"/>
                    <a:pt x="108" y="377"/>
                    <a:pt x="70" y="377"/>
                  </a:cubicBezTo>
                  <a:close/>
                </a:path>
              </a:pathLst>
            </a:custGeom>
            <a:solidFill>
              <a:srgbClr val="F35E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4" name="íŝliḍê"/>
            <p:cNvSpPr/>
            <p:nvPr/>
          </p:nvSpPr>
          <p:spPr bwMode="auto">
            <a:xfrm>
              <a:off x="6419850" y="2627178"/>
              <a:ext cx="614363" cy="1524000"/>
            </a:xfrm>
            <a:custGeom>
              <a:avLst/>
              <a:gdLst>
                <a:gd name="T0" fmla="*/ 70 w 140"/>
                <a:gd name="T1" fmla="*/ 348 h 348"/>
                <a:gd name="T2" fmla="*/ 70 w 140"/>
                <a:gd name="T3" fmla="*/ 348 h 348"/>
                <a:gd name="T4" fmla="*/ 0 w 140"/>
                <a:gd name="T5" fmla="*/ 278 h 348"/>
                <a:gd name="T6" fmla="*/ 0 w 140"/>
                <a:gd name="T7" fmla="*/ 70 h 348"/>
                <a:gd name="T8" fmla="*/ 70 w 140"/>
                <a:gd name="T9" fmla="*/ 0 h 348"/>
                <a:gd name="T10" fmla="*/ 70 w 140"/>
                <a:gd name="T11" fmla="*/ 0 h 348"/>
                <a:gd name="T12" fmla="*/ 140 w 140"/>
                <a:gd name="T13" fmla="*/ 70 h 348"/>
                <a:gd name="T14" fmla="*/ 140 w 140"/>
                <a:gd name="T15" fmla="*/ 278 h 348"/>
                <a:gd name="T16" fmla="*/ 70 w 140"/>
                <a:gd name="T1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48">
                  <a:moveTo>
                    <a:pt x="70" y="348"/>
                  </a:moveTo>
                  <a:cubicBezTo>
                    <a:pt x="70" y="348"/>
                    <a:pt x="70" y="348"/>
                    <a:pt x="70" y="348"/>
                  </a:cubicBezTo>
                  <a:cubicBezTo>
                    <a:pt x="31" y="348"/>
                    <a:pt x="0" y="317"/>
                    <a:pt x="0" y="278"/>
                  </a:cubicBezTo>
                  <a:cubicBezTo>
                    <a:pt x="0" y="70"/>
                    <a:pt x="0" y="70"/>
                    <a:pt x="0" y="70"/>
                  </a:cubicBezTo>
                  <a:cubicBezTo>
                    <a:pt x="0" y="32"/>
                    <a:pt x="31" y="0"/>
                    <a:pt x="70" y="0"/>
                  </a:cubicBezTo>
                  <a:cubicBezTo>
                    <a:pt x="70" y="0"/>
                    <a:pt x="70" y="0"/>
                    <a:pt x="70" y="0"/>
                  </a:cubicBezTo>
                  <a:cubicBezTo>
                    <a:pt x="108" y="0"/>
                    <a:pt x="140" y="32"/>
                    <a:pt x="140" y="70"/>
                  </a:cubicBezTo>
                  <a:cubicBezTo>
                    <a:pt x="140" y="278"/>
                    <a:pt x="140" y="278"/>
                    <a:pt x="140" y="278"/>
                  </a:cubicBezTo>
                  <a:cubicBezTo>
                    <a:pt x="140" y="317"/>
                    <a:pt x="108" y="348"/>
                    <a:pt x="70" y="348"/>
                  </a:cubicBezTo>
                  <a:close/>
                </a:path>
              </a:pathLst>
            </a:custGeom>
            <a:solidFill>
              <a:srgbClr val="F35E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5" name="ïṩ1íḋê"/>
            <p:cNvSpPr/>
            <p:nvPr/>
          </p:nvSpPr>
          <p:spPr bwMode="auto">
            <a:xfrm>
              <a:off x="7034212" y="2806566"/>
              <a:ext cx="612775" cy="1344613"/>
            </a:xfrm>
            <a:custGeom>
              <a:avLst/>
              <a:gdLst>
                <a:gd name="T0" fmla="*/ 70 w 140"/>
                <a:gd name="T1" fmla="*/ 307 h 307"/>
                <a:gd name="T2" fmla="*/ 70 w 140"/>
                <a:gd name="T3" fmla="*/ 307 h 307"/>
                <a:gd name="T4" fmla="*/ 0 w 140"/>
                <a:gd name="T5" fmla="*/ 237 h 307"/>
                <a:gd name="T6" fmla="*/ 0 w 140"/>
                <a:gd name="T7" fmla="*/ 70 h 307"/>
                <a:gd name="T8" fmla="*/ 70 w 140"/>
                <a:gd name="T9" fmla="*/ 0 h 307"/>
                <a:gd name="T10" fmla="*/ 70 w 140"/>
                <a:gd name="T11" fmla="*/ 0 h 307"/>
                <a:gd name="T12" fmla="*/ 140 w 140"/>
                <a:gd name="T13" fmla="*/ 70 h 307"/>
                <a:gd name="T14" fmla="*/ 140 w 140"/>
                <a:gd name="T15" fmla="*/ 237 h 307"/>
                <a:gd name="T16" fmla="*/ 70 w 140"/>
                <a:gd name="T1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307">
                  <a:moveTo>
                    <a:pt x="70" y="307"/>
                  </a:moveTo>
                  <a:cubicBezTo>
                    <a:pt x="70" y="307"/>
                    <a:pt x="70" y="307"/>
                    <a:pt x="70" y="307"/>
                  </a:cubicBezTo>
                  <a:cubicBezTo>
                    <a:pt x="31" y="307"/>
                    <a:pt x="0" y="276"/>
                    <a:pt x="0" y="237"/>
                  </a:cubicBezTo>
                  <a:cubicBezTo>
                    <a:pt x="0" y="70"/>
                    <a:pt x="0" y="70"/>
                    <a:pt x="0" y="70"/>
                  </a:cubicBezTo>
                  <a:cubicBezTo>
                    <a:pt x="0" y="32"/>
                    <a:pt x="31" y="0"/>
                    <a:pt x="70" y="0"/>
                  </a:cubicBezTo>
                  <a:cubicBezTo>
                    <a:pt x="70" y="0"/>
                    <a:pt x="70" y="0"/>
                    <a:pt x="70" y="0"/>
                  </a:cubicBezTo>
                  <a:cubicBezTo>
                    <a:pt x="108" y="0"/>
                    <a:pt x="140" y="32"/>
                    <a:pt x="140" y="70"/>
                  </a:cubicBezTo>
                  <a:cubicBezTo>
                    <a:pt x="140" y="237"/>
                    <a:pt x="140" y="237"/>
                    <a:pt x="140" y="237"/>
                  </a:cubicBezTo>
                  <a:cubicBezTo>
                    <a:pt x="140" y="276"/>
                    <a:pt x="108" y="307"/>
                    <a:pt x="70" y="307"/>
                  </a:cubicBezTo>
                  <a:close/>
                </a:path>
              </a:pathLst>
            </a:custGeom>
            <a:solidFill>
              <a:srgbClr val="F35E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6" name="îś1ïḍé"/>
            <p:cNvSpPr/>
            <p:nvPr/>
          </p:nvSpPr>
          <p:spPr bwMode="auto">
            <a:xfrm>
              <a:off x="4622800" y="2838316"/>
              <a:ext cx="1657350" cy="4125913"/>
            </a:xfrm>
            <a:custGeom>
              <a:avLst/>
              <a:gdLst>
                <a:gd name="T0" fmla="*/ 378 w 378"/>
                <a:gd name="T1" fmla="*/ 942 h 942"/>
                <a:gd name="T2" fmla="*/ 378 w 378"/>
                <a:gd name="T3" fmla="*/ 419 h 942"/>
                <a:gd name="T4" fmla="*/ 198 w 378"/>
                <a:gd name="T5" fmla="*/ 239 h 942"/>
                <a:gd name="T6" fmla="*/ 198 w 378"/>
                <a:gd name="T7" fmla="*/ 239 h 942"/>
                <a:gd name="T8" fmla="*/ 148 w 378"/>
                <a:gd name="T9" fmla="*/ 202 h 942"/>
                <a:gd name="T10" fmla="*/ 203 w 378"/>
                <a:gd name="T11" fmla="*/ 167 h 942"/>
                <a:gd name="T12" fmla="*/ 235 w 378"/>
                <a:gd name="T13" fmla="*/ 0 h 942"/>
                <a:gd name="T14" fmla="*/ 235 w 378"/>
                <a:gd name="T15" fmla="*/ 0 h 942"/>
                <a:gd name="T16" fmla="*/ 67 w 378"/>
                <a:gd name="T17" fmla="*/ 114 h 942"/>
                <a:gd name="T18" fmla="*/ 16 w 378"/>
                <a:gd name="T19" fmla="*/ 256 h 942"/>
                <a:gd name="T20" fmla="*/ 42 w 378"/>
                <a:gd name="T21" fmla="*/ 344 h 942"/>
                <a:gd name="T22" fmla="*/ 99 w 378"/>
                <a:gd name="T23" fmla="*/ 418 h 942"/>
                <a:gd name="T24" fmla="*/ 167 w 378"/>
                <a:gd name="T25" fmla="*/ 458 h 942"/>
                <a:gd name="T26" fmla="*/ 200 w 378"/>
                <a:gd name="T27" fmla="*/ 517 h 942"/>
                <a:gd name="T28" fmla="*/ 200 w 378"/>
                <a:gd name="T29" fmla="*/ 942 h 942"/>
                <a:gd name="T30" fmla="*/ 378 w 378"/>
                <a:gd name="T31" fmla="*/ 94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8" h="942">
                  <a:moveTo>
                    <a:pt x="378" y="942"/>
                  </a:moveTo>
                  <a:cubicBezTo>
                    <a:pt x="378" y="419"/>
                    <a:pt x="378" y="419"/>
                    <a:pt x="378" y="419"/>
                  </a:cubicBezTo>
                  <a:cubicBezTo>
                    <a:pt x="378" y="320"/>
                    <a:pt x="297" y="239"/>
                    <a:pt x="198" y="239"/>
                  </a:cubicBezTo>
                  <a:cubicBezTo>
                    <a:pt x="198" y="239"/>
                    <a:pt x="198" y="239"/>
                    <a:pt x="198" y="239"/>
                  </a:cubicBezTo>
                  <a:cubicBezTo>
                    <a:pt x="148" y="202"/>
                    <a:pt x="148" y="202"/>
                    <a:pt x="148" y="202"/>
                  </a:cubicBezTo>
                  <a:cubicBezTo>
                    <a:pt x="203" y="167"/>
                    <a:pt x="203" y="167"/>
                    <a:pt x="203" y="167"/>
                  </a:cubicBezTo>
                  <a:cubicBezTo>
                    <a:pt x="260" y="131"/>
                    <a:pt x="274" y="55"/>
                    <a:pt x="235" y="0"/>
                  </a:cubicBezTo>
                  <a:cubicBezTo>
                    <a:pt x="235" y="0"/>
                    <a:pt x="235" y="0"/>
                    <a:pt x="235" y="0"/>
                  </a:cubicBezTo>
                  <a:cubicBezTo>
                    <a:pt x="67" y="114"/>
                    <a:pt x="67" y="114"/>
                    <a:pt x="67" y="114"/>
                  </a:cubicBezTo>
                  <a:cubicBezTo>
                    <a:pt x="21" y="145"/>
                    <a:pt x="0" y="202"/>
                    <a:pt x="16" y="256"/>
                  </a:cubicBezTo>
                  <a:cubicBezTo>
                    <a:pt x="42" y="344"/>
                    <a:pt x="42" y="344"/>
                    <a:pt x="42" y="344"/>
                  </a:cubicBezTo>
                  <a:cubicBezTo>
                    <a:pt x="51" y="375"/>
                    <a:pt x="72" y="401"/>
                    <a:pt x="99" y="418"/>
                  </a:cubicBezTo>
                  <a:cubicBezTo>
                    <a:pt x="167" y="458"/>
                    <a:pt x="167" y="458"/>
                    <a:pt x="167" y="458"/>
                  </a:cubicBezTo>
                  <a:cubicBezTo>
                    <a:pt x="187" y="470"/>
                    <a:pt x="200" y="493"/>
                    <a:pt x="200" y="517"/>
                  </a:cubicBezTo>
                  <a:cubicBezTo>
                    <a:pt x="200" y="942"/>
                    <a:pt x="200" y="942"/>
                    <a:pt x="200" y="942"/>
                  </a:cubicBezTo>
                  <a:lnTo>
                    <a:pt x="378" y="942"/>
                  </a:lnTo>
                  <a:close/>
                </a:path>
              </a:pathLst>
            </a:custGeom>
            <a:solidFill>
              <a:srgbClr val="F67C6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7" name="îsḻíḍe"/>
            <p:cNvSpPr/>
            <p:nvPr/>
          </p:nvSpPr>
          <p:spPr bwMode="auto">
            <a:xfrm>
              <a:off x="5341937" y="2858953"/>
              <a:ext cx="354013" cy="342900"/>
            </a:xfrm>
            <a:custGeom>
              <a:avLst/>
              <a:gdLst>
                <a:gd name="T0" fmla="*/ 58 w 81"/>
                <a:gd name="T1" fmla="*/ 62 h 78"/>
                <a:gd name="T2" fmla="*/ 43 w 81"/>
                <a:gd name="T3" fmla="*/ 72 h 78"/>
                <a:gd name="T4" fmla="*/ 15 w 81"/>
                <a:gd name="T5" fmla="*/ 67 h 78"/>
                <a:gd name="T6" fmla="*/ 0 w 81"/>
                <a:gd name="T7" fmla="*/ 43 h 78"/>
                <a:gd name="T8" fmla="*/ 64 w 81"/>
                <a:gd name="T9" fmla="*/ 0 h 78"/>
                <a:gd name="T10" fmla="*/ 68 w 81"/>
                <a:gd name="T11" fmla="*/ 7 h 78"/>
                <a:gd name="T12" fmla="*/ 58 w 81"/>
                <a:gd name="T13" fmla="*/ 62 h 78"/>
              </a:gdLst>
              <a:ahLst/>
              <a:cxnLst>
                <a:cxn ang="0">
                  <a:pos x="T0" y="T1"/>
                </a:cxn>
                <a:cxn ang="0">
                  <a:pos x="T2" y="T3"/>
                </a:cxn>
                <a:cxn ang="0">
                  <a:pos x="T4" y="T5"/>
                </a:cxn>
                <a:cxn ang="0">
                  <a:pos x="T6" y="T7"/>
                </a:cxn>
                <a:cxn ang="0">
                  <a:pos x="T8" y="T9"/>
                </a:cxn>
                <a:cxn ang="0">
                  <a:pos x="T10" y="T11"/>
                </a:cxn>
                <a:cxn ang="0">
                  <a:pos x="T12" y="T13"/>
                </a:cxn>
              </a:cxnLst>
              <a:rect l="0" t="0" r="r" b="b"/>
              <a:pathLst>
                <a:path w="81" h="78">
                  <a:moveTo>
                    <a:pt x="58" y="62"/>
                  </a:moveTo>
                  <a:cubicBezTo>
                    <a:pt x="43" y="72"/>
                    <a:pt x="43" y="72"/>
                    <a:pt x="43" y="72"/>
                  </a:cubicBezTo>
                  <a:cubicBezTo>
                    <a:pt x="34" y="78"/>
                    <a:pt x="22" y="76"/>
                    <a:pt x="15" y="67"/>
                  </a:cubicBezTo>
                  <a:cubicBezTo>
                    <a:pt x="0" y="43"/>
                    <a:pt x="0" y="43"/>
                    <a:pt x="0" y="43"/>
                  </a:cubicBezTo>
                  <a:cubicBezTo>
                    <a:pt x="64" y="0"/>
                    <a:pt x="64" y="0"/>
                    <a:pt x="64" y="0"/>
                  </a:cubicBezTo>
                  <a:cubicBezTo>
                    <a:pt x="68" y="7"/>
                    <a:pt x="68" y="7"/>
                    <a:pt x="68" y="7"/>
                  </a:cubicBezTo>
                  <a:cubicBezTo>
                    <a:pt x="81" y="25"/>
                    <a:pt x="76" y="50"/>
                    <a:pt x="58" y="62"/>
                  </a:cubicBezTo>
                  <a:close/>
                </a:path>
              </a:pathLst>
            </a:custGeom>
            <a:solidFill>
              <a:srgbClr val="FCA4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08" name="isľíḋé"/>
            <p:cNvSpPr/>
            <p:nvPr/>
          </p:nvSpPr>
          <p:spPr bwMode="auto">
            <a:xfrm>
              <a:off x="5253037" y="6675303"/>
              <a:ext cx="2214563" cy="296863"/>
            </a:xfrm>
            <a:prstGeom prst="rect">
              <a:avLst/>
            </a:prstGeom>
            <a:solidFill>
              <a:srgbClr val="F8613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grpSp>
      <p:sp>
        <p:nvSpPr>
          <p:cNvPr id="9" name="Freeform 5"/>
          <p:cNvSpPr/>
          <p:nvPr/>
        </p:nvSpPr>
        <p:spPr bwMode="auto">
          <a:xfrm flipH="1">
            <a:off x="0" y="3562802"/>
            <a:ext cx="9144000" cy="2471286"/>
          </a:xfrm>
          <a:custGeom>
            <a:avLst/>
            <a:gdLst>
              <a:gd name="T0" fmla="*/ 2679 w 2679"/>
              <a:gd name="T1" fmla="*/ 276 h 778"/>
              <a:gd name="T2" fmla="*/ 1743 w 2679"/>
              <a:gd name="T3" fmla="*/ 310 h 778"/>
              <a:gd name="T4" fmla="*/ 832 w 2679"/>
              <a:gd name="T5" fmla="*/ 322 h 778"/>
              <a:gd name="T6" fmla="*/ 352 w 2679"/>
              <a:gd name="T7" fmla="*/ 274 h 778"/>
              <a:gd name="T8" fmla="*/ 160 w 2679"/>
              <a:gd name="T9" fmla="*/ 136 h 778"/>
              <a:gd name="T10" fmla="*/ 0 w 2679"/>
              <a:gd name="T11" fmla="*/ 0 h 778"/>
              <a:gd name="T12" fmla="*/ 0 w 2679"/>
              <a:gd name="T13" fmla="*/ 778 h 778"/>
              <a:gd name="T14" fmla="*/ 2679 w 2679"/>
              <a:gd name="T15" fmla="*/ 778 h 778"/>
              <a:gd name="T16" fmla="*/ 2679 w 2679"/>
              <a:gd name="T17" fmla="*/ 27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9" h="778">
                <a:moveTo>
                  <a:pt x="2679" y="276"/>
                </a:moveTo>
                <a:cubicBezTo>
                  <a:pt x="2452" y="367"/>
                  <a:pt x="2074" y="456"/>
                  <a:pt x="1743" y="310"/>
                </a:cubicBezTo>
                <a:cubicBezTo>
                  <a:pt x="1252" y="94"/>
                  <a:pt x="1066" y="580"/>
                  <a:pt x="832" y="322"/>
                </a:cubicBezTo>
                <a:cubicBezTo>
                  <a:pt x="598" y="64"/>
                  <a:pt x="352" y="274"/>
                  <a:pt x="352" y="274"/>
                </a:cubicBezTo>
                <a:cubicBezTo>
                  <a:pt x="328" y="76"/>
                  <a:pt x="160" y="136"/>
                  <a:pt x="160" y="136"/>
                </a:cubicBezTo>
                <a:cubicBezTo>
                  <a:pt x="134" y="63"/>
                  <a:pt x="70" y="22"/>
                  <a:pt x="0" y="0"/>
                </a:cubicBezTo>
                <a:cubicBezTo>
                  <a:pt x="0" y="778"/>
                  <a:pt x="0" y="778"/>
                  <a:pt x="0" y="778"/>
                </a:cubicBezTo>
                <a:cubicBezTo>
                  <a:pt x="2679" y="778"/>
                  <a:pt x="2679" y="778"/>
                  <a:pt x="2679" y="778"/>
                </a:cubicBezTo>
                <a:lnTo>
                  <a:pt x="2679" y="276"/>
                </a:lnTo>
                <a:close/>
              </a:path>
            </a:pathLst>
          </a:custGeom>
          <a:solidFill>
            <a:srgbClr val="00B050"/>
          </a:solidFill>
          <a:ln>
            <a:noFill/>
          </a:ln>
        </p:spPr>
        <p:txBody>
          <a:bodyPr vert="horz" wrap="square" lIns="68580" tIns="34290" rIns="68580" bIns="34290" numCol="1" anchor="t" anchorCtr="0" compatLnSpc="1"/>
          <a:lstStyle/>
          <a:p>
            <a:endParaRPr lang="zh-CN" altLang="en-US" sz="1350" dirty="0"/>
          </a:p>
        </p:txBody>
      </p:sp>
    </p:spTree>
    <p:extLst>
      <p:ext uri="{BB962C8B-B14F-4D97-AF65-F5344CB8AC3E}">
        <p14:creationId xmlns:p14="http://schemas.microsoft.com/office/powerpoint/2010/main" val="17739488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05FACC-D455-4995-8F06-0458F10073E4}"/>
              </a:ext>
            </a:extLst>
          </p:cNvPr>
          <p:cNvSpPr>
            <a:spLocks noGrp="1"/>
          </p:cNvSpPr>
          <p:nvPr>
            <p:ph type="ctrTitle"/>
          </p:nvPr>
        </p:nvSpPr>
        <p:spPr/>
        <p:txBody>
          <a:bodyPr/>
          <a:lstStyle/>
          <a:p>
            <a:r>
              <a:rPr lang="en-GB" dirty="0"/>
              <a:t>Benign disease of the ovaries</a:t>
            </a:r>
          </a:p>
        </p:txBody>
      </p:sp>
      <p:sp>
        <p:nvSpPr>
          <p:cNvPr id="3" name="Subtitle 2">
            <a:extLst>
              <a:ext uri="{FF2B5EF4-FFF2-40B4-BE49-F238E27FC236}">
                <a16:creationId xmlns:a16="http://schemas.microsoft.com/office/drawing/2014/main" xmlns="" id="{F58E4AB7-EE2F-423D-B6B2-FFD4AD567757}"/>
              </a:ext>
            </a:extLst>
          </p:cNvPr>
          <p:cNvSpPr>
            <a:spLocks noGrp="1"/>
          </p:cNvSpPr>
          <p:nvPr>
            <p:ph type="subTitle" idx="1"/>
          </p:nvPr>
        </p:nvSpPr>
        <p:spPr>
          <a:xfrm>
            <a:off x="1143000" y="4486275"/>
            <a:ext cx="2407444" cy="357188"/>
          </a:xfrm>
        </p:spPr>
        <p:txBody>
          <a:bodyPr>
            <a:normAutofit fontScale="62500" lnSpcReduction="20000"/>
          </a:bodyPr>
          <a:lstStyle/>
          <a:p>
            <a:r>
              <a:rPr lang="en-GB" dirty="0"/>
              <a:t>Done by- </a:t>
            </a:r>
            <a:r>
              <a:rPr lang="en-GB" dirty="0" err="1"/>
              <a:t>heba</a:t>
            </a:r>
            <a:r>
              <a:rPr lang="en-GB" dirty="0"/>
              <a:t> </a:t>
            </a:r>
            <a:r>
              <a:rPr lang="en-GB" dirty="0" err="1"/>
              <a:t>jber</a:t>
            </a:r>
            <a:endParaRPr lang="en-GB" dirty="0"/>
          </a:p>
        </p:txBody>
      </p:sp>
    </p:spTree>
    <p:extLst>
      <p:ext uri="{BB962C8B-B14F-4D97-AF65-F5344CB8AC3E}">
        <p14:creationId xmlns:p14="http://schemas.microsoft.com/office/powerpoint/2010/main" val="31338696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7BB412C-5F7F-4F6B-A728-85AD8C276A91}"/>
              </a:ext>
            </a:extLst>
          </p:cNvPr>
          <p:cNvSpPr>
            <a:spLocks noGrp="1"/>
          </p:cNvSpPr>
          <p:nvPr>
            <p:ph type="subTitle" idx="1"/>
          </p:nvPr>
        </p:nvSpPr>
        <p:spPr>
          <a:xfrm>
            <a:off x="950119" y="1194197"/>
            <a:ext cx="6858000" cy="4499372"/>
          </a:xfrm>
        </p:spPr>
        <p:txBody>
          <a:bodyPr>
            <a:normAutofit fontScale="62500" lnSpcReduction="20000"/>
          </a:bodyPr>
          <a:lstStyle/>
          <a:p>
            <a:r>
              <a:rPr lang="en-GB" b="0" i="0" dirty="0">
                <a:solidFill>
                  <a:srgbClr val="1A1C1C"/>
                </a:solidFill>
                <a:effectLst/>
                <a:latin typeface="Lato" panose="020F0502020204030203" pitchFamily="34" charset="0"/>
              </a:rPr>
              <a:t>A previously healthy </a:t>
            </a:r>
            <a:r>
              <a:rPr lang="en-GB" b="0" i="0" dirty="0">
                <a:solidFill>
                  <a:srgbClr val="FF0000"/>
                </a:solidFill>
                <a:effectLst/>
                <a:latin typeface="Lato" panose="020F0502020204030203" pitchFamily="34" charset="0"/>
              </a:rPr>
              <a:t>24-year-old woman </a:t>
            </a:r>
            <a:r>
              <a:rPr lang="en-GB" b="0" i="0" dirty="0">
                <a:solidFill>
                  <a:srgbClr val="1A1C1C"/>
                </a:solidFill>
                <a:effectLst/>
                <a:latin typeface="Lato" panose="020F0502020204030203" pitchFamily="34" charset="0"/>
              </a:rPr>
              <a:t>comes to the emergency department because </a:t>
            </a:r>
            <a:r>
              <a:rPr lang="en-GB" b="0" i="0" dirty="0">
                <a:solidFill>
                  <a:srgbClr val="FF0000"/>
                </a:solidFill>
                <a:effectLst/>
                <a:latin typeface="Lato" panose="020F0502020204030203" pitchFamily="34" charset="0"/>
              </a:rPr>
              <a:t>of lower abdominal pain </a:t>
            </a:r>
            <a:r>
              <a:rPr lang="en-GB" b="0" i="0" dirty="0">
                <a:solidFill>
                  <a:srgbClr val="1A1C1C"/>
                </a:solidFill>
                <a:effectLst/>
                <a:latin typeface="Lato" panose="020F0502020204030203" pitchFamily="34" charset="0"/>
              </a:rPr>
              <a:t>that </a:t>
            </a:r>
            <a:r>
              <a:rPr lang="en-GB" b="0" i="0" dirty="0">
                <a:solidFill>
                  <a:srgbClr val="FF0000"/>
                </a:solidFill>
                <a:effectLst/>
                <a:latin typeface="Lato" panose="020F0502020204030203" pitchFamily="34" charset="0"/>
              </a:rPr>
              <a:t>started suddenly </a:t>
            </a:r>
            <a:r>
              <a:rPr lang="en-GB" b="0" i="0" dirty="0">
                <a:solidFill>
                  <a:srgbClr val="1A1C1C"/>
                </a:solidFill>
                <a:effectLst/>
                <a:latin typeface="Lato" panose="020F0502020204030203" pitchFamily="34" charset="0"/>
              </a:rPr>
              <a:t>during sexual intercourse 1 hour ago. She did not notice any vaginal discharge or bleeding. She is sexually active with her husband only and uses condoms inconsistently. There is no family history of serious illness. She appears tearful but otherwise in no distress. Her temperature is 36.6°C (97.9°F), pulse is 75/min, respirations are 16/min, and blood pressure is 110/75 mm Hg. On abdominal examination, </a:t>
            </a:r>
            <a:r>
              <a:rPr lang="en-GB" b="0" i="0" dirty="0">
                <a:solidFill>
                  <a:srgbClr val="FF0000"/>
                </a:solidFill>
                <a:effectLst/>
                <a:latin typeface="Lato" panose="020F0502020204030203" pitchFamily="34" charset="0"/>
              </a:rPr>
              <a:t>the right lower quadrant is tender to palpation</a:t>
            </a:r>
            <a:r>
              <a:rPr lang="en-GB" b="0" i="0" dirty="0">
                <a:solidFill>
                  <a:srgbClr val="1A1C1C"/>
                </a:solidFill>
                <a:effectLst/>
                <a:latin typeface="Lato" panose="020F0502020204030203" pitchFamily="34" charset="0"/>
              </a:rPr>
              <a:t>, with mild guarding but no rebound tenderness. Pelvic examination shows </a:t>
            </a:r>
            <a:r>
              <a:rPr lang="en-GB" b="0" i="0" dirty="0">
                <a:solidFill>
                  <a:srgbClr val="FF0000"/>
                </a:solidFill>
                <a:effectLst/>
                <a:latin typeface="Lato" panose="020F0502020204030203" pitchFamily="34" charset="0"/>
              </a:rPr>
              <a:t>right adnexal tenderness</a:t>
            </a:r>
            <a:r>
              <a:rPr lang="en-GB" b="0" i="0" dirty="0">
                <a:solidFill>
                  <a:srgbClr val="1A1C1C"/>
                </a:solidFill>
                <a:effectLst/>
                <a:latin typeface="Lato" panose="020F0502020204030203" pitchFamily="34" charset="0"/>
              </a:rPr>
              <a:t>. Results of a complete blood count and urinalysis are within the reference ranges. Serum β-</a:t>
            </a:r>
            <a:r>
              <a:rPr lang="en-GB" b="0" i="0" dirty="0" err="1">
                <a:solidFill>
                  <a:srgbClr val="1A1C1C"/>
                </a:solidFill>
                <a:effectLst/>
                <a:latin typeface="Lato" panose="020F0502020204030203" pitchFamily="34" charset="0"/>
              </a:rPr>
              <a:t>hCG</a:t>
            </a:r>
            <a:r>
              <a:rPr lang="en-GB" b="0" i="0" dirty="0">
                <a:solidFill>
                  <a:srgbClr val="1A1C1C"/>
                </a:solidFill>
                <a:effectLst/>
                <a:latin typeface="Lato" panose="020F0502020204030203" pitchFamily="34" charset="0"/>
              </a:rPr>
              <a:t> testing is negative. Transvaginal ultrasonography shows a 1.5-cm, thin-walled, partially collapsed structure with a hypoechoic </a:t>
            </a:r>
            <a:r>
              <a:rPr lang="en-GB" b="0" i="0" dirty="0" err="1">
                <a:solidFill>
                  <a:srgbClr val="1A1C1C"/>
                </a:solidFill>
                <a:effectLst/>
                <a:latin typeface="Lato" panose="020F0502020204030203" pitchFamily="34" charset="0"/>
              </a:rPr>
              <a:t>center</a:t>
            </a:r>
            <a:r>
              <a:rPr lang="en-GB" b="0" i="0" dirty="0">
                <a:solidFill>
                  <a:srgbClr val="1A1C1C"/>
                </a:solidFill>
                <a:effectLst/>
                <a:latin typeface="Lato" panose="020F0502020204030203" pitchFamily="34" charset="0"/>
              </a:rPr>
              <a:t> in the right ovary. There is a small amount of free fluid in the rectouterine pouch. Which of the following is the most appropriate next step in management?</a:t>
            </a:r>
          </a:p>
          <a:p>
            <a:pPr algn="l"/>
            <a:endParaRPr lang="en-GB" b="0" i="0" dirty="0">
              <a:solidFill>
                <a:srgbClr val="1A1C1C"/>
              </a:solidFill>
              <a:effectLst/>
              <a:latin typeface="Lato" panose="020F0502020204030203" pitchFamily="34" charset="0"/>
            </a:endParaRPr>
          </a:p>
          <a:p>
            <a:endParaRPr lang="en-GB" b="0" i="0" dirty="0">
              <a:solidFill>
                <a:srgbClr val="1A1C1C"/>
              </a:solidFill>
              <a:effectLst/>
              <a:latin typeface="Lato" panose="020F0502020204030203" pitchFamily="34" charset="0"/>
            </a:endParaRPr>
          </a:p>
          <a:p>
            <a:endParaRPr lang="en-GB" dirty="0">
              <a:solidFill>
                <a:srgbClr val="1A1C1C"/>
              </a:solidFill>
              <a:latin typeface="Lato" panose="020F0502020204030203" pitchFamily="34" charset="0"/>
            </a:endParaRPr>
          </a:p>
          <a:p>
            <a:endParaRPr lang="en-GB" dirty="0"/>
          </a:p>
        </p:txBody>
      </p:sp>
    </p:spTree>
    <p:extLst>
      <p:ext uri="{BB962C8B-B14F-4D97-AF65-F5344CB8AC3E}">
        <p14:creationId xmlns:p14="http://schemas.microsoft.com/office/powerpoint/2010/main" val="16822635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177B438-EB66-4033-B303-399F73067166}"/>
              </a:ext>
            </a:extLst>
          </p:cNvPr>
          <p:cNvSpPr>
            <a:spLocks noGrp="1"/>
          </p:cNvSpPr>
          <p:nvPr>
            <p:ph idx="1"/>
          </p:nvPr>
        </p:nvSpPr>
        <p:spPr/>
        <p:txBody>
          <a:bodyPr>
            <a:normAutofit fontScale="77500" lnSpcReduction="20000"/>
          </a:bodyPr>
          <a:lstStyle/>
          <a:p>
            <a:r>
              <a:rPr lang="en-GB" b="1" i="0" dirty="0">
                <a:solidFill>
                  <a:srgbClr val="1A1C1C"/>
                </a:solidFill>
                <a:effectLst/>
                <a:latin typeface="Lato" panose="020F0502020204030203" pitchFamily="34" charset="0"/>
              </a:rPr>
              <a:t>Reassurance, </a:t>
            </a:r>
            <a:r>
              <a:rPr lang="en-GB" b="1" i="0" dirty="0">
                <a:solidFill>
                  <a:srgbClr val="1A1C1C"/>
                </a:solidFill>
                <a:effectLst/>
                <a:latin typeface="Lato" panose="020F0502020204030203" pitchFamily="34" charset="0"/>
                <a:hlinkClick r:id="rId2"/>
              </a:rPr>
              <a:t>analgesia</a:t>
            </a:r>
            <a:r>
              <a:rPr lang="en-GB" b="1" i="0" dirty="0">
                <a:solidFill>
                  <a:srgbClr val="1A1C1C"/>
                </a:solidFill>
                <a:effectLst/>
                <a:latin typeface="Lato" panose="020F0502020204030203" pitchFamily="34" charset="0"/>
              </a:rPr>
              <a:t>, rest, and outpatient follow-up</a:t>
            </a:r>
            <a:r>
              <a:rPr lang="en-GB" b="0" i="0" dirty="0">
                <a:solidFill>
                  <a:srgbClr val="1A1C1C"/>
                </a:solidFill>
                <a:effectLst/>
                <a:latin typeface="Lato" panose="020F0502020204030203" pitchFamily="34" charset="0"/>
              </a:rPr>
              <a:t> are the most appropriate next steps in management in an otherwise healthy woman with an </a:t>
            </a:r>
            <a:r>
              <a:rPr lang="en-GB" b="1" i="0" dirty="0">
                <a:solidFill>
                  <a:srgbClr val="1A1C1C"/>
                </a:solidFill>
                <a:effectLst/>
                <a:latin typeface="Lato" panose="020F0502020204030203" pitchFamily="34" charset="0"/>
              </a:rPr>
              <a:t>uncomplicated </a:t>
            </a:r>
            <a:r>
              <a:rPr lang="en-GB" b="1" i="0" dirty="0">
                <a:solidFill>
                  <a:srgbClr val="1A1C1C"/>
                </a:solidFill>
                <a:effectLst/>
                <a:latin typeface="Lato" panose="020F0502020204030203" pitchFamily="34" charset="0"/>
                <a:hlinkClick r:id="rId3"/>
              </a:rPr>
              <a:t>ruptured ovarian cyst</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3"/>
              </a:rPr>
              <a:t>Ruptured ovarian cysts</a:t>
            </a:r>
            <a:r>
              <a:rPr lang="en-GB" b="0" i="0" dirty="0">
                <a:solidFill>
                  <a:srgbClr val="1A1C1C"/>
                </a:solidFill>
                <a:effectLst/>
                <a:latin typeface="Lato" panose="020F0502020204030203" pitchFamily="34" charset="0"/>
              </a:rPr>
              <a:t> are very common and often asymptomatic, but localized </a:t>
            </a:r>
            <a:r>
              <a:rPr lang="en-GB" b="0" i="0" dirty="0">
                <a:effectLst/>
                <a:latin typeface="Lato" panose="020F0502020204030203" pitchFamily="34" charset="0"/>
                <a:hlinkClick r:id="rId4"/>
              </a:rPr>
              <a:t>pain</a:t>
            </a:r>
            <a:r>
              <a:rPr lang="en-GB" b="0" i="0" dirty="0">
                <a:solidFill>
                  <a:srgbClr val="1A1C1C"/>
                </a:solidFill>
                <a:effectLst/>
                <a:latin typeface="Lato" panose="020F0502020204030203" pitchFamily="34" charset="0"/>
              </a:rPr>
              <a:t> can occur due to the irritant effect of blood in the </a:t>
            </a:r>
            <a:r>
              <a:rPr lang="en-GB" b="0" i="0" dirty="0">
                <a:effectLst/>
                <a:latin typeface="Lato" panose="020F0502020204030203" pitchFamily="34" charset="0"/>
                <a:hlinkClick r:id="rId5"/>
              </a:rPr>
              <a:t>rectouterine pouch</a:t>
            </a:r>
            <a:r>
              <a:rPr lang="en-GB" b="0" i="0" dirty="0">
                <a:solidFill>
                  <a:srgbClr val="1A1C1C"/>
                </a:solidFill>
                <a:effectLst/>
                <a:latin typeface="Lato" panose="020F0502020204030203" pitchFamily="34" charset="0"/>
              </a:rPr>
              <a:t>. Physical activity, such as </a:t>
            </a:r>
            <a:r>
              <a:rPr lang="en-GB" b="1" i="0" dirty="0">
                <a:solidFill>
                  <a:srgbClr val="1A1C1C"/>
                </a:solidFill>
                <a:effectLst/>
                <a:latin typeface="Lato" panose="020F0502020204030203" pitchFamily="34" charset="0"/>
              </a:rPr>
              <a:t>sexual intercourse</a:t>
            </a:r>
            <a:r>
              <a:rPr lang="en-GB" b="0" i="0" dirty="0">
                <a:solidFill>
                  <a:srgbClr val="1A1C1C"/>
                </a:solidFill>
                <a:effectLst/>
                <a:latin typeface="Lato" panose="020F0502020204030203" pitchFamily="34" charset="0"/>
              </a:rPr>
              <a:t>, is a </a:t>
            </a:r>
            <a:r>
              <a:rPr lang="en-GB" b="0" i="0" dirty="0">
                <a:effectLst/>
                <a:latin typeface="Lato" panose="020F0502020204030203" pitchFamily="34" charset="0"/>
                <a:hlinkClick r:id="rId6"/>
              </a:rPr>
              <a:t>risk factor</a:t>
            </a:r>
            <a:r>
              <a:rPr lang="en-GB" b="0" i="0" dirty="0">
                <a:solidFill>
                  <a:srgbClr val="1A1C1C"/>
                </a:solidFill>
                <a:effectLst/>
                <a:latin typeface="Lato" panose="020F0502020204030203" pitchFamily="34" charset="0"/>
              </a:rPr>
              <a:t> for </a:t>
            </a:r>
            <a:r>
              <a:rPr lang="en-GB" b="0" i="0" dirty="0">
                <a:effectLst/>
                <a:latin typeface="Lato" panose="020F0502020204030203" pitchFamily="34" charset="0"/>
                <a:hlinkClick r:id="rId3"/>
              </a:rPr>
              <a:t>ovarian cyst rupture</a:t>
            </a:r>
            <a:r>
              <a:rPr lang="en-GB" b="0" i="0" dirty="0">
                <a:solidFill>
                  <a:srgbClr val="1A1C1C"/>
                </a:solidFill>
                <a:effectLst/>
                <a:latin typeface="Lato" panose="020F0502020204030203" pitchFamily="34" charset="0"/>
              </a:rPr>
              <a:t>. Inpatient management is indicated if a patient is clinically unstable (e.g., has hemodynamic instability, heavy or ongoing </a:t>
            </a:r>
            <a:r>
              <a:rPr lang="en-GB" b="0" i="0" dirty="0" err="1">
                <a:solidFill>
                  <a:srgbClr val="1A1C1C"/>
                </a:solidFill>
                <a:effectLst/>
                <a:latin typeface="Lato" panose="020F0502020204030203" pitchFamily="34" charset="0"/>
              </a:rPr>
              <a:t>hemorrhage</a:t>
            </a:r>
            <a:r>
              <a:rPr lang="en-GB" b="0" i="0" dirty="0">
                <a:solidFill>
                  <a:srgbClr val="1A1C1C"/>
                </a:solidFill>
                <a:effectLst/>
                <a:latin typeface="Lato" panose="020F0502020204030203" pitchFamily="34" charset="0"/>
              </a:rPr>
              <a:t>, or infection) or if </a:t>
            </a:r>
            <a:r>
              <a:rPr lang="en-GB" b="0" i="0" dirty="0">
                <a:effectLst/>
                <a:latin typeface="Lato" panose="020F0502020204030203" pitchFamily="34" charset="0"/>
                <a:hlinkClick r:id="rId7"/>
              </a:rPr>
              <a:t>ultrasonography</a:t>
            </a:r>
            <a:r>
              <a:rPr lang="en-GB" b="0" i="0" dirty="0">
                <a:solidFill>
                  <a:srgbClr val="1A1C1C"/>
                </a:solidFill>
                <a:effectLst/>
                <a:latin typeface="Lato" panose="020F0502020204030203" pitchFamily="34" charset="0"/>
              </a:rPr>
              <a:t> shows signs of a ruptured </a:t>
            </a:r>
            <a:r>
              <a:rPr lang="en-GB" b="0" i="0" u="sng" dirty="0">
                <a:solidFill>
                  <a:srgbClr val="1A1C1C"/>
                </a:solidFill>
                <a:effectLst/>
                <a:latin typeface="Lato" panose="020F0502020204030203" pitchFamily="34" charset="0"/>
              </a:rPr>
              <a:t>mature teratoma</a:t>
            </a:r>
            <a:r>
              <a:rPr lang="en-GB" b="0" i="0" dirty="0">
                <a:solidFill>
                  <a:srgbClr val="1A1C1C"/>
                </a:solidFill>
                <a:effectLst/>
                <a:latin typeface="Lato" panose="020F0502020204030203" pitchFamily="34" charset="0"/>
              </a:rPr>
              <a:t> (e.g., sebaceous material in the </a:t>
            </a:r>
            <a:r>
              <a:rPr lang="en-GB" b="0" i="0" dirty="0">
                <a:effectLst/>
                <a:latin typeface="Lato" panose="020F0502020204030203" pitchFamily="34" charset="0"/>
                <a:hlinkClick r:id="rId8"/>
              </a:rPr>
              <a:t>peritoneal cavity</a:t>
            </a:r>
            <a:r>
              <a:rPr lang="en-GB" b="0" i="0" dirty="0">
                <a:solidFill>
                  <a:srgbClr val="1A1C1C"/>
                </a:solidFill>
                <a:effectLst/>
                <a:latin typeface="Lato" panose="020F0502020204030203" pitchFamily="34" charset="0"/>
              </a:rPr>
              <a:t>) or </a:t>
            </a:r>
            <a:r>
              <a:rPr lang="en-GB" b="0" i="0" dirty="0">
                <a:effectLst/>
                <a:latin typeface="Lato" panose="020F0502020204030203" pitchFamily="34" charset="0"/>
                <a:hlinkClick r:id="rId9"/>
              </a:rPr>
              <a:t>malignancy</a:t>
            </a:r>
            <a:r>
              <a:rPr lang="en-GB" b="0" i="0" dirty="0">
                <a:solidFill>
                  <a:srgbClr val="1A1C1C"/>
                </a:solidFill>
                <a:effectLst/>
                <a:latin typeface="Lato" panose="020F0502020204030203" pitchFamily="34" charset="0"/>
              </a:rPr>
              <a:t> (e.g., irregular </a:t>
            </a:r>
            <a:r>
              <a:rPr lang="en-GB" b="0" i="0" dirty="0" err="1">
                <a:solidFill>
                  <a:srgbClr val="1A1C1C"/>
                </a:solidFill>
                <a:effectLst/>
                <a:latin typeface="Lato" panose="020F0502020204030203" pitchFamily="34" charset="0"/>
              </a:rPr>
              <a:t>septae</a:t>
            </a:r>
            <a:r>
              <a:rPr lang="en-GB" b="0" i="0" dirty="0">
                <a:solidFill>
                  <a:srgbClr val="1A1C1C"/>
                </a:solidFill>
                <a:effectLst/>
                <a:latin typeface="Lato" panose="020F0502020204030203" pitchFamily="34" charset="0"/>
              </a:rPr>
              <a:t>).</a:t>
            </a:r>
            <a:endParaRPr lang="en-GB" dirty="0"/>
          </a:p>
        </p:txBody>
      </p:sp>
    </p:spTree>
    <p:extLst>
      <p:ext uri="{BB962C8B-B14F-4D97-AF65-F5344CB8AC3E}">
        <p14:creationId xmlns:p14="http://schemas.microsoft.com/office/powerpoint/2010/main" val="31522972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608AA-4513-44E2-8645-528D975E785C}"/>
              </a:ext>
            </a:extLst>
          </p:cNvPr>
          <p:cNvSpPr>
            <a:spLocks noGrp="1"/>
          </p:cNvSpPr>
          <p:nvPr>
            <p:ph type="ctrTitle"/>
          </p:nvPr>
        </p:nvSpPr>
        <p:spPr>
          <a:xfrm>
            <a:off x="1193006" y="1214438"/>
            <a:ext cx="6858000" cy="725091"/>
          </a:xfrm>
        </p:spPr>
        <p:txBody>
          <a:bodyPr/>
          <a:lstStyle/>
          <a:p>
            <a:r>
              <a:rPr lang="en-US" sz="3300" dirty="0">
                <a:solidFill>
                  <a:prstClr val="black"/>
                </a:solidFill>
                <a:latin typeface="Calibri"/>
              </a:rPr>
              <a:t>Benign diseases of the ovaries</a:t>
            </a:r>
            <a:endParaRPr lang="en-GB" dirty="0"/>
          </a:p>
        </p:txBody>
      </p:sp>
      <p:sp>
        <p:nvSpPr>
          <p:cNvPr id="3" name="Subtitle 2">
            <a:extLst>
              <a:ext uri="{FF2B5EF4-FFF2-40B4-BE49-F238E27FC236}">
                <a16:creationId xmlns:a16="http://schemas.microsoft.com/office/drawing/2014/main" xmlns="" id="{97D2924C-899F-4244-8912-F0F21EBFA409}"/>
              </a:ext>
            </a:extLst>
          </p:cNvPr>
          <p:cNvSpPr>
            <a:spLocks noGrp="1"/>
          </p:cNvSpPr>
          <p:nvPr>
            <p:ph type="subTitle" idx="1"/>
          </p:nvPr>
        </p:nvSpPr>
        <p:spPr>
          <a:xfrm>
            <a:off x="1143000" y="2135982"/>
            <a:ext cx="6858000" cy="3436144"/>
          </a:xfrm>
        </p:spPr>
        <p:txBody>
          <a:bodyPr/>
          <a:lstStyle/>
          <a:p>
            <a:pPr marL="257175" indent="-257175" algn="l" defTabSz="685800">
              <a:buFont typeface="Arial" pitchFamily="34" charset="0"/>
              <a:buChar char="•"/>
              <a:defRPr/>
            </a:pPr>
            <a:r>
              <a:rPr lang="en-US" sz="2400" dirty="0">
                <a:solidFill>
                  <a:prstClr val="black"/>
                </a:solidFill>
                <a:latin typeface="Calibri"/>
              </a:rPr>
              <a:t>Most </a:t>
            </a:r>
            <a:r>
              <a:rPr lang="en-US" sz="2400" dirty="0">
                <a:solidFill>
                  <a:prstClr val="black"/>
                </a:solidFill>
                <a:latin typeface="Calibri"/>
                <a:hlinkClick r:id="rId2" tooltip="Learn more about Ovarian Disease from ScienceDirect's AI-generated Topic Pages"/>
              </a:rPr>
              <a:t>ovarian disorders</a:t>
            </a:r>
            <a:r>
              <a:rPr lang="en-US" sz="2400" dirty="0">
                <a:solidFill>
                  <a:prstClr val="black"/>
                </a:solidFill>
                <a:latin typeface="Calibri"/>
              </a:rPr>
              <a:t> are benign, with the majority being functional </a:t>
            </a:r>
            <a:r>
              <a:rPr lang="en-US" sz="2400" dirty="0">
                <a:solidFill>
                  <a:prstClr val="black"/>
                </a:solidFill>
                <a:latin typeface="Calibri"/>
                <a:hlinkClick r:id="rId3" tooltip="Learn more about Ovarian Cyst from ScienceDirect's AI-generated Topic Pages"/>
              </a:rPr>
              <a:t>ovarian cysts</a:t>
            </a:r>
            <a:r>
              <a:rPr lang="en-US" sz="2400" dirty="0">
                <a:solidFill>
                  <a:prstClr val="black"/>
                </a:solidFill>
                <a:latin typeface="Calibri"/>
              </a:rPr>
              <a:t> and </a:t>
            </a:r>
            <a:r>
              <a:rPr lang="en-US" sz="2400" dirty="0">
                <a:solidFill>
                  <a:prstClr val="black"/>
                </a:solidFill>
                <a:latin typeface="Calibri"/>
                <a:hlinkClick r:id="rId4" tooltip="Learn more about Benign Tumor from ScienceDirect's AI-generated Topic Pages"/>
              </a:rPr>
              <a:t>benign neoplasms</a:t>
            </a:r>
            <a:r>
              <a:rPr lang="en-US" sz="2400" dirty="0">
                <a:solidFill>
                  <a:prstClr val="black"/>
                </a:solidFill>
                <a:latin typeface="Calibri"/>
              </a:rPr>
              <a:t>. Imaging can often aid in diagnosis and risk assessment. Benign ovarian disorders are frequently </a:t>
            </a:r>
            <a:r>
              <a:rPr lang="en-US" sz="2400" dirty="0">
                <a:solidFill>
                  <a:prstClr val="black"/>
                </a:solidFill>
                <a:latin typeface="Calibri"/>
                <a:hlinkClick r:id="rId5" tooltip="Learn more about Incidental Findings from ScienceDirect's AI-generated Topic Pages"/>
              </a:rPr>
              <a:t>incidental findings</a:t>
            </a:r>
            <a:r>
              <a:rPr lang="en-US" sz="2400" dirty="0">
                <a:solidFill>
                  <a:prstClr val="black"/>
                </a:solidFill>
                <a:latin typeface="Calibri"/>
              </a:rPr>
              <a:t>, but they may cause symptoms from hormonal overproduction, mass effects, or </a:t>
            </a:r>
            <a:r>
              <a:rPr lang="en-US" sz="2400" dirty="0">
                <a:solidFill>
                  <a:prstClr val="black"/>
                </a:solidFill>
                <a:latin typeface="Calibri"/>
                <a:hlinkClick r:id="rId6" tooltip="Learn more about Torsion from ScienceDirect's AI-generated Topic Pages"/>
              </a:rPr>
              <a:t>torsion</a:t>
            </a:r>
            <a:r>
              <a:rPr lang="en-US" sz="2400" dirty="0">
                <a:solidFill>
                  <a:prstClr val="black"/>
                </a:solidFill>
                <a:latin typeface="Calibri"/>
              </a:rPr>
              <a:t>.</a:t>
            </a:r>
            <a:endParaRPr lang="de-DE" sz="2400" dirty="0">
              <a:solidFill>
                <a:prstClr val="black"/>
              </a:solidFill>
              <a:latin typeface="Calibri"/>
            </a:endParaRPr>
          </a:p>
          <a:p>
            <a:pPr algn="l"/>
            <a:endParaRPr lang="en-GB" dirty="0"/>
          </a:p>
        </p:txBody>
      </p:sp>
    </p:spTree>
    <p:extLst>
      <p:ext uri="{BB962C8B-B14F-4D97-AF65-F5344CB8AC3E}">
        <p14:creationId xmlns:p14="http://schemas.microsoft.com/office/powerpoint/2010/main" val="1882634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020E0-B036-4D09-ADE7-5EDFF6CAB91B}"/>
              </a:ext>
            </a:extLst>
          </p:cNvPr>
          <p:cNvSpPr>
            <a:spLocks noGrp="1"/>
          </p:cNvSpPr>
          <p:nvPr>
            <p:ph type="title"/>
          </p:nvPr>
        </p:nvSpPr>
        <p:spPr/>
        <p:txBody>
          <a:bodyPr/>
          <a:lstStyle/>
          <a:p>
            <a:r>
              <a:rPr lang="en-GB" dirty="0"/>
              <a:t>Diagnostic evaluation </a:t>
            </a:r>
          </a:p>
        </p:txBody>
      </p:sp>
      <p:sp>
        <p:nvSpPr>
          <p:cNvPr id="3" name="Content Placeholder 2">
            <a:extLst>
              <a:ext uri="{FF2B5EF4-FFF2-40B4-BE49-F238E27FC236}">
                <a16:creationId xmlns:a16="http://schemas.microsoft.com/office/drawing/2014/main" xmlns="" id="{5305A0B5-0725-4FBB-B269-106EAE99425E}"/>
              </a:ext>
            </a:extLst>
          </p:cNvPr>
          <p:cNvSpPr>
            <a:spLocks noGrp="1"/>
          </p:cNvSpPr>
          <p:nvPr>
            <p:ph idx="1"/>
          </p:nvPr>
        </p:nvSpPr>
        <p:spPr/>
        <p:txBody>
          <a:bodyPr/>
          <a:lstStyle/>
          <a:p>
            <a:r>
              <a:rPr lang="en-GB" dirty="0"/>
              <a:t>Patients with an adnexal mass and acute or severe pain or hemodynamically unstable should be evaluated and stabilized in emergency department</a:t>
            </a:r>
          </a:p>
          <a:p>
            <a:r>
              <a:rPr lang="en-GB" dirty="0"/>
              <a:t>Patients in whom a potentially urgent condition is not suspect are typically evaluated in an outpatient setting </a:t>
            </a:r>
          </a:p>
          <a:p>
            <a:pPr marL="0" indent="0">
              <a:buNone/>
            </a:pPr>
            <a:endParaRPr lang="en-GB" dirty="0"/>
          </a:p>
        </p:txBody>
      </p:sp>
    </p:spTree>
    <p:extLst>
      <p:ext uri="{BB962C8B-B14F-4D97-AF65-F5344CB8AC3E}">
        <p14:creationId xmlns:p14="http://schemas.microsoft.com/office/powerpoint/2010/main" val="463622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32324-C9A8-4C7E-B987-EC1946741396}"/>
              </a:ext>
            </a:extLst>
          </p:cNvPr>
          <p:cNvSpPr>
            <a:spLocks noGrp="1"/>
          </p:cNvSpPr>
          <p:nvPr>
            <p:ph type="title"/>
          </p:nvPr>
        </p:nvSpPr>
        <p:spPr/>
        <p:txBody>
          <a:bodyPr/>
          <a:lstStyle/>
          <a:p>
            <a:r>
              <a:rPr lang="en-GB" dirty="0"/>
              <a:t>Medical history </a:t>
            </a:r>
          </a:p>
        </p:txBody>
      </p:sp>
      <p:sp>
        <p:nvSpPr>
          <p:cNvPr id="3" name="Content Placeholder 2">
            <a:extLst>
              <a:ext uri="{FF2B5EF4-FFF2-40B4-BE49-F238E27FC236}">
                <a16:creationId xmlns:a16="http://schemas.microsoft.com/office/drawing/2014/main" xmlns="" id="{79CFA6A2-E9CD-4D06-BE71-85D5919416E3}"/>
              </a:ext>
            </a:extLst>
          </p:cNvPr>
          <p:cNvSpPr>
            <a:spLocks noGrp="1"/>
          </p:cNvSpPr>
          <p:nvPr>
            <p:ph idx="1"/>
          </p:nvPr>
        </p:nvSpPr>
        <p:spPr>
          <a:xfrm>
            <a:off x="685800" y="2125266"/>
            <a:ext cx="7886700" cy="3263504"/>
          </a:xfrm>
        </p:spPr>
        <p:txBody>
          <a:bodyPr>
            <a:normAutofit fontScale="85000" lnSpcReduction="20000"/>
          </a:bodyPr>
          <a:lstStyle/>
          <a:p>
            <a:r>
              <a:rPr lang="en-GB" b="1" dirty="0"/>
              <a:t>Should include the following-:</a:t>
            </a:r>
          </a:p>
          <a:p>
            <a:r>
              <a:rPr lang="en-GB" sz="1950" dirty="0"/>
              <a:t>Menstrual history (including last menstrual period and presence</a:t>
            </a:r>
            <a:r>
              <a:rPr lang="ar-JO" sz="1950" dirty="0"/>
              <a:t>/</a:t>
            </a:r>
            <a:r>
              <a:rPr lang="en-GB" sz="1950" dirty="0"/>
              <a:t>severity of dysmenorrhea)</a:t>
            </a:r>
          </a:p>
          <a:p>
            <a:r>
              <a:rPr lang="en-GB" sz="1950" dirty="0"/>
              <a:t>Abdominal pain </a:t>
            </a:r>
          </a:p>
          <a:p>
            <a:r>
              <a:rPr lang="en-GB" sz="1950" dirty="0"/>
              <a:t>Presence</a:t>
            </a:r>
            <a:r>
              <a:rPr lang="ar-JO" sz="1950" dirty="0"/>
              <a:t>/</a:t>
            </a:r>
            <a:r>
              <a:rPr lang="en-GB" sz="1950" dirty="0"/>
              <a:t>absence of fever</a:t>
            </a:r>
          </a:p>
          <a:p>
            <a:r>
              <a:rPr lang="en-GB" sz="1950" dirty="0"/>
              <a:t>Sexual history</a:t>
            </a:r>
          </a:p>
          <a:p>
            <a:r>
              <a:rPr lang="en-GB" sz="1950" dirty="0"/>
              <a:t>Presence</a:t>
            </a:r>
            <a:r>
              <a:rPr lang="ar-JO" sz="1950" dirty="0"/>
              <a:t>/</a:t>
            </a:r>
            <a:r>
              <a:rPr lang="en-GB" sz="1950" dirty="0"/>
              <a:t>absence of infertility , acne, hirsutism</a:t>
            </a:r>
          </a:p>
          <a:p>
            <a:r>
              <a:rPr lang="en-GB" sz="1950" dirty="0"/>
              <a:t>Endocrine symptoms </a:t>
            </a:r>
          </a:p>
          <a:p>
            <a:r>
              <a:rPr lang="en-GB" sz="1950" dirty="0"/>
              <a:t>Pressure effect</a:t>
            </a:r>
          </a:p>
          <a:p>
            <a:r>
              <a:rPr lang="en-GB" sz="1950" dirty="0"/>
              <a:t>GI symptoms</a:t>
            </a:r>
          </a:p>
          <a:p>
            <a:r>
              <a:rPr lang="en-GB" sz="1950" dirty="0"/>
              <a:t>Shortness of breath </a:t>
            </a:r>
          </a:p>
          <a:p>
            <a:r>
              <a:rPr lang="en-GB" sz="1950" dirty="0"/>
              <a:t>Current history of PID </a:t>
            </a:r>
          </a:p>
        </p:txBody>
      </p:sp>
    </p:spTree>
    <p:extLst>
      <p:ext uri="{BB962C8B-B14F-4D97-AF65-F5344CB8AC3E}">
        <p14:creationId xmlns:p14="http://schemas.microsoft.com/office/powerpoint/2010/main" val="3072548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A3B471-21B1-4E33-9C95-164D713A7FCE}"/>
              </a:ext>
            </a:extLst>
          </p:cNvPr>
          <p:cNvSpPr>
            <a:spLocks noGrp="1"/>
          </p:cNvSpPr>
          <p:nvPr>
            <p:ph type="title"/>
          </p:nvPr>
        </p:nvSpPr>
        <p:spPr/>
        <p:txBody>
          <a:bodyPr/>
          <a:lstStyle/>
          <a:p>
            <a:r>
              <a:rPr lang="en-GB" dirty="0"/>
              <a:t>Physical examination </a:t>
            </a:r>
          </a:p>
        </p:txBody>
      </p:sp>
      <p:sp>
        <p:nvSpPr>
          <p:cNvPr id="3" name="Content Placeholder 2">
            <a:extLst>
              <a:ext uri="{FF2B5EF4-FFF2-40B4-BE49-F238E27FC236}">
                <a16:creationId xmlns:a16="http://schemas.microsoft.com/office/drawing/2014/main" xmlns="" id="{FF96AAF2-F824-45AA-B8F0-FA8552066AA8}"/>
              </a:ext>
            </a:extLst>
          </p:cNvPr>
          <p:cNvSpPr>
            <a:spLocks noGrp="1"/>
          </p:cNvSpPr>
          <p:nvPr>
            <p:ph idx="1"/>
          </p:nvPr>
        </p:nvSpPr>
        <p:spPr/>
        <p:txBody>
          <a:bodyPr>
            <a:normAutofit fontScale="85000" lnSpcReduction="10000"/>
          </a:bodyPr>
          <a:lstStyle/>
          <a:p>
            <a:r>
              <a:rPr lang="en-GB" dirty="0"/>
              <a:t>Pelvic examination to assess the size, consistency, mobility of a mass</a:t>
            </a:r>
          </a:p>
          <a:p>
            <a:r>
              <a:rPr lang="en-GB" dirty="0"/>
              <a:t>Findings such as pain with palpation (abdominal distention, ascites)</a:t>
            </a:r>
          </a:p>
          <a:p>
            <a:r>
              <a:rPr lang="en-GB" dirty="0"/>
              <a:t>Pelvic tenderness</a:t>
            </a:r>
          </a:p>
          <a:p>
            <a:r>
              <a:rPr lang="en-GB" dirty="0"/>
              <a:t>Rebound tenderness and decrease bowel sounds </a:t>
            </a:r>
          </a:p>
          <a:p>
            <a:r>
              <a:rPr lang="en-GB" dirty="0"/>
              <a:t>Mass that is irregular, fixed and </a:t>
            </a:r>
            <a:r>
              <a:rPr lang="en-GB" dirty="0" err="1"/>
              <a:t>asso</a:t>
            </a:r>
            <a:r>
              <a:rPr lang="en-GB" dirty="0"/>
              <a:t> with posterior cul-de-sac nodularity</a:t>
            </a:r>
          </a:p>
          <a:p>
            <a:r>
              <a:rPr lang="en-GB" dirty="0"/>
              <a:t>Cervical motion and adnexal tenderness</a:t>
            </a:r>
          </a:p>
          <a:p>
            <a:r>
              <a:rPr lang="en-GB" dirty="0"/>
              <a:t>Signs of a hormonally active mass such as virilization </a:t>
            </a:r>
          </a:p>
        </p:txBody>
      </p:sp>
    </p:spTree>
    <p:extLst>
      <p:ext uri="{BB962C8B-B14F-4D97-AF65-F5344CB8AC3E}">
        <p14:creationId xmlns:p14="http://schemas.microsoft.com/office/powerpoint/2010/main" val="9950374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69387E-31B6-49F8-8941-193266048E24}"/>
              </a:ext>
            </a:extLst>
          </p:cNvPr>
          <p:cNvSpPr>
            <a:spLocks noGrp="1"/>
          </p:cNvSpPr>
          <p:nvPr>
            <p:ph type="title"/>
          </p:nvPr>
        </p:nvSpPr>
        <p:spPr/>
        <p:txBody>
          <a:bodyPr/>
          <a:lstStyle/>
          <a:p>
            <a:r>
              <a:rPr lang="en-GB" dirty="0"/>
              <a:t>Laboratory evaluation</a:t>
            </a:r>
          </a:p>
        </p:txBody>
      </p:sp>
      <p:sp>
        <p:nvSpPr>
          <p:cNvPr id="3" name="Content Placeholder 2">
            <a:extLst>
              <a:ext uri="{FF2B5EF4-FFF2-40B4-BE49-F238E27FC236}">
                <a16:creationId xmlns:a16="http://schemas.microsoft.com/office/drawing/2014/main" xmlns="" id="{827BF3F7-4BA0-415D-92D4-774393F626B7}"/>
              </a:ext>
            </a:extLst>
          </p:cNvPr>
          <p:cNvSpPr>
            <a:spLocks noGrp="1"/>
          </p:cNvSpPr>
          <p:nvPr>
            <p:ph idx="1"/>
          </p:nvPr>
        </p:nvSpPr>
        <p:spPr/>
        <p:txBody>
          <a:bodyPr/>
          <a:lstStyle/>
          <a:p>
            <a:r>
              <a:rPr lang="en-GB" dirty="0"/>
              <a:t>Serum B-HCG</a:t>
            </a:r>
          </a:p>
          <a:p>
            <a:r>
              <a:rPr lang="en-GB" dirty="0"/>
              <a:t>Complete blood count</a:t>
            </a:r>
          </a:p>
          <a:p>
            <a:r>
              <a:rPr lang="en-GB" dirty="0"/>
              <a:t>ESR, CRP </a:t>
            </a:r>
          </a:p>
          <a:p>
            <a:r>
              <a:rPr lang="en-GB" dirty="0"/>
              <a:t>Swabs for gram stain and culture </a:t>
            </a:r>
          </a:p>
          <a:p>
            <a:r>
              <a:rPr lang="en-GB" dirty="0"/>
              <a:t>NAAT , urinalysis </a:t>
            </a:r>
          </a:p>
          <a:p>
            <a:r>
              <a:rPr lang="en-GB" dirty="0"/>
              <a:t>Serum </a:t>
            </a:r>
            <a:r>
              <a:rPr lang="en-GB" dirty="0" err="1"/>
              <a:t>estradiol</a:t>
            </a:r>
            <a:r>
              <a:rPr lang="en-GB" dirty="0"/>
              <a:t>, estrone</a:t>
            </a:r>
          </a:p>
          <a:p>
            <a:r>
              <a:rPr lang="en-GB" dirty="0"/>
              <a:t>Serum LH </a:t>
            </a:r>
          </a:p>
        </p:txBody>
      </p:sp>
    </p:spTree>
    <p:extLst>
      <p:ext uri="{BB962C8B-B14F-4D97-AF65-F5344CB8AC3E}">
        <p14:creationId xmlns:p14="http://schemas.microsoft.com/office/powerpoint/2010/main" val="4293566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396</TotalTime>
  <Words>6779</Words>
  <Application>Microsoft Office PowerPoint</Application>
  <PresentationFormat>On-screen Show (4:3)</PresentationFormat>
  <Paragraphs>665</Paragraphs>
  <Slides>128</Slides>
  <Notes>8</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0</vt:i4>
      </vt:variant>
      <vt:variant>
        <vt:lpstr>Slide Titles</vt:lpstr>
      </vt:variant>
      <vt:variant>
        <vt:i4>128</vt:i4>
      </vt:variant>
    </vt:vector>
  </HeadingPairs>
  <TitlesOfParts>
    <vt:vector size="150" baseType="lpstr">
      <vt:lpstr>Microsoft YaHei</vt:lpstr>
      <vt:lpstr>宋体</vt:lpstr>
      <vt:lpstr>Algerian</vt:lpstr>
      <vt:lpstr>Andalus</vt:lpstr>
      <vt:lpstr>Arial</vt:lpstr>
      <vt:lpstr>Arial</vt:lpstr>
      <vt:lpstr>Arial Black</vt:lpstr>
      <vt:lpstr>Arial Rounded MT Bold</vt:lpstr>
      <vt:lpstr>Calibri</vt:lpstr>
      <vt:lpstr>Calibri Light</vt:lpstr>
      <vt:lpstr>Century Gothic</vt:lpstr>
      <vt:lpstr>FZShuTi</vt:lpstr>
      <vt:lpstr>Lato</vt:lpstr>
      <vt:lpstr>Open Sans Semibold</vt:lpstr>
      <vt:lpstr>Times New Roman</vt:lpstr>
      <vt:lpstr>Wingdings</vt:lpstr>
      <vt:lpstr>Wingdings 3</vt:lpstr>
      <vt:lpstr>优设标题黑</vt:lpstr>
      <vt:lpstr>思源黑体 CN Regular</vt:lpstr>
      <vt:lpstr>等线</vt:lpstr>
      <vt:lpstr>Ion</vt:lpstr>
      <vt:lpstr>Office Theme</vt:lpstr>
      <vt:lpstr>Vulval and Vaginal  Lesions </vt:lpstr>
      <vt:lpstr>anatomy</vt:lpstr>
      <vt:lpstr>PowerPoint Presentation</vt:lpstr>
      <vt:lpstr>PowerPoint Presentation</vt:lpstr>
      <vt:lpstr>Non-neoplastic epithelial disorders </vt:lpstr>
      <vt:lpstr>PowerPoint Presentation</vt:lpstr>
      <vt:lpstr>  An 11-year-old girl is brought to the office due to vulvar itching. The patient first had the pruritus intermittently, but her symptoms have worsened over the past several months despite nightly application of a moisturizing ointment. She now has trouble sleeping due to the constant itching.  The patient has no known medical conditions and has had no surgeries She has not reached menarche and is not sexually active. The patient is on a community swim team and has swim practice multiple times a week and uses the same bathing suit. Vital signs are normal. </vt:lpstr>
      <vt:lpstr>. Examination of the vulva reveals thin, white skin with excoriations extending to the perianal area. The superior portions of the labia minora are adherent at the midline. A small anal fissure is also noted.  </vt:lpstr>
      <vt:lpstr>Signs &amp;symptoms?  Diagnosis?  Management?</vt:lpstr>
      <vt:lpstr>This patient has vulvar lichen sclerosus, a chronic inflammatory condition that causes thinning of the vulvar skin in hypoestrogenic populations, such as premenarchal girls and postmenopausal women.   In lichen sclerosus, white, atrophic papules form and eventually merge into plaques, leading to thin, white vulvar lesions and changes in vulvar architecture (eg, adherence of the labia at the midline).  These lesions are chronically inflamed and can result in perianal and vulvar pruritus, at times so severe that it awakens affected individuals from sleep Excessive scratching can result in excoriations, lichenification (ie, thickened skin), and edema of the labia. Lichenification of the perianal region can result in anal fissures and constipation  </vt:lpstr>
      <vt:lpstr>Signs &amp;symptoms  </vt:lpstr>
      <vt:lpstr>Epidemiology</vt:lpstr>
      <vt:lpstr>Diagnosis</vt:lpstr>
      <vt:lpstr>Treatment</vt:lpstr>
      <vt:lpstr>PowerPoint Presentation</vt:lpstr>
      <vt:lpstr>PowerPoint Presentation</vt:lpstr>
      <vt:lpstr>Squamous cell Hyperplasia</vt:lpstr>
      <vt:lpstr>PowerPoint Presentation</vt:lpstr>
      <vt:lpstr>Benign Vulval lumps</vt:lpstr>
      <vt:lpstr>Bartholin glands </vt:lpstr>
      <vt:lpstr>History A 17-year-old girl presents with a vulval swelling. She noticed a lump a few weeks earlier and in the last 2 days it has enlarged and become painful. She cannot walk normally and has not been able to wear her normal jeans because of the discomfort.  She feels well in her self however. She has been sexually active since the age of 14 years and uses the depot progesterone injection for contraception and therefore does not have periods. She has been with her boyfriend for 8 months and on direct questioning reports unprotected intercourse with two other boys in that time. She had a sexual health screen in a genitourinary clinic 1 year ago and the result was normal</vt:lpstr>
      <vt:lpstr>. There is no other medical history of note and she takes no medication.  Examination The temperature is 37.7°C, heart rate 68/min and blood pressure normal. Abdominal examination is normal. There is a left-sided posterior labial swelling extending anteriorly from the level of the introitus, measuring 6  4  4 cm. It appears red, fluctuant, tense </vt:lpstr>
      <vt:lpstr>PowerPoint Presentation</vt:lpstr>
      <vt:lpstr>Diagnosis</vt:lpstr>
      <vt:lpstr>Bartholin-duct cyst</vt:lpstr>
      <vt:lpstr>Management</vt:lpstr>
      <vt:lpstr>PowerPoint Presentation</vt:lpstr>
      <vt:lpstr>Inclusion cysts of the vulva </vt:lpstr>
      <vt:lpstr>PowerPoint Presentation</vt:lpstr>
      <vt:lpstr>Vulvar Inclusion Cyst</vt:lpstr>
      <vt:lpstr>Cause: This type of cyst is caused by  /an injury to the wall of the vagina (laceration from delivery) /or after a surgery /or spontaneously (An epithelial mucus gland of the vestibule or vagina which normally would drain its' secretions to the surface of the skin becomes obstructed  and form cystic structure).  </vt:lpstr>
      <vt:lpstr>Cysts are more likely to cause pain when they get infected. Vaginal cysts can become infected by the normal bacteria found on the skin or by a sexually transmitted infection. Infected vaginal cysts can form an abscess -- a pus-filled lump that can be very painful  To treat an infected vaginal cyst, you may need to take antibiotics. </vt:lpstr>
      <vt:lpstr>Diagnosis: mainly clinically  but doctor might suggest additional tests to rule out other conditions(malignancies).   tests may include: a biopsy of a tissue sample from the cyst to rule out the possibility of vaginal cancer tests on the secretions from the vagina or cervix to determine if a sexually transmitted infection (sti) is present </vt:lpstr>
      <vt:lpstr>PowerPoint Presentation</vt:lpstr>
      <vt:lpstr>PowerPoint Presentation</vt:lpstr>
      <vt:lpstr>SKENE’S GLANDS And Skenitis  </vt:lpstr>
      <vt:lpstr>Skene's gland: </vt:lpstr>
      <vt:lpstr>Skenitis/ Skene’s-duct cyst :</vt:lpstr>
      <vt:lpstr>PowerPoint Presentation</vt:lpstr>
      <vt:lpstr>Diagnose</vt:lpstr>
      <vt:lpstr>PowerPoint Presentation</vt:lpstr>
      <vt:lpstr>THANK YOU </vt:lpstr>
      <vt:lpstr>Benign Cervical lesions </vt:lpstr>
      <vt:lpstr>-The external cervical os is small, round, and centrally placed in nulliparous patients. - In parous patients who have labored into the third stage, it is a large, transverse, stellate slit.</vt:lpstr>
      <vt:lpstr>PowerPoint Presentation</vt:lpstr>
      <vt:lpstr>Benign diseases of the cervix </vt:lpstr>
      <vt:lpstr>Benign diseases of the cervix </vt:lpstr>
      <vt:lpstr>Carvical ectropion</vt:lpstr>
      <vt:lpstr>Hx</vt:lpstr>
      <vt:lpstr>Examination </vt:lpstr>
      <vt:lpstr>PowerPoint Presentation</vt:lpstr>
      <vt:lpstr>Treatment </vt:lpstr>
      <vt:lpstr>Treatment </vt:lpstr>
      <vt:lpstr>Cystic lesion ( Nabothian cyst)</vt:lpstr>
      <vt:lpstr>Hx and Examination</vt:lpstr>
      <vt:lpstr>PowerPoint Presentation</vt:lpstr>
      <vt:lpstr>Treatment </vt:lpstr>
      <vt:lpstr>PowerPoint Presentation</vt:lpstr>
      <vt:lpstr>Non-cystic lesion</vt:lpstr>
      <vt:lpstr>Hx </vt:lpstr>
      <vt:lpstr>examinatoin </vt:lpstr>
      <vt:lpstr>PowerPoint Presentation</vt:lpstr>
      <vt:lpstr>Treatment </vt:lpstr>
      <vt:lpstr>Cervical warts </vt:lpstr>
      <vt:lpstr>Case study</vt:lpstr>
      <vt:lpstr>PowerPoint Presentation</vt:lpstr>
      <vt:lpstr>PowerPoint Presentation</vt:lpstr>
      <vt:lpstr>PowerPoint Presentation</vt:lpstr>
      <vt:lpstr>PowerPoint Presentation</vt:lpstr>
      <vt:lpstr>Conclusion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Benign disease of the ovaries</vt:lpstr>
      <vt:lpstr>PowerPoint Presentation</vt:lpstr>
      <vt:lpstr>PowerPoint Presentation</vt:lpstr>
      <vt:lpstr>Benign diseases of the ovaries</vt:lpstr>
      <vt:lpstr>Diagnostic evaluation </vt:lpstr>
      <vt:lpstr>Medical history </vt:lpstr>
      <vt:lpstr>Physical examination </vt:lpstr>
      <vt:lpstr>Laboratory evaluation</vt:lpstr>
      <vt:lpstr>IMAGING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Rahmeh Taifour</dc:creator>
  <cp:lastModifiedBy>lenovo</cp:lastModifiedBy>
  <cp:revision>12</cp:revision>
  <dcterms:created xsi:type="dcterms:W3CDTF">2021-04-03T13:53:12Z</dcterms:created>
  <dcterms:modified xsi:type="dcterms:W3CDTF">2021-12-02T16:27:32Z</dcterms:modified>
</cp:coreProperties>
</file>