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314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1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9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8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CFFFF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7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8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8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0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0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1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13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9439" y="2486659"/>
            <a:ext cx="54044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48280" algn="l"/>
                <a:tab pos="3679825" algn="l"/>
              </a:tabLst>
            </a:pPr>
            <a:r>
              <a:rPr dirty="0">
                <a:solidFill>
                  <a:schemeClr val="tx1"/>
                </a:solidFill>
              </a:rPr>
              <a:t>D</a:t>
            </a:r>
            <a:r>
              <a:rPr spc="-5" dirty="0">
                <a:solidFill>
                  <a:schemeClr val="tx1"/>
                </a:solidFill>
              </a:rPr>
              <a:t>r</a:t>
            </a:r>
            <a:r>
              <a:rPr dirty="0">
                <a:solidFill>
                  <a:schemeClr val="tx1"/>
                </a:solidFill>
              </a:rPr>
              <a:t>ugs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and	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he	K</a:t>
            </a:r>
            <a:r>
              <a:rPr spc="10" dirty="0">
                <a:solidFill>
                  <a:schemeClr val="tx1"/>
                </a:solidFill>
              </a:rPr>
              <a:t>i</a:t>
            </a:r>
            <a:r>
              <a:rPr dirty="0">
                <a:solidFill>
                  <a:schemeClr val="tx1"/>
                </a:solidFill>
              </a:rPr>
              <a:t>d</a:t>
            </a:r>
            <a:r>
              <a:rPr spc="-10" dirty="0">
                <a:solidFill>
                  <a:schemeClr val="tx1"/>
                </a:solidFill>
              </a:rPr>
              <a:t>n</a:t>
            </a:r>
            <a:r>
              <a:rPr dirty="0">
                <a:solidFill>
                  <a:schemeClr val="tx1"/>
                </a:solidFill>
              </a:rPr>
              <a:t>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3689" y="217170"/>
            <a:ext cx="6122035" cy="1221488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745490" marR="5080" indent="-732790">
              <a:lnSpc>
                <a:spcPts val="4470"/>
              </a:lnSpc>
              <a:spcBef>
                <a:spcPts val="525"/>
              </a:spcBef>
            </a:pPr>
            <a:r>
              <a:rPr sz="4000" spc="-5" dirty="0">
                <a:solidFill>
                  <a:schemeClr val="tx1"/>
                </a:solidFill>
              </a:rPr>
              <a:t>NSAIDs (Non-steroidal anti </a:t>
            </a:r>
            <a:r>
              <a:rPr sz="4000" spc="-1100" dirty="0">
                <a:solidFill>
                  <a:schemeClr val="tx1"/>
                </a:solidFill>
              </a:rPr>
              <a:t> </a:t>
            </a:r>
            <a:r>
              <a:rPr sz="4000" spc="-5" dirty="0">
                <a:solidFill>
                  <a:schemeClr val="tx1"/>
                </a:solidFill>
              </a:rPr>
              <a:t>inflammatory</a:t>
            </a:r>
            <a:r>
              <a:rPr sz="4000" dirty="0">
                <a:solidFill>
                  <a:schemeClr val="tx1"/>
                </a:solidFill>
              </a:rPr>
              <a:t> </a:t>
            </a:r>
            <a:r>
              <a:rPr sz="4000" spc="-5" dirty="0">
                <a:solidFill>
                  <a:schemeClr val="tx1"/>
                </a:solidFill>
              </a:rPr>
              <a:t>drugs)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529442"/>
            <a:ext cx="7778750" cy="426847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3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Commonly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used</a:t>
            </a:r>
          </a:p>
          <a:p>
            <a:pPr marL="755015" marR="379095" lvl="1" indent="-285750">
              <a:lnSpc>
                <a:spcPts val="3120"/>
              </a:lnSpc>
              <a:spcBef>
                <a:spcPts val="775"/>
              </a:spcBef>
              <a:buChar char="–"/>
              <a:tabLst>
                <a:tab pos="755650" algn="l"/>
              </a:tabLst>
            </a:pPr>
            <a:r>
              <a:rPr sz="2800" dirty="0">
                <a:latin typeface="Arial MT"/>
                <a:cs typeface="Arial MT"/>
              </a:rPr>
              <a:t>Interfere </a:t>
            </a:r>
            <a:r>
              <a:rPr sz="2800" spc="-5" dirty="0">
                <a:latin typeface="Arial MT"/>
                <a:cs typeface="Arial MT"/>
              </a:rPr>
              <a:t>with </a:t>
            </a:r>
            <a:r>
              <a:rPr sz="2800" dirty="0">
                <a:latin typeface="Arial MT"/>
                <a:cs typeface="Arial MT"/>
              </a:rPr>
              <a:t>prostaglandin production,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disrupt </a:t>
            </a:r>
            <a:r>
              <a:rPr sz="2800" spc="-5" dirty="0">
                <a:latin typeface="Arial MT"/>
                <a:cs typeface="Arial MT"/>
              </a:rPr>
              <a:t>regulation of </a:t>
            </a:r>
            <a:r>
              <a:rPr sz="2800" dirty="0">
                <a:latin typeface="Arial MT"/>
                <a:cs typeface="Arial MT"/>
              </a:rPr>
              <a:t>renal medullary blood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flow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salt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water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balance</a:t>
            </a:r>
            <a:endParaRPr sz="2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Chronic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renal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impairment</a:t>
            </a:r>
            <a:endParaRPr sz="32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70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Habitual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use</a:t>
            </a:r>
          </a:p>
          <a:p>
            <a:pPr marL="755015" marR="1627505" lvl="1" indent="-285750">
              <a:lnSpc>
                <a:spcPts val="3120"/>
              </a:lnSpc>
              <a:spcBef>
                <a:spcPts val="765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Exacerbated</a:t>
            </a:r>
            <a:r>
              <a:rPr sz="2800" dirty="0">
                <a:latin typeface="Arial MT"/>
                <a:cs typeface="Arial MT"/>
              </a:rPr>
              <a:t> by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other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drugs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anti-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hypertensives,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ACE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inhibitors)</a:t>
            </a:r>
          </a:p>
          <a:p>
            <a:pPr marL="755650" lvl="1" indent="-286385">
              <a:lnSpc>
                <a:spcPct val="100000"/>
              </a:lnSpc>
              <a:spcBef>
                <a:spcPts val="385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Typical </a:t>
            </a:r>
            <a:r>
              <a:rPr sz="2800" dirty="0">
                <a:latin typeface="Arial MT"/>
                <a:cs typeface="Arial MT"/>
              </a:rPr>
              <a:t>radiological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features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when </a:t>
            </a:r>
            <a:r>
              <a:rPr sz="2800" dirty="0">
                <a:latin typeface="Arial MT"/>
                <a:cs typeface="Arial MT"/>
              </a:rPr>
              <a:t>advanced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8720" y="467359"/>
            <a:ext cx="42259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Aminoglycosides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41779"/>
            <a:ext cx="6570345" cy="3472746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Highly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effective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antimicrobials</a:t>
            </a:r>
            <a:endParaRPr sz="2800" dirty="0">
              <a:latin typeface="Arial"/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Particularly</a:t>
            </a:r>
            <a:r>
              <a:rPr sz="2800" dirty="0">
                <a:latin typeface="Arial MT"/>
                <a:cs typeface="Arial MT"/>
              </a:rPr>
              <a:t> useful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in</a:t>
            </a:r>
            <a:r>
              <a:rPr sz="2800" dirty="0">
                <a:latin typeface="Arial MT"/>
                <a:cs typeface="Arial MT"/>
              </a:rPr>
              <a:t> gram</a:t>
            </a:r>
            <a:r>
              <a:rPr sz="2800" spc="-5" dirty="0">
                <a:latin typeface="Arial MT"/>
                <a:cs typeface="Arial MT"/>
              </a:rPr>
              <a:t> -ve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sepsis</a:t>
            </a: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dirty="0">
                <a:latin typeface="Arial MT"/>
                <a:cs typeface="Arial MT"/>
              </a:rPr>
              <a:t>bactericidal</a:t>
            </a:r>
          </a:p>
          <a:p>
            <a:pPr marL="454659" indent="-441959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454025" algn="l"/>
                <a:tab pos="454659" algn="l"/>
              </a:tabLst>
            </a:pPr>
            <a:r>
              <a:rPr sz="2800" b="1" spc="-10" dirty="0">
                <a:latin typeface="Arial"/>
                <a:cs typeface="Arial"/>
              </a:rPr>
              <a:t>BUT</a:t>
            </a:r>
            <a:endParaRPr sz="2800" dirty="0">
              <a:latin typeface="Arial"/>
              <a:cs typeface="Arial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Nephrotoxic</a:t>
            </a:r>
            <a:endParaRPr sz="28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50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Ototoxic</a:t>
            </a:r>
            <a:endParaRPr sz="28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Narrow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therapeutic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range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0439" y="467359"/>
            <a:ext cx="71831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67990" algn="l"/>
              </a:tabLst>
            </a:pPr>
            <a:r>
              <a:rPr dirty="0">
                <a:solidFill>
                  <a:schemeClr val="tx1"/>
                </a:solidFill>
              </a:rPr>
              <a:t>Prescribing	Aminoglycosides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600200"/>
            <a:ext cx="7399020" cy="3204082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354965" marR="5080" indent="-342900">
              <a:lnSpc>
                <a:spcPts val="3120"/>
              </a:lnSpc>
              <a:spcBef>
                <a:spcPts val="4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Arial"/>
                <a:cs typeface="Arial"/>
              </a:rPr>
              <a:t>Once </a:t>
            </a:r>
            <a:r>
              <a:rPr sz="2800" b="1" dirty="0">
                <a:latin typeface="Arial"/>
                <a:cs typeface="Arial"/>
              </a:rPr>
              <a:t>daily </a:t>
            </a:r>
            <a:r>
              <a:rPr sz="2800" b="1" spc="-5" dirty="0">
                <a:latin typeface="Arial"/>
                <a:cs typeface="Arial"/>
              </a:rPr>
              <a:t>regimen now recommended </a:t>
            </a:r>
            <a:r>
              <a:rPr sz="2800" b="1" dirty="0">
                <a:latin typeface="Arial"/>
                <a:cs typeface="Arial"/>
              </a:rPr>
              <a:t>in </a:t>
            </a:r>
            <a:r>
              <a:rPr sz="2800" b="1" spc="-76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patients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with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normal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kidneys</a:t>
            </a:r>
            <a:endParaRPr sz="2800" dirty="0">
              <a:latin typeface="Arial"/>
              <a:cs typeface="Arial"/>
            </a:endParaRPr>
          </a:p>
          <a:p>
            <a:pPr marL="1612900" marR="191770" lvl="1" indent="-228600">
              <a:lnSpc>
                <a:spcPts val="3120"/>
              </a:lnSpc>
              <a:spcBef>
                <a:spcPts val="695"/>
              </a:spcBef>
              <a:buClr>
                <a:srgbClr val="FFFFFF"/>
              </a:buClr>
              <a:buFont typeface="Arial MT"/>
              <a:buChar char="–"/>
              <a:tabLst>
                <a:tab pos="1711960" algn="l"/>
              </a:tabLst>
            </a:pPr>
            <a:r>
              <a:rPr dirty="0"/>
              <a:t>	</a:t>
            </a:r>
            <a:r>
              <a:rPr sz="2800" spc="-5" dirty="0">
                <a:latin typeface="Arial MT"/>
                <a:cs typeface="Arial MT"/>
              </a:rPr>
              <a:t>High </a:t>
            </a:r>
            <a:r>
              <a:rPr sz="2800" dirty="0">
                <a:latin typeface="Arial MT"/>
                <a:cs typeface="Arial MT"/>
              </a:rPr>
              <a:t>peak concentration enhances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efficacy</a:t>
            </a:r>
          </a:p>
          <a:p>
            <a:pPr marL="1711960" lvl="1" indent="-327660">
              <a:lnSpc>
                <a:spcPct val="100000"/>
              </a:lnSpc>
              <a:spcBef>
                <a:spcPts val="400"/>
              </a:spcBef>
              <a:buChar char="–"/>
              <a:tabLst>
                <a:tab pos="1711960" algn="l"/>
              </a:tabLst>
            </a:pPr>
            <a:r>
              <a:rPr sz="2800" spc="-5" dirty="0">
                <a:latin typeface="Arial MT"/>
                <a:cs typeface="Arial MT"/>
              </a:rPr>
              <a:t>long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post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dose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effect</a:t>
            </a:r>
          </a:p>
          <a:p>
            <a:pPr marL="1711960" lvl="1" indent="-327660">
              <a:lnSpc>
                <a:spcPct val="100000"/>
              </a:lnSpc>
              <a:spcBef>
                <a:spcPts val="459"/>
              </a:spcBef>
              <a:buChar char="–"/>
              <a:tabLst>
                <a:tab pos="1711960" algn="l"/>
              </a:tabLst>
            </a:pPr>
            <a:r>
              <a:rPr sz="2800" spc="-5" dirty="0">
                <a:latin typeface="Arial MT"/>
                <a:cs typeface="Arial MT"/>
              </a:rPr>
              <a:t>Single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daily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dose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less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nephrotoxic</a:t>
            </a: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4965" algn="l"/>
                <a:tab pos="355600" algn="l"/>
                <a:tab pos="4286885" algn="l"/>
              </a:tabLst>
            </a:pPr>
            <a:r>
              <a:rPr sz="2800" b="1" spc="-5" dirty="0">
                <a:latin typeface="Arial"/>
                <a:cs typeface="Arial"/>
              </a:rPr>
              <a:t>Dose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depends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on size	</a:t>
            </a:r>
            <a:r>
              <a:rPr sz="2800" b="1" spc="-5" dirty="0">
                <a:latin typeface="Arial"/>
                <a:cs typeface="Arial"/>
              </a:rPr>
              <a:t>and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renal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5" dirty="0" smtClean="0">
                <a:latin typeface="Arial"/>
                <a:cs typeface="Arial"/>
              </a:rPr>
              <a:t>function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4379" y="467359"/>
            <a:ext cx="50952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Intravenous</a:t>
            </a:r>
            <a:r>
              <a:rPr spc="-2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contrast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100" y="1351788"/>
            <a:ext cx="7959090" cy="3677289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Used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commonly</a:t>
            </a:r>
            <a:endParaRPr sz="2800" dirty="0">
              <a:latin typeface="Arial"/>
              <a:cs typeface="Arial"/>
            </a:endParaRPr>
          </a:p>
          <a:p>
            <a:pPr marL="1612900" lvl="1" indent="-228600">
              <a:lnSpc>
                <a:spcPct val="100000"/>
              </a:lnSpc>
              <a:spcBef>
                <a:spcPts val="340"/>
              </a:spcBef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CT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scanning,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IV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urography,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Angiography</a:t>
            </a:r>
          </a:p>
          <a:p>
            <a:pPr marL="1612900" lvl="1" indent="-228600">
              <a:lnSpc>
                <a:spcPct val="100000"/>
              </a:lnSpc>
              <a:spcBef>
                <a:spcPts val="330"/>
              </a:spcBef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Unsafe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patients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with </a:t>
            </a:r>
            <a:r>
              <a:rPr sz="2000" dirty="0">
                <a:latin typeface="Arial MT"/>
                <a:cs typeface="Arial MT"/>
              </a:rPr>
              <a:t>pre-existing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renal impairment</a:t>
            </a: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 MT"/>
              <a:buChar char="–"/>
            </a:pPr>
            <a:endParaRPr sz="2400" dirty="0">
              <a:latin typeface="Arial MT"/>
              <a:cs typeface="Arial MT"/>
            </a:endParaRPr>
          </a:p>
          <a:p>
            <a:pPr marL="1612900" marR="5080" lvl="1" indent="-228600">
              <a:lnSpc>
                <a:spcPts val="2230"/>
              </a:lnSpc>
              <a:buFont typeface="Arial MT"/>
              <a:buChar char="–"/>
              <a:tabLst>
                <a:tab pos="1612900" algn="l"/>
              </a:tabLst>
            </a:pPr>
            <a:r>
              <a:rPr sz="2000" b="1" dirty="0">
                <a:latin typeface="Arial"/>
                <a:cs typeface="Arial"/>
              </a:rPr>
              <a:t>Risk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increased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in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diabetic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nephropathy,</a:t>
            </a:r>
            <a:r>
              <a:rPr sz="2000" b="1" dirty="0">
                <a:latin typeface="Arial"/>
                <a:cs typeface="Arial"/>
              </a:rPr>
              <a:t> heart </a:t>
            </a:r>
            <a:r>
              <a:rPr sz="2000" b="1" spc="-5" dirty="0">
                <a:latin typeface="Arial"/>
                <a:cs typeface="Arial"/>
              </a:rPr>
              <a:t>failure </a:t>
            </a:r>
            <a:r>
              <a:rPr sz="2000" b="1" spc="-5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&amp;</a:t>
            </a:r>
            <a:r>
              <a:rPr sz="2000" b="1" spc="-5" dirty="0">
                <a:latin typeface="Arial"/>
                <a:cs typeface="Arial"/>
              </a:rPr>
              <a:t> dehydration</a:t>
            </a:r>
            <a:endParaRPr sz="2000" dirty="0">
              <a:latin typeface="Arial"/>
              <a:cs typeface="Arial"/>
            </a:endParaRPr>
          </a:p>
          <a:p>
            <a:pPr marL="1612900" lvl="1" indent="-228600">
              <a:lnSpc>
                <a:spcPct val="100000"/>
              </a:lnSpc>
              <a:spcBef>
                <a:spcPts val="285"/>
              </a:spcBef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Can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precipitate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end-stage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renal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failure</a:t>
            </a:r>
            <a:endParaRPr sz="2000" dirty="0">
              <a:latin typeface="Arial MT"/>
              <a:cs typeface="Arial MT"/>
            </a:endParaRPr>
          </a:p>
          <a:p>
            <a:pPr marL="1612900" lvl="1" indent="-228600">
              <a:lnSpc>
                <a:spcPct val="100000"/>
              </a:lnSpc>
              <a:spcBef>
                <a:spcPts val="330"/>
              </a:spcBef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Cumulative effect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on </a:t>
            </a:r>
            <a:r>
              <a:rPr sz="2000" spc="-5" dirty="0">
                <a:latin typeface="Arial MT"/>
                <a:cs typeface="Arial MT"/>
              </a:rPr>
              <a:t>repeated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administration</a:t>
            </a:r>
            <a:endParaRPr sz="2000" dirty="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 MT"/>
              <a:buChar char="–"/>
            </a:pPr>
            <a:endParaRPr sz="275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Arial"/>
                <a:cs typeface="Arial"/>
              </a:rPr>
              <a:t>Risk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reduced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by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using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Acetylcysteine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 smtClean="0">
                <a:latin typeface="Arial"/>
                <a:cs typeface="Arial"/>
              </a:rPr>
              <a:t>?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2010" y="467359"/>
            <a:ext cx="746188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66720" algn="l"/>
                <a:tab pos="3558540" algn="l"/>
              </a:tabLst>
            </a:pPr>
            <a:r>
              <a:rPr dirty="0">
                <a:solidFill>
                  <a:schemeClr val="tx1"/>
                </a:solidFill>
              </a:rPr>
              <a:t>Prescribing	</a:t>
            </a:r>
            <a:r>
              <a:rPr spc="5" dirty="0">
                <a:solidFill>
                  <a:schemeClr val="tx1"/>
                </a:solidFill>
              </a:rPr>
              <a:t>in	</a:t>
            </a:r>
            <a:r>
              <a:rPr dirty="0">
                <a:solidFill>
                  <a:schemeClr val="tx1"/>
                </a:solidFill>
              </a:rPr>
              <a:t>Kidney</a:t>
            </a:r>
            <a:r>
              <a:rPr spc="-8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Disease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7809"/>
            <a:ext cx="5821045" cy="169672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5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Patients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with</a:t>
            </a:r>
            <a:r>
              <a:rPr sz="3200" dirty="0">
                <a:latin typeface="Arial MT"/>
                <a:cs typeface="Arial MT"/>
              </a:rPr>
              <a:t> renal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impairment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5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Patients on Dialysis</a:t>
            </a:r>
            <a:endParaRPr sz="32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4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Patients with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renal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transplants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179" y="467359"/>
            <a:ext cx="24530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Princ</a:t>
            </a:r>
            <a:r>
              <a:rPr spc="10" dirty="0">
                <a:solidFill>
                  <a:schemeClr val="tx1"/>
                </a:solidFill>
              </a:rPr>
              <a:t>i</a:t>
            </a:r>
            <a:r>
              <a:rPr dirty="0">
                <a:solidFill>
                  <a:schemeClr val="tx1"/>
                </a:solidFill>
              </a:rPr>
              <a:t>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8233"/>
            <a:ext cx="7633334" cy="401701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Establish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type</a:t>
            </a:r>
            <a:r>
              <a:rPr sz="3200" spc="-5" dirty="0">
                <a:latin typeface="Arial MT"/>
                <a:cs typeface="Arial MT"/>
              </a:rPr>
              <a:t> of </a:t>
            </a:r>
            <a:r>
              <a:rPr sz="3200" dirty="0">
                <a:latin typeface="Arial MT"/>
                <a:cs typeface="Arial MT"/>
              </a:rPr>
              <a:t>kidney disease</a:t>
            </a:r>
          </a:p>
          <a:p>
            <a:pPr marL="1155700" marR="137795" lvl="1" indent="-228600">
              <a:lnSpc>
                <a:spcPts val="2680"/>
              </a:lnSpc>
              <a:spcBef>
                <a:spcPts val="66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Most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patients with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kidney failure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will </a:t>
            </a:r>
            <a:r>
              <a:rPr sz="2400" spc="-5" dirty="0">
                <a:latin typeface="Arial MT"/>
                <a:cs typeface="Arial MT"/>
              </a:rPr>
              <a:t>already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taking</a:t>
            </a:r>
            <a:r>
              <a:rPr sz="2400" dirty="0">
                <a:latin typeface="Arial MT"/>
                <a:cs typeface="Arial MT"/>
              </a:rPr>
              <a:t> a</a:t>
            </a:r>
            <a:r>
              <a:rPr sz="2400" spc="-5" dirty="0">
                <a:latin typeface="Arial MT"/>
                <a:cs typeface="Arial MT"/>
              </a:rPr>
              <a:t> number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of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drugs</a:t>
            </a:r>
            <a:endParaRPr sz="2400" dirty="0">
              <a:latin typeface="Arial MT"/>
              <a:cs typeface="Arial MT"/>
            </a:endParaRPr>
          </a:p>
          <a:p>
            <a:pPr marL="1155700" lvl="1" indent="-228600">
              <a:lnSpc>
                <a:spcPct val="100000"/>
              </a:lnSpc>
              <a:spcBef>
                <a:spcPts val="33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Interactions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are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common</a:t>
            </a:r>
            <a:endParaRPr sz="2400" dirty="0">
              <a:latin typeface="Arial MT"/>
              <a:cs typeface="Arial MT"/>
            </a:endParaRPr>
          </a:p>
          <a:p>
            <a:pPr marL="1155700" lvl="1" indent="-228600">
              <a:lnSpc>
                <a:spcPct val="100000"/>
              </a:lnSpc>
              <a:spcBef>
                <a:spcPts val="3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Care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needed </a:t>
            </a:r>
            <a:r>
              <a:rPr sz="2400" dirty="0">
                <a:latin typeface="Arial MT"/>
                <a:cs typeface="Arial MT"/>
              </a:rPr>
              <a:t>to </a:t>
            </a:r>
            <a:r>
              <a:rPr sz="2400" spc="-5" dirty="0">
                <a:latin typeface="Arial MT"/>
                <a:cs typeface="Arial MT"/>
              </a:rPr>
              <a:t>avoid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drug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toxicity</a:t>
            </a:r>
            <a:endParaRPr sz="2400" dirty="0">
              <a:latin typeface="Arial MT"/>
              <a:cs typeface="Arial MT"/>
            </a:endParaRPr>
          </a:p>
          <a:p>
            <a:pPr marL="354965" marR="5080" indent="-342900">
              <a:lnSpc>
                <a:spcPts val="3590"/>
              </a:lnSpc>
              <a:spcBef>
                <a:spcPts val="86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Patients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with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renal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impairment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and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renal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failure</a:t>
            </a:r>
            <a:endParaRPr sz="3200" dirty="0">
              <a:latin typeface="Arial MT"/>
              <a:cs typeface="Arial MT"/>
            </a:endParaRPr>
          </a:p>
          <a:p>
            <a:pPr marL="1155700" lvl="1" indent="-228600">
              <a:lnSpc>
                <a:spcPct val="100000"/>
              </a:lnSpc>
              <a:spcBef>
                <a:spcPts val="33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Antihypertensives</a:t>
            </a:r>
            <a:endParaRPr sz="2400" dirty="0">
              <a:latin typeface="Arial MT"/>
              <a:cs typeface="Arial MT"/>
            </a:endParaRPr>
          </a:p>
          <a:p>
            <a:pPr marL="1155700" lvl="1" indent="-228600">
              <a:lnSpc>
                <a:spcPct val="100000"/>
              </a:lnSpc>
              <a:spcBef>
                <a:spcPts val="40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Phosphate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binders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900" y="467359"/>
            <a:ext cx="66827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10080" algn="l"/>
              </a:tabLst>
            </a:pPr>
            <a:r>
              <a:rPr dirty="0">
                <a:solidFill>
                  <a:schemeClr val="tx1"/>
                </a:solidFill>
              </a:rPr>
              <a:t>Dosing	in</a:t>
            </a:r>
            <a:r>
              <a:rPr spc="-3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renal</a:t>
            </a:r>
            <a:r>
              <a:rPr spc="-3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impairment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41779"/>
            <a:ext cx="6964045" cy="437042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Loading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dose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does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not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change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(usually)</a:t>
            </a: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Maintenance </a:t>
            </a:r>
            <a:r>
              <a:rPr sz="2800" dirty="0">
                <a:latin typeface="Arial MT"/>
                <a:cs typeface="Arial MT"/>
              </a:rPr>
              <a:t>dose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or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dosing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interval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does</a:t>
            </a: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Arial MT"/>
              <a:buChar char="•"/>
            </a:pPr>
            <a:endParaRPr sz="3700" dirty="0">
              <a:latin typeface="Arial MT"/>
              <a:cs typeface="Arial MT"/>
            </a:endParaRPr>
          </a:p>
          <a:p>
            <a:pPr marL="354965">
              <a:lnSpc>
                <a:spcPct val="100000"/>
              </a:lnSpc>
              <a:tabLst>
                <a:tab pos="1164590" algn="l"/>
              </a:tabLst>
            </a:pPr>
            <a:r>
              <a:rPr sz="2800" dirty="0">
                <a:latin typeface="Arial MT"/>
                <a:cs typeface="Arial MT"/>
              </a:rPr>
              <a:t>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½	often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prolonged</a:t>
            </a:r>
          </a:p>
          <a:p>
            <a:pPr marL="755650" lvl="1" indent="-286385">
              <a:lnSpc>
                <a:spcPct val="100000"/>
              </a:lnSpc>
              <a:spcBef>
                <a:spcPts val="400"/>
              </a:spcBef>
              <a:buChar char="–"/>
              <a:tabLst>
                <a:tab pos="755650" algn="l"/>
              </a:tabLst>
            </a:pPr>
            <a:r>
              <a:rPr sz="2400" spc="-10" dirty="0">
                <a:latin typeface="Arial MT"/>
                <a:cs typeface="Arial MT"/>
              </a:rPr>
              <a:t>Reduce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dose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OR</a:t>
            </a:r>
          </a:p>
          <a:p>
            <a:pPr marL="755650" lvl="1" indent="-286385">
              <a:lnSpc>
                <a:spcPct val="100000"/>
              </a:lnSpc>
              <a:spcBef>
                <a:spcPts val="390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 MT"/>
                <a:cs typeface="Arial MT"/>
              </a:rPr>
              <a:t>Increase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dosing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interval</a:t>
            </a:r>
            <a:endParaRPr sz="2400" dirty="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Arial MT"/>
              <a:buChar char="–"/>
            </a:pPr>
            <a:endParaRPr sz="3400" dirty="0">
              <a:latin typeface="Arial MT"/>
              <a:cs typeface="Arial MT"/>
            </a:endParaRPr>
          </a:p>
          <a:p>
            <a:pPr marL="755015" marR="170180" lvl="1" indent="-285750">
              <a:lnSpc>
                <a:spcPts val="2670"/>
              </a:lnSpc>
              <a:spcBef>
                <a:spcPts val="5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 MT"/>
                <a:cs typeface="Arial MT"/>
              </a:rPr>
              <a:t>Some drugs have active metabolites that </a:t>
            </a:r>
            <a:r>
              <a:rPr sz="2400" dirty="0">
                <a:latin typeface="Arial MT"/>
                <a:cs typeface="Arial MT"/>
              </a:rPr>
              <a:t>are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themselves excreted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renally</a:t>
            </a:r>
            <a:endParaRPr sz="2400" dirty="0">
              <a:latin typeface="Arial MT"/>
              <a:cs typeface="Arial MT"/>
            </a:endParaRPr>
          </a:p>
          <a:p>
            <a:pPr marL="1384300">
              <a:lnSpc>
                <a:spcPct val="100000"/>
              </a:lnSpc>
              <a:spcBef>
                <a:spcPts val="254"/>
              </a:spcBef>
            </a:pPr>
            <a:r>
              <a:rPr sz="1800" dirty="0">
                <a:latin typeface="Arial MT"/>
                <a:cs typeface="Arial MT"/>
              </a:rPr>
              <a:t>–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Warfarin,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diazepam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A</a:t>
            </a:r>
            <a:r>
              <a:rPr spc="10" dirty="0">
                <a:solidFill>
                  <a:schemeClr val="tx1"/>
                </a:solidFill>
              </a:rPr>
              <a:t>m</a:t>
            </a:r>
            <a:r>
              <a:rPr spc="-10" dirty="0">
                <a:solidFill>
                  <a:schemeClr val="tx1"/>
                </a:solidFill>
              </a:rPr>
              <a:t>p</a:t>
            </a:r>
            <a:r>
              <a:rPr dirty="0">
                <a:solidFill>
                  <a:schemeClr val="tx1"/>
                </a:solidFill>
              </a:rPr>
              <a:t>ho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e</a:t>
            </a:r>
            <a:r>
              <a:rPr spc="-5" dirty="0">
                <a:solidFill>
                  <a:schemeClr val="tx1"/>
                </a:solidFill>
              </a:rPr>
              <a:t>r</a:t>
            </a:r>
            <a:r>
              <a:rPr spc="10" dirty="0">
                <a:solidFill>
                  <a:schemeClr val="tx1"/>
                </a:solidFill>
              </a:rPr>
              <a:t>i</a:t>
            </a:r>
            <a:r>
              <a:rPr spc="5" dirty="0">
                <a:solidFill>
                  <a:schemeClr val="tx1"/>
                </a:solidFill>
              </a:rPr>
              <a:t>c</a:t>
            </a:r>
            <a:r>
              <a:rPr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8233"/>
            <a:ext cx="7689850" cy="4164329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Class</a:t>
            </a:r>
          </a:p>
          <a:p>
            <a:pPr marL="1155700" lvl="1" indent="-228600">
              <a:lnSpc>
                <a:spcPct val="100000"/>
              </a:lnSpc>
              <a:spcBef>
                <a:spcPts val="409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Anti fungal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agent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for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topical </a:t>
            </a:r>
            <a:r>
              <a:rPr sz="2400" spc="-10" dirty="0">
                <a:latin typeface="Arial MT"/>
                <a:cs typeface="Arial MT"/>
              </a:rPr>
              <a:t>and</a:t>
            </a:r>
            <a:r>
              <a:rPr sz="2400" spc="-5" dirty="0">
                <a:latin typeface="Arial MT"/>
                <a:cs typeface="Arial MT"/>
              </a:rPr>
              <a:t> systemic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use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Mode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of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action</a:t>
            </a:r>
          </a:p>
          <a:p>
            <a:pPr marL="1155700" marR="5080" lvl="1" indent="-228600">
              <a:lnSpc>
                <a:spcPct val="92900"/>
              </a:lnSpc>
              <a:spcBef>
                <a:spcPts val="615"/>
              </a:spcBef>
              <a:buChar char="•"/>
              <a:tabLst>
                <a:tab pos="1155700" algn="l"/>
              </a:tabLst>
            </a:pPr>
            <a:r>
              <a:rPr sz="2400" spc="-10" dirty="0">
                <a:latin typeface="Arial MT"/>
                <a:cs typeface="Arial MT"/>
              </a:rPr>
              <a:t>Lipid </a:t>
            </a:r>
            <a:r>
              <a:rPr sz="2400" spc="-5" dirty="0">
                <a:latin typeface="Arial MT"/>
                <a:cs typeface="Arial MT"/>
              </a:rPr>
              <a:t>soluble drug.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Binds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steroid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alcohols </a:t>
            </a:r>
            <a:r>
              <a:rPr sz="2400" spc="-5" dirty="0">
                <a:latin typeface="Arial MT"/>
                <a:cs typeface="Arial MT"/>
              </a:rPr>
              <a:t> (ergosterol)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in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the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fungal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cell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membrane causing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leakage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of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cellular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content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and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death.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Effective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against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candida species</a:t>
            </a:r>
            <a:endParaRPr sz="2400" dirty="0">
              <a:latin typeface="Arial MT"/>
              <a:cs typeface="Arial MT"/>
            </a:endParaRPr>
          </a:p>
          <a:p>
            <a:pPr marL="1155700" marR="889635" lvl="1" indent="-228600">
              <a:lnSpc>
                <a:spcPts val="2680"/>
              </a:lnSpc>
              <a:spcBef>
                <a:spcPts val="64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Fungistatic or fungicidal </a:t>
            </a:r>
            <a:r>
              <a:rPr sz="2400" spc="-10" dirty="0">
                <a:latin typeface="Arial MT"/>
                <a:cs typeface="Arial MT"/>
              </a:rPr>
              <a:t>depending </a:t>
            </a:r>
            <a:r>
              <a:rPr sz="2400" dirty="0">
                <a:latin typeface="Arial MT"/>
                <a:cs typeface="Arial MT"/>
              </a:rPr>
              <a:t>on </a:t>
            </a:r>
            <a:r>
              <a:rPr sz="2400" spc="-5" dirty="0">
                <a:latin typeface="Arial MT"/>
                <a:cs typeface="Arial MT"/>
              </a:rPr>
              <a:t>the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concentration</a:t>
            </a:r>
            <a:endParaRPr sz="2400" dirty="0">
              <a:latin typeface="Arial MT"/>
              <a:cs typeface="Arial MT"/>
            </a:endParaRPr>
          </a:p>
          <a:p>
            <a:pPr marL="1155700" lvl="1" indent="-228600">
              <a:lnSpc>
                <a:spcPct val="100000"/>
              </a:lnSpc>
              <a:spcBef>
                <a:spcPts val="33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Broad spectrum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(candida, cryptosporidium)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A</a:t>
            </a:r>
            <a:r>
              <a:rPr spc="10" dirty="0">
                <a:solidFill>
                  <a:schemeClr val="tx1"/>
                </a:solidFill>
              </a:rPr>
              <a:t>m</a:t>
            </a:r>
            <a:r>
              <a:rPr spc="-10" dirty="0">
                <a:solidFill>
                  <a:schemeClr val="tx1"/>
                </a:solidFill>
              </a:rPr>
              <a:t>p</a:t>
            </a:r>
            <a:r>
              <a:rPr dirty="0">
                <a:solidFill>
                  <a:schemeClr val="tx1"/>
                </a:solidFill>
              </a:rPr>
              <a:t>ho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e</a:t>
            </a:r>
            <a:r>
              <a:rPr spc="-5" dirty="0">
                <a:solidFill>
                  <a:schemeClr val="tx1"/>
                </a:solidFill>
              </a:rPr>
              <a:t>r</a:t>
            </a:r>
            <a:r>
              <a:rPr spc="10" dirty="0">
                <a:solidFill>
                  <a:schemeClr val="tx1"/>
                </a:solidFill>
              </a:rPr>
              <a:t>i</a:t>
            </a:r>
            <a:r>
              <a:rPr spc="5" dirty="0">
                <a:solidFill>
                  <a:schemeClr val="tx1"/>
                </a:solidFill>
              </a:rPr>
              <a:t>c</a:t>
            </a:r>
            <a:r>
              <a:rPr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830" y="1341120"/>
            <a:ext cx="8030845" cy="4644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3304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Indications</a:t>
            </a:r>
          </a:p>
          <a:p>
            <a:pPr marL="1612900" lvl="1" indent="-228600">
              <a:lnSpc>
                <a:spcPts val="2290"/>
              </a:lnSpc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iv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administration </a:t>
            </a:r>
            <a:r>
              <a:rPr sz="2000" spc="-5" dirty="0">
                <a:latin typeface="Arial MT"/>
                <a:cs typeface="Arial MT"/>
              </a:rPr>
              <a:t>for </a:t>
            </a:r>
            <a:r>
              <a:rPr sz="2000" dirty="0">
                <a:latin typeface="Arial MT"/>
                <a:cs typeface="Arial MT"/>
              </a:rPr>
              <a:t>systemic invasive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fungal </a:t>
            </a:r>
            <a:r>
              <a:rPr sz="2000" spc="-5" dirty="0">
                <a:latin typeface="Arial MT"/>
                <a:cs typeface="Arial MT"/>
              </a:rPr>
              <a:t>infections</a:t>
            </a:r>
            <a:endParaRPr sz="2000" dirty="0">
              <a:latin typeface="Arial MT"/>
              <a:cs typeface="Arial MT"/>
            </a:endParaRPr>
          </a:p>
          <a:p>
            <a:pPr marL="1612900" lvl="1" indent="-228600">
              <a:lnSpc>
                <a:spcPts val="2345"/>
              </a:lnSpc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Oral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for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GI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mycosis</a:t>
            </a:r>
          </a:p>
          <a:p>
            <a:pPr marL="355600" indent="-342900">
              <a:lnSpc>
                <a:spcPts val="3304"/>
              </a:lnSpc>
              <a:spcBef>
                <a:spcPts val="18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Side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effects</a:t>
            </a:r>
          </a:p>
          <a:p>
            <a:pPr marL="1612900" lvl="1" indent="-228600">
              <a:lnSpc>
                <a:spcPts val="2285"/>
              </a:lnSpc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Local/systemic</a:t>
            </a:r>
            <a:r>
              <a:rPr sz="2000" spc="-5" dirty="0">
                <a:latin typeface="Arial MT"/>
                <a:cs typeface="Arial MT"/>
              </a:rPr>
              <a:t> effects </a:t>
            </a:r>
            <a:r>
              <a:rPr sz="2000" dirty="0">
                <a:latin typeface="Arial MT"/>
                <a:cs typeface="Arial MT"/>
              </a:rPr>
              <a:t>with</a:t>
            </a:r>
            <a:r>
              <a:rPr sz="2000" spc="-5" dirty="0">
                <a:latin typeface="Arial MT"/>
                <a:cs typeface="Arial MT"/>
              </a:rPr>
              <a:t> infusion </a:t>
            </a:r>
            <a:r>
              <a:rPr sz="2000" dirty="0">
                <a:latin typeface="Arial MT"/>
                <a:cs typeface="Arial MT"/>
              </a:rPr>
              <a:t>(fever)</a:t>
            </a:r>
          </a:p>
          <a:p>
            <a:pPr marL="1612900" lvl="1" indent="-228600">
              <a:lnSpc>
                <a:spcPts val="2280"/>
              </a:lnSpc>
              <a:buChar char="–"/>
              <a:tabLst>
                <a:tab pos="1612900" algn="l"/>
              </a:tabLst>
            </a:pPr>
            <a:r>
              <a:rPr sz="2000" dirty="0">
                <a:latin typeface="Arial MT"/>
                <a:cs typeface="Arial MT"/>
              </a:rPr>
              <a:t>Chronic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kidney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dysfunction</a:t>
            </a:r>
          </a:p>
          <a:p>
            <a:pPr marL="1841500">
              <a:lnSpc>
                <a:spcPts val="2280"/>
              </a:lnSpc>
            </a:pPr>
            <a:r>
              <a:rPr sz="2000" dirty="0">
                <a:latin typeface="Arial MT"/>
                <a:cs typeface="Arial MT"/>
              </a:rPr>
              <a:t>»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Decline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in GFR </a:t>
            </a:r>
            <a:r>
              <a:rPr sz="2000" dirty="0">
                <a:latin typeface="Arial MT"/>
                <a:cs typeface="Arial MT"/>
              </a:rPr>
              <a:t>with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prolonged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use</a:t>
            </a:r>
            <a:endParaRPr sz="2000" dirty="0">
              <a:latin typeface="Arial MT"/>
              <a:cs typeface="Arial MT"/>
            </a:endParaRPr>
          </a:p>
          <a:p>
            <a:pPr marL="1841500">
              <a:lnSpc>
                <a:spcPts val="2280"/>
              </a:lnSpc>
            </a:pPr>
            <a:r>
              <a:rPr sz="2000" dirty="0">
                <a:latin typeface="Arial MT"/>
                <a:cs typeface="Arial MT"/>
              </a:rPr>
              <a:t>»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Tubular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dysfunction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(membrane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permeability)</a:t>
            </a:r>
          </a:p>
          <a:p>
            <a:pPr marL="2070100" marR="5080" indent="-228600">
              <a:lnSpc>
                <a:spcPct val="74600"/>
              </a:lnSpc>
              <a:spcBef>
                <a:spcPts val="550"/>
              </a:spcBef>
            </a:pPr>
            <a:r>
              <a:rPr sz="2000" dirty="0">
                <a:latin typeface="Arial MT"/>
                <a:cs typeface="Arial MT"/>
              </a:rPr>
              <a:t>»</a:t>
            </a:r>
            <a:r>
              <a:rPr sz="2000" spc="1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Hypokalaemia, </a:t>
            </a:r>
            <a:r>
              <a:rPr sz="2000" spc="-5" dirty="0">
                <a:latin typeface="Arial MT"/>
                <a:cs typeface="Arial MT"/>
              </a:rPr>
              <a:t>renal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tubular </a:t>
            </a:r>
            <a:r>
              <a:rPr sz="2000" dirty="0">
                <a:latin typeface="Arial MT"/>
                <a:cs typeface="Arial MT"/>
              </a:rPr>
              <a:t>acidosis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(bicarb wasting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type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1/distal),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diabetes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insipidus,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hypomagnesaemia</a:t>
            </a:r>
          </a:p>
          <a:p>
            <a:pPr marL="1841500">
              <a:lnSpc>
                <a:spcPts val="2280"/>
              </a:lnSpc>
            </a:pPr>
            <a:r>
              <a:rPr sz="2000" dirty="0">
                <a:latin typeface="Arial MT"/>
                <a:cs typeface="Arial MT"/>
              </a:rPr>
              <a:t>»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Pre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hydration/saline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loading</a:t>
            </a:r>
            <a:r>
              <a:rPr sz="2000" spc="-5" dirty="0">
                <a:latin typeface="Arial MT"/>
                <a:cs typeface="Arial MT"/>
              </a:rPr>
              <a:t> may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avoid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problems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 dirty="0">
              <a:latin typeface="Arial MT"/>
              <a:cs typeface="Arial MT"/>
            </a:endParaRPr>
          </a:p>
          <a:p>
            <a:pPr marL="355600" marR="122555" indent="-342900">
              <a:lnSpc>
                <a:spcPct val="74300"/>
              </a:lnSpc>
            </a:pPr>
            <a:r>
              <a:rPr sz="2400" spc="-5" dirty="0">
                <a:latin typeface="Arial MT"/>
                <a:cs typeface="Arial MT"/>
              </a:rPr>
              <a:t>Toxicity can be reduced substantially </a:t>
            </a:r>
            <a:r>
              <a:rPr sz="2400" dirty="0">
                <a:latin typeface="Arial MT"/>
                <a:cs typeface="Arial MT"/>
              </a:rPr>
              <a:t>by </a:t>
            </a:r>
            <a:r>
              <a:rPr sz="2400" spc="-5" dirty="0">
                <a:latin typeface="Arial MT"/>
                <a:cs typeface="Arial MT"/>
              </a:rPr>
              <a:t>liposomal packing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of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Amphotericin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9439" y="467359"/>
            <a:ext cx="54044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48280" algn="l"/>
                <a:tab pos="3679825" algn="l"/>
              </a:tabLst>
            </a:pPr>
            <a:r>
              <a:rPr dirty="0">
                <a:solidFill>
                  <a:schemeClr val="tx1"/>
                </a:solidFill>
              </a:rPr>
              <a:t>D</a:t>
            </a:r>
            <a:r>
              <a:rPr spc="-5" dirty="0">
                <a:solidFill>
                  <a:schemeClr val="tx1"/>
                </a:solidFill>
              </a:rPr>
              <a:t>r</a:t>
            </a:r>
            <a:r>
              <a:rPr dirty="0">
                <a:solidFill>
                  <a:schemeClr val="tx1"/>
                </a:solidFill>
              </a:rPr>
              <a:t>ugs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and	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he	K</a:t>
            </a:r>
            <a:r>
              <a:rPr spc="10" dirty="0">
                <a:solidFill>
                  <a:schemeClr val="tx1"/>
                </a:solidFill>
              </a:rPr>
              <a:t>i</a:t>
            </a:r>
            <a:r>
              <a:rPr dirty="0">
                <a:solidFill>
                  <a:schemeClr val="tx1"/>
                </a:solidFill>
              </a:rPr>
              <a:t>d</a:t>
            </a:r>
            <a:r>
              <a:rPr spc="-10" dirty="0">
                <a:solidFill>
                  <a:schemeClr val="tx1"/>
                </a:solidFill>
              </a:rPr>
              <a:t>n</a:t>
            </a:r>
            <a:r>
              <a:rPr dirty="0">
                <a:solidFill>
                  <a:schemeClr val="tx1"/>
                </a:solidFill>
              </a:rPr>
              <a:t>ey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6540"/>
            <a:ext cx="7635240" cy="2255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100"/>
              </a:spcBef>
            </a:pPr>
            <a:r>
              <a:rPr sz="3200" dirty="0">
                <a:latin typeface="Arial MT"/>
                <a:cs typeface="Arial MT"/>
              </a:rPr>
              <a:t>1 Renal Physiology and Pharmacokinetics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2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Drugs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and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the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normal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kidney</a:t>
            </a:r>
          </a:p>
          <a:p>
            <a:pPr marL="351155" indent="-339090">
              <a:lnSpc>
                <a:spcPct val="100000"/>
              </a:lnSpc>
              <a:spcBef>
                <a:spcPts val="550"/>
              </a:spcBef>
              <a:buAutoNum type="arabicPlain" startAt="3"/>
              <a:tabLst>
                <a:tab pos="351790" algn="l"/>
              </a:tabLst>
            </a:pPr>
            <a:r>
              <a:rPr sz="3200" dirty="0">
                <a:latin typeface="Arial MT"/>
                <a:cs typeface="Arial MT"/>
              </a:rPr>
              <a:t>Drugs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toxic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to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the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kidney</a:t>
            </a:r>
          </a:p>
          <a:p>
            <a:pPr marL="351155" indent="-339090">
              <a:lnSpc>
                <a:spcPct val="100000"/>
              </a:lnSpc>
              <a:spcBef>
                <a:spcPts val="550"/>
              </a:spcBef>
              <a:buAutoNum type="arabicPlain" startAt="3"/>
              <a:tabLst>
                <a:tab pos="351790" algn="l"/>
              </a:tabLst>
            </a:pPr>
            <a:r>
              <a:rPr sz="3200" dirty="0">
                <a:latin typeface="Arial MT"/>
                <a:cs typeface="Arial MT"/>
              </a:rPr>
              <a:t>Prescribing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kidney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disease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879" y="467359"/>
            <a:ext cx="369760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Lithium</a:t>
            </a:r>
            <a:r>
              <a:rPr spc="-8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toxicity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600200"/>
            <a:ext cx="7949565" cy="4081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Lithium</a:t>
            </a:r>
            <a:r>
              <a:rPr sz="2800" dirty="0">
                <a:latin typeface="Arial MT"/>
                <a:cs typeface="Arial MT"/>
              </a:rPr>
              <a:t> carbonate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-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Rx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for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bipolar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affective disorder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5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Toxicity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closely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related to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serum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levels</a:t>
            </a:r>
          </a:p>
          <a:p>
            <a:pPr marL="355600" indent="-342900">
              <a:lnSpc>
                <a:spcPct val="100000"/>
              </a:lnSpc>
              <a:spcBef>
                <a:spcPts val="1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Symptoms</a:t>
            </a:r>
            <a:endParaRPr sz="2800" dirty="0">
              <a:latin typeface="Arial MT"/>
              <a:cs typeface="Arial MT"/>
            </a:endParaRPr>
          </a:p>
          <a:p>
            <a:pPr marL="1612900" lvl="1" indent="-228600">
              <a:lnSpc>
                <a:spcPct val="100000"/>
              </a:lnSpc>
              <a:spcBef>
                <a:spcPts val="110"/>
              </a:spcBef>
              <a:buChar char="–"/>
              <a:tabLst>
                <a:tab pos="1612900" algn="l"/>
                <a:tab pos="2209800" algn="l"/>
              </a:tabLst>
            </a:pPr>
            <a:r>
              <a:rPr sz="1800" spc="-5" dirty="0">
                <a:latin typeface="Arial MT"/>
                <a:cs typeface="Arial MT"/>
              </a:rPr>
              <a:t>CVS	arrhythmias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(especially</a:t>
            </a:r>
            <a:r>
              <a:rPr sz="1800" spc="-10" dirty="0">
                <a:latin typeface="Arial MT"/>
                <a:cs typeface="Arial MT"/>
              </a:rPr>
              <a:t> junctional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dysrrythmias)</a:t>
            </a:r>
            <a:endParaRPr sz="1800" dirty="0">
              <a:latin typeface="Arial MT"/>
              <a:cs typeface="Arial MT"/>
            </a:endParaRPr>
          </a:p>
          <a:p>
            <a:pPr marL="1612900" lvl="1" indent="-228600">
              <a:lnSpc>
                <a:spcPct val="100000"/>
              </a:lnSpc>
              <a:spcBef>
                <a:spcPts val="100"/>
              </a:spcBef>
              <a:buChar char="–"/>
              <a:tabLst>
                <a:tab pos="1612900" algn="l"/>
                <a:tab pos="2222500" algn="l"/>
              </a:tabLst>
            </a:pPr>
            <a:r>
              <a:rPr sz="1800" spc="-5" dirty="0">
                <a:latin typeface="Arial MT"/>
                <a:cs typeface="Arial MT"/>
              </a:rPr>
              <a:t>CNS	</a:t>
            </a:r>
            <a:r>
              <a:rPr sz="1800" dirty="0">
                <a:latin typeface="Arial MT"/>
                <a:cs typeface="Arial MT"/>
              </a:rPr>
              <a:t>tremor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–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confusion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-</a:t>
            </a:r>
            <a:r>
              <a:rPr sz="1800" spc="-5" dirty="0">
                <a:latin typeface="Arial MT"/>
                <a:cs typeface="Arial MT"/>
              </a:rPr>
              <a:t> coma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3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Treatment</a:t>
            </a:r>
            <a:endParaRPr sz="2800" dirty="0">
              <a:latin typeface="Arial MT"/>
              <a:cs typeface="Arial MT"/>
            </a:endParaRPr>
          </a:p>
          <a:p>
            <a:pPr marL="1155700" marR="5080" indent="-228600">
              <a:lnSpc>
                <a:spcPts val="2000"/>
              </a:lnSpc>
              <a:spcBef>
                <a:spcPts val="520"/>
              </a:spcBef>
              <a:buChar char="•"/>
              <a:tabLst>
                <a:tab pos="1155065" algn="l"/>
                <a:tab pos="1155700" algn="l"/>
                <a:tab pos="2512695" algn="l"/>
              </a:tabLst>
            </a:pPr>
            <a:r>
              <a:rPr sz="2000" dirty="0">
                <a:latin typeface="Arial MT"/>
                <a:cs typeface="Arial MT"/>
              </a:rPr>
              <a:t>Supportive	-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Haemodialysis and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colonic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irrigation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for </a:t>
            </a:r>
            <a:r>
              <a:rPr sz="2000" dirty="0">
                <a:latin typeface="Arial MT"/>
                <a:cs typeface="Arial MT"/>
              </a:rPr>
              <a:t>severe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levels</a:t>
            </a:r>
          </a:p>
          <a:p>
            <a:pPr marL="1155700" marR="847725" indent="-228600">
              <a:lnSpc>
                <a:spcPts val="2010"/>
              </a:lnSpc>
              <a:spcBef>
                <a:spcPts val="500"/>
              </a:spcBef>
              <a:buChar char="•"/>
              <a:tabLst>
                <a:tab pos="1155065" algn="l"/>
                <a:tab pos="1155700" algn="l"/>
                <a:tab pos="6260465" algn="l"/>
              </a:tabLst>
            </a:pPr>
            <a:r>
              <a:rPr sz="2000" dirty="0">
                <a:latin typeface="Arial MT"/>
                <a:cs typeface="Arial MT"/>
              </a:rPr>
              <a:t>Inadvertent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intoxication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from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interaction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with	ACEI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&amp;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loop/thiazide diuretic</a:t>
            </a:r>
            <a:endParaRPr sz="2000" dirty="0">
              <a:latin typeface="Arial MT"/>
              <a:cs typeface="Arial MT"/>
            </a:endParaRPr>
          </a:p>
          <a:p>
            <a:pPr marL="1155700" marR="1193165" indent="-228600">
              <a:lnSpc>
                <a:spcPts val="2010"/>
              </a:lnSpc>
              <a:spcBef>
                <a:spcPts val="490"/>
              </a:spcBef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Arial MT"/>
                <a:cs typeface="Arial MT"/>
              </a:rPr>
              <a:t>Carbamezepine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and</a:t>
            </a:r>
            <a:r>
              <a:rPr sz="2000" spc="-5" dirty="0">
                <a:latin typeface="Arial MT"/>
                <a:cs typeface="Arial MT"/>
              </a:rPr>
              <a:t> other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anti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epileptics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increase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neurotoxicity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1129" y="467359"/>
            <a:ext cx="37617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tx1"/>
                </a:solidFill>
              </a:rPr>
              <a:t>Digoxin</a:t>
            </a:r>
            <a:r>
              <a:rPr spc="-7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toxicity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8233"/>
            <a:ext cx="8061959" cy="347726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Incidence</a:t>
            </a:r>
          </a:p>
          <a:p>
            <a:pPr marL="1612900" marR="379095" lvl="1" indent="-228600">
              <a:lnSpc>
                <a:spcPct val="92900"/>
              </a:lnSpc>
              <a:spcBef>
                <a:spcPts val="615"/>
              </a:spcBef>
              <a:buChar char="–"/>
              <a:tabLst>
                <a:tab pos="1612900" algn="l"/>
              </a:tabLst>
            </a:pPr>
            <a:r>
              <a:rPr sz="2400" spc="-5" dirty="0">
                <a:latin typeface="Arial MT"/>
                <a:cs typeface="Arial MT"/>
              </a:rPr>
              <a:t>High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levels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demonstrated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 10%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and</a:t>
            </a:r>
            <a:r>
              <a:rPr sz="2400" spc="-5" dirty="0">
                <a:latin typeface="Arial MT"/>
                <a:cs typeface="Arial MT"/>
              </a:rPr>
              <a:t> toxicity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reported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 4%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of a</a:t>
            </a:r>
            <a:r>
              <a:rPr sz="2400" spc="-5" dirty="0">
                <a:latin typeface="Arial MT"/>
                <a:cs typeface="Arial MT"/>
              </a:rPr>
              <a:t> series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of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4000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digoxin </a:t>
            </a:r>
            <a:r>
              <a:rPr sz="2400" spc="-5" dirty="0">
                <a:latin typeface="Arial MT"/>
                <a:cs typeface="Arial MT"/>
              </a:rPr>
              <a:t> samples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9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 MT"/>
                <a:cs typeface="Arial MT"/>
              </a:rPr>
              <a:t>Kinetics</a:t>
            </a:r>
            <a:endParaRPr sz="3200" dirty="0">
              <a:latin typeface="Arial MT"/>
              <a:cs typeface="Arial MT"/>
            </a:endParaRPr>
          </a:p>
          <a:p>
            <a:pPr marL="1612900" marR="5080" lvl="1" indent="-228600">
              <a:lnSpc>
                <a:spcPts val="2680"/>
              </a:lnSpc>
              <a:spcBef>
                <a:spcPts val="745"/>
              </a:spcBef>
              <a:buChar char="–"/>
              <a:tabLst>
                <a:tab pos="1612900" algn="l"/>
              </a:tabLst>
            </a:pPr>
            <a:r>
              <a:rPr sz="2400" spc="-5" dirty="0">
                <a:latin typeface="Arial MT"/>
                <a:cs typeface="Arial MT"/>
              </a:rPr>
              <a:t>large volume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of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distribution (reservoir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is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skeletal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muscle)</a:t>
            </a:r>
            <a:endParaRPr sz="2400" dirty="0">
              <a:latin typeface="Arial MT"/>
              <a:cs typeface="Arial MT"/>
            </a:endParaRPr>
          </a:p>
          <a:p>
            <a:pPr marL="1697989" lvl="1" indent="-313690">
              <a:lnSpc>
                <a:spcPct val="100000"/>
              </a:lnSpc>
              <a:spcBef>
                <a:spcPts val="335"/>
              </a:spcBef>
              <a:buChar char="–"/>
              <a:tabLst>
                <a:tab pos="1697355" algn="l"/>
                <a:tab pos="1697989" algn="l"/>
              </a:tabLst>
            </a:pPr>
            <a:r>
              <a:rPr sz="2400" spc="-10" dirty="0">
                <a:latin typeface="Arial MT"/>
                <a:cs typeface="Arial MT"/>
              </a:rPr>
              <a:t>about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30% </a:t>
            </a:r>
            <a:r>
              <a:rPr sz="2400" dirty="0">
                <a:latin typeface="Arial MT"/>
                <a:cs typeface="Arial MT"/>
              </a:rPr>
              <a:t>of </a:t>
            </a:r>
            <a:r>
              <a:rPr sz="2400" spc="-5" dirty="0">
                <a:latin typeface="Arial MT"/>
                <a:cs typeface="Arial MT"/>
              </a:rPr>
              <a:t>stores excreted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urine/day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689" y="467359"/>
            <a:ext cx="699198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Treatment</a:t>
            </a:r>
            <a:r>
              <a:rPr spc="-2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of</a:t>
            </a:r>
            <a:r>
              <a:rPr spc="-3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digoxin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toxicity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78468"/>
            <a:ext cx="7824470" cy="416496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Supportive</a:t>
            </a:r>
            <a:endParaRPr sz="2800" dirty="0">
              <a:latin typeface="Arial MT"/>
              <a:cs typeface="Arial MT"/>
            </a:endParaRPr>
          </a:p>
          <a:p>
            <a:pPr marL="1612900" lvl="1" indent="-228600">
              <a:lnSpc>
                <a:spcPct val="100000"/>
              </a:lnSpc>
              <a:spcBef>
                <a:spcPts val="110"/>
              </a:spcBef>
              <a:buChar char="–"/>
              <a:tabLst>
                <a:tab pos="1612900" algn="l"/>
              </a:tabLst>
            </a:pPr>
            <a:r>
              <a:rPr sz="1800" spc="-10" dirty="0">
                <a:latin typeface="Arial MT"/>
                <a:cs typeface="Arial MT"/>
              </a:rPr>
              <a:t>Correction</a:t>
            </a:r>
            <a:r>
              <a:rPr sz="1800" spc="-5" dirty="0">
                <a:latin typeface="Arial MT"/>
                <a:cs typeface="Arial MT"/>
              </a:rPr>
              <a:t> of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electrolyte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imbalances</a:t>
            </a:r>
            <a:endParaRPr sz="1800" dirty="0">
              <a:latin typeface="Arial MT"/>
              <a:cs typeface="Arial MT"/>
            </a:endParaRPr>
          </a:p>
          <a:p>
            <a:pPr marL="1612900" marR="457834" lvl="1" indent="-228600">
              <a:lnSpc>
                <a:spcPts val="1810"/>
              </a:lnSpc>
              <a:spcBef>
                <a:spcPts val="450"/>
              </a:spcBef>
              <a:buChar char="–"/>
              <a:tabLst>
                <a:tab pos="1612900" algn="l"/>
              </a:tabLst>
            </a:pPr>
            <a:r>
              <a:rPr sz="1800" spc="-5" dirty="0">
                <a:latin typeface="Arial MT"/>
                <a:cs typeface="Arial MT"/>
              </a:rPr>
              <a:t>Atropine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bradycardia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avoid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cardio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stimulants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because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arrythmogenic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Limitation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of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absorption</a:t>
            </a:r>
          </a:p>
          <a:p>
            <a:pPr marL="1612900" lvl="1" indent="-228600">
              <a:lnSpc>
                <a:spcPct val="100000"/>
              </a:lnSpc>
              <a:spcBef>
                <a:spcPts val="100"/>
              </a:spcBef>
              <a:buChar char="–"/>
              <a:tabLst>
                <a:tab pos="1612900" algn="l"/>
              </a:tabLst>
            </a:pPr>
            <a:r>
              <a:rPr sz="1800" spc="-10" dirty="0">
                <a:latin typeface="Arial MT"/>
                <a:cs typeface="Arial MT"/>
              </a:rPr>
              <a:t>Charcoal </a:t>
            </a:r>
            <a:r>
              <a:rPr sz="1800" spc="-5" dirty="0">
                <a:latin typeface="Arial MT"/>
                <a:cs typeface="Arial MT"/>
              </a:rPr>
              <a:t>effective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within </a:t>
            </a:r>
            <a:r>
              <a:rPr sz="1800" dirty="0">
                <a:latin typeface="Arial MT"/>
                <a:cs typeface="Arial MT"/>
              </a:rPr>
              <a:t>8</a:t>
            </a:r>
            <a:r>
              <a:rPr sz="1800" spc="-10" dirty="0">
                <a:latin typeface="Arial MT"/>
                <a:cs typeface="Arial MT"/>
              </a:rPr>
              <a:t> hours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(or</a:t>
            </a:r>
            <a:r>
              <a:rPr sz="1800" spc="-5" dirty="0">
                <a:latin typeface="Arial MT"/>
                <a:cs typeface="Arial MT"/>
              </a:rPr>
              <a:t> cholestyramine)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Specific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measures</a:t>
            </a:r>
          </a:p>
          <a:p>
            <a:pPr marL="1612900" marR="5080" lvl="1" indent="-228600">
              <a:lnSpc>
                <a:spcPts val="1810"/>
              </a:lnSpc>
              <a:spcBef>
                <a:spcPts val="459"/>
              </a:spcBef>
              <a:buChar char="–"/>
              <a:tabLst>
                <a:tab pos="1612900" algn="l"/>
                <a:tab pos="2820670" algn="l"/>
              </a:tabLst>
            </a:pPr>
            <a:r>
              <a:rPr sz="1800" spc="-5" dirty="0">
                <a:latin typeface="Arial MT"/>
                <a:cs typeface="Arial MT"/>
              </a:rPr>
              <a:t>DIGIBIND	</a:t>
            </a:r>
            <a:r>
              <a:rPr sz="1800" dirty="0">
                <a:latin typeface="Arial MT"/>
                <a:cs typeface="Arial MT"/>
              </a:rPr>
              <a:t>Fab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digoxin</a:t>
            </a:r>
            <a:r>
              <a:rPr sz="1800" spc="-5" dirty="0">
                <a:latin typeface="Arial MT"/>
                <a:cs typeface="Arial MT"/>
              </a:rPr>
              <a:t> specific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antibodies.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Binds </a:t>
            </a:r>
            <a:r>
              <a:rPr sz="1800" spc="-10" dirty="0">
                <a:latin typeface="Arial MT"/>
                <a:cs typeface="Arial MT"/>
              </a:rPr>
              <a:t>plasma 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digoxin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and</a:t>
            </a:r>
            <a:r>
              <a:rPr sz="1800" spc="-5" dirty="0">
                <a:latin typeface="Arial MT"/>
                <a:cs typeface="Arial MT"/>
              </a:rPr>
              <a:t> complex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eliminated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by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kidneys (used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when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OD </a:t>
            </a:r>
            <a:r>
              <a:rPr sz="1800" spc="-5" dirty="0">
                <a:latin typeface="Arial MT"/>
                <a:cs typeface="Arial MT"/>
              </a:rPr>
              <a:t>is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high/near</a:t>
            </a:r>
            <a:r>
              <a:rPr sz="1800" spc="-5" dirty="0">
                <a:latin typeface="Arial MT"/>
                <a:cs typeface="Arial MT"/>
              </a:rPr>
              <a:t> arrest)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3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 MT"/>
                <a:cs typeface="Arial MT"/>
              </a:rPr>
              <a:t>Enhanced elimination</a:t>
            </a:r>
            <a:endParaRPr sz="2800" dirty="0">
              <a:latin typeface="Arial MT"/>
              <a:cs typeface="Arial MT"/>
            </a:endParaRPr>
          </a:p>
          <a:p>
            <a:pPr marL="1612900" marR="560070" lvl="1" indent="-228600">
              <a:lnSpc>
                <a:spcPts val="1810"/>
              </a:lnSpc>
              <a:spcBef>
                <a:spcPts val="459"/>
              </a:spcBef>
              <a:buChar char="–"/>
              <a:tabLst>
                <a:tab pos="1612900" algn="l"/>
              </a:tabLst>
            </a:pPr>
            <a:r>
              <a:rPr sz="1800" spc="-5" dirty="0">
                <a:latin typeface="Arial MT"/>
                <a:cs typeface="Arial MT"/>
              </a:rPr>
              <a:t>Dialysis is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ineffective.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Charcoal/cholestyramine </a:t>
            </a:r>
            <a:r>
              <a:rPr sz="1800" spc="-10" dirty="0">
                <a:latin typeface="Arial MT"/>
                <a:cs typeface="Arial MT"/>
              </a:rPr>
              <a:t>interrupt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enterohepatic </a:t>
            </a:r>
            <a:r>
              <a:rPr sz="1800" spc="-5" dirty="0">
                <a:latin typeface="Arial MT"/>
                <a:cs typeface="Arial MT"/>
              </a:rPr>
              <a:t>cycling.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6060" y="467359"/>
            <a:ext cx="59975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Normal</a:t>
            </a:r>
            <a:r>
              <a:rPr spc="-3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Kidney</a:t>
            </a:r>
            <a:r>
              <a:rPr spc="-3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41779"/>
            <a:ext cx="7355840" cy="390525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1 Extra </a:t>
            </a:r>
            <a:r>
              <a:rPr sz="2800" spc="-5" dirty="0">
                <a:latin typeface="Arial MT"/>
                <a:cs typeface="Arial MT"/>
              </a:rPr>
              <a:t>Cellular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Fluid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Volume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control</a:t>
            </a:r>
            <a:endParaRPr sz="2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2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Electrolyte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balance</a:t>
            </a: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3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Waste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product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excretion</a:t>
            </a: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4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Drug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and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hormone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elimination/metabolism</a:t>
            </a:r>
            <a:endParaRPr sz="2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5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Blood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pressure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regulation</a:t>
            </a:r>
          </a:p>
          <a:p>
            <a:pPr marL="355600" indent="-342900">
              <a:lnSpc>
                <a:spcPct val="100000"/>
              </a:lnSpc>
              <a:spcBef>
                <a:spcPts val="45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6 </a:t>
            </a:r>
            <a:r>
              <a:rPr sz="2800" spc="-5" dirty="0">
                <a:latin typeface="Arial MT"/>
                <a:cs typeface="Arial MT"/>
              </a:rPr>
              <a:t>Regulation</a:t>
            </a:r>
            <a:r>
              <a:rPr sz="2800" dirty="0">
                <a:latin typeface="Arial MT"/>
                <a:cs typeface="Arial MT"/>
              </a:rPr>
              <a:t> of </a:t>
            </a:r>
            <a:r>
              <a:rPr sz="2800" spc="-5" dirty="0">
                <a:latin typeface="Arial MT"/>
                <a:cs typeface="Arial MT"/>
              </a:rPr>
              <a:t>haematocrit</a:t>
            </a:r>
            <a:endParaRPr sz="2800" dirty="0">
              <a:latin typeface="Arial MT"/>
              <a:cs typeface="Arial MT"/>
            </a:endParaRPr>
          </a:p>
          <a:p>
            <a:pPr marL="354965" marR="316865" indent="-342900">
              <a:lnSpc>
                <a:spcPct val="1137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 MT"/>
                <a:cs typeface="Arial MT"/>
              </a:rPr>
              <a:t>7 </a:t>
            </a:r>
            <a:r>
              <a:rPr sz="2800" spc="-5" dirty="0">
                <a:latin typeface="Arial MT"/>
                <a:cs typeface="Arial MT"/>
              </a:rPr>
              <a:t>regulation </a:t>
            </a:r>
            <a:r>
              <a:rPr sz="2800" dirty="0">
                <a:latin typeface="Arial MT"/>
                <a:cs typeface="Arial MT"/>
              </a:rPr>
              <a:t>of calcium/phosphate balance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(vitamin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D3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metabolism)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8330" y="500379"/>
            <a:ext cx="79324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90064" algn="l"/>
              </a:tabLst>
            </a:pPr>
            <a:r>
              <a:rPr sz="4000" spc="-5" dirty="0">
                <a:solidFill>
                  <a:schemeClr val="tx1"/>
                </a:solidFill>
              </a:rPr>
              <a:t>Clinical	Estimation of</a:t>
            </a:r>
            <a:r>
              <a:rPr sz="4000" dirty="0">
                <a:solidFill>
                  <a:schemeClr val="tx1"/>
                </a:solidFill>
              </a:rPr>
              <a:t> </a:t>
            </a:r>
            <a:r>
              <a:rPr sz="4000" spc="-5" dirty="0">
                <a:solidFill>
                  <a:schemeClr val="tx1"/>
                </a:solidFill>
              </a:rPr>
              <a:t>renal</a:t>
            </a:r>
            <a:r>
              <a:rPr sz="4000" spc="10" dirty="0">
                <a:solidFill>
                  <a:schemeClr val="tx1"/>
                </a:solidFill>
              </a:rPr>
              <a:t> </a:t>
            </a:r>
            <a:r>
              <a:rPr sz="4000" spc="-5" dirty="0">
                <a:solidFill>
                  <a:schemeClr val="tx1"/>
                </a:solidFill>
              </a:rPr>
              <a:t>function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569" y="1600200"/>
            <a:ext cx="7728584" cy="397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800" b="1" spc="-5" dirty="0">
                <a:latin typeface="Arial"/>
                <a:cs typeface="Arial"/>
              </a:rPr>
              <a:t>Clinical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examination</a:t>
            </a:r>
            <a:endParaRPr sz="2800" dirty="0">
              <a:latin typeface="Arial"/>
              <a:cs typeface="Arial"/>
            </a:endParaRPr>
          </a:p>
          <a:p>
            <a:pPr marL="393065" marR="1502410">
              <a:lnSpc>
                <a:spcPts val="2800"/>
              </a:lnSpc>
              <a:spcBef>
                <a:spcPts val="710"/>
              </a:spcBef>
            </a:pPr>
            <a:r>
              <a:rPr sz="2800" spc="-5" dirty="0">
                <a:latin typeface="Arial MT"/>
                <a:cs typeface="Arial MT"/>
              </a:rPr>
              <a:t>pallor, </a:t>
            </a:r>
            <a:r>
              <a:rPr sz="2800" dirty="0">
                <a:latin typeface="Arial MT"/>
                <a:cs typeface="Arial MT"/>
              </a:rPr>
              <a:t>volume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status,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blood</a:t>
            </a:r>
            <a:r>
              <a:rPr sz="2800" dirty="0">
                <a:latin typeface="Arial MT"/>
                <a:cs typeface="Arial MT"/>
              </a:rPr>
              <a:t> pressure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measurement,</a:t>
            </a:r>
            <a:r>
              <a:rPr sz="2800" dirty="0">
                <a:latin typeface="Arial MT"/>
                <a:cs typeface="Arial MT"/>
              </a:rPr>
              <a:t> urinalysis</a:t>
            </a:r>
          </a:p>
          <a:p>
            <a:pPr marL="393700" indent="-342900">
              <a:lnSpc>
                <a:spcPct val="100000"/>
              </a:lnSpc>
              <a:spcBef>
                <a:spcPts val="150"/>
              </a:spcBef>
              <a:buFont typeface="Arial MT"/>
              <a:buChar char="•"/>
              <a:tabLst>
                <a:tab pos="393065" algn="l"/>
                <a:tab pos="393700" algn="l"/>
              </a:tabLst>
            </a:pPr>
            <a:r>
              <a:rPr sz="2800" b="1" spc="-10" dirty="0">
                <a:latin typeface="Arial"/>
                <a:cs typeface="Arial"/>
              </a:rPr>
              <a:t>Blood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tests</a:t>
            </a:r>
            <a:endParaRPr sz="2800" dirty="0">
              <a:latin typeface="Arial"/>
              <a:cs typeface="Arial"/>
            </a:endParaRPr>
          </a:p>
          <a:p>
            <a:pPr marL="393700" indent="-342900">
              <a:lnSpc>
                <a:spcPct val="100000"/>
              </a:lnSpc>
              <a:spcBef>
                <a:spcPts val="140"/>
              </a:spcBef>
              <a:buChar char="•"/>
              <a:tabLst>
                <a:tab pos="393065" algn="l"/>
                <a:tab pos="393700" algn="l"/>
              </a:tabLst>
            </a:pPr>
            <a:r>
              <a:rPr sz="2800" spc="-5" dirty="0">
                <a:latin typeface="Arial MT"/>
                <a:cs typeface="Arial MT"/>
              </a:rPr>
              <a:t>Routine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Tests</a:t>
            </a:r>
            <a:endParaRPr sz="2800" dirty="0">
              <a:latin typeface="Arial MT"/>
              <a:cs typeface="Arial MT"/>
            </a:endParaRPr>
          </a:p>
          <a:p>
            <a:pPr marL="965200" indent="-914400">
              <a:lnSpc>
                <a:spcPct val="100000"/>
              </a:lnSpc>
              <a:spcBef>
                <a:spcPts val="140"/>
              </a:spcBef>
              <a:buChar char="•"/>
              <a:tabLst>
                <a:tab pos="964565" algn="l"/>
                <a:tab pos="965200" algn="l"/>
              </a:tabLst>
            </a:pPr>
            <a:r>
              <a:rPr sz="2800" spc="-5" dirty="0">
                <a:latin typeface="Arial MT"/>
                <a:cs typeface="Arial MT"/>
              </a:rPr>
              <a:t>haemoglobin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level</a:t>
            </a:r>
          </a:p>
          <a:p>
            <a:pPr marL="965200" indent="-914400">
              <a:lnSpc>
                <a:spcPct val="100000"/>
              </a:lnSpc>
              <a:spcBef>
                <a:spcPts val="100"/>
              </a:spcBef>
              <a:buChar char="•"/>
              <a:tabLst>
                <a:tab pos="964565" algn="l"/>
                <a:tab pos="965200" algn="l"/>
              </a:tabLst>
            </a:pPr>
            <a:r>
              <a:rPr sz="2800" dirty="0">
                <a:latin typeface="Arial MT"/>
                <a:cs typeface="Arial MT"/>
              </a:rPr>
              <a:t>electrolyte</a:t>
            </a:r>
            <a:r>
              <a:rPr sz="2800" spc="-5" dirty="0">
                <a:latin typeface="Arial MT"/>
                <a:cs typeface="Arial MT"/>
              </a:rPr>
              <a:t> measurement</a:t>
            </a:r>
            <a:r>
              <a:rPr sz="2800" dirty="0">
                <a:latin typeface="Arial MT"/>
                <a:cs typeface="Arial MT"/>
              </a:rPr>
              <a:t> (Na </a:t>
            </a:r>
            <a:r>
              <a:rPr sz="2800" spc="-5" dirty="0">
                <a:latin typeface="Arial MT"/>
                <a:cs typeface="Arial MT"/>
              </a:rPr>
              <a:t>,K</a:t>
            </a:r>
            <a:r>
              <a:rPr sz="2800" dirty="0">
                <a:latin typeface="Arial MT"/>
                <a:cs typeface="Arial MT"/>
              </a:rPr>
              <a:t> , </a:t>
            </a:r>
            <a:r>
              <a:rPr sz="2800" spc="-5" dirty="0">
                <a:latin typeface="Arial MT"/>
                <a:cs typeface="Arial MT"/>
              </a:rPr>
              <a:t>Ca,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10" dirty="0">
                <a:latin typeface="Arial MT"/>
                <a:cs typeface="Arial MT"/>
              </a:rPr>
              <a:t>PO</a:t>
            </a:r>
            <a:r>
              <a:rPr sz="2400" spc="-15" baseline="-24305" dirty="0">
                <a:latin typeface="Arial MT"/>
                <a:cs typeface="Arial MT"/>
              </a:rPr>
              <a:t>4</a:t>
            </a:r>
            <a:r>
              <a:rPr sz="2800" spc="-10" dirty="0">
                <a:latin typeface="Arial MT"/>
                <a:cs typeface="Arial MT"/>
              </a:rPr>
              <a:t>)</a:t>
            </a:r>
            <a:endParaRPr sz="2800" dirty="0">
              <a:latin typeface="Arial MT"/>
              <a:cs typeface="Arial MT"/>
            </a:endParaRPr>
          </a:p>
          <a:p>
            <a:pPr marL="965200" indent="-914400">
              <a:lnSpc>
                <a:spcPct val="100000"/>
              </a:lnSpc>
              <a:spcBef>
                <a:spcPts val="600"/>
              </a:spcBef>
              <a:buChar char="•"/>
              <a:tabLst>
                <a:tab pos="964565" algn="l"/>
                <a:tab pos="965200" algn="l"/>
              </a:tabLst>
            </a:pPr>
            <a:r>
              <a:rPr sz="2800" spc="-5" dirty="0">
                <a:latin typeface="Arial MT"/>
                <a:cs typeface="Arial MT"/>
              </a:rPr>
              <a:t>urea</a:t>
            </a:r>
            <a:endParaRPr sz="2800" dirty="0">
              <a:latin typeface="Arial MT"/>
              <a:cs typeface="Arial MT"/>
            </a:endParaRPr>
          </a:p>
          <a:p>
            <a:pPr marL="965200" indent="-914400">
              <a:lnSpc>
                <a:spcPct val="100000"/>
              </a:lnSpc>
              <a:spcBef>
                <a:spcPts val="140"/>
              </a:spcBef>
              <a:buChar char="•"/>
              <a:tabLst>
                <a:tab pos="964565" algn="l"/>
                <a:tab pos="965200" algn="l"/>
                <a:tab pos="4905375" algn="l"/>
              </a:tabLst>
            </a:pPr>
            <a:r>
              <a:rPr sz="2800" spc="-5" dirty="0">
                <a:latin typeface="Arial MT"/>
                <a:cs typeface="Arial MT"/>
              </a:rPr>
              <a:t>creatinine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normal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range	70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to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140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-204" dirty="0">
                <a:latin typeface="Arial MT"/>
                <a:cs typeface="Arial MT"/>
              </a:rPr>
              <a:t>μmol/l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2210" y="467359"/>
            <a:ext cx="68021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0565" algn="l"/>
                <a:tab pos="5608955" algn="l"/>
              </a:tabLst>
            </a:pPr>
            <a:r>
              <a:rPr dirty="0">
                <a:solidFill>
                  <a:schemeClr val="tx1"/>
                </a:solidFill>
              </a:rPr>
              <a:t>S</a:t>
            </a:r>
            <a:r>
              <a:rPr spc="-10" dirty="0">
                <a:solidFill>
                  <a:schemeClr val="tx1"/>
                </a:solidFill>
              </a:rPr>
              <a:t>e</a:t>
            </a:r>
            <a:r>
              <a:rPr dirty="0">
                <a:solidFill>
                  <a:schemeClr val="tx1"/>
                </a:solidFill>
              </a:rPr>
              <a:t>rum Cr</a:t>
            </a:r>
            <a:r>
              <a:rPr spc="-10" dirty="0">
                <a:solidFill>
                  <a:schemeClr val="tx1"/>
                </a:solidFill>
              </a:rPr>
              <a:t>e</a:t>
            </a:r>
            <a:r>
              <a:rPr dirty="0">
                <a:solidFill>
                  <a:schemeClr val="tx1"/>
                </a:solidFill>
              </a:rPr>
              <a:t>a</a:t>
            </a:r>
            <a:r>
              <a:rPr spc="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inine	and	</a:t>
            </a:r>
            <a:r>
              <a:rPr spc="-5" dirty="0">
                <a:solidFill>
                  <a:schemeClr val="tx1"/>
                </a:solidFill>
              </a:rPr>
              <a:t>G</a:t>
            </a:r>
            <a:r>
              <a:rPr dirty="0">
                <a:solidFill>
                  <a:schemeClr val="tx1"/>
                </a:solidFill>
              </a:rPr>
              <a:t>FR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97659"/>
            <a:ext cx="6378575" cy="4344137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marR="5080" indent="-342900">
              <a:lnSpc>
                <a:spcPts val="3579"/>
              </a:lnSpc>
              <a:spcBef>
                <a:spcPts val="434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Muscle </a:t>
            </a:r>
            <a:r>
              <a:rPr sz="3200" spc="20" dirty="0">
                <a:latin typeface="Arial MT"/>
                <a:cs typeface="Arial MT"/>
              </a:rPr>
              <a:t>metabolite- </a:t>
            </a:r>
            <a:r>
              <a:rPr sz="3200" dirty="0">
                <a:latin typeface="Arial MT"/>
                <a:cs typeface="Arial MT"/>
              </a:rPr>
              <a:t>concentration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proportional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to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muscle mass</a:t>
            </a:r>
          </a:p>
          <a:p>
            <a:pPr marL="755650" lvl="1" indent="-286385">
              <a:lnSpc>
                <a:spcPct val="100000"/>
              </a:lnSpc>
              <a:spcBef>
                <a:spcPts val="345"/>
              </a:spcBef>
              <a:buChar char="–"/>
              <a:tabLst>
                <a:tab pos="755650" algn="l"/>
              </a:tabLst>
            </a:pPr>
            <a:r>
              <a:rPr sz="2400" spc="-10" dirty="0">
                <a:latin typeface="Arial MT"/>
                <a:cs typeface="Arial MT"/>
              </a:rPr>
              <a:t>High: </a:t>
            </a:r>
            <a:r>
              <a:rPr sz="2400" spc="-5" dirty="0">
                <a:latin typeface="Arial MT"/>
                <a:cs typeface="Arial MT"/>
              </a:rPr>
              <a:t>muscular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young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men</a:t>
            </a:r>
          </a:p>
          <a:p>
            <a:pPr marL="755650" lvl="1" indent="-286385">
              <a:lnSpc>
                <a:spcPct val="100000"/>
              </a:lnSpc>
              <a:spcBef>
                <a:spcPts val="390"/>
              </a:spcBef>
              <a:buChar char="–"/>
              <a:tabLst>
                <a:tab pos="755650" algn="l"/>
              </a:tabLst>
            </a:pPr>
            <a:r>
              <a:rPr sz="2400" spc="-10" dirty="0">
                <a:latin typeface="Arial MT"/>
                <a:cs typeface="Arial MT"/>
              </a:rPr>
              <a:t>Low:</a:t>
            </a:r>
            <a:r>
              <a:rPr sz="2400" spc="-5" dirty="0">
                <a:latin typeface="Arial MT"/>
                <a:cs typeface="Arial MT"/>
              </a:rPr>
              <a:t> conditions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with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muscle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wasting</a:t>
            </a:r>
            <a:endParaRPr sz="24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40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elderly</a:t>
            </a:r>
            <a:endParaRPr sz="24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3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muscular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dystrophy</a:t>
            </a:r>
            <a:endParaRPr sz="24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3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Anorexia</a:t>
            </a:r>
            <a:endParaRPr sz="24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40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 MT"/>
                <a:cs typeface="Arial MT"/>
              </a:rPr>
              <a:t>malignancy</a:t>
            </a:r>
            <a:endParaRPr sz="2400" dirty="0">
              <a:latin typeface="Arial MT"/>
              <a:cs typeface="Arial MT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Clr>
                <a:srgbClr val="FFFFFF"/>
              </a:buClr>
              <a:buFont typeface="Arial MT"/>
              <a:buChar char="•"/>
            </a:pPr>
            <a:endParaRPr sz="315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2755265" algn="l"/>
              </a:tabLst>
            </a:pPr>
            <a:r>
              <a:rPr sz="2400" spc="-5" dirty="0">
                <a:latin typeface="Arial MT"/>
                <a:cs typeface="Arial MT"/>
              </a:rPr>
              <a:t>“Normal”</a:t>
            </a:r>
            <a:r>
              <a:rPr sz="2400" spc="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range	70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to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140 </a:t>
            </a:r>
            <a:r>
              <a:rPr sz="2400" spc="-105" dirty="0">
                <a:latin typeface="Arial MT"/>
                <a:cs typeface="Arial MT"/>
              </a:rPr>
              <a:t>μmol/litre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800" y="1508760"/>
            <a:ext cx="5486400" cy="383921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2210" y="467359"/>
            <a:ext cx="68021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0565" algn="l"/>
                <a:tab pos="5608955" algn="l"/>
              </a:tabLst>
            </a:pPr>
            <a:r>
              <a:rPr dirty="0">
                <a:solidFill>
                  <a:schemeClr val="tx1"/>
                </a:solidFill>
              </a:rPr>
              <a:t>S</a:t>
            </a:r>
            <a:r>
              <a:rPr spc="-10" dirty="0">
                <a:solidFill>
                  <a:schemeClr val="tx1"/>
                </a:solidFill>
              </a:rPr>
              <a:t>e</a:t>
            </a:r>
            <a:r>
              <a:rPr dirty="0">
                <a:solidFill>
                  <a:schemeClr val="tx1"/>
                </a:solidFill>
              </a:rPr>
              <a:t>rum Cr</a:t>
            </a:r>
            <a:r>
              <a:rPr spc="-10" dirty="0">
                <a:solidFill>
                  <a:schemeClr val="tx1"/>
                </a:solidFill>
              </a:rPr>
              <a:t>e</a:t>
            </a:r>
            <a:r>
              <a:rPr dirty="0">
                <a:solidFill>
                  <a:schemeClr val="tx1"/>
                </a:solidFill>
              </a:rPr>
              <a:t>a</a:t>
            </a:r>
            <a:r>
              <a:rPr spc="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inine	and	</a:t>
            </a:r>
            <a:r>
              <a:rPr spc="-5" dirty="0">
                <a:solidFill>
                  <a:schemeClr val="tx1"/>
                </a:solidFill>
              </a:rPr>
              <a:t>G</a:t>
            </a:r>
            <a:r>
              <a:rPr dirty="0">
                <a:solidFill>
                  <a:schemeClr val="tx1"/>
                </a:solidFill>
              </a:rPr>
              <a:t>FR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81920" y="1878329"/>
            <a:ext cx="359073" cy="249872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b="1" spc="-5" dirty="0">
                <a:latin typeface="Arial"/>
                <a:cs typeface="Arial"/>
              </a:rPr>
              <a:t>Serum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creatinine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48610" y="5549900"/>
            <a:ext cx="36068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Glomerular </a:t>
            </a:r>
            <a:r>
              <a:rPr sz="2400" b="1" dirty="0">
                <a:latin typeface="Arial"/>
                <a:cs typeface="Arial"/>
              </a:rPr>
              <a:t>filtration rate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(GFR)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680" y="467359"/>
            <a:ext cx="68986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0" algn="l"/>
                <a:tab pos="5671820" algn="l"/>
              </a:tabLst>
            </a:pPr>
            <a:r>
              <a:rPr dirty="0">
                <a:solidFill>
                  <a:schemeClr val="tx1"/>
                </a:solidFill>
              </a:rPr>
              <a:t>Te</a:t>
            </a:r>
            <a:r>
              <a:rPr spc="5" dirty="0">
                <a:solidFill>
                  <a:schemeClr val="tx1"/>
                </a:solidFill>
              </a:rPr>
              <a:t>s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s of </a:t>
            </a:r>
            <a:r>
              <a:rPr spc="-5" dirty="0">
                <a:solidFill>
                  <a:schemeClr val="tx1"/>
                </a:solidFill>
              </a:rPr>
              <a:t>r</a:t>
            </a:r>
            <a:r>
              <a:rPr dirty="0">
                <a:solidFill>
                  <a:schemeClr val="tx1"/>
                </a:solidFill>
              </a:rPr>
              <a:t>enal	</a:t>
            </a:r>
            <a:r>
              <a:rPr spc="5" dirty="0">
                <a:solidFill>
                  <a:schemeClr val="tx1"/>
                </a:solidFill>
              </a:rPr>
              <a:t>f</a:t>
            </a:r>
            <a:r>
              <a:rPr spc="-10" dirty="0">
                <a:solidFill>
                  <a:schemeClr val="tx1"/>
                </a:solidFill>
              </a:rPr>
              <a:t>u</a:t>
            </a:r>
            <a:r>
              <a:rPr dirty="0">
                <a:solidFill>
                  <a:schemeClr val="tx1"/>
                </a:solidFill>
              </a:rPr>
              <a:t>n</a:t>
            </a:r>
            <a:r>
              <a:rPr spc="5" dirty="0">
                <a:solidFill>
                  <a:schemeClr val="tx1"/>
                </a:solidFill>
              </a:rPr>
              <a:t>c</a:t>
            </a:r>
            <a:r>
              <a:rPr spc="-5" dirty="0">
                <a:solidFill>
                  <a:schemeClr val="tx1"/>
                </a:solidFill>
              </a:rPr>
              <a:t>t</a:t>
            </a:r>
            <a:r>
              <a:rPr spc="5" dirty="0">
                <a:solidFill>
                  <a:schemeClr val="tx1"/>
                </a:solidFill>
              </a:rPr>
              <a:t>i</a:t>
            </a:r>
            <a:r>
              <a:rPr dirty="0">
                <a:solidFill>
                  <a:schemeClr val="tx1"/>
                </a:solidFill>
              </a:rPr>
              <a:t>on	</a:t>
            </a:r>
            <a:r>
              <a:rPr spc="5" dirty="0">
                <a:solidFill>
                  <a:schemeClr val="tx1"/>
                </a:solidFill>
              </a:rPr>
              <a:t>c</a:t>
            </a:r>
            <a:r>
              <a:rPr spc="-10" dirty="0">
                <a:solidFill>
                  <a:schemeClr val="tx1"/>
                </a:solidFill>
              </a:rPr>
              <a:t>o</a:t>
            </a:r>
            <a:r>
              <a:rPr dirty="0">
                <a:solidFill>
                  <a:schemeClr val="tx1"/>
                </a:solidFill>
              </a:rPr>
              <a:t>n</a:t>
            </a:r>
            <a:r>
              <a:rPr spc="5" dirty="0">
                <a:solidFill>
                  <a:schemeClr val="tx1"/>
                </a:solidFill>
              </a:rPr>
              <a:t>t</a:t>
            </a:r>
            <a:r>
              <a:rPr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97659"/>
            <a:ext cx="6376670" cy="2105062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marR="257175" indent="-342900">
              <a:lnSpc>
                <a:spcPts val="3579"/>
              </a:lnSpc>
              <a:spcBef>
                <a:spcPts val="434"/>
              </a:spcBef>
              <a:buClr>
                <a:srgbClr val="FFFFFF"/>
              </a:buClr>
              <a:buFont typeface="Arial MT"/>
              <a:buChar char="•"/>
              <a:tabLst>
                <a:tab pos="926465" algn="l"/>
                <a:tab pos="927100" algn="l"/>
              </a:tabLst>
            </a:pPr>
            <a:r>
              <a:rPr dirty="0"/>
              <a:t>	</a:t>
            </a:r>
            <a:r>
              <a:rPr sz="3200" dirty="0">
                <a:latin typeface="Arial MT"/>
                <a:cs typeface="Arial MT"/>
              </a:rPr>
              <a:t>24h </a:t>
            </a:r>
            <a:r>
              <a:rPr sz="3200" spc="-5" dirty="0">
                <a:latin typeface="Arial MT"/>
                <a:cs typeface="Arial MT"/>
              </a:rPr>
              <a:t>Urine </a:t>
            </a:r>
            <a:r>
              <a:rPr sz="3200" dirty="0">
                <a:latin typeface="Arial MT"/>
                <a:cs typeface="Arial MT"/>
              </a:rPr>
              <a:t>sample-Creatinine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clearance</a:t>
            </a:r>
          </a:p>
          <a:p>
            <a:pPr marL="927100" indent="-914400">
              <a:lnSpc>
                <a:spcPct val="100000"/>
              </a:lnSpc>
              <a:spcBef>
                <a:spcPts val="475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dirty="0">
                <a:latin typeface="Arial MT"/>
                <a:cs typeface="Arial MT"/>
              </a:rPr>
              <a:t>chromium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EDTA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Clearance</a:t>
            </a:r>
          </a:p>
          <a:p>
            <a:pPr marL="927100" indent="-914400">
              <a:lnSpc>
                <a:spcPct val="100000"/>
              </a:lnSpc>
              <a:spcBef>
                <a:spcPts val="55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Arial MT"/>
                <a:cs typeface="Arial MT"/>
              </a:rPr>
              <a:t>gold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standard</a:t>
            </a:r>
            <a:r>
              <a:rPr sz="3200" spc="-5" dirty="0">
                <a:latin typeface="Arial MT"/>
                <a:cs typeface="Arial MT"/>
              </a:rPr>
              <a:t> Inulin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clearance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6510" y="217170"/>
            <a:ext cx="40328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>
                <a:solidFill>
                  <a:schemeClr val="tx1"/>
                </a:solidFill>
              </a:rPr>
              <a:t>Pharmacokinetics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527809"/>
            <a:ext cx="3171190" cy="3261149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927100" indent="-914400">
              <a:lnSpc>
                <a:spcPct val="100000"/>
              </a:lnSpc>
              <a:spcBef>
                <a:spcPts val="65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dirty="0">
                <a:latin typeface="Arial MT"/>
                <a:cs typeface="Arial MT"/>
              </a:rPr>
              <a:t>Absorption</a:t>
            </a:r>
          </a:p>
          <a:p>
            <a:pPr marL="927100" indent="-914400">
              <a:lnSpc>
                <a:spcPct val="100000"/>
              </a:lnSpc>
              <a:spcBef>
                <a:spcPts val="55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Arial MT"/>
                <a:cs typeface="Arial MT"/>
              </a:rPr>
              <a:t>Distribution</a:t>
            </a:r>
            <a:endParaRPr sz="3200" dirty="0">
              <a:latin typeface="Arial MT"/>
              <a:cs typeface="Arial MT"/>
            </a:endParaRPr>
          </a:p>
          <a:p>
            <a:pPr marL="927100" indent="-914400">
              <a:lnSpc>
                <a:spcPct val="100000"/>
              </a:lnSpc>
              <a:spcBef>
                <a:spcPts val="54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Arial MT"/>
                <a:cs typeface="Arial MT"/>
              </a:rPr>
              <a:t>Metabolism</a:t>
            </a:r>
            <a:endParaRPr sz="3200" dirty="0">
              <a:latin typeface="Arial MT"/>
              <a:cs typeface="Arial MT"/>
            </a:endParaRPr>
          </a:p>
          <a:p>
            <a:pPr marL="927100" indent="-914400">
              <a:lnSpc>
                <a:spcPct val="100000"/>
              </a:lnSpc>
              <a:spcBef>
                <a:spcPts val="550"/>
              </a:spcBef>
              <a:buChar char="•"/>
              <a:tabLst>
                <a:tab pos="926465" algn="l"/>
                <a:tab pos="927100" algn="l"/>
              </a:tabLst>
            </a:pPr>
            <a:r>
              <a:rPr sz="3200" spc="-5" dirty="0">
                <a:latin typeface="Arial MT"/>
                <a:cs typeface="Arial MT"/>
              </a:rPr>
              <a:t>Elimination</a:t>
            </a:r>
            <a:endParaRPr sz="3200" dirty="0">
              <a:latin typeface="Arial MT"/>
              <a:cs typeface="Arial MT"/>
            </a:endParaRPr>
          </a:p>
          <a:p>
            <a:pPr marL="1711960" lvl="1" indent="-327660">
              <a:lnSpc>
                <a:spcPct val="100000"/>
              </a:lnSpc>
              <a:spcBef>
                <a:spcPts val="470"/>
              </a:spcBef>
              <a:buChar char="–"/>
              <a:tabLst>
                <a:tab pos="1711960" algn="l"/>
              </a:tabLst>
            </a:pPr>
            <a:r>
              <a:rPr sz="2800" dirty="0">
                <a:latin typeface="Arial MT"/>
                <a:cs typeface="Arial MT"/>
              </a:rPr>
              <a:t>filtration</a:t>
            </a:r>
          </a:p>
          <a:p>
            <a:pPr marL="1711960" lvl="1" indent="-327660">
              <a:lnSpc>
                <a:spcPct val="100000"/>
              </a:lnSpc>
              <a:spcBef>
                <a:spcPts val="459"/>
              </a:spcBef>
              <a:buChar char="–"/>
              <a:tabLst>
                <a:tab pos="1711960" algn="l"/>
              </a:tabLst>
            </a:pPr>
            <a:r>
              <a:rPr sz="2800" dirty="0">
                <a:latin typeface="Arial MT"/>
                <a:cs typeface="Arial MT"/>
              </a:rPr>
              <a:t>se</a:t>
            </a:r>
            <a:r>
              <a:rPr sz="2800" spc="10" dirty="0">
                <a:latin typeface="Arial MT"/>
                <a:cs typeface="Arial MT"/>
              </a:rPr>
              <a:t>c</a:t>
            </a:r>
            <a:r>
              <a:rPr sz="2800" spc="-5" dirty="0">
                <a:latin typeface="Arial MT"/>
                <a:cs typeface="Arial MT"/>
              </a:rPr>
              <a:t>r</a:t>
            </a:r>
            <a:r>
              <a:rPr sz="2800" dirty="0">
                <a:latin typeface="Arial MT"/>
                <a:cs typeface="Arial MT"/>
              </a:rPr>
              <a:t>et</a:t>
            </a:r>
            <a:r>
              <a:rPr sz="2800" spc="5" dirty="0">
                <a:latin typeface="Arial MT"/>
                <a:cs typeface="Arial MT"/>
              </a:rPr>
              <a:t>i</a:t>
            </a:r>
            <a:r>
              <a:rPr sz="2800" dirty="0">
                <a:latin typeface="Arial MT"/>
                <a:cs typeface="Arial MT"/>
              </a:rPr>
              <a:t>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2820" y="467359"/>
            <a:ext cx="46577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Nephrotoxic</a:t>
            </a:r>
            <a:r>
              <a:rPr spc="-3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Drugs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529442"/>
            <a:ext cx="5895975" cy="4100481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3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Dose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dependant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toxicity</a:t>
            </a:r>
            <a:endParaRPr sz="32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70"/>
              </a:spcBef>
              <a:buChar char="–"/>
              <a:tabLst>
                <a:tab pos="755650" algn="l"/>
              </a:tabLst>
            </a:pPr>
            <a:r>
              <a:rPr sz="2800" spc="-10" dirty="0">
                <a:latin typeface="Arial MT"/>
                <a:cs typeface="Arial MT"/>
              </a:rPr>
              <a:t>NSAIDs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including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COX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2</a:t>
            </a: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Aminoglycosides</a:t>
            </a:r>
            <a:endParaRPr sz="28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Radio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opaque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contrast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materials</a:t>
            </a:r>
            <a:endParaRPr sz="2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 MT"/>
                <a:cs typeface="Arial MT"/>
              </a:rPr>
              <a:t>Idiosyncratic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Renal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Damage</a:t>
            </a:r>
          </a:p>
          <a:p>
            <a:pPr marL="755650" lvl="1" indent="-286385">
              <a:lnSpc>
                <a:spcPct val="100000"/>
              </a:lnSpc>
              <a:spcBef>
                <a:spcPts val="470"/>
              </a:spcBef>
              <a:buChar char="–"/>
              <a:tabLst>
                <a:tab pos="755650" algn="l"/>
              </a:tabLst>
            </a:pPr>
            <a:r>
              <a:rPr sz="2800" spc="-10" dirty="0">
                <a:latin typeface="Arial MT"/>
                <a:cs typeface="Arial MT"/>
              </a:rPr>
              <a:t>NSAIDs</a:t>
            </a:r>
            <a:endParaRPr sz="28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Penicillins</a:t>
            </a:r>
            <a:endParaRPr sz="2800" dirty="0">
              <a:latin typeface="Arial MT"/>
              <a:cs typeface="Arial MT"/>
            </a:endParaRPr>
          </a:p>
          <a:p>
            <a:pPr marL="755650" lvl="1" indent="-286385">
              <a:lnSpc>
                <a:spcPct val="10000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Arial MT"/>
                <a:cs typeface="Arial MT"/>
              </a:rPr>
              <a:t>Gold,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penicillamine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571</Words>
  <Application>Microsoft Office PowerPoint</Application>
  <PresentationFormat>عرض على الشاشة (3:4)‏</PresentationFormat>
  <Paragraphs>154</Paragraphs>
  <Slides>22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نسق Office</vt:lpstr>
      <vt:lpstr>Drugs and the Kidney</vt:lpstr>
      <vt:lpstr>Drugs and the Kidney</vt:lpstr>
      <vt:lpstr>Normal Kidney Function</vt:lpstr>
      <vt:lpstr>Clinical Estimation of renal function</vt:lpstr>
      <vt:lpstr>Serum Creatinine and GFR</vt:lpstr>
      <vt:lpstr>Serum Creatinine and GFR</vt:lpstr>
      <vt:lpstr>Tests of renal function cont.</vt:lpstr>
      <vt:lpstr>Pharmacokinetics</vt:lpstr>
      <vt:lpstr>Nephrotoxic Drugs</vt:lpstr>
      <vt:lpstr>NSAIDs (Non-steroidal anti  inflammatory drugs)</vt:lpstr>
      <vt:lpstr>عرض تقديمي في PowerPoint</vt:lpstr>
      <vt:lpstr>Aminoglycosides</vt:lpstr>
      <vt:lpstr>Prescribing Aminoglycosides</vt:lpstr>
      <vt:lpstr>Intravenous contrast</vt:lpstr>
      <vt:lpstr>Prescribing in Kidney Disease</vt:lpstr>
      <vt:lpstr>Principles</vt:lpstr>
      <vt:lpstr>Dosing in renal impairment</vt:lpstr>
      <vt:lpstr>Amphotericin</vt:lpstr>
      <vt:lpstr>Amphotericin</vt:lpstr>
      <vt:lpstr>Lithium toxicity</vt:lpstr>
      <vt:lpstr>Digoxin toxicity</vt:lpstr>
      <vt:lpstr>Treatment of digoxin toxicity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and the Kidney</dc:title>
  <dc:creator>KMO</dc:creator>
  <cp:lastModifiedBy>MCC</cp:lastModifiedBy>
  <cp:revision>9</cp:revision>
  <dcterms:created xsi:type="dcterms:W3CDTF">2023-05-23T10:27:17Z</dcterms:created>
  <dcterms:modified xsi:type="dcterms:W3CDTF">2023-05-24T09:04:09Z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2010-03-30T00:00:00Z</vt:filetime>
  </property>
  <property fmtid="{D5CDD505-2E9C-101B-9397-08002B2CF9AE}" pid="3" name="Creator">
    <vt:lpwstr>Impress</vt:lpwstr>
  </property>
  <property fmtid="{D5CDD505-2E9C-101B-9397-08002B2CF9AE}" pid="4" name="LastSaved">
    <vt:filetime>2010-03-30T00:00:00Z</vt:filetime>
  </property>
</Properties>
</file>