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5" r:id="rId8"/>
    <p:sldId id="266" r:id="rId9"/>
    <p:sldId id="261" r:id="rId10"/>
    <p:sldId id="262" r:id="rId11"/>
    <p:sldId id="263" r:id="rId12"/>
    <p:sldId id="264" r:id="rId13"/>
    <p:sldId id="272" r:id="rId14"/>
    <p:sldId id="274" r:id="rId15"/>
    <p:sldId id="273" r:id="rId16"/>
    <p:sldId id="268" r:id="rId17"/>
    <p:sldId id="269" r:id="rId18"/>
    <p:sldId id="270" r:id="rId19"/>
    <p:sldId id="271" r:id="rId20"/>
    <p:sldId id="275" r:id="rId21"/>
    <p:sldId id="276" r:id="rId22"/>
    <p:sldId id="280" r:id="rId23"/>
    <p:sldId id="281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FD23-D22F-4BE3-984D-C5CE6C2F9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F5ED5-7FAC-4FEA-8AF1-03CB9E2F8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2067F-70BC-424C-8B8D-21375F8A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B980B-F03C-4931-A588-92563A65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8A56E-008A-4243-A0F1-A3EEAC49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15AD-7E41-42FF-8616-76A123AC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7C2D9-1EFC-4466-B3FA-2C66205BA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4F30-3987-4B0C-B4E1-4F43E1C4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B05B8-9D12-4013-9B38-4BA6AA8F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95AB3-D6A3-4A29-B9A0-FAE7BFFA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46CBF-4C7A-4730-B456-1A06415F8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AD732-9278-45F5-B0E6-BA7B69106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5EB7-370B-4B09-A230-C59E9314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CA33-E06D-4B8E-B954-874DC892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C5DAC-CBD0-4659-AF97-4DDB9620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A23C-A181-48E2-B43F-2FDC13CD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8144D-DDAF-4B0F-AA04-B1B1BAAE9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D5F20-3100-4E45-B129-F410EEE5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606F9-E973-4733-BB70-D687B726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AA8F5-BDB9-4057-90F9-D61D5487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3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549C-A4C8-4AC6-8B24-CE0A4A0E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4DEA1-BFCB-4D79-BEB5-721DD8911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ECB75-BB2C-4E8F-B87C-001C8554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3B25-5E8D-4E91-A428-43B08A05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861B0-09ED-4A30-988D-BD898E30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3866-8EF4-4C94-8B8D-18E87F12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224B-F1F4-43F2-98CD-73B62FE82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AE6B7-54D7-408E-AD82-F83BCE5AC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3506E-CBCE-4C1E-AD9E-6D3CB0F0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34CBF-73F0-44B1-B293-9239EF26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3306A-08E1-46CD-96DD-CDFBF512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7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54E7-0086-409A-B144-5ADEFFC3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3A6F2-E0FB-4073-85AA-16E556A6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CF79D-E8A5-43A1-AD4D-7EDC327CA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31BE9-FFFA-4805-87BB-C865C6FB5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8BFDE-16BA-4D24-B882-B57BF3561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F24CD-E9A1-4FA5-BD36-66AECD9B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78377-4519-45F6-B85A-0884FD63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8540D-70BC-4F4A-AB5E-C9420072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6019-5647-41AC-881F-B1A57DEE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39B3-5AD3-43FC-8A84-14278333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AFA7C-DAC4-4C4A-8E83-8191AE2A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B49AB-DC6F-42A0-8095-E403E3D2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B5777-66D5-40E8-A949-CE3EC30F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5C9A7-B937-41C6-95CF-896186FC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2777B-2275-4718-9684-1E85EB0A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14DF-3DD7-4C59-9A06-D52EF490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8010-9137-4AD1-8C52-F200ACD4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CBEC2-4CFD-4107-931B-760DB3494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CF123-5E27-4E70-9424-423AA1D1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11D4D-A54C-42D5-8F24-B5EC6F19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B1D79-6082-40A7-95A4-6C6216A6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C2E8-1FEF-4F4C-B4DC-91655388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07700-250D-4359-8CC6-534F877EA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96CF-643D-461C-A481-1DAA2E164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DCA52-1011-48F8-837B-B8E8B5AF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BF154-DBB6-4453-B9A8-F9DE4A1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32C78-9686-40D1-93CE-22B20CAB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8AC20-F787-432A-9143-4A8F14ED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2405A-90D3-439D-8627-E687A052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256C1-8216-4F27-BA06-20C1EF4FA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28A6-290F-4906-9CA6-B5C9766EBE5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B92E-4366-4692-AC72-37E12FF26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AED0F-DE3E-40A6-BA0E-58E7D4178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AF88-54FF-442F-89A2-754FD39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765E-6A99-4A6A-8182-F76AB2EAFA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Congenital Spinal Deformities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1164-25ED-4D9E-A064-6D45C2A33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78" y="5012903"/>
            <a:ext cx="9144000" cy="1655762"/>
          </a:xfrm>
        </p:spPr>
        <p:txBody>
          <a:bodyPr>
            <a:normAutofit lnSpcReduction="100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i="1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Anas O. </a:t>
            </a:r>
            <a:r>
              <a:rPr lang="en-US" sz="1800" b="1" i="1" dirty="0" err="1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Satari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- 5</a:t>
            </a:r>
            <a:r>
              <a:rPr lang="en-US" sz="1800" b="1" i="1" baseline="30000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800" b="1" i="1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year MD student.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b="1" i="1" dirty="0" err="1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Mutah</a:t>
            </a:r>
            <a:r>
              <a:rPr lang="en-US" sz="1800" b="1" i="1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University / P.O. Box 7 </a:t>
            </a:r>
            <a:r>
              <a:rPr lang="en-US" sz="1800" b="1" i="1" dirty="0" err="1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Mu’tah</a:t>
            </a:r>
            <a:r>
              <a:rPr lang="en-US" sz="1800" b="1" i="1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61710, Al-Karak, Jordan</a:t>
            </a:r>
            <a:r>
              <a:rPr lang="en-US" sz="1800" b="1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-Email: 420171501622@mutah.edu.jo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6521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-Mobile No: 00962798608525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4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CB1F5-8336-4252-A11D-3DFAC94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myelomeningocele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B58C0-9D98-4438-B7D5-F79C6A2B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43" y="1466758"/>
            <a:ext cx="8336605" cy="52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A6354-5913-4C97-B25B-DA8FDEBB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myelocele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B74F6-5F72-4F59-93ED-2FAB0EF2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32097"/>
            <a:ext cx="10905066" cy="36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6E3E-0DEA-49FC-8625-F9504F34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Closed spinal </a:t>
            </a:r>
            <a:r>
              <a:rPr lang="en-US" sz="4100" dirty="0" err="1"/>
              <a:t>dysraphisms</a:t>
            </a:r>
            <a:r>
              <a:rPr lang="en-US" sz="4100" dirty="0"/>
              <a:t> with a subcutaneous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A222-8FB9-487F-B088-F4D907886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They are:</a:t>
            </a:r>
          </a:p>
          <a:p>
            <a:pPr marL="0" indent="0">
              <a:buNone/>
            </a:pPr>
            <a:r>
              <a:rPr lang="en-US" sz="2000" b="1" dirty="0"/>
              <a:t>1)     Meningocele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2)     Lipomas with a </a:t>
            </a:r>
            <a:r>
              <a:rPr lang="en-US" sz="2000" b="1" dirty="0" err="1"/>
              <a:t>dural</a:t>
            </a:r>
            <a:r>
              <a:rPr lang="en-US" sz="2000" b="1" dirty="0"/>
              <a:t> defect:</a:t>
            </a:r>
          </a:p>
          <a:p>
            <a:pPr marL="0" indent="0">
              <a:buNone/>
            </a:pPr>
            <a:r>
              <a:rPr lang="en-US" sz="2000" dirty="0"/>
              <a:t>     a) lipomyelocele</a:t>
            </a:r>
          </a:p>
          <a:p>
            <a:pPr marL="0" indent="0">
              <a:buNone/>
            </a:pPr>
            <a:r>
              <a:rPr lang="en-US" sz="2000" dirty="0"/>
              <a:t>     b) </a:t>
            </a:r>
            <a:r>
              <a:rPr lang="en-US" sz="2000" dirty="0" err="1"/>
              <a:t>lipomyelomeningocele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3)     Terminal </a:t>
            </a:r>
            <a:r>
              <a:rPr lang="en-US" sz="2000" dirty="0" err="1"/>
              <a:t>myelocystocele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4)     Non-terminal </a:t>
            </a:r>
            <a:r>
              <a:rPr lang="en-US" sz="2000" dirty="0" err="1"/>
              <a:t>myelocystocele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65296-5196-4D89-B1DE-FE943D3DA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6" r="2117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B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9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F9F1-1451-40FF-9872-B0168B41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Meningocele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B0702-D6A8-4B6B-80A1-B502986F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defined as Herniation of a CSF-filled sac lined by dura and arachnoid mater.</a:t>
            </a:r>
          </a:p>
          <a:p>
            <a:r>
              <a:rPr lang="en-US" dirty="0"/>
              <a:t>The spinal cord is not located within a meningocele but may be </a:t>
            </a:r>
            <a:r>
              <a:rPr lang="en-US" b="1" dirty="0"/>
              <a:t>tethered</a:t>
            </a:r>
            <a:r>
              <a:rPr lang="en-US" dirty="0"/>
              <a:t> to the neck of the sac.</a:t>
            </a:r>
          </a:p>
          <a:p>
            <a:r>
              <a:rPr lang="en-US" dirty="0"/>
              <a:t>They are usually posterior and are located in the lumbosacral region.</a:t>
            </a:r>
          </a:p>
        </p:txBody>
      </p:sp>
    </p:spTree>
    <p:extLst>
      <p:ext uri="{BB962C8B-B14F-4D97-AF65-F5344CB8AC3E}">
        <p14:creationId xmlns:p14="http://schemas.microsoft.com/office/powerpoint/2010/main" val="300473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40F2-D5EB-4387-B369-B7D12A84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 err="1"/>
              <a:t>Meningiocele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FB2B-CE33-46DB-A5C4-94FE6F80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The disease usually doesn’t cause disabilities, and it is less common than myelomeningiocele.</a:t>
            </a:r>
          </a:p>
          <a:p>
            <a:r>
              <a:rPr lang="en-US" sz="2000"/>
              <a:t>It is not associated with neither chiari 2 malformation nor with hydrocephalus.</a:t>
            </a:r>
          </a:p>
          <a:p>
            <a:endParaRPr lang="en-US" sz="2000"/>
          </a:p>
          <a:p>
            <a:r>
              <a:rPr lang="en-US" sz="2000"/>
              <a:t>The outcome is excellent.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ownload (1)">
            <a:extLst>
              <a:ext uri="{FF2B5EF4-FFF2-40B4-BE49-F238E27FC236}">
                <a16:creationId xmlns:a16="http://schemas.microsoft.com/office/drawing/2014/main" id="{D3F18FAF-38EA-49FA-941B-DEBCA055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/>
          <a:stretch>
            <a:fillRect/>
          </a:stretch>
        </p:blipFill>
        <p:spPr bwMode="auto">
          <a:xfrm>
            <a:off x="5405862" y="868324"/>
            <a:ext cx="6019331" cy="51181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51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529A6-332E-42A1-8AEE-80079619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Meningiocele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61F98-FDAF-436A-A1A4-6515A3EB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42" y="1388303"/>
            <a:ext cx="9371964" cy="54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9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85EB-B87D-4308-90EF-79338B8B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Lipomas with a </a:t>
            </a:r>
            <a:r>
              <a:rPr lang="en-US" sz="4400" dirty="0" err="1"/>
              <a:t>dural</a:t>
            </a:r>
            <a:r>
              <a:rPr lang="en-US" sz="4400" dirty="0"/>
              <a:t> defect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C07BB-0D89-4203-B0DE-4BD4C6C6C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entity includes both </a:t>
            </a:r>
            <a:r>
              <a:rPr lang="en-US" sz="2800" b="1" dirty="0"/>
              <a:t>lipomyelocele</a:t>
            </a:r>
            <a:r>
              <a:rPr lang="en-US" sz="2800" dirty="0"/>
              <a:t> and </a:t>
            </a:r>
            <a:r>
              <a:rPr lang="en-US" sz="2800" b="1" dirty="0" err="1"/>
              <a:t>lipomyelomeningocele</a:t>
            </a:r>
            <a:r>
              <a:rPr lang="en-US" sz="2800" dirty="0"/>
              <a:t>.</a:t>
            </a:r>
            <a:endParaRPr lang="en-US" b="1" dirty="0"/>
          </a:p>
          <a:p>
            <a:r>
              <a:rPr lang="en-US" dirty="0"/>
              <a:t>These abnormalities result from a defect in primary neurulation whereby mesenchymal tissue enters the neural tube and forms lipomatous tissue.</a:t>
            </a:r>
          </a:p>
          <a:p>
            <a:r>
              <a:rPr lang="en-US" dirty="0"/>
              <a:t>They characterized clinically by the presence of a subcutaneous fatty mass above the intergluteal crease.</a:t>
            </a:r>
          </a:p>
        </p:txBody>
      </p:sp>
    </p:spTree>
    <p:extLst>
      <p:ext uri="{BB962C8B-B14F-4D97-AF65-F5344CB8AC3E}">
        <p14:creationId xmlns:p14="http://schemas.microsoft.com/office/powerpoint/2010/main" val="199298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2C71-C405-4C44-BAA2-96817022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8AA28-F935-4635-81C6-B18668EC3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differentiating feature between the two types is the position of the placode–lipoma interface.</a:t>
            </a:r>
          </a:p>
          <a:p>
            <a:r>
              <a:rPr lang="en-US" dirty="0"/>
              <a:t>With a lipomyelocele, the placode–lipoma interface lies within the spinal canal.</a:t>
            </a:r>
          </a:p>
          <a:p>
            <a:r>
              <a:rPr lang="en-US" dirty="0"/>
              <a:t>With a </a:t>
            </a:r>
            <a:r>
              <a:rPr lang="en-US" dirty="0" err="1"/>
              <a:t>lipomyelomeningocele</a:t>
            </a:r>
            <a:r>
              <a:rPr lang="en-US" dirty="0"/>
              <a:t>, the placode–lipoma interface lies outside of the spinal canal due to expansion of the subarachnoid space.</a:t>
            </a:r>
          </a:p>
        </p:txBody>
      </p:sp>
    </p:spTree>
    <p:extLst>
      <p:ext uri="{BB962C8B-B14F-4D97-AF65-F5344CB8AC3E}">
        <p14:creationId xmlns:p14="http://schemas.microsoft.com/office/powerpoint/2010/main" val="219390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067CE-6855-4BFE-BA84-9BB9D11C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lipomyelocele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0A9D7-4DBD-433D-BA8F-11D71AA03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18" y="1396588"/>
            <a:ext cx="9762609" cy="52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80363-A447-4FBE-9EF4-81B9ECF5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Lipomelomeningiocele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BFC269-9A42-44BE-B551-39854FA89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4" y="1490936"/>
            <a:ext cx="11617698" cy="46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15F3C-D43E-4F1A-A0A9-8F9E7062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Embryology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4B5D-7D6F-4EDE-B941-8B3AF8DF4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45" y="1332688"/>
            <a:ext cx="4679064" cy="5126477"/>
          </a:xfrm>
        </p:spPr>
        <p:txBody>
          <a:bodyPr>
            <a:normAutofit/>
          </a:bodyPr>
          <a:lstStyle/>
          <a:p>
            <a:r>
              <a:rPr lang="en-US" sz="1600" dirty="0"/>
              <a:t>Spinal development can be summarized in three basic embryologic stages</a:t>
            </a:r>
          </a:p>
          <a:p>
            <a:endParaRPr lang="en-US" sz="1600" dirty="0"/>
          </a:p>
          <a:p>
            <a:r>
              <a:rPr lang="en-US" sz="1600" dirty="0"/>
              <a:t>1) </a:t>
            </a:r>
            <a:r>
              <a:rPr lang="en-US" sz="1600" b="1" dirty="0"/>
              <a:t>gastrulation (2</a:t>
            </a:r>
            <a:r>
              <a:rPr lang="en-US" sz="1600" b="1" baseline="30000" dirty="0"/>
              <a:t>nd</a:t>
            </a:r>
            <a:r>
              <a:rPr lang="en-US" sz="1600" b="1" dirty="0"/>
              <a:t>-3</a:t>
            </a:r>
            <a:r>
              <a:rPr lang="en-US" sz="1600" b="1" baseline="30000" dirty="0"/>
              <a:t>rd</a:t>
            </a:r>
            <a:r>
              <a:rPr lang="en-US" sz="1600" b="1" dirty="0"/>
              <a:t> week): </a:t>
            </a:r>
            <a:r>
              <a:rPr lang="en-US" sz="1600" dirty="0"/>
              <a:t>involves conversion of the embryonic disk from a bilaminar disk to a trilaminar disk.</a:t>
            </a:r>
          </a:p>
          <a:p>
            <a:r>
              <a:rPr lang="en-US" sz="1600" dirty="0"/>
              <a:t>2)</a:t>
            </a:r>
            <a:r>
              <a:rPr lang="en-US" sz="1600" b="1" dirty="0"/>
              <a:t> primary neurulation (3</a:t>
            </a:r>
            <a:r>
              <a:rPr lang="en-US" sz="1600" b="1" baseline="30000" dirty="0"/>
              <a:t>rd</a:t>
            </a:r>
            <a:r>
              <a:rPr lang="en-US" sz="1600" b="1" dirty="0"/>
              <a:t>-4</a:t>
            </a:r>
            <a:r>
              <a:rPr lang="en-US" sz="1600" b="1" baseline="30000" dirty="0"/>
              <a:t>th</a:t>
            </a:r>
            <a:r>
              <a:rPr lang="en-US" sz="1600" b="1" dirty="0"/>
              <a:t> week): </a:t>
            </a:r>
            <a:r>
              <a:rPr lang="en-US" sz="1600" dirty="0"/>
              <a:t>during it, the notochord and overlying ectoderm interact to form the neural plate. </a:t>
            </a:r>
          </a:p>
          <a:p>
            <a:r>
              <a:rPr lang="en-US" sz="1600" dirty="0"/>
              <a:t>The neural plate bends and folds to form the neural tube, which then closes bidirectionally in a zipperlike manner</a:t>
            </a:r>
          </a:p>
          <a:p>
            <a:r>
              <a:rPr lang="en-US" sz="1600" dirty="0"/>
              <a:t>3) </a:t>
            </a:r>
            <a:r>
              <a:rPr lang="en-US" sz="1600" b="1" dirty="0"/>
              <a:t>secondary neurulation (5</a:t>
            </a:r>
            <a:r>
              <a:rPr lang="en-US" sz="1600" b="1" baseline="30000" dirty="0"/>
              <a:t>th </a:t>
            </a:r>
            <a:r>
              <a:rPr lang="en-US" sz="1600" b="1" dirty="0"/>
              <a:t>– 6</a:t>
            </a:r>
            <a:r>
              <a:rPr lang="en-US" sz="1600" b="1" baseline="30000" dirty="0"/>
              <a:t>th</a:t>
            </a:r>
            <a:r>
              <a:rPr lang="en-US" sz="1600" b="1" dirty="0"/>
              <a:t> week): </a:t>
            </a:r>
            <a:r>
              <a:rPr lang="en-US" sz="1600" dirty="0"/>
              <a:t>The secondary neural tube is initially solid and subsequently undergoes cavitation, eventually forming the tip of the conus medullaris and filum </a:t>
            </a:r>
            <a:r>
              <a:rPr lang="en-US" sz="1600" dirty="0" err="1"/>
              <a:t>terminale</a:t>
            </a:r>
            <a:r>
              <a:rPr lang="en-US" sz="1600" dirty="0"/>
              <a:t> by a process called retrogressive differentiation</a:t>
            </a:r>
            <a:endParaRPr lang="en-US" sz="16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928FBA-C90E-4608-8AF0-6848A1B9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771" y="845429"/>
            <a:ext cx="5882557" cy="379425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CC9C1-05F3-4833-B8FF-8EFFF704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61" y="4924782"/>
            <a:ext cx="4129331" cy="12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94049-2E63-45C4-82E9-C10ED787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4200" dirty="0"/>
              <a:t>Closed spinal </a:t>
            </a:r>
            <a:r>
              <a:rPr lang="en-US" sz="4200" dirty="0" err="1"/>
              <a:t>dysraphisms</a:t>
            </a:r>
            <a:r>
              <a:rPr lang="en-US" sz="4200" dirty="0"/>
              <a:t> without a subcutaneous mass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EA7CE4-A38D-4428-A5CA-C41008C25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87" r="-1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7F03D-D347-4CF4-82AF-9A629C1B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They are either </a:t>
            </a:r>
            <a:r>
              <a:rPr lang="en-US" sz="1600" b="1" dirty="0"/>
              <a:t>Simple</a:t>
            </a:r>
            <a:r>
              <a:rPr lang="en-US" sz="1600" dirty="0"/>
              <a:t> or </a:t>
            </a:r>
            <a:r>
              <a:rPr lang="en-US" sz="1600" b="1" dirty="0"/>
              <a:t>Complex</a:t>
            </a:r>
          </a:p>
          <a:p>
            <a:r>
              <a:rPr lang="en-US" sz="2200" dirty="0"/>
              <a:t>The </a:t>
            </a:r>
            <a:r>
              <a:rPr lang="en-US" sz="2200" b="1" dirty="0"/>
              <a:t>simple </a:t>
            </a:r>
            <a:r>
              <a:rPr lang="en-US" sz="2200" b="1" dirty="0" err="1"/>
              <a:t>dyraphic</a:t>
            </a:r>
            <a:r>
              <a:rPr lang="en-US" sz="2200" b="1" dirty="0"/>
              <a:t> state </a:t>
            </a:r>
            <a:r>
              <a:rPr lang="en-US" sz="2200" dirty="0"/>
              <a:t>includes:</a:t>
            </a:r>
          </a:p>
          <a:p>
            <a:r>
              <a:rPr lang="en-US" sz="2200" dirty="0"/>
              <a:t>intradural lipoma.</a:t>
            </a:r>
          </a:p>
          <a:p>
            <a:r>
              <a:rPr lang="en-US" sz="2200" dirty="0"/>
              <a:t>filar lipoma.</a:t>
            </a:r>
          </a:p>
          <a:p>
            <a:r>
              <a:rPr lang="en-US" sz="2200" dirty="0"/>
              <a:t>tight filum </a:t>
            </a:r>
            <a:r>
              <a:rPr lang="en-US" sz="2200" dirty="0" err="1"/>
              <a:t>terminale</a:t>
            </a:r>
            <a:r>
              <a:rPr lang="en-US" sz="2200" dirty="0"/>
              <a:t>.</a:t>
            </a:r>
          </a:p>
          <a:p>
            <a:r>
              <a:rPr lang="en-US" sz="2200" dirty="0"/>
              <a:t>persistent terminal ventricle.</a:t>
            </a:r>
          </a:p>
          <a:p>
            <a:r>
              <a:rPr lang="en-US" sz="2200" dirty="0"/>
              <a:t>dermal sinus.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In these conditions, usually the baby comes with tethered cord syndrome without cutaneous (skin) symptoms </a:t>
            </a:r>
          </a:p>
        </p:txBody>
      </p:sp>
    </p:spTree>
    <p:extLst>
      <p:ext uri="{BB962C8B-B14F-4D97-AF65-F5344CB8AC3E}">
        <p14:creationId xmlns:p14="http://schemas.microsoft.com/office/powerpoint/2010/main" val="3676476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9F4F-6D3B-445B-B123-D343B585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Closed spinal </a:t>
            </a:r>
            <a:r>
              <a:rPr lang="en-US" sz="4400" dirty="0" err="1"/>
              <a:t>dysraphisms</a:t>
            </a:r>
            <a:r>
              <a:rPr lang="en-US" sz="4400" dirty="0"/>
              <a:t> without a subcutaneous mass </a:t>
            </a:r>
            <a:r>
              <a:rPr lang="en-US" sz="24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B1B2-587C-46DC-9DE7-9BDE24C5F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Complex </a:t>
            </a:r>
            <a:r>
              <a:rPr lang="en-US" b="1" dirty="0" err="1"/>
              <a:t>dysrapic</a:t>
            </a:r>
            <a:r>
              <a:rPr lang="en-US" b="1" dirty="0"/>
              <a:t> state includes both: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disorders of notochordal integration:</a:t>
            </a:r>
          </a:p>
          <a:p>
            <a:pPr marL="0" indent="0">
              <a:buNone/>
            </a:pPr>
            <a:r>
              <a:rPr lang="en-US" dirty="0"/>
              <a:t>dorsal enteric fistula.</a:t>
            </a:r>
          </a:p>
          <a:p>
            <a:pPr marL="0" indent="0">
              <a:buNone/>
            </a:pPr>
            <a:r>
              <a:rPr lang="en-US" dirty="0" err="1"/>
              <a:t>neurenteric</a:t>
            </a:r>
            <a:r>
              <a:rPr lang="en-US" dirty="0"/>
              <a:t> cyst.</a:t>
            </a:r>
          </a:p>
          <a:p>
            <a:pPr marL="0" indent="0">
              <a:buNone/>
            </a:pPr>
            <a:r>
              <a:rPr lang="en-US" dirty="0"/>
              <a:t>Diastematomyelia.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disorders of notochordal formation:</a:t>
            </a:r>
          </a:p>
          <a:p>
            <a:pPr marL="0" indent="0">
              <a:buNone/>
            </a:pPr>
            <a:r>
              <a:rPr lang="en-US" dirty="0"/>
              <a:t>caudal agenesis.</a:t>
            </a:r>
          </a:p>
          <a:p>
            <a:pPr marL="0" indent="0">
              <a:buNone/>
            </a:pPr>
            <a:r>
              <a:rPr lang="en-US" dirty="0"/>
              <a:t>segmental spinal dysgenesis.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these conditions there is cutaneous manifestation ( hair , dimple ,nevus , pigmentation).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7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ar-JO" sz="4800" i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Tethered</a:t>
            </a:r>
            <a:r>
              <a:rPr lang="en-US" altLang="ar-JO" i="1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cord </a:t>
            </a:r>
            <a:endParaRPr lang="ar-JO" i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4876800" cy="5562600"/>
          </a:xfrm>
        </p:spPr>
        <p:txBody>
          <a:bodyPr>
            <a:normAutofit fontScale="70000" lnSpcReduction="20000"/>
          </a:bodyPr>
          <a:lstStyle/>
          <a:p>
            <a:pPr marL="365760" indent="-283464">
              <a:buNone/>
              <a:defRPr/>
            </a:pPr>
            <a:r>
              <a:rPr lang="en-US" altLang="ar-JO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Spinal cord is abnormally attached to tissues around </a:t>
            </a:r>
            <a:r>
              <a:rPr lang="en-US" altLang="ar-JO" sz="3100" dirty="0">
                <a:solidFill>
                  <a:srgbClr val="00B0F0"/>
                </a:solidFill>
                <a:latin typeface="Gabriola" pitchFamily="82" charset="0"/>
              </a:rPr>
              <a:t>( most commonly at the base of spine )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altLang="ar-JO" sz="3100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Abnormally low </a:t>
            </a:r>
            <a:r>
              <a:rPr lang="en-US" sz="3100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conus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sz="3100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medullaris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. Usually associated with a </a:t>
            </a:r>
            <a:r>
              <a:rPr lang="en-US" sz="3100" dirty="0">
                <a:solidFill>
                  <a:srgbClr val="00B0F0"/>
                </a:solidFill>
                <a:latin typeface="Gabriola" pitchFamily="82" charset="0"/>
              </a:rPr>
              <a:t>short, thickened </a:t>
            </a:r>
            <a:r>
              <a:rPr lang="en-US" sz="3100" dirty="0" err="1">
                <a:solidFill>
                  <a:srgbClr val="00B0F0"/>
                </a:solidFill>
                <a:latin typeface="Gabriola" pitchFamily="82" charset="0"/>
              </a:rPr>
              <a:t>filum</a:t>
            </a:r>
            <a:r>
              <a:rPr lang="en-US" sz="3100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en-US" sz="3100" dirty="0" err="1">
                <a:solidFill>
                  <a:srgbClr val="00B0F0"/>
                </a:solidFill>
                <a:latin typeface="Gabriola" pitchFamily="82" charset="0"/>
              </a:rPr>
              <a:t>terminale</a:t>
            </a:r>
            <a:r>
              <a:rPr lang="en-US" sz="3100" dirty="0">
                <a:solidFill>
                  <a:srgbClr val="00B0F0"/>
                </a:solidFill>
                <a:latin typeface="Gabriola" pitchFamily="82" charset="0"/>
              </a:rPr>
              <a:t>,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or</a:t>
            </a:r>
          </a:p>
          <a:p>
            <a:pPr algn="l">
              <a:buNone/>
            </a:pP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with an </a:t>
            </a:r>
            <a:r>
              <a:rPr lang="en-US" sz="3100" dirty="0" err="1">
                <a:solidFill>
                  <a:srgbClr val="00B0F0"/>
                </a:solidFill>
                <a:latin typeface="Gabriola" pitchFamily="82" charset="0"/>
              </a:rPr>
              <a:t>intradural</a:t>
            </a:r>
            <a:r>
              <a:rPr lang="en-US" sz="3100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en-US" sz="3100" dirty="0" err="1">
                <a:solidFill>
                  <a:srgbClr val="00B0F0"/>
                </a:solidFill>
                <a:latin typeface="Gabriola" pitchFamily="82" charset="0"/>
              </a:rPr>
              <a:t>lipoma</a:t>
            </a:r>
            <a:r>
              <a:rPr lang="en-US" sz="3100" dirty="0">
                <a:solidFill>
                  <a:srgbClr val="00B0F0"/>
                </a:solidFill>
                <a:latin typeface="Gabriola" pitchFamily="82" charset="0"/>
              </a:rPr>
              <a:t> (other lesions, </a:t>
            </a:r>
            <a:r>
              <a:rPr lang="en-US" sz="3100" dirty="0" err="1">
                <a:solidFill>
                  <a:srgbClr val="00B0F0"/>
                </a:solidFill>
                <a:latin typeface="Gabriola" pitchFamily="82" charset="0"/>
              </a:rPr>
              <a:t>e.g</a:t>
            </a:r>
            <a:r>
              <a:rPr lang="en-US" sz="3100" dirty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en-US" sz="3100" dirty="0" err="1">
                <a:solidFill>
                  <a:srgbClr val="00B0F0"/>
                </a:solidFill>
                <a:latin typeface="Gabriola" pitchFamily="82" charset="0"/>
              </a:rPr>
              <a:t>lipoma</a:t>
            </a:r>
            <a:r>
              <a:rPr lang="en-US" sz="3100" dirty="0">
                <a:solidFill>
                  <a:srgbClr val="00B0F0"/>
                </a:solidFill>
                <a:latin typeface="Gabriola" pitchFamily="82" charset="0"/>
              </a:rPr>
              <a:t> extending through </a:t>
            </a:r>
            <a:r>
              <a:rPr lang="en-US" sz="3100" dirty="0" err="1">
                <a:solidFill>
                  <a:srgbClr val="00B0F0"/>
                </a:solidFill>
                <a:latin typeface="Gabriola" pitchFamily="82" charset="0"/>
              </a:rPr>
              <a:t>dura</a:t>
            </a:r>
            <a:r>
              <a:rPr lang="en-US" sz="3100" dirty="0">
                <a:solidFill>
                  <a:srgbClr val="00B0F0"/>
                </a:solidFill>
                <a:latin typeface="Gabriola" pitchFamily="82" charset="0"/>
              </a:rPr>
              <a:t>,  </a:t>
            </a:r>
            <a:r>
              <a:rPr lang="en-US" altLang="ar-JO" sz="3100" dirty="0">
                <a:solidFill>
                  <a:srgbClr val="00B0F0"/>
                </a:solidFill>
                <a:latin typeface="Gabriola" pitchFamily="82" charset="0"/>
              </a:rPr>
              <a:t>dermal sinuses tracts, </a:t>
            </a:r>
            <a:r>
              <a:rPr lang="en-US" altLang="ar-JO" sz="3100" dirty="0" err="1">
                <a:solidFill>
                  <a:srgbClr val="00B0F0"/>
                </a:solidFill>
                <a:latin typeface="Gabriola" pitchFamily="82" charset="0"/>
              </a:rPr>
              <a:t>dermoids</a:t>
            </a:r>
            <a:r>
              <a:rPr lang="en-US" altLang="ar-JO" sz="3100" dirty="0">
                <a:solidFill>
                  <a:srgbClr val="00B0F0"/>
                </a:solidFill>
                <a:latin typeface="Gabriola" pitchFamily="82" charset="0"/>
              </a:rPr>
              <a:t>. </a:t>
            </a:r>
            <a:r>
              <a:rPr lang="en-US" sz="3100" dirty="0">
                <a:solidFill>
                  <a:srgbClr val="00B0F0"/>
                </a:solidFill>
                <a:latin typeface="Gabriola" pitchFamily="82" charset="0"/>
              </a:rPr>
              <a:t>or </a:t>
            </a:r>
            <a:r>
              <a:rPr lang="en-US" sz="3100" dirty="0" err="1">
                <a:solidFill>
                  <a:srgbClr val="00B0F0"/>
                </a:solidFill>
                <a:latin typeface="Gabriola" pitchFamily="82" charset="0"/>
              </a:rPr>
              <a:t>diastematomyela</a:t>
            </a:r>
            <a:endParaRPr lang="en-US" sz="3100" dirty="0">
              <a:solidFill>
                <a:srgbClr val="00B0F0"/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Most common in </a:t>
            </a:r>
            <a:r>
              <a:rPr lang="en-US" sz="3100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myelomeningocele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(MM). Diagnosis must be made clinically in MM, as almost all of these patients will have tethering  </a:t>
            </a:r>
            <a:r>
              <a:rPr lang="en-US" sz="3100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radiographically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.</a:t>
            </a:r>
            <a:endParaRPr lang="en-US" altLang="ar-JO" sz="3100" b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  <a:p>
            <a:pPr marL="365760" indent="-283464">
              <a:buFont typeface="Wingdings 2"/>
              <a:buChar char=""/>
              <a:defRPr/>
            </a:pPr>
            <a:endParaRPr lang="en-US" altLang="ar-JO" sz="3100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  <a:p>
            <a:pPr marL="365760" indent="-283464">
              <a:buNone/>
              <a:defRPr/>
            </a:pPr>
            <a:r>
              <a:rPr lang="en-US" altLang="ar-JO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The spinal cord normally hangs loose in the canal free to move up and down with growth and bending and </a:t>
            </a:r>
            <a:r>
              <a:rPr lang="en-US" altLang="ar-JO" sz="3100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streching</a:t>
            </a:r>
            <a:r>
              <a:rPr lang="en-US" altLang="ar-JO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sz="3100" dirty="0">
                <a:solidFill>
                  <a:srgbClr val="00B0F0"/>
                </a:solidFill>
                <a:latin typeface="Gabriola" pitchFamily="82" charset="0"/>
              </a:rPr>
              <a:t>, a tethered cord is held taut at the end 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altLang="ar-JO" b="1" dirty="0">
              <a:solidFill>
                <a:srgbClr val="C00000"/>
              </a:solidFill>
              <a:latin typeface="Gabriola" pitchFamily="82" charset="0"/>
            </a:endParaRPr>
          </a:p>
          <a:p>
            <a:endParaRPr lang="ar-JO" sz="2400" dirty="0"/>
          </a:p>
        </p:txBody>
      </p:sp>
      <p:pic>
        <p:nvPicPr>
          <p:cNvPr id="4" name="Picture 3" descr="picture-706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1074" y="0"/>
            <a:ext cx="3936926" cy="5181600"/>
          </a:xfrm>
          <a:prstGeom prst="rect">
            <a:avLst/>
          </a:prstGeom>
        </p:spPr>
      </p:pic>
      <p:pic>
        <p:nvPicPr>
          <p:cNvPr id="5" name="Picture 4" descr="th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3" y="5105400"/>
            <a:ext cx="2188029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00AB2-1461-48B1-84AD-8A81DB377E81}"/>
              </a:ext>
            </a:extLst>
          </p:cNvPr>
          <p:cNvSpPr txBox="1"/>
          <p:nvPr/>
        </p:nvSpPr>
        <p:spPr>
          <a:xfrm>
            <a:off x="9545265" y="6444734"/>
            <a:ext cx="264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taken from past seminars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8600"/>
            <a:ext cx="8229600" cy="64008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altLang="ar-JO" dirty="0">
                <a:solidFill>
                  <a:srgbClr val="00B0F0"/>
                </a:solidFill>
                <a:latin typeface="Gabriola" pitchFamily="82" charset="0"/>
                <a:ea typeface="Majalla UI"/>
              </a:rPr>
              <a:t>Clinical features: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dirty="0">
                <a:solidFill>
                  <a:srgbClr val="00B0F0"/>
                </a:solidFill>
                <a:latin typeface="Gabriola" pitchFamily="82" charset="0"/>
                <a:ea typeface="Majalla UI"/>
              </a:rPr>
              <a:t>In children </a:t>
            </a:r>
            <a:r>
              <a:rPr lang="en-US" altLang="ar-JO" b="1" dirty="0">
                <a:solidFill>
                  <a:srgbClr val="002060"/>
                </a:solidFill>
                <a:latin typeface="Gabriola" pitchFamily="82" charset="0"/>
                <a:ea typeface="Majalla UI"/>
              </a:rPr>
              <a:t>: </a:t>
            </a:r>
            <a:r>
              <a:rPr lang="en-US" altLang="ar-JO" dirty="0">
                <a:solidFill>
                  <a:srgbClr val="002060"/>
                </a:solidFill>
                <a:latin typeface="Gabriola" pitchFamily="82" charset="0"/>
                <a:ea typeface="Majalla UI"/>
              </a:rPr>
              <a:t>symptoms may include lesions , hairy patches , dimples , or fatty tumors on the lower back  , Foot and spinal </a:t>
            </a:r>
            <a:r>
              <a:rPr lang="en-US" altLang="ar-JO" dirty="0" err="1">
                <a:solidFill>
                  <a:srgbClr val="002060"/>
                </a:solidFill>
                <a:latin typeface="Gabriola" pitchFamily="82" charset="0"/>
                <a:ea typeface="Majalla UI"/>
              </a:rPr>
              <a:t>deformeties</a:t>
            </a:r>
            <a:r>
              <a:rPr lang="en-US" altLang="ar-JO" dirty="0">
                <a:solidFill>
                  <a:srgbClr val="002060"/>
                </a:solidFill>
                <a:latin typeface="Gabriola" pitchFamily="82" charset="0"/>
                <a:ea typeface="Majalla UI"/>
              </a:rPr>
              <a:t> , weakness in the legs ,Low back pain , Scoliosis , And </a:t>
            </a:r>
            <a:r>
              <a:rPr lang="en-US" altLang="ar-JO" dirty="0" err="1">
                <a:solidFill>
                  <a:srgbClr val="002060"/>
                </a:solidFill>
                <a:latin typeface="Gabriola" pitchFamily="82" charset="0"/>
                <a:ea typeface="Majalla UI"/>
              </a:rPr>
              <a:t>incontenece</a:t>
            </a:r>
            <a:r>
              <a:rPr lang="en-US" altLang="ar-JO" dirty="0">
                <a:solidFill>
                  <a:srgbClr val="002060"/>
                </a:solidFill>
                <a:latin typeface="Gabriola" pitchFamily="82" charset="0"/>
                <a:ea typeface="Majalla UI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endParaRPr lang="en-US" altLang="ar-JO" dirty="0">
              <a:solidFill>
                <a:srgbClr val="002060"/>
              </a:solidFill>
              <a:latin typeface="Gabriola" pitchFamily="82" charset="0"/>
              <a:ea typeface="Majalla UI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dirty="0">
                <a:solidFill>
                  <a:srgbClr val="00B0F0"/>
                </a:solidFill>
                <a:latin typeface="Gabriola" pitchFamily="82" charset="0"/>
                <a:ea typeface="Majalla UI"/>
              </a:rPr>
              <a:t>In adults : </a:t>
            </a:r>
            <a:r>
              <a:rPr lang="en-US" altLang="ar-JO" dirty="0">
                <a:solidFill>
                  <a:srgbClr val="002060"/>
                </a:solidFill>
                <a:latin typeface="Gabriola" pitchFamily="82" charset="0"/>
                <a:ea typeface="Majalla UI"/>
              </a:rPr>
              <a:t>onset of symptoms typically include severe pain ( in the lower back and radiating in to the legs , groin , and perineum ) , bilateral muscle weakness and numbness , bladder and bowel incontinence 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dirty="0">
                <a:solidFill>
                  <a:srgbClr val="00B0F0"/>
                </a:solidFill>
                <a:latin typeface="Gabriola" pitchFamily="82" charset="0"/>
                <a:ea typeface="Majalla UI"/>
              </a:rPr>
              <a:t>Treatment :</a:t>
            </a:r>
          </a:p>
          <a:p>
            <a:pPr algn="l" rtl="0"/>
            <a:r>
              <a:rPr lang="en-US" altLang="ar-JO" dirty="0">
                <a:solidFill>
                  <a:srgbClr val="00B0F0"/>
                </a:solidFill>
                <a:latin typeface="Gabriola" pitchFamily="82" charset="0"/>
                <a:ea typeface="Majalla UI"/>
              </a:rPr>
              <a:t>In children :</a:t>
            </a:r>
            <a:r>
              <a:rPr lang="en-US" altLang="ar-JO" dirty="0">
                <a:solidFill>
                  <a:srgbClr val="002060"/>
                </a:solidFill>
                <a:latin typeface="Gabriola" pitchFamily="82" charset="0"/>
                <a:ea typeface="Majalla UI"/>
              </a:rPr>
              <a:t>early surgery is recommended to prevent further neurological deterioration</a:t>
            </a:r>
          </a:p>
          <a:p>
            <a:pPr algn="l" rtl="0"/>
            <a:r>
              <a:rPr lang="en-US" altLang="ar-JO" dirty="0">
                <a:solidFill>
                  <a:srgbClr val="00B0F0"/>
                </a:solidFill>
                <a:latin typeface="Gabriola" pitchFamily="82" charset="0"/>
                <a:ea typeface="Majalla UI"/>
              </a:rPr>
              <a:t>In adults :</a:t>
            </a:r>
            <a:r>
              <a:rPr lang="en-US" altLang="ar-JO" dirty="0">
                <a:solidFill>
                  <a:srgbClr val="002060"/>
                </a:solidFill>
                <a:latin typeface="Gabriola" pitchFamily="82" charset="0"/>
                <a:ea typeface="Majalla UI"/>
              </a:rPr>
              <a:t>surgery to free (</a:t>
            </a:r>
            <a:r>
              <a:rPr lang="en-US" altLang="ar-JO" dirty="0" err="1">
                <a:solidFill>
                  <a:srgbClr val="002060"/>
                </a:solidFill>
                <a:latin typeface="Gabriola" pitchFamily="82" charset="0"/>
                <a:ea typeface="Majalla UI"/>
              </a:rPr>
              <a:t>detether</a:t>
            </a:r>
            <a:r>
              <a:rPr lang="en-US" altLang="ar-JO" dirty="0">
                <a:solidFill>
                  <a:srgbClr val="002060"/>
                </a:solidFill>
                <a:latin typeface="Gabriola" pitchFamily="82" charset="0"/>
                <a:ea typeface="Majalla UI"/>
              </a:rPr>
              <a:t>) the spinal cord can reduce the size and further development of cysts in the cord and may restore some function or alleviate other symptoms    </a:t>
            </a:r>
          </a:p>
          <a:p>
            <a:pPr algn="l">
              <a:buNone/>
            </a:pPr>
            <a:endParaRPr lang="ar-JO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0EF95-25B7-4051-BA21-626D68481D03}"/>
              </a:ext>
            </a:extLst>
          </p:cNvPr>
          <p:cNvSpPr txBox="1"/>
          <p:nvPr/>
        </p:nvSpPr>
        <p:spPr>
          <a:xfrm>
            <a:off x="9479445" y="64447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taken from past seminars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4603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cs typeface="Gautami" pitchFamily="34" charset="0"/>
              </a:rPr>
              <a:t>syringomyelia</a:t>
            </a:r>
            <a:endParaRPr lang="ar-JO" sz="54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54163"/>
            <a:ext cx="6705600" cy="5257800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sz="2400" dirty="0">
                <a:latin typeface="Gautami" pitchFamily="34" charset="0"/>
                <a:cs typeface="Gautami" pitchFamily="34" charset="0"/>
              </a:rPr>
              <a:t>Is a genetic term referring to a disorder in which a cyst or cavity (fluid-filled )forms within the spinal </a:t>
            </a:r>
            <a:r>
              <a:rPr lang="en-US" sz="2400" dirty="0" err="1">
                <a:latin typeface="Gautami" pitchFamily="34" charset="0"/>
                <a:cs typeface="Gautami" pitchFamily="34" charset="0"/>
              </a:rPr>
              <a:t>cord,this</a:t>
            </a:r>
            <a:r>
              <a:rPr lang="en-US" sz="2400" dirty="0">
                <a:latin typeface="Gautami" pitchFamily="34" charset="0"/>
                <a:cs typeface="Gautami" pitchFamily="34" charset="0"/>
              </a:rPr>
              <a:t> cyst called a </a:t>
            </a:r>
            <a:r>
              <a:rPr lang="en-US" sz="2400" dirty="0" err="1">
                <a:latin typeface="Gautami" pitchFamily="34" charset="0"/>
                <a:cs typeface="Gautami" pitchFamily="34" charset="0"/>
              </a:rPr>
              <a:t>syrinx</a:t>
            </a:r>
            <a:r>
              <a:rPr lang="en-US" sz="2400" dirty="0">
                <a:latin typeface="Gautami" pitchFamily="34" charset="0"/>
                <a:cs typeface="Gautami" pitchFamily="34" charset="0"/>
              </a:rPr>
              <a:t>  ,can expand and elongate over time destroying spinal cord</a:t>
            </a:r>
          </a:p>
          <a:p>
            <a:pPr algn="l">
              <a:buNone/>
            </a:pPr>
            <a:r>
              <a:rPr lang="en-US" altLang="ar-JO" sz="2400" dirty="0">
                <a:latin typeface="Gautami" pitchFamily="34" charset="0"/>
                <a:cs typeface="Gautami" pitchFamily="34" charset="0"/>
              </a:rPr>
              <a:t>Patients may present with </a:t>
            </a:r>
            <a:r>
              <a:rPr lang="en-US" altLang="ar-JO" sz="2400" dirty="0">
                <a:solidFill>
                  <a:schemeClr val="bg2">
                    <a:lumMod val="25000"/>
                  </a:schemeClr>
                </a:solidFill>
                <a:latin typeface="Gautami" pitchFamily="34" charset="0"/>
                <a:cs typeface="Gautami" pitchFamily="34" charset="0"/>
              </a:rPr>
              <a:t>sensory disturbances </a:t>
            </a:r>
            <a:r>
              <a:rPr lang="en-US" altLang="ar-JO" sz="2400" dirty="0">
                <a:latin typeface="Gautami" pitchFamily="34" charset="0"/>
                <a:cs typeface="Gautami" pitchFamily="34" charset="0"/>
              </a:rPr>
              <a:t>weakness of the hands loss of pain and temperature sensation or progressive </a:t>
            </a:r>
            <a:r>
              <a:rPr lang="en-US" altLang="ar-JO" sz="2400" dirty="0" err="1">
                <a:latin typeface="Gautami" pitchFamily="34" charset="0"/>
                <a:cs typeface="Gautami" pitchFamily="34" charset="0"/>
              </a:rPr>
              <a:t>kyphoscoliosis</a:t>
            </a:r>
            <a:r>
              <a:rPr lang="en-US" altLang="ar-JO" sz="2400" dirty="0">
                <a:latin typeface="Gautami" pitchFamily="34" charset="0"/>
                <a:cs typeface="Gautami" pitchFamily="34" charset="0"/>
              </a:rPr>
              <a:t>.</a:t>
            </a:r>
          </a:p>
          <a:p>
            <a:pPr algn="l">
              <a:buNone/>
            </a:pPr>
            <a:r>
              <a:rPr lang="en-US" altLang="ar-JO" sz="2400" b="1" dirty="0">
                <a:solidFill>
                  <a:schemeClr val="bg2">
                    <a:lumMod val="25000"/>
                  </a:schemeClr>
                </a:solidFill>
                <a:latin typeface="Gautami" pitchFamily="34" charset="0"/>
                <a:cs typeface="Gautami" pitchFamily="34" charset="0"/>
              </a:rPr>
              <a:t>Hindbrain </a:t>
            </a:r>
            <a:r>
              <a:rPr lang="en-US" altLang="ar-JO" sz="2400" b="1" dirty="0" err="1">
                <a:solidFill>
                  <a:schemeClr val="bg2">
                    <a:lumMod val="25000"/>
                  </a:schemeClr>
                </a:solidFill>
                <a:latin typeface="Gautami" pitchFamily="34" charset="0"/>
                <a:cs typeface="Gautami" pitchFamily="34" charset="0"/>
              </a:rPr>
              <a:t>herniation</a:t>
            </a:r>
            <a:r>
              <a:rPr lang="en-US" altLang="ar-JO" sz="2400" b="1" dirty="0">
                <a:latin typeface="Gautami" pitchFamily="34" charset="0"/>
                <a:cs typeface="Gautami" pitchFamily="34" charset="0"/>
              </a:rPr>
              <a:t> </a:t>
            </a:r>
            <a:r>
              <a:rPr lang="en-US" altLang="ar-JO" sz="2400" dirty="0">
                <a:latin typeface="Gautami" pitchFamily="34" charset="0"/>
                <a:cs typeface="Gautami" pitchFamily="34" charset="0"/>
              </a:rPr>
              <a:t>can lead</a:t>
            </a:r>
            <a:br>
              <a:rPr lang="en-US" altLang="ar-JO" sz="2400" dirty="0">
                <a:latin typeface="Gautami" pitchFamily="34" charset="0"/>
                <a:cs typeface="Gautami" pitchFamily="34" charset="0"/>
              </a:rPr>
            </a:br>
            <a:r>
              <a:rPr lang="en-US" altLang="ar-JO" sz="2400" dirty="0">
                <a:latin typeface="Gautami" pitchFamily="34" charset="0"/>
                <a:cs typeface="Gautami" pitchFamily="34" charset="0"/>
              </a:rPr>
              <a:t> to headache neck pain , ataxia </a:t>
            </a:r>
            <a:br>
              <a:rPr lang="en-US" altLang="ar-JO" sz="2400" dirty="0">
                <a:latin typeface="Gautami" pitchFamily="34" charset="0"/>
                <a:cs typeface="Gautami" pitchFamily="34" charset="0"/>
              </a:rPr>
            </a:br>
            <a:r>
              <a:rPr lang="en-US" altLang="ar-JO" sz="2400" dirty="0">
                <a:latin typeface="Gautami" pitchFamily="34" charset="0"/>
                <a:cs typeface="Gautami" pitchFamily="34" charset="0"/>
              </a:rPr>
              <a:t>, spasticity and lower cranial </a:t>
            </a:r>
            <a:br>
              <a:rPr lang="en-US" altLang="ar-JO" sz="2400" dirty="0">
                <a:latin typeface="Gautami" pitchFamily="34" charset="0"/>
                <a:cs typeface="Gautami" pitchFamily="34" charset="0"/>
              </a:rPr>
            </a:br>
            <a:r>
              <a:rPr lang="en-US" altLang="ar-JO" sz="2400" dirty="0">
                <a:latin typeface="Gautami" pitchFamily="34" charset="0"/>
                <a:cs typeface="Gautami" pitchFamily="34" charset="0"/>
              </a:rPr>
              <a:t>nerve palsies . </a:t>
            </a:r>
          </a:p>
          <a:p>
            <a:pPr algn="l">
              <a:buNone/>
            </a:pPr>
            <a:r>
              <a:rPr lang="en-US" altLang="ar-JO" sz="2400" dirty="0">
                <a:latin typeface="Gautami" pitchFamily="34" charset="0"/>
                <a:cs typeface="Gautami" pitchFamily="34" charset="0"/>
              </a:rPr>
              <a:t> </a:t>
            </a:r>
          </a:p>
          <a:p>
            <a:pPr algn="l">
              <a:buNone/>
            </a:pPr>
            <a:r>
              <a:rPr lang="en-US" sz="2400" dirty="0">
                <a:latin typeface="Gautami" pitchFamily="34" charset="0"/>
                <a:cs typeface="Gautami" pitchFamily="34" charset="0"/>
              </a:rPr>
              <a:t>Associated with </a:t>
            </a:r>
            <a:r>
              <a:rPr lang="en-US" sz="2400" dirty="0" err="1">
                <a:latin typeface="Gautami" pitchFamily="34" charset="0"/>
                <a:cs typeface="Gautami" pitchFamily="34" charset="0"/>
              </a:rPr>
              <a:t>Chiari</a:t>
            </a:r>
            <a:r>
              <a:rPr lang="en-US" sz="2400" dirty="0">
                <a:latin typeface="Gautami" pitchFamily="34" charset="0"/>
                <a:cs typeface="Gautami" pitchFamily="34" charset="0"/>
              </a:rPr>
              <a:t> I malformation ,scoliosis</a:t>
            </a:r>
          </a:p>
          <a:p>
            <a:pPr algn="l">
              <a:buNone/>
            </a:pPr>
            <a:r>
              <a:rPr lang="en-US" sz="2400" dirty="0">
                <a:latin typeface="Gautami" pitchFamily="34" charset="0"/>
                <a:cs typeface="Gautami" pitchFamily="34" charset="0"/>
              </a:rPr>
              <a:t>and other congenital malformations; </a:t>
            </a:r>
          </a:p>
          <a:p>
            <a:pPr algn="l">
              <a:buNone/>
            </a:pPr>
            <a:r>
              <a:rPr lang="en-US" sz="2400" dirty="0">
                <a:latin typeface="Gautami" pitchFamily="34" charset="0"/>
                <a:cs typeface="Gautami" pitchFamily="34" charset="0"/>
              </a:rPr>
              <a:t>acquired causes include trauma and tumors. </a:t>
            </a:r>
          </a:p>
          <a:p>
            <a:pPr algn="l">
              <a:buNone/>
            </a:pPr>
            <a:r>
              <a:rPr lang="en-US" sz="2400" dirty="0">
                <a:latin typeface="Gautami" pitchFamily="34" charset="0"/>
                <a:cs typeface="Gautami" pitchFamily="34" charset="0"/>
              </a:rPr>
              <a:t>Most common</a:t>
            </a:r>
          </a:p>
          <a:p>
            <a:pPr algn="l">
              <a:buNone/>
            </a:pPr>
            <a:r>
              <a:rPr lang="en-US" sz="2400" dirty="0">
                <a:solidFill>
                  <a:srgbClr val="00B0F0"/>
                </a:solidFill>
                <a:latin typeface="Gautami" pitchFamily="34" charset="0"/>
                <a:cs typeface="Gautami" pitchFamily="34" charset="0"/>
              </a:rPr>
              <a:t>location cervical &gt; thoracic &gt;&gt; lumbar</a:t>
            </a:r>
          </a:p>
          <a:p>
            <a:pPr algn="l">
              <a:buNone/>
            </a:pPr>
            <a:r>
              <a:rPr lang="en-US" sz="2400" dirty="0" err="1">
                <a:latin typeface="Gautami" pitchFamily="34" charset="0"/>
                <a:cs typeface="Gautami" pitchFamily="34" charset="0"/>
              </a:rPr>
              <a:t>Syrinx</a:t>
            </a:r>
            <a:r>
              <a:rPr lang="en-US" sz="2400" dirty="0">
                <a:latin typeface="Gautami" pitchFamily="34" charset="0"/>
                <a:cs typeface="Gautami" pitchFamily="34" charset="0"/>
              </a:rPr>
              <a:t> = tube, as in “syringe.”  </a:t>
            </a:r>
            <a:endParaRPr lang="ar-JO" sz="2400" dirty="0">
              <a:latin typeface="Gautami" pitchFamily="34" charset="0"/>
            </a:endParaRPr>
          </a:p>
          <a:p>
            <a:pPr algn="l">
              <a:buNone/>
            </a:pPr>
            <a:endParaRPr lang="en-US" sz="2400" dirty="0"/>
          </a:p>
        </p:txBody>
      </p:sp>
      <p:pic>
        <p:nvPicPr>
          <p:cNvPr id="4" name="Picture 3" descr="Syringomye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971800"/>
            <a:ext cx="3962400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C834E-AE10-4383-946B-1ED90CEBFD51}"/>
              </a:ext>
            </a:extLst>
          </p:cNvPr>
          <p:cNvSpPr txBox="1"/>
          <p:nvPr/>
        </p:nvSpPr>
        <p:spPr>
          <a:xfrm>
            <a:off x="10572749" y="6211669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taken from</a:t>
            </a:r>
            <a:endParaRPr lang="ar-SA" dirty="0"/>
          </a:p>
          <a:p>
            <a:r>
              <a:rPr lang="en-US" dirty="0"/>
              <a:t>past seminars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685800"/>
            <a:ext cx="4800600" cy="5867400"/>
          </a:xfrm>
        </p:spPr>
      </p:pic>
      <p:pic>
        <p:nvPicPr>
          <p:cNvPr id="5" name="Picture 4" descr="th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057400"/>
            <a:ext cx="3276600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D0148-6F9C-45F0-9357-ED115EB9C090}"/>
              </a:ext>
            </a:extLst>
          </p:cNvPr>
          <p:cNvSpPr txBox="1"/>
          <p:nvPr/>
        </p:nvSpPr>
        <p:spPr>
          <a:xfrm>
            <a:off x="10409407" y="611399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taken from</a:t>
            </a:r>
            <a:endParaRPr lang="ar-SA" dirty="0"/>
          </a:p>
          <a:p>
            <a:r>
              <a:rPr lang="en-US" dirty="0"/>
              <a:t>past seminars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7030A0"/>
                </a:solidFill>
                <a:latin typeface="Gabriola" pitchFamily="82" charset="0"/>
              </a:rPr>
              <a:t>Types of </a:t>
            </a:r>
            <a:r>
              <a:rPr lang="en-US" dirty="0" err="1">
                <a:solidFill>
                  <a:srgbClr val="7030A0"/>
                </a:solidFill>
                <a:latin typeface="Gabriola" pitchFamily="82" charset="0"/>
              </a:rPr>
              <a:t>syringomyelia</a:t>
            </a:r>
            <a:endParaRPr lang="ar-JO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7"/>
            <a:ext cx="7696200" cy="4525963"/>
          </a:xfrm>
        </p:spPr>
        <p:txBody>
          <a:bodyPr>
            <a:normAutofit/>
          </a:bodyPr>
          <a:lstStyle/>
          <a:p>
            <a:pPr algn="l" rtl="0"/>
            <a:r>
              <a:rPr lang="en-US" altLang="ar-JO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r>
              <a:rPr lang="en-US" altLang="ar-JO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due to </a:t>
            </a:r>
            <a:r>
              <a:rPr lang="en-US" altLang="ar-JO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blockage of CSF circulation </a:t>
            </a:r>
            <a:r>
              <a:rPr lang="en-US" altLang="ar-JO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(without fourth ventricular communication)</a:t>
            </a:r>
          </a:p>
          <a:p>
            <a:pPr algn="l" rtl="0"/>
            <a:r>
              <a:rPr lang="en-US" altLang="ar-JO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r>
              <a:rPr lang="en-US" altLang="ar-JO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due to </a:t>
            </a:r>
            <a:r>
              <a:rPr lang="en-US" altLang="ar-JO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spinal cord injury</a:t>
            </a:r>
          </a:p>
          <a:p>
            <a:pPr algn="l" rtl="0"/>
            <a:r>
              <a:rPr lang="en-US" altLang="ar-JO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r>
              <a:rPr lang="en-US" altLang="ar-JO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and </a:t>
            </a:r>
            <a:r>
              <a:rPr lang="en-US" altLang="ar-JO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spinal </a:t>
            </a:r>
            <a:r>
              <a:rPr lang="en-US" altLang="ar-JO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dysraphism</a:t>
            </a:r>
            <a:endParaRPr lang="en-US" altLang="ar-JO" sz="4000" b="1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  <a:ea typeface="Majalla UI"/>
            </a:endParaRPr>
          </a:p>
          <a:p>
            <a:pPr algn="l" rtl="0"/>
            <a:r>
              <a:rPr lang="en-US" altLang="ar-JO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r>
              <a:rPr lang="en-US" altLang="ar-JO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due to </a:t>
            </a:r>
            <a:r>
              <a:rPr lang="en-US" altLang="ar-JO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intramedullary</a:t>
            </a:r>
            <a:r>
              <a:rPr lang="en-US" altLang="ar-JO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tumors</a:t>
            </a:r>
          </a:p>
          <a:p>
            <a:pPr algn="l" rtl="0"/>
            <a:r>
              <a:rPr lang="en-US" altLang="ar-JO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idiopathic </a:t>
            </a:r>
            <a:r>
              <a:rPr lang="en-US" altLang="ar-JO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endParaRPr lang="en-US" altLang="ar-JO" sz="40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  <a:ea typeface="Majalla UI"/>
            </a:endParaRPr>
          </a:p>
          <a:p>
            <a:pPr algn="l" rtl="0">
              <a:buFontTx/>
              <a:buNone/>
            </a:pPr>
            <a:endParaRPr lang="en-US" altLang="ar-JO" sz="4000" dirty="0">
              <a:latin typeface="Gabriola" pitchFamily="82" charset="0"/>
              <a:ea typeface="Majalla UI"/>
            </a:endParaRPr>
          </a:p>
          <a:p>
            <a:pPr algn="l">
              <a:buNone/>
            </a:pPr>
            <a:endParaRPr lang="ar-JO" sz="4000" dirty="0">
              <a:latin typeface="Gabriola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8F826-DA6C-47D1-B781-B0885B992481}"/>
              </a:ext>
            </a:extLst>
          </p:cNvPr>
          <p:cNvSpPr txBox="1"/>
          <p:nvPr/>
        </p:nvSpPr>
        <p:spPr>
          <a:xfrm>
            <a:off x="9282619" y="6126170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taken from</a:t>
            </a:r>
            <a:endParaRPr lang="ar-SA" dirty="0"/>
          </a:p>
          <a:p>
            <a:r>
              <a:rPr lang="en-US" dirty="0"/>
              <a:t>past seminars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Treatment </a:t>
            </a:r>
            <a:endParaRPr lang="ar-JO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257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Tx/>
              <a:buAutoNum type="arabicParenR"/>
              <a:defRPr/>
            </a:pPr>
            <a:r>
              <a:rPr lang="en-US" altLang="ar-JO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Treat underlying pathology :</a:t>
            </a:r>
          </a:p>
          <a:p>
            <a:pPr marL="457200" indent="-457200">
              <a:lnSpc>
                <a:spcPct val="80000"/>
              </a:lnSpc>
              <a:buFontTx/>
              <a:buAutoNum type="arabicParenR"/>
              <a:defRPr/>
            </a:pPr>
            <a:endParaRPr lang="en-US" altLang="ar-JO" dirty="0">
              <a:latin typeface="Gabriola" pitchFamily="82" charset="0"/>
            </a:endParaRPr>
          </a:p>
          <a:p>
            <a:pPr marL="838200" lvl="1" indent="-381000">
              <a:lnSpc>
                <a:spcPct val="80000"/>
              </a:lnSpc>
              <a:buFont typeface="Verdana"/>
              <a:buChar char="◦"/>
              <a:defRPr/>
            </a:pP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If associated </a:t>
            </a:r>
            <a:r>
              <a:rPr lang="en-US" altLang="ar-JO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with a type I </a:t>
            </a:r>
            <a:r>
              <a:rPr lang="en-US" altLang="ar-JO" b="1" dirty="0" err="1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Chiari</a:t>
            </a:r>
            <a:r>
              <a:rPr lang="en-US" altLang="ar-JO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, then a posterior cranial </a:t>
            </a:r>
            <a:r>
              <a:rPr lang="en-US" altLang="ar-JO" dirty="0" err="1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fossa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decompression is indicated to restore cerebral spinal fluid outflow through </a:t>
            </a:r>
            <a:r>
              <a:rPr lang="en-US" altLang="ar-JO" dirty="0" err="1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formen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of </a:t>
            </a:r>
            <a:r>
              <a:rPr lang="en-US" altLang="ar-JO" dirty="0" err="1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Magendie</a:t>
            </a:r>
            <a:endParaRPr lang="en-US" altLang="ar-JO" dirty="0">
              <a:solidFill>
                <a:schemeClr val="accent1">
                  <a:lumMod val="75000"/>
                </a:schemeClr>
              </a:solidFill>
              <a:latin typeface="Gabriola" pitchFamily="82" charset="0"/>
            </a:endParaRPr>
          </a:p>
          <a:p>
            <a:pPr marL="838200" lvl="1" indent="-381000">
              <a:lnSpc>
                <a:spcPct val="80000"/>
              </a:lnSpc>
              <a:buFont typeface="Verdana"/>
              <a:buChar char="◦"/>
              <a:defRPr/>
            </a:pP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If the cause is an </a:t>
            </a:r>
            <a:r>
              <a:rPr lang="en-US" altLang="ar-JO" b="1" dirty="0" err="1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intramedullary</a:t>
            </a:r>
            <a:r>
              <a:rPr lang="en-US" altLang="ar-JO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spinal cord tumor 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, excision of tumor should restore the communication with central canal </a:t>
            </a:r>
          </a:p>
          <a:p>
            <a:pPr marL="838200" lvl="1" indent="-381000">
              <a:lnSpc>
                <a:spcPct val="80000"/>
              </a:lnSpc>
              <a:buFont typeface="Verdana"/>
              <a:buChar char="◦"/>
              <a:defRPr/>
            </a:pP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If </a:t>
            </a:r>
            <a:r>
              <a:rPr lang="en-US" altLang="ar-JO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post traumatic cause 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, the obstruction should be revealed by decompression  </a:t>
            </a:r>
          </a:p>
          <a:p>
            <a:pPr marL="838200" lvl="1" indent="-381000">
              <a:lnSpc>
                <a:spcPct val="80000"/>
              </a:lnSpc>
              <a:buFont typeface="Verdana"/>
              <a:buChar char="◦"/>
              <a:defRPr/>
            </a:pPr>
            <a:endParaRPr lang="en-US" altLang="ar-JO" dirty="0">
              <a:latin typeface="Gabriola" pitchFamily="82" charset="0"/>
            </a:endParaRPr>
          </a:p>
          <a:p>
            <a:pPr marL="457200" indent="-457200">
              <a:lnSpc>
                <a:spcPct val="80000"/>
              </a:lnSpc>
              <a:buFontTx/>
              <a:buAutoNum type="arabicParenR" startAt="2"/>
              <a:defRPr/>
            </a:pPr>
            <a:r>
              <a:rPr lang="en-US" altLang="ar-JO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Not with standing this , fluid diversion to the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en-US" altLang="ar-JO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peritoneum or plural space  </a:t>
            </a:r>
            <a:r>
              <a:rPr lang="en-US" altLang="ar-JO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syingoperitonial</a:t>
            </a:r>
            <a:r>
              <a:rPr lang="en-US" altLang="ar-JO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or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en-US" altLang="ar-JO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syringopleural</a:t>
            </a:r>
            <a:r>
              <a:rPr lang="en-US" altLang="ar-JO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) has been used with moderate success</a:t>
            </a:r>
          </a:p>
          <a:p>
            <a:pPr algn="l">
              <a:buNone/>
            </a:pPr>
            <a:endParaRPr lang="ar-J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5B998-BA2B-4B94-B332-E37C0692DF58}"/>
              </a:ext>
            </a:extLst>
          </p:cNvPr>
          <p:cNvSpPr txBox="1"/>
          <p:nvPr/>
        </p:nvSpPr>
        <p:spPr>
          <a:xfrm>
            <a:off x="9243708" y="6094538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taken from</a:t>
            </a:r>
            <a:endParaRPr lang="ar-SA" dirty="0"/>
          </a:p>
          <a:p>
            <a:r>
              <a:rPr lang="en-US" dirty="0"/>
              <a:t>past seminars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02C4-7F34-A588-FBBD-2B7EFEAF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CCE6-FB58-186F-3BCE-4D943B4C7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PMID of the article: 20173174</a:t>
            </a:r>
          </a:p>
        </p:txBody>
      </p:sp>
    </p:spTree>
    <p:extLst>
      <p:ext uri="{BB962C8B-B14F-4D97-AF65-F5344CB8AC3E}">
        <p14:creationId xmlns:p14="http://schemas.microsoft.com/office/powerpoint/2010/main" val="259316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A6FA-A10B-44D9-9FE6-D4184876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EF00-2B1C-44D5-9846-FA8150768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Abnormalities in any of the forementioned steps can lead to spine or spinal cord malformations.</a:t>
            </a:r>
          </a:p>
          <a:p>
            <a:r>
              <a:rPr lang="en-US" dirty="0"/>
              <a:t>All congenital abnormalities of the spine and spinal cord are referred to as spinal </a:t>
            </a:r>
            <a:r>
              <a:rPr lang="en-US" dirty="0" err="1"/>
              <a:t>dysraphisms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Spinal </a:t>
            </a:r>
            <a:r>
              <a:rPr lang="en-US" dirty="0" err="1"/>
              <a:t>Dysraphisms</a:t>
            </a:r>
            <a:r>
              <a:rPr lang="en-US" dirty="0"/>
              <a:t> can be categorized from various perspectives.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8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C746-6706-40F5-A7E9-344C5BC6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58E80-DA5B-4D48-A5A3-67AED465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Embryologically they are classified according to the three embryologic phases to:  </a:t>
            </a:r>
          </a:p>
          <a:p>
            <a:r>
              <a:rPr lang="en-US" dirty="0"/>
              <a:t>1) Anomalies of gastrulation.</a:t>
            </a:r>
          </a:p>
          <a:p>
            <a:r>
              <a:rPr lang="en-US" dirty="0"/>
              <a:t>2) Anomalies of primary neurulation.</a:t>
            </a:r>
          </a:p>
          <a:p>
            <a:r>
              <a:rPr lang="en-US" dirty="0"/>
              <a:t>3) Anomalies of secondary neurulation.</a:t>
            </a:r>
          </a:p>
          <a:p>
            <a:endParaRPr lang="en-US" dirty="0"/>
          </a:p>
          <a:p>
            <a:r>
              <a:rPr lang="en-US" dirty="0"/>
              <a:t>Clinically they are classified to </a:t>
            </a:r>
            <a:r>
              <a:rPr lang="en-US" b="1" dirty="0"/>
              <a:t>Open</a:t>
            </a:r>
            <a:r>
              <a:rPr lang="en-US" dirty="0"/>
              <a:t> and </a:t>
            </a:r>
            <a:r>
              <a:rPr lang="en-US" b="1" dirty="0"/>
              <a:t>Closed</a:t>
            </a:r>
            <a:r>
              <a:rPr lang="en-US" dirty="0"/>
              <a:t> according to neural tissue's exposure to external environment.</a:t>
            </a:r>
          </a:p>
          <a:p>
            <a:r>
              <a:rPr lang="en-US" dirty="0"/>
              <a:t>Closed type is also classified according to presence of absence of subcutaneous mass.</a:t>
            </a:r>
          </a:p>
        </p:txBody>
      </p:sp>
    </p:spTree>
    <p:extLst>
      <p:ext uri="{BB962C8B-B14F-4D97-AF65-F5344CB8AC3E}">
        <p14:creationId xmlns:p14="http://schemas.microsoft.com/office/powerpoint/2010/main" val="17662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0B03-BB70-4B03-8CAE-3F53C75D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1C2E-F644-4CE9-BEC5-249CDDD7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sz="1600" dirty="0"/>
              <a:t>(not covered by skin) </a:t>
            </a:r>
            <a:r>
              <a:rPr lang="en-US" dirty="0"/>
              <a:t>type is called </a:t>
            </a:r>
            <a:r>
              <a:rPr lang="en-US" b="1" dirty="0"/>
              <a:t>spina bifida </a:t>
            </a:r>
            <a:r>
              <a:rPr lang="en-US" b="1" dirty="0" err="1"/>
              <a:t>aperta</a:t>
            </a:r>
            <a:r>
              <a:rPr lang="en-US" dirty="0"/>
              <a:t>.</a:t>
            </a:r>
          </a:p>
          <a:p>
            <a:r>
              <a:rPr lang="en-US" dirty="0"/>
              <a:t>Closed </a:t>
            </a:r>
            <a:r>
              <a:rPr lang="en-US" sz="1600" dirty="0"/>
              <a:t>(covered by skin) </a:t>
            </a:r>
            <a:r>
              <a:rPr lang="en-US" dirty="0"/>
              <a:t>type with subcutaneous mass is called </a:t>
            </a:r>
            <a:r>
              <a:rPr lang="en-US" b="1" dirty="0"/>
              <a:t>spina bifida cystica</a:t>
            </a:r>
            <a:r>
              <a:rPr lang="en-US" dirty="0"/>
              <a:t>.</a:t>
            </a:r>
          </a:p>
          <a:p>
            <a:r>
              <a:rPr lang="en-US" dirty="0"/>
              <a:t>Closed </a:t>
            </a:r>
            <a:r>
              <a:rPr lang="en-US" sz="1600" dirty="0"/>
              <a:t>(covered by skin)</a:t>
            </a:r>
            <a:r>
              <a:rPr lang="en-US" dirty="0"/>
              <a:t> type without subcutaneous mass includes are called </a:t>
            </a:r>
            <a:r>
              <a:rPr lang="en-US" b="1" dirty="0"/>
              <a:t>spina bifida occulta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5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06E0-189D-424B-9DA9-19C6CB2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Open Spinal </a:t>
            </a:r>
            <a:r>
              <a:rPr lang="en-US" dirty="0" err="1"/>
              <a:t>Dysraphisms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77415-7C0C-44ED-AF26-4DBD209A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302868"/>
          </a:xfrm>
        </p:spPr>
        <p:txBody>
          <a:bodyPr>
            <a:normAutofit/>
          </a:bodyPr>
          <a:lstStyle/>
          <a:p>
            <a:r>
              <a:rPr lang="en-US" sz="2000" dirty="0"/>
              <a:t>Myelomeningocele and myelocele:</a:t>
            </a:r>
          </a:p>
          <a:p>
            <a:pPr marL="0" indent="0">
              <a:buNone/>
            </a:pPr>
            <a:r>
              <a:rPr lang="en-US" sz="2000" dirty="0"/>
              <a:t>They are caused by defective closure of the primary neural tube.</a:t>
            </a:r>
          </a:p>
          <a:p>
            <a:pPr marL="0" indent="0">
              <a:buNone/>
            </a:pPr>
            <a:r>
              <a:rPr lang="en-US" sz="2000" dirty="0"/>
              <a:t>Clinically characterized by exposure of the </a:t>
            </a:r>
            <a:r>
              <a:rPr lang="en-US" sz="2000" b="1" dirty="0"/>
              <a:t>neural placode </a:t>
            </a:r>
            <a:r>
              <a:rPr lang="en-US" sz="1200" dirty="0"/>
              <a:t>-non-</a:t>
            </a:r>
            <a:r>
              <a:rPr lang="en-US" sz="1200" dirty="0" err="1"/>
              <a:t>neurulated</a:t>
            </a:r>
            <a:r>
              <a:rPr lang="en-US" sz="1200" dirty="0"/>
              <a:t> neural tissue found in all open spinal </a:t>
            </a:r>
            <a:r>
              <a:rPr lang="en-US" sz="1200" dirty="0" err="1"/>
              <a:t>dysraphisms</a:t>
            </a:r>
            <a:r>
              <a:rPr lang="en-US" sz="1200" dirty="0"/>
              <a:t> and some closed types- </a:t>
            </a:r>
            <a:r>
              <a:rPr lang="en-US" sz="2000" dirty="0"/>
              <a:t>through a midline skin defect on the back.</a:t>
            </a:r>
          </a:p>
          <a:p>
            <a:pPr marL="0" indent="0">
              <a:buNone/>
            </a:pPr>
            <a:r>
              <a:rPr lang="en-US" sz="2000" b="1" dirty="0"/>
              <a:t>Myelomeningoceles </a:t>
            </a:r>
            <a:r>
              <a:rPr lang="en-US" sz="2000" dirty="0"/>
              <a:t>account for </a:t>
            </a:r>
            <a:r>
              <a:rPr lang="en-US" sz="2000" b="1" dirty="0"/>
              <a:t>more than 98% </a:t>
            </a:r>
            <a:r>
              <a:rPr lang="en-US" sz="2000" dirty="0"/>
              <a:t>of open spinal </a:t>
            </a:r>
            <a:r>
              <a:rPr lang="en-US" sz="2000" dirty="0" err="1"/>
              <a:t>dysraphisms</a:t>
            </a:r>
            <a:r>
              <a:rPr lang="en-US" sz="2000" dirty="0"/>
              <a:t>. </a:t>
            </a:r>
            <a:r>
              <a:rPr lang="en-US" sz="2000" b="1" dirty="0"/>
              <a:t>Myeloceles are rare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They are usually diagnosed clinically, so imaging is not always performed.</a:t>
            </a:r>
          </a:p>
          <a:p>
            <a:r>
              <a:rPr lang="en-US" sz="2000" dirty="0" err="1"/>
              <a:t>Hemimyelomeningocele</a:t>
            </a:r>
            <a:r>
              <a:rPr lang="en-US" sz="2000" dirty="0"/>
              <a:t> and </a:t>
            </a:r>
            <a:r>
              <a:rPr lang="en-US" sz="2000" dirty="0" err="1"/>
              <a:t>hemimyelocele</a:t>
            </a:r>
            <a:r>
              <a:rPr lang="en-US" sz="2000" dirty="0"/>
              <a:t> are extremely rare but are also types of the open anomalies.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58A27-8AC6-4918-AED1-B9A7CE629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B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2DFD-9EE0-4DF0-8FAB-CD8C3565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132310"/>
            <a:ext cx="3505495" cy="1622321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</a:rPr>
              <a:t>Myelomeningocele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A53E-4956-46CB-BE2D-628E618A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700" dirty="0"/>
              <a:t>It is a defect consisting of a </a:t>
            </a:r>
            <a:r>
              <a:rPr lang="en-US" sz="1700" b="1" dirty="0"/>
              <a:t>herniation of meningeal tissue and CNS tissue</a:t>
            </a:r>
            <a:r>
              <a:rPr lang="en-US" sz="1700" dirty="0"/>
              <a:t> through a defect in the spine </a:t>
            </a:r>
          </a:p>
          <a:p>
            <a:r>
              <a:rPr lang="en-US" sz="1700" dirty="0"/>
              <a:t>Clinically:</a:t>
            </a:r>
          </a:p>
          <a:p>
            <a:pPr marL="640080" lvl="1" indent="-23774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 sz="1700" dirty="0"/>
              <a:t>Sensory and motor changes distal to anatomic level producing varying degrees of weakness</a:t>
            </a:r>
          </a:p>
          <a:p>
            <a:pPr marL="640080" lvl="1" indent="-23774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 sz="1700" dirty="0"/>
              <a:t>Urinary and fecal incontinence  </a:t>
            </a:r>
          </a:p>
          <a:p>
            <a:pPr marL="640080" lvl="1" indent="-23774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 sz="1700" dirty="0"/>
              <a:t>Highly associated with</a:t>
            </a:r>
            <a:r>
              <a:rPr lang="en-US" sz="1700" b="1" dirty="0"/>
              <a:t> hydrocephalus </a:t>
            </a:r>
            <a:endParaRPr lang="en-US" sz="1700" dirty="0"/>
          </a:p>
          <a:p>
            <a:pPr marL="640080" lvl="1" indent="-237744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 sz="1700" dirty="0"/>
              <a:t>Most patients have </a:t>
            </a:r>
            <a:r>
              <a:rPr lang="en-US" sz="1700" b="1" dirty="0"/>
              <a:t>Type II Chiari malformation   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461;p71" descr="DSCN0653-300x225">
            <a:extLst>
              <a:ext uri="{FF2B5EF4-FFF2-40B4-BE49-F238E27FC236}">
                <a16:creationId xmlns:a16="http://schemas.microsoft.com/office/drawing/2014/main" id="{757A2F43-436B-4B53-928D-3641FA8061F9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5826866" y="837648"/>
            <a:ext cx="5034122" cy="2497137"/>
          </a:xfrm>
          <a:prstGeom prst="rect">
            <a:avLst/>
          </a:prstGeom>
          <a:noFill/>
          <a:effectLst/>
        </p:spPr>
      </p:pic>
      <p:pic>
        <p:nvPicPr>
          <p:cNvPr id="8" name="Google Shape;460;p71" descr="305143-310739-311113-1703431">
            <a:extLst>
              <a:ext uri="{FF2B5EF4-FFF2-40B4-BE49-F238E27FC236}">
                <a16:creationId xmlns:a16="http://schemas.microsoft.com/office/drawing/2014/main" id="{62815070-5200-4156-9575-39EEE4EABAE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6866" y="3523216"/>
            <a:ext cx="5034121" cy="257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3C9CD2-2536-481E-ABBD-5314883A0BE8}"/>
              </a:ext>
            </a:extLst>
          </p:cNvPr>
          <p:cNvSpPr txBox="1"/>
          <p:nvPr/>
        </p:nvSpPr>
        <p:spPr>
          <a:xfrm>
            <a:off x="6879887" y="6392169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taken from past seminars</a:t>
            </a:r>
          </a:p>
        </p:txBody>
      </p:sp>
    </p:spTree>
    <p:extLst>
      <p:ext uri="{BB962C8B-B14F-4D97-AF65-F5344CB8AC3E}">
        <p14:creationId xmlns:p14="http://schemas.microsoft.com/office/powerpoint/2010/main" val="63964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0CFA-E634-454E-B3AA-329D246A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77" y="191944"/>
            <a:ext cx="3505495" cy="1622321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</a:rPr>
              <a:t>Myelomeningocele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E0FA-808C-4349-A8A8-576957663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1274323"/>
            <a:ext cx="4231532" cy="5223754"/>
          </a:xfrm>
        </p:spPr>
        <p:txBody>
          <a:bodyPr>
            <a:normAutofit/>
          </a:bodyPr>
          <a:lstStyle/>
          <a:p>
            <a:r>
              <a:rPr lang="en-US" sz="2000" dirty="0"/>
              <a:t>It can be diagnosed in-utero by routine </a:t>
            </a:r>
            <a:r>
              <a:rPr lang="en-US" sz="2000" b="1" dirty="0"/>
              <a:t>ultrasound</a:t>
            </a:r>
            <a:r>
              <a:rPr lang="en-US" sz="2000" dirty="0"/>
              <a:t>. Also, the possible linked conditions can be ruled out by the same method.</a:t>
            </a:r>
          </a:p>
          <a:p>
            <a:r>
              <a:rPr lang="en-US" sz="2000" dirty="0"/>
              <a:t>High levels of maternal serum and amniotic fluid </a:t>
            </a:r>
            <a:r>
              <a:rPr lang="en-US" sz="2000" b="1" dirty="0"/>
              <a:t>Alpha Fetoprotein</a:t>
            </a:r>
            <a:r>
              <a:rPr lang="en-US" sz="2000" dirty="0"/>
              <a:t> confirm the diagnosis</a:t>
            </a:r>
          </a:p>
          <a:p>
            <a:r>
              <a:rPr lang="en-US" sz="2000" dirty="0"/>
              <a:t>Most common cause of </a:t>
            </a:r>
            <a:r>
              <a:rPr lang="en-US" sz="2000" b="1" dirty="0"/>
              <a:t>mortality</a:t>
            </a:r>
            <a:r>
              <a:rPr lang="en-US" sz="2000" dirty="0"/>
              <a:t> are </a:t>
            </a:r>
            <a:r>
              <a:rPr lang="en-US" sz="2000" b="1" dirty="0"/>
              <a:t>complications from Chiari malformation</a:t>
            </a:r>
            <a:r>
              <a:rPr lang="en-US" sz="2000" dirty="0"/>
              <a:t> (respiratory arrest and aspiration).</a:t>
            </a:r>
          </a:p>
          <a:p>
            <a:r>
              <a:rPr lang="en-US" sz="2000" dirty="0"/>
              <a:t>Whereas </a:t>
            </a:r>
            <a:r>
              <a:rPr lang="en-US" sz="2000" b="1" dirty="0"/>
              <a:t>late mortality </a:t>
            </a:r>
            <a:r>
              <a:rPr lang="en-US" sz="2000" dirty="0"/>
              <a:t>is due to </a:t>
            </a:r>
            <a:r>
              <a:rPr lang="en-US" sz="2000" b="1" dirty="0"/>
              <a:t>shunt malfunction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460;p71" descr="305143-310739-311113-1703431">
            <a:extLst>
              <a:ext uri="{FF2B5EF4-FFF2-40B4-BE49-F238E27FC236}">
                <a16:creationId xmlns:a16="http://schemas.microsoft.com/office/drawing/2014/main" id="{570091A2-0ED0-46BD-BB62-DEEEB14599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5405862" y="1689295"/>
            <a:ext cx="6019331" cy="3476163"/>
          </a:xfrm>
          <a:prstGeom prst="rect">
            <a:avLst/>
          </a:prstGeom>
          <a:noFill/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05B92-9B52-40E8-BD13-57BFAF5EAFCF}"/>
              </a:ext>
            </a:extLst>
          </p:cNvPr>
          <p:cNvSpPr txBox="1"/>
          <p:nvPr/>
        </p:nvSpPr>
        <p:spPr>
          <a:xfrm>
            <a:off x="6451870" y="6392819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taken from past seminars</a:t>
            </a:r>
          </a:p>
        </p:txBody>
      </p:sp>
    </p:spTree>
    <p:extLst>
      <p:ext uri="{BB962C8B-B14F-4D97-AF65-F5344CB8AC3E}">
        <p14:creationId xmlns:p14="http://schemas.microsoft.com/office/powerpoint/2010/main" val="165308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EC53-BC00-45DF-810E-219427B6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BA06-6B14-4422-B8AE-87918F128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imaging is performed, the main differentiating feature between a myelomeningocele and myelocele is the position of the neural placode.</a:t>
            </a:r>
          </a:p>
          <a:p>
            <a:r>
              <a:rPr lang="en-US" dirty="0"/>
              <a:t>The neural placode protrudes above the skin surface with a myelomeningocele.</a:t>
            </a:r>
          </a:p>
          <a:p>
            <a:r>
              <a:rPr lang="en-US" dirty="0"/>
              <a:t>The neural placode is flush with the skin surface with a myelocele.</a:t>
            </a:r>
          </a:p>
        </p:txBody>
      </p:sp>
    </p:spTree>
    <p:extLst>
      <p:ext uri="{BB962C8B-B14F-4D97-AF65-F5344CB8AC3E}">
        <p14:creationId xmlns:p14="http://schemas.microsoft.com/office/powerpoint/2010/main" val="357208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1438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Gabriola</vt:lpstr>
      <vt:lpstr>Gautami</vt:lpstr>
      <vt:lpstr>Helvetica</vt:lpstr>
      <vt:lpstr>Times New Roman</vt:lpstr>
      <vt:lpstr>Verdana</vt:lpstr>
      <vt:lpstr>Wingdings 2</vt:lpstr>
      <vt:lpstr>Office Theme</vt:lpstr>
      <vt:lpstr>Congenital Spinal Deformities</vt:lpstr>
      <vt:lpstr>Embryology</vt:lpstr>
      <vt:lpstr>Anomalies</vt:lpstr>
      <vt:lpstr>Classification</vt:lpstr>
      <vt:lpstr>Nomenclature</vt:lpstr>
      <vt:lpstr>Open Spinal Dysraphisms</vt:lpstr>
      <vt:lpstr>Myelomeningocele</vt:lpstr>
      <vt:lpstr>Myelomeningocele</vt:lpstr>
      <vt:lpstr>MRI findings</vt:lpstr>
      <vt:lpstr>myelomeningocele</vt:lpstr>
      <vt:lpstr>myelocele</vt:lpstr>
      <vt:lpstr>Closed spinal dysraphisms with a subcutaneous mass</vt:lpstr>
      <vt:lpstr>Meningocele</vt:lpstr>
      <vt:lpstr>Meningiocele</vt:lpstr>
      <vt:lpstr>Meningiocele</vt:lpstr>
      <vt:lpstr>Lipomas with a dural defect</vt:lpstr>
      <vt:lpstr>MRI findings</vt:lpstr>
      <vt:lpstr>lipomyelocele</vt:lpstr>
      <vt:lpstr>Lipomelomeningiocele</vt:lpstr>
      <vt:lpstr>Closed spinal dysraphisms without a subcutaneous mass</vt:lpstr>
      <vt:lpstr>Closed spinal dysraphisms without a subcutaneous mass (cont.)</vt:lpstr>
      <vt:lpstr>Tethered cord </vt:lpstr>
      <vt:lpstr>PowerPoint Presentation</vt:lpstr>
      <vt:lpstr>syringomyelia</vt:lpstr>
      <vt:lpstr>PowerPoint Presentation</vt:lpstr>
      <vt:lpstr>Types of syringomyelia</vt:lpstr>
      <vt:lpstr>Treatment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Spinal Deformities</dc:title>
  <dc:creator>أنس السطري</dc:creator>
  <cp:lastModifiedBy>أنس السطري</cp:lastModifiedBy>
  <cp:revision>3</cp:revision>
  <dcterms:created xsi:type="dcterms:W3CDTF">2022-01-26T09:28:43Z</dcterms:created>
  <dcterms:modified xsi:type="dcterms:W3CDTF">2022-05-03T11:41:55Z</dcterms:modified>
</cp:coreProperties>
</file>