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25"/>
  </p:notesMasterIdLst>
  <p:sldIdLst>
    <p:sldId id="256" r:id="rId2"/>
    <p:sldId id="257" r:id="rId3"/>
    <p:sldId id="258" r:id="rId4"/>
    <p:sldId id="278" r:id="rId5"/>
    <p:sldId id="259" r:id="rId6"/>
    <p:sldId id="260" r:id="rId7"/>
    <p:sldId id="261" r:id="rId8"/>
    <p:sldId id="281" r:id="rId9"/>
    <p:sldId id="277" r:id="rId10"/>
    <p:sldId id="282" r:id="rId11"/>
    <p:sldId id="283" r:id="rId12"/>
    <p:sldId id="284" r:id="rId13"/>
    <p:sldId id="275" r:id="rId14"/>
    <p:sldId id="276" r:id="rId15"/>
    <p:sldId id="279" r:id="rId16"/>
    <p:sldId id="280" r:id="rId17"/>
    <p:sldId id="268" r:id="rId18"/>
    <p:sldId id="269" r:id="rId19"/>
    <p:sldId id="270" r:id="rId20"/>
    <p:sldId id="271" r:id="rId21"/>
    <p:sldId id="285" r:id="rId22"/>
    <p:sldId id="272" r:id="rId23"/>
    <p:sldId id="273"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presProps" Target="presProp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notesMaster" Target="notesMasters/notesMaster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theme" Target="theme/theme1.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viewProps" Target="view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9F2F41-87D6-4338-8E44-D2479AC1343C}" type="datetimeFigureOut">
              <a:rPr lang="en-US" smtClean="0"/>
              <a:t>4/11/2023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6230AF-4CD1-42FE-8A5D-A22888A810A5}" type="slidenum">
              <a:rPr lang="en-US" smtClean="0"/>
              <a:t>‹#›</a:t>
            </a:fld>
            <a:endParaRPr lang="en-US"/>
          </a:p>
        </p:txBody>
      </p:sp>
    </p:spTree>
    <p:extLst>
      <p:ext uri="{BB962C8B-B14F-4D97-AF65-F5344CB8AC3E}">
        <p14:creationId xmlns:p14="http://schemas.microsoft.com/office/powerpoint/2010/main" val="26544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 /><Relationship Id="rId2" Type="http://schemas.openxmlformats.org/officeDocument/2006/relationships/image" Target="../media/image4.png" /><Relationship Id="rId1" Type="http://schemas.openxmlformats.org/officeDocument/2006/relationships/slideMaster" Target="../slideMasters/slideMaster1.xml" /><Relationship Id="rId5" Type="http://schemas.microsoft.com/office/2007/relationships/hdphoto" Target="../media/hdphoto1.wdp" /><Relationship Id="rId4" Type="http://schemas.openxmlformats.org/officeDocument/2006/relationships/image" Target="../media/image3.png"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3" Type="http://schemas.microsoft.com/office/2007/relationships/hdphoto" Target="../media/hdphoto2.wdp" /><Relationship Id="rId2" Type="http://schemas.openxmlformats.org/officeDocument/2006/relationships/image" Target="../media/image4.png" /><Relationship Id="rId1" Type="http://schemas.openxmlformats.org/officeDocument/2006/relationships/slideMaster" Target="../slideMasters/slideMaster1.xml" /><Relationship Id="rId5" Type="http://schemas.microsoft.com/office/2007/relationships/hdphoto" Target="../media/hdphoto1.wdp" /><Relationship Id="rId4" Type="http://schemas.openxmlformats.org/officeDocument/2006/relationships/image" Target="../media/image3.png"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3" Type="http://schemas.microsoft.com/office/2007/relationships/hdphoto" Target="../media/hdphoto2.wdp" /><Relationship Id="rId2" Type="http://schemas.openxmlformats.org/officeDocument/2006/relationships/image" Target="../media/image4.png" /><Relationship Id="rId1" Type="http://schemas.openxmlformats.org/officeDocument/2006/relationships/slideMaster" Target="../slideMasters/slideMaster1.xml" /><Relationship Id="rId5" Type="http://schemas.microsoft.com/office/2007/relationships/hdphoto" Target="../media/hdphoto1.wdp" /><Relationship Id="rId4" Type="http://schemas.openxmlformats.org/officeDocument/2006/relationships/image" Target="../media/image2.png" /></Relationships>
</file>

<file path=ppt/slideLayouts/_rels/slideLayout9.xml.rels><?xml version="1.0" encoding="UTF-8" standalone="yes"?>
<Relationships xmlns="http://schemas.openxmlformats.org/package/2006/relationships"><Relationship Id="rId3" Type="http://schemas.microsoft.com/office/2007/relationships/hdphoto" Target="../media/hdphoto2.wdp" /><Relationship Id="rId2" Type="http://schemas.openxmlformats.org/officeDocument/2006/relationships/image" Target="../media/image4.png" /><Relationship Id="rId1" Type="http://schemas.openxmlformats.org/officeDocument/2006/relationships/slideMaster" Target="../slideMasters/slideMaster1.xml" /><Relationship Id="rId5" Type="http://schemas.microsoft.com/office/2007/relationships/hdphoto" Target="../media/hdphoto1.wdp" /><Relationship Id="rId4" Type="http://schemas.openxmlformats.org/officeDocument/2006/relationships/image" Target="../media/image2.png"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4/11/2023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4/11/2023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4/11/2023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4/11/2023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4/11/2023</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4/11/2023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4/11/2023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4/11/2023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4/11/2023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16AA21-1863-4931-97CB-99D0A168701B}" type="datetimeFigureOut">
              <a:rPr lang="en-US" dirty="0"/>
              <a:t>4/11/2023</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dirty="0"/>
              <a:t>4/11/2023</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2.pn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image" Target="../media/image3.png"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microsoft.com/office/2007/relationships/hdphoto" Target="../media/hdphoto1.wdp"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4/11/2023</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7.pn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8.png"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image" Target="../media/image9.png"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3" Type="http://schemas.microsoft.com/office/2007/relationships/hdphoto" Target="../media/hdphoto3.wdp" /><Relationship Id="rId2" Type="http://schemas.openxmlformats.org/officeDocument/2006/relationships/image" Target="../media/image10.png" /><Relationship Id="rId1" Type="http://schemas.openxmlformats.org/officeDocument/2006/relationships/slideLayout" Target="../slideLayouts/slideLayout2.xml" /><Relationship Id="rId4" Type="http://schemas.openxmlformats.org/officeDocument/2006/relationships/image" Target="../media/image2.png"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3" Type="http://schemas.microsoft.com/office/2007/relationships/hdphoto" Target="../media/hdphoto2.wdp" /><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3" Type="http://schemas.microsoft.com/office/2007/relationships/hdphoto" Target="../media/hdphoto2.wdp" /><Relationship Id="rId2" Type="http://schemas.openxmlformats.org/officeDocument/2006/relationships/image" Target="../media/image4.png" /><Relationship Id="rId1" Type="http://schemas.openxmlformats.org/officeDocument/2006/relationships/slideLayout" Target="../slideLayouts/slideLayout2.xml" /><Relationship Id="rId4" Type="http://schemas.openxmlformats.org/officeDocument/2006/relationships/image" Target="../media/image2.png" /></Relationships>
</file>

<file path=ppt/slides/_rels/slide21.xml.rels><?xml version="1.0" encoding="UTF-8" standalone="yes"?>
<Relationships xmlns="http://schemas.openxmlformats.org/package/2006/relationships"><Relationship Id="rId2" Type="http://schemas.openxmlformats.org/officeDocument/2006/relationships/image" Target="../media/image11.jpg" /><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3" Type="http://schemas.microsoft.com/office/2007/relationships/hdphoto" Target="../media/hdphoto2.wdp" /><Relationship Id="rId2" Type="http://schemas.openxmlformats.org/officeDocument/2006/relationships/image" Target="../media/image4.png" /><Relationship Id="rId1" Type="http://schemas.openxmlformats.org/officeDocument/2006/relationships/slideLayout" Target="../slideLayouts/slideLayout2.xml" /><Relationship Id="rId4" Type="http://schemas.openxmlformats.org/officeDocument/2006/relationships/image" Target="../media/image2.png"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5.jp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6.jp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A29D4-D3D5-4A5A-634F-857B942F29AC}"/>
              </a:ext>
            </a:extLst>
          </p:cNvPr>
          <p:cNvSpPr>
            <a:spLocks noGrp="1"/>
          </p:cNvSpPr>
          <p:nvPr>
            <p:ph type="ctrTitle"/>
          </p:nvPr>
        </p:nvSpPr>
        <p:spPr>
          <a:xfrm>
            <a:off x="1096352" y="1258956"/>
            <a:ext cx="10753477" cy="3328344"/>
          </a:xfrm>
        </p:spPr>
        <p:txBody>
          <a:bodyPr/>
          <a:lstStyle/>
          <a:p>
            <a:r>
              <a:rPr lang="en-US" sz="4800" dirty="0"/>
              <a:t>Approach TO the patient with DIARRHEA</a:t>
            </a:r>
          </a:p>
        </p:txBody>
      </p:sp>
      <p:sp>
        <p:nvSpPr>
          <p:cNvPr id="3" name="Subtitle 2">
            <a:extLst>
              <a:ext uri="{FF2B5EF4-FFF2-40B4-BE49-F238E27FC236}">
                <a16:creationId xmlns:a16="http://schemas.microsoft.com/office/drawing/2014/main" id="{98F61F6F-9692-01C6-7774-0C72A6ABE124}"/>
              </a:ext>
            </a:extLst>
          </p:cNvPr>
          <p:cNvSpPr>
            <a:spLocks noGrp="1"/>
          </p:cNvSpPr>
          <p:nvPr>
            <p:ph type="subTitle" idx="1"/>
          </p:nvPr>
        </p:nvSpPr>
        <p:spPr>
          <a:xfrm>
            <a:off x="884317" y="4757531"/>
            <a:ext cx="8468138" cy="1842052"/>
          </a:xfrm>
        </p:spPr>
        <p:txBody>
          <a:bodyPr>
            <a:normAutofit/>
          </a:bodyPr>
          <a:lstStyle/>
          <a:p>
            <a:r>
              <a:rPr lang="en-US" dirty="0"/>
              <a:t>PRESENTED </a:t>
            </a:r>
            <a:r>
              <a:rPr lang="en-US"/>
              <a:t>BY :</a:t>
            </a:r>
          </a:p>
          <a:p>
            <a:r>
              <a:rPr lang="en-US"/>
              <a:t>Batool Gharaibeh </a:t>
            </a:r>
          </a:p>
          <a:p>
            <a:r>
              <a:rPr lang="en-US"/>
              <a:t>Roa’a Alzawahreh </a:t>
            </a:r>
          </a:p>
          <a:p>
            <a:r>
              <a:rPr lang="en-US"/>
              <a:t>Hasan alsalahat</a:t>
            </a:r>
          </a:p>
          <a:p>
            <a:endParaRPr lang="en-US"/>
          </a:p>
          <a:p>
            <a:endParaRPr lang="en-US" dirty="0"/>
          </a:p>
        </p:txBody>
      </p:sp>
    </p:spTree>
    <p:extLst>
      <p:ext uri="{BB962C8B-B14F-4D97-AF65-F5344CB8AC3E}">
        <p14:creationId xmlns:p14="http://schemas.microsoft.com/office/powerpoint/2010/main" val="2471783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1496B-EE27-CCD7-9C37-A5DB3312F6E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C7CF087-A01D-80BB-23C6-062FE4246F3F}"/>
              </a:ext>
            </a:extLst>
          </p:cNvPr>
          <p:cNvSpPr>
            <a:spLocks noGrp="1"/>
          </p:cNvSpPr>
          <p:nvPr>
            <p:ph idx="1"/>
          </p:nvPr>
        </p:nvSpPr>
        <p:spPr/>
        <p:txBody>
          <a:bodyPr/>
          <a:lstStyle/>
          <a:p>
            <a:endParaRPr lang="en-US" dirty="0"/>
          </a:p>
        </p:txBody>
      </p:sp>
      <p:pic>
        <p:nvPicPr>
          <p:cNvPr id="4" name="Picture 3">
            <a:extLst>
              <a:ext uri="{FF2B5EF4-FFF2-40B4-BE49-F238E27FC236}">
                <a16:creationId xmlns:a16="http://schemas.microsoft.com/office/drawing/2014/main" id="{4F00BC64-D84B-33ED-F3D5-D2F0C3B3925F}"/>
              </a:ext>
            </a:extLst>
          </p:cNvPr>
          <p:cNvPicPr>
            <a:picLocks noChangeAspect="1"/>
          </p:cNvPicPr>
          <p:nvPr/>
        </p:nvPicPr>
        <p:blipFill rotWithShape="1">
          <a:blip r:embed="rId2"/>
          <a:srcRect l="6426" t="5146" r="8484" b="4215"/>
          <a:stretch/>
        </p:blipFill>
        <p:spPr>
          <a:xfrm>
            <a:off x="501109" y="0"/>
            <a:ext cx="11428668" cy="6858000"/>
          </a:xfrm>
          <a:prstGeom prst="rect">
            <a:avLst/>
          </a:prstGeom>
        </p:spPr>
      </p:pic>
    </p:spTree>
    <p:extLst>
      <p:ext uri="{BB962C8B-B14F-4D97-AF65-F5344CB8AC3E}">
        <p14:creationId xmlns:p14="http://schemas.microsoft.com/office/powerpoint/2010/main" val="1224712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DA2D0-8B49-1D5C-C00F-222ED537126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59805E2-5531-E254-B42A-C171FECED473}"/>
              </a:ext>
            </a:extLst>
          </p:cNvPr>
          <p:cNvSpPr>
            <a:spLocks noGrp="1"/>
          </p:cNvSpPr>
          <p:nvPr>
            <p:ph idx="1"/>
          </p:nvPr>
        </p:nvSpPr>
        <p:spPr/>
        <p:txBody>
          <a:bodyPr/>
          <a:lstStyle/>
          <a:p>
            <a:endParaRPr lang="en-US"/>
          </a:p>
        </p:txBody>
      </p:sp>
      <p:pic>
        <p:nvPicPr>
          <p:cNvPr id="4" name="Picture 3">
            <a:extLst>
              <a:ext uri="{FF2B5EF4-FFF2-40B4-BE49-F238E27FC236}">
                <a16:creationId xmlns:a16="http://schemas.microsoft.com/office/drawing/2014/main" id="{DD43E04E-EC11-34C1-2C1F-78461CE6B04A}"/>
              </a:ext>
            </a:extLst>
          </p:cNvPr>
          <p:cNvPicPr>
            <a:picLocks noChangeAspect="1"/>
          </p:cNvPicPr>
          <p:nvPr/>
        </p:nvPicPr>
        <p:blipFill>
          <a:blip r:embed="rId2"/>
          <a:stretch>
            <a:fillRect/>
          </a:stretch>
        </p:blipFill>
        <p:spPr>
          <a:xfrm>
            <a:off x="9018" y="0"/>
            <a:ext cx="12173966" cy="6858000"/>
          </a:xfrm>
          <a:prstGeom prst="rect">
            <a:avLst/>
          </a:prstGeom>
        </p:spPr>
      </p:pic>
    </p:spTree>
    <p:extLst>
      <p:ext uri="{BB962C8B-B14F-4D97-AF65-F5344CB8AC3E}">
        <p14:creationId xmlns:p14="http://schemas.microsoft.com/office/powerpoint/2010/main" val="13832151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73CFA-55C9-E687-90B0-547894A5DF3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8DA84C6-19E7-2681-937F-E4154468B7D7}"/>
              </a:ext>
            </a:extLst>
          </p:cNvPr>
          <p:cNvSpPr>
            <a:spLocks noGrp="1"/>
          </p:cNvSpPr>
          <p:nvPr>
            <p:ph idx="1"/>
          </p:nvPr>
        </p:nvSpPr>
        <p:spPr/>
        <p:txBody>
          <a:bodyPr/>
          <a:lstStyle/>
          <a:p>
            <a:endParaRPr lang="en-US"/>
          </a:p>
        </p:txBody>
      </p:sp>
      <p:pic>
        <p:nvPicPr>
          <p:cNvPr id="4" name="Picture 3">
            <a:extLst>
              <a:ext uri="{FF2B5EF4-FFF2-40B4-BE49-F238E27FC236}">
                <a16:creationId xmlns:a16="http://schemas.microsoft.com/office/drawing/2014/main" id="{772F9169-0BD7-43ED-F559-3BBA0E2E61C7}"/>
              </a:ext>
            </a:extLst>
          </p:cNvPr>
          <p:cNvPicPr>
            <a:picLocks noChangeAspect="1"/>
          </p:cNvPicPr>
          <p:nvPr/>
        </p:nvPicPr>
        <p:blipFill>
          <a:blip r:embed="rId2"/>
          <a:stretch>
            <a:fillRect/>
          </a:stretch>
        </p:blipFill>
        <p:spPr>
          <a:xfrm>
            <a:off x="-98474" y="-79701"/>
            <a:ext cx="12290474" cy="6923633"/>
          </a:xfrm>
          <a:prstGeom prst="rect">
            <a:avLst/>
          </a:prstGeom>
        </p:spPr>
      </p:pic>
    </p:spTree>
    <p:extLst>
      <p:ext uri="{BB962C8B-B14F-4D97-AF65-F5344CB8AC3E}">
        <p14:creationId xmlns:p14="http://schemas.microsoft.com/office/powerpoint/2010/main" val="1816288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C06EAFD-0C69-4B3B-BEA7-E7E11DDF9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4066C89-42FB-4624-9AFE-3A31B3649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4" y="0"/>
            <a:ext cx="4648169" cy="6858000"/>
          </a:xfrm>
          <a:prstGeom prst="rect">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algn="ctr" defTabSz="914400"/>
            <a:endParaRPr lang="en-US" sz="2000" kern="0">
              <a:solidFill>
                <a:prstClr val="white"/>
              </a:solidFill>
              <a:latin typeface="Rockwell Extra Bold" pitchFamily="18" charset="0"/>
            </a:endParaRPr>
          </a:p>
        </p:txBody>
      </p:sp>
      <p:sp>
        <p:nvSpPr>
          <p:cNvPr id="2" name="عنوان 1">
            <a:extLst>
              <a:ext uri="{FF2B5EF4-FFF2-40B4-BE49-F238E27FC236}">
                <a16:creationId xmlns:a16="http://schemas.microsoft.com/office/drawing/2014/main" id="{64FE0D7C-9D1E-8A00-853E-CE204A02C4CA}"/>
              </a:ext>
            </a:extLst>
          </p:cNvPr>
          <p:cNvSpPr>
            <a:spLocks noGrp="1"/>
          </p:cNvSpPr>
          <p:nvPr>
            <p:ph type="title"/>
          </p:nvPr>
        </p:nvSpPr>
        <p:spPr>
          <a:xfrm>
            <a:off x="687395" y="1226194"/>
            <a:ext cx="3349607" cy="4405612"/>
          </a:xfrm>
        </p:spPr>
        <p:txBody>
          <a:bodyPr>
            <a:normAutofit/>
          </a:bodyPr>
          <a:lstStyle/>
          <a:p>
            <a:r>
              <a:rPr lang="ar" sz="4800" u="sng" dirty="0">
                <a:solidFill>
                  <a:srgbClr val="FFFFFF"/>
                </a:solidFill>
              </a:rPr>
              <a:t>other causes of chronic diarrhea :</a:t>
            </a:r>
            <a:endParaRPr lang="en-US" sz="4800" u="sng" dirty="0">
              <a:solidFill>
                <a:srgbClr val="FFFFFF"/>
              </a:solidFill>
            </a:endParaRPr>
          </a:p>
        </p:txBody>
      </p:sp>
      <p:sp>
        <p:nvSpPr>
          <p:cNvPr id="4" name="Google Shape;62;p14">
            <a:extLst>
              <a:ext uri="{FF2B5EF4-FFF2-40B4-BE49-F238E27FC236}">
                <a16:creationId xmlns:a16="http://schemas.microsoft.com/office/drawing/2014/main" id="{FC636F24-01A9-5EDB-A718-F73CB4AB313D}"/>
              </a:ext>
            </a:extLst>
          </p:cNvPr>
          <p:cNvSpPr txBox="1">
            <a:spLocks noGrp="1"/>
          </p:cNvSpPr>
          <p:nvPr>
            <p:ph idx="1"/>
          </p:nvPr>
        </p:nvSpPr>
        <p:spPr>
          <a:xfrm>
            <a:off x="4651513" y="0"/>
            <a:ext cx="7537143" cy="6858000"/>
          </a:xfrm>
          <a:prstGeom prst="rect">
            <a:avLst/>
          </a:prstGeom>
        </p:spPr>
        <p:txBody>
          <a:bodyPr spcFirstLastPara="1" lIns="91425" tIns="91425" rIns="91425" bIns="91425" anchor="ctr" anchorCtr="0">
            <a:normAutofit/>
          </a:bodyPr>
          <a:lstStyle/>
          <a:p>
            <a:pPr marL="488157" indent="-342900">
              <a:spcBef>
                <a:spcPts val="0"/>
              </a:spcBef>
              <a:buSzPct val="100000"/>
            </a:pPr>
            <a:r>
              <a:rPr lang="en-US" sz="1900" b="1" dirty="0"/>
              <a:t>alcohol consumption.</a:t>
            </a:r>
          </a:p>
          <a:p>
            <a:pPr marL="145257" indent="0">
              <a:spcBef>
                <a:spcPts val="0"/>
              </a:spcBef>
              <a:buSzPct val="100000"/>
              <a:buNone/>
            </a:pPr>
            <a:r>
              <a:rPr lang="en-US" sz="1900" b="1" dirty="0"/>
              <a:t> </a:t>
            </a:r>
          </a:p>
          <a:p>
            <a:pPr marL="488157" indent="-342900">
              <a:spcBef>
                <a:spcPts val="0"/>
              </a:spcBef>
              <a:buSzPct val="100000"/>
            </a:pPr>
            <a:r>
              <a:rPr lang="en-US" sz="1900" b="1" dirty="0"/>
              <a:t>post cholecystectomy.</a:t>
            </a:r>
          </a:p>
          <a:p>
            <a:pPr marL="488157" indent="-342900">
              <a:spcBef>
                <a:spcPts val="0"/>
              </a:spcBef>
              <a:buSzPct val="100000"/>
            </a:pPr>
            <a:endParaRPr lang="en-US" sz="1900" b="1" dirty="0"/>
          </a:p>
          <a:p>
            <a:pPr marL="488157" indent="-342900">
              <a:spcBef>
                <a:spcPts val="0"/>
              </a:spcBef>
              <a:buSzPct val="100000"/>
            </a:pPr>
            <a:r>
              <a:rPr lang="en-US" sz="1900" b="1" dirty="0"/>
              <a:t>Small intestinal bacterial overgrowth (SIBO) :</a:t>
            </a:r>
          </a:p>
          <a:p>
            <a:pPr marL="457200" lvl="0" indent="-300037" rtl="0">
              <a:spcBef>
                <a:spcPts val="0"/>
              </a:spcBef>
              <a:spcAft>
                <a:spcPts val="0"/>
              </a:spcAft>
              <a:buSzPct val="85714"/>
              <a:buChar char="●"/>
            </a:pPr>
            <a:endParaRPr lang="en-US" sz="1900" b="1" dirty="0"/>
          </a:p>
          <a:p>
            <a:pPr marL="157163" lvl="0" indent="0" rtl="0">
              <a:spcBef>
                <a:spcPts val="0"/>
              </a:spcBef>
              <a:spcAft>
                <a:spcPts val="0"/>
              </a:spcAft>
              <a:buSzPct val="85714"/>
              <a:buNone/>
            </a:pPr>
            <a:r>
              <a:rPr lang="en-US" sz="1900" dirty="0"/>
              <a:t>              Dysmotility : diabetes, </a:t>
            </a:r>
            <a:r>
              <a:rPr lang="en-US" sz="1900"/>
              <a:t>systemic sclerosis. </a:t>
            </a:r>
            <a:endParaRPr lang="en-US" sz="1900" dirty="0"/>
          </a:p>
          <a:p>
            <a:pPr marL="457200" lvl="0" indent="0" rtl="0">
              <a:spcBef>
                <a:spcPts val="1200"/>
              </a:spcBef>
              <a:spcAft>
                <a:spcPts val="0"/>
              </a:spcAft>
              <a:buNone/>
            </a:pPr>
            <a:r>
              <a:rPr lang="en-US" sz="1900" dirty="0"/>
              <a:t>         Surgery and strictures : complication of diverticulitis or      </a:t>
            </a:r>
            <a:r>
              <a:rPr lang="en-US" sz="1900" dirty="0" err="1"/>
              <a:t>crhons</a:t>
            </a:r>
            <a:r>
              <a:rPr lang="en-US" sz="1900" dirty="0"/>
              <a:t> disease, abdominal surgery (subtotal gastrectomy)</a:t>
            </a:r>
          </a:p>
          <a:p>
            <a:pPr marL="457200" indent="0">
              <a:buNone/>
            </a:pPr>
            <a:r>
              <a:rPr lang="en-US" b="1" u="sng" dirty="0">
                <a:solidFill>
                  <a:srgbClr val="C00000"/>
                </a:solidFill>
              </a:rPr>
              <a:t>         Symptoms :</a:t>
            </a:r>
          </a:p>
          <a:p>
            <a:pPr marL="457200" lvl="0" indent="0" rtl="0">
              <a:spcBef>
                <a:spcPts val="1200"/>
              </a:spcBef>
              <a:spcAft>
                <a:spcPts val="0"/>
              </a:spcAft>
              <a:buNone/>
            </a:pPr>
            <a:r>
              <a:rPr lang="en-US" sz="1900" dirty="0"/>
              <a:t>                    Diarrhea </a:t>
            </a:r>
          </a:p>
          <a:p>
            <a:pPr marL="457200" lvl="0" indent="0" rtl="0">
              <a:spcBef>
                <a:spcPts val="1200"/>
              </a:spcBef>
              <a:spcAft>
                <a:spcPts val="0"/>
              </a:spcAft>
              <a:buNone/>
            </a:pPr>
            <a:r>
              <a:rPr lang="en-US" sz="1900" dirty="0"/>
              <a:t>                    Bloating </a:t>
            </a:r>
          </a:p>
          <a:p>
            <a:pPr marL="457200" lvl="0" indent="0" rtl="0">
              <a:spcBef>
                <a:spcPts val="1200"/>
              </a:spcBef>
              <a:spcAft>
                <a:spcPts val="0"/>
              </a:spcAft>
              <a:buNone/>
            </a:pPr>
            <a:r>
              <a:rPr lang="en-US" sz="1900" dirty="0"/>
              <a:t>                    Nutrients deficiency </a:t>
            </a:r>
          </a:p>
          <a:p>
            <a:pPr marL="457200" lvl="0" indent="0" rtl="0">
              <a:spcBef>
                <a:spcPts val="1200"/>
              </a:spcBef>
              <a:spcAft>
                <a:spcPts val="0"/>
              </a:spcAft>
              <a:buNone/>
            </a:pPr>
            <a:r>
              <a:rPr lang="en-US" sz="1900" dirty="0"/>
              <a:t>                    unintentional weight loss </a:t>
            </a:r>
          </a:p>
          <a:p>
            <a:pPr marL="457200" lvl="0" indent="0" rtl="0">
              <a:spcBef>
                <a:spcPts val="1200"/>
              </a:spcBef>
              <a:spcAft>
                <a:spcPts val="1200"/>
              </a:spcAft>
              <a:buNone/>
            </a:pPr>
            <a:r>
              <a:rPr lang="en-US" sz="1900" dirty="0"/>
              <a:t>                    steatorrhea </a:t>
            </a:r>
          </a:p>
        </p:txBody>
      </p:sp>
      <p:sp>
        <p:nvSpPr>
          <p:cNvPr id="13" name="Oval 12">
            <a:extLst>
              <a:ext uri="{FF2B5EF4-FFF2-40B4-BE49-F238E27FC236}">
                <a16:creationId xmlns:a16="http://schemas.microsoft.com/office/drawing/2014/main" id="{BA218FBC-B2D6-48CA-9289-C4110162E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5" name="Oval 14">
            <a:extLst>
              <a:ext uri="{FF2B5EF4-FFF2-40B4-BE49-F238E27FC236}">
                <a16:creationId xmlns:a16="http://schemas.microsoft.com/office/drawing/2014/main" id="{2DED9084-49DA-4911-ACB7-5F9E4DEFA0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7664422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7755D22-C825-6C68-2CA8-41986252FC98}"/>
              </a:ext>
            </a:extLst>
          </p:cNvPr>
          <p:cNvSpPr>
            <a:spLocks noGrp="1"/>
          </p:cNvSpPr>
          <p:nvPr>
            <p:ph type="title"/>
          </p:nvPr>
        </p:nvSpPr>
        <p:spPr>
          <a:xfrm>
            <a:off x="1066800" y="3429000"/>
            <a:ext cx="10058400" cy="1609344"/>
          </a:xfrm>
        </p:spPr>
        <p:txBody>
          <a:bodyPr vert="horz" lIns="91440" tIns="45720" rIns="91440" bIns="45720" rtlCol="0" anchor="ctr">
            <a:normAutofit/>
          </a:bodyPr>
          <a:lstStyle/>
          <a:p>
            <a:r>
              <a:rPr lang="en-US" sz="6600" u="sng" dirty="0"/>
              <a:t>History </a:t>
            </a:r>
          </a:p>
        </p:txBody>
      </p:sp>
    </p:spTree>
    <p:extLst>
      <p:ext uri="{BB962C8B-B14F-4D97-AF65-F5344CB8AC3E}">
        <p14:creationId xmlns:p14="http://schemas.microsoft.com/office/powerpoint/2010/main" val="3063516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68;p15">
            <a:extLst>
              <a:ext uri="{FF2B5EF4-FFF2-40B4-BE49-F238E27FC236}">
                <a16:creationId xmlns:a16="http://schemas.microsoft.com/office/drawing/2014/main" id="{886FCE0F-26AE-48FD-4FA1-C7AB4B8AE9CE}"/>
              </a:ext>
            </a:extLst>
          </p:cNvPr>
          <p:cNvSpPr txBox="1">
            <a:spLocks noGrp="1"/>
          </p:cNvSpPr>
          <p:nvPr>
            <p:ph idx="1"/>
          </p:nvPr>
        </p:nvSpPr>
        <p:spPr>
          <a:xfrm>
            <a:off x="483874" y="543339"/>
            <a:ext cx="11668369" cy="6858000"/>
          </a:xfrm>
          <a:prstGeom prst="rect">
            <a:avLst/>
          </a:prstGeom>
        </p:spPr>
        <p:txBody>
          <a:bodyPr spcFirstLastPara="1" wrap="square" lIns="91425" tIns="91425" rIns="91425" bIns="91425" anchor="t" anchorCtr="0">
            <a:normAutofit fontScale="92500" lnSpcReduction="20000"/>
          </a:bodyPr>
          <a:lstStyle/>
          <a:p>
            <a:pPr marL="457200" lvl="0" indent="-342900" algn="l" rtl="0">
              <a:spcBef>
                <a:spcPts val="0"/>
              </a:spcBef>
              <a:spcAft>
                <a:spcPts val="0"/>
              </a:spcAft>
              <a:buSzPts val="1800"/>
              <a:buFont typeface="Wingdings" panose="05000000000000000000" pitchFamily="2" charset="2"/>
              <a:buChar char="v"/>
            </a:pPr>
            <a:r>
              <a:rPr lang="ar" sz="2400" b="1" dirty="0">
                <a:solidFill>
                  <a:srgbClr val="A50021"/>
                </a:solidFill>
              </a:rPr>
              <a:t>Chronology of diarrhea</a:t>
            </a:r>
            <a:r>
              <a:rPr lang="en-US" sz="2400" b="1" dirty="0">
                <a:solidFill>
                  <a:srgbClr val="A50021"/>
                </a:solidFill>
              </a:rPr>
              <a:t>:</a:t>
            </a:r>
          </a:p>
          <a:p>
            <a:pPr marL="114300" lvl="0" indent="0" algn="l" rtl="0">
              <a:spcBef>
                <a:spcPts val="0"/>
              </a:spcBef>
              <a:spcAft>
                <a:spcPts val="0"/>
              </a:spcAft>
              <a:buSzPts val="1800"/>
              <a:buNone/>
            </a:pPr>
            <a:r>
              <a:rPr lang="en-US" sz="2400" dirty="0"/>
              <a:t>                    </a:t>
            </a:r>
            <a:r>
              <a:rPr lang="en-US" sz="2400" u="sng" dirty="0"/>
              <a:t>ask about:</a:t>
            </a:r>
            <a:r>
              <a:rPr lang="en-US" sz="2400" dirty="0"/>
              <a:t> (duration, episodic or continuous, nocturnal episode)</a:t>
            </a:r>
          </a:p>
          <a:p>
            <a:pPr marL="114300" lvl="0" indent="0" algn="l" rtl="0">
              <a:spcBef>
                <a:spcPts val="0"/>
              </a:spcBef>
              <a:spcAft>
                <a:spcPts val="0"/>
              </a:spcAft>
              <a:buSzPts val="1800"/>
              <a:buNone/>
            </a:pPr>
            <a:r>
              <a:rPr lang="en-US" sz="2400" dirty="0"/>
              <a:t> </a:t>
            </a:r>
          </a:p>
          <a:p>
            <a:pPr marL="457200" indent="-342900">
              <a:spcBef>
                <a:spcPts val="0"/>
              </a:spcBef>
              <a:buSzPts val="1800"/>
              <a:buFont typeface="Wingdings" panose="05000000000000000000" pitchFamily="2" charset="2"/>
              <a:buChar char="v"/>
            </a:pPr>
            <a:r>
              <a:rPr lang="ar" sz="2400" b="1" dirty="0">
                <a:solidFill>
                  <a:srgbClr val="A50021"/>
                </a:solidFill>
              </a:rPr>
              <a:t>Characteristics of stool</a:t>
            </a:r>
            <a:r>
              <a:rPr lang="en-US" sz="2400" b="1" dirty="0">
                <a:solidFill>
                  <a:srgbClr val="A50021"/>
                </a:solidFill>
              </a:rPr>
              <a:t>:</a:t>
            </a:r>
          </a:p>
          <a:p>
            <a:pPr marL="114300" lvl="0" indent="0" algn="l" rtl="0">
              <a:spcBef>
                <a:spcPts val="0"/>
              </a:spcBef>
              <a:spcAft>
                <a:spcPts val="0"/>
              </a:spcAft>
              <a:buSzPts val="1800"/>
              <a:buNone/>
            </a:pPr>
            <a:r>
              <a:rPr lang="en-US" sz="2400" dirty="0"/>
              <a:t>                    </a:t>
            </a:r>
            <a:r>
              <a:rPr lang="en-US" sz="2400" u="sng" dirty="0"/>
              <a:t>ask about:</a:t>
            </a:r>
            <a:r>
              <a:rPr lang="en-US" sz="2400" dirty="0"/>
              <a:t> (</a:t>
            </a:r>
            <a:r>
              <a:rPr lang="ar" sz="2400" dirty="0"/>
              <a:t>bloody, fatty, watery</a:t>
            </a:r>
            <a:r>
              <a:rPr lang="en-US" sz="2400" dirty="0"/>
              <a:t>)</a:t>
            </a:r>
            <a:r>
              <a:rPr lang="ar" sz="2400" dirty="0"/>
              <a:t> </a:t>
            </a:r>
            <a:endParaRPr lang="en-US" sz="2400" dirty="0"/>
          </a:p>
          <a:p>
            <a:pPr marL="114300" lvl="0" indent="0" algn="l" rtl="0">
              <a:spcBef>
                <a:spcPts val="0"/>
              </a:spcBef>
              <a:spcAft>
                <a:spcPts val="0"/>
              </a:spcAft>
              <a:buSzPts val="1800"/>
              <a:buNone/>
            </a:pPr>
            <a:endParaRPr sz="2400" dirty="0"/>
          </a:p>
          <a:p>
            <a:pPr marL="457200" indent="-342900">
              <a:spcBef>
                <a:spcPts val="0"/>
              </a:spcBef>
              <a:buSzPts val="1800"/>
              <a:buFont typeface="Wingdings" panose="05000000000000000000" pitchFamily="2" charset="2"/>
              <a:buChar char="v"/>
            </a:pPr>
            <a:r>
              <a:rPr lang="ar" sz="2400" b="1" dirty="0">
                <a:solidFill>
                  <a:srgbClr val="A50021"/>
                </a:solidFill>
              </a:rPr>
              <a:t>Triggers</a:t>
            </a:r>
            <a:r>
              <a:rPr lang="en-US" sz="2400" b="1" dirty="0">
                <a:solidFill>
                  <a:srgbClr val="A50021"/>
                </a:solidFill>
              </a:rPr>
              <a:t>:</a:t>
            </a:r>
          </a:p>
          <a:p>
            <a:pPr marL="114300" lvl="0" indent="0" algn="l" rtl="0">
              <a:spcBef>
                <a:spcPts val="0"/>
              </a:spcBef>
              <a:spcAft>
                <a:spcPts val="0"/>
              </a:spcAft>
              <a:buSzPts val="1800"/>
              <a:buNone/>
            </a:pPr>
            <a:r>
              <a:rPr lang="en-US" sz="2400" dirty="0"/>
              <a:t>                    </a:t>
            </a:r>
            <a:r>
              <a:rPr lang="en-US" sz="2400" u="sng" dirty="0"/>
              <a:t>ask about: </a:t>
            </a:r>
            <a:r>
              <a:rPr lang="en-US" sz="2400" dirty="0"/>
              <a:t>(</a:t>
            </a:r>
            <a:r>
              <a:rPr lang="ar" sz="2400" dirty="0"/>
              <a:t>specific food or emotional stimulation</a:t>
            </a:r>
            <a:r>
              <a:rPr lang="en-US" sz="2400" dirty="0"/>
              <a:t>)</a:t>
            </a:r>
          </a:p>
          <a:p>
            <a:pPr marL="114300" lvl="0" indent="0" algn="l" rtl="0">
              <a:spcBef>
                <a:spcPts val="0"/>
              </a:spcBef>
              <a:spcAft>
                <a:spcPts val="0"/>
              </a:spcAft>
              <a:buSzPts val="1800"/>
              <a:buNone/>
            </a:pPr>
            <a:r>
              <a:rPr lang="ar" sz="2400" dirty="0"/>
              <a:t> </a:t>
            </a:r>
            <a:endParaRPr sz="2400" dirty="0"/>
          </a:p>
          <a:p>
            <a:pPr marL="457200" lvl="0" indent="-342900">
              <a:spcBef>
                <a:spcPts val="0"/>
              </a:spcBef>
              <a:spcAft>
                <a:spcPts val="0"/>
              </a:spcAft>
              <a:buSzPts val="1800"/>
              <a:buFont typeface="Wingdings" panose="05000000000000000000" pitchFamily="2" charset="2"/>
              <a:buChar char="v"/>
            </a:pPr>
            <a:r>
              <a:rPr lang="ar" sz="2400" b="1" dirty="0">
                <a:solidFill>
                  <a:srgbClr val="A50021"/>
                </a:solidFill>
              </a:rPr>
              <a:t>Response to fasting</a:t>
            </a:r>
            <a:endParaRPr lang="en-US" sz="2400" b="1" dirty="0">
              <a:solidFill>
                <a:srgbClr val="A50021"/>
              </a:solidFill>
            </a:endParaRPr>
          </a:p>
          <a:p>
            <a:pPr marL="457200" indent="-342900">
              <a:spcBef>
                <a:spcPts val="0"/>
              </a:spcBef>
              <a:buSzPts val="1800"/>
              <a:buFont typeface="Wingdings" panose="05000000000000000000" pitchFamily="2" charset="2"/>
              <a:buChar char="v"/>
            </a:pPr>
            <a:endParaRPr sz="2400" b="1" dirty="0">
              <a:solidFill>
                <a:srgbClr val="A50021"/>
              </a:solidFill>
            </a:endParaRPr>
          </a:p>
          <a:p>
            <a:pPr marL="457200" indent="-342900">
              <a:spcBef>
                <a:spcPts val="0"/>
              </a:spcBef>
              <a:buSzPts val="1800"/>
              <a:buFont typeface="Wingdings" panose="05000000000000000000" pitchFamily="2" charset="2"/>
              <a:buChar char="v"/>
            </a:pPr>
            <a:r>
              <a:rPr lang="ar" sz="2400" b="1" dirty="0">
                <a:solidFill>
                  <a:srgbClr val="A50021"/>
                </a:solidFill>
              </a:rPr>
              <a:t>Presence of associated symptoms </a:t>
            </a:r>
            <a:r>
              <a:rPr lang="en-US" sz="2400" b="1" dirty="0">
                <a:solidFill>
                  <a:srgbClr val="A50021"/>
                </a:solidFill>
              </a:rPr>
              <a:t>:</a:t>
            </a:r>
          </a:p>
          <a:p>
            <a:pPr marL="114300" lvl="0" indent="0" algn="l" rtl="0">
              <a:spcBef>
                <a:spcPts val="0"/>
              </a:spcBef>
              <a:spcAft>
                <a:spcPts val="0"/>
              </a:spcAft>
              <a:buSzPts val="1800"/>
              <a:buNone/>
            </a:pPr>
            <a:r>
              <a:rPr lang="en-US" sz="2400" dirty="0"/>
              <a:t>                    </a:t>
            </a:r>
            <a:r>
              <a:rPr lang="en-US" sz="2400" u="sng" dirty="0"/>
              <a:t>ask about:</a:t>
            </a:r>
            <a:r>
              <a:rPr lang="en-US" sz="2400" dirty="0"/>
              <a:t>(</a:t>
            </a:r>
            <a:r>
              <a:rPr lang="ar" sz="2400" dirty="0"/>
              <a:t>fever, abdominal pain, fecal incontinence, weight loss</a:t>
            </a:r>
            <a:r>
              <a:rPr lang="en-US" sz="2400" dirty="0"/>
              <a:t>)</a:t>
            </a:r>
          </a:p>
          <a:p>
            <a:pPr marL="114300" lvl="0" indent="0" algn="l" rtl="0">
              <a:spcBef>
                <a:spcPts val="0"/>
              </a:spcBef>
              <a:spcAft>
                <a:spcPts val="0"/>
              </a:spcAft>
              <a:buSzPts val="1800"/>
              <a:buNone/>
            </a:pPr>
            <a:endParaRPr sz="2400" dirty="0"/>
          </a:p>
          <a:p>
            <a:pPr marL="457200" lvl="0" indent="-342900">
              <a:spcBef>
                <a:spcPts val="0"/>
              </a:spcBef>
              <a:spcAft>
                <a:spcPts val="0"/>
              </a:spcAft>
              <a:buSzPts val="1800"/>
              <a:buFont typeface="Wingdings" panose="05000000000000000000" pitchFamily="2" charset="2"/>
              <a:buChar char="v"/>
            </a:pPr>
            <a:r>
              <a:rPr lang="ar" sz="2400" b="1" dirty="0">
                <a:solidFill>
                  <a:srgbClr val="A50021"/>
                </a:solidFill>
              </a:rPr>
              <a:t>Medications history </a:t>
            </a:r>
            <a:endParaRPr lang="en-US" sz="2400" b="1" dirty="0">
              <a:solidFill>
                <a:srgbClr val="A50021"/>
              </a:solidFill>
            </a:endParaRPr>
          </a:p>
          <a:p>
            <a:pPr marL="457200" lvl="0" indent="-342900" algn="l" rtl="0">
              <a:spcBef>
                <a:spcPts val="0"/>
              </a:spcBef>
              <a:spcAft>
                <a:spcPts val="0"/>
              </a:spcAft>
              <a:buSzPts val="1800"/>
              <a:buChar char="●"/>
            </a:pPr>
            <a:endParaRPr sz="2400" dirty="0"/>
          </a:p>
          <a:p>
            <a:pPr marL="457200" indent="-342900">
              <a:spcBef>
                <a:spcPts val="0"/>
              </a:spcBef>
              <a:buSzPts val="1800"/>
              <a:buFont typeface="Wingdings" panose="05000000000000000000" pitchFamily="2" charset="2"/>
              <a:buChar char="v"/>
            </a:pPr>
            <a:r>
              <a:rPr lang="ar" sz="2400" b="1" dirty="0">
                <a:solidFill>
                  <a:srgbClr val="A50021"/>
                </a:solidFill>
              </a:rPr>
              <a:t>Travel history </a:t>
            </a:r>
            <a:endParaRPr lang="en-US" sz="2400" b="1" dirty="0">
              <a:solidFill>
                <a:srgbClr val="A50021"/>
              </a:solidFill>
            </a:endParaRPr>
          </a:p>
          <a:p>
            <a:pPr marL="457200" lvl="0" indent="-342900" algn="l" rtl="0">
              <a:spcBef>
                <a:spcPts val="0"/>
              </a:spcBef>
              <a:spcAft>
                <a:spcPts val="0"/>
              </a:spcAft>
              <a:buSzPts val="1800"/>
              <a:buChar char="●"/>
            </a:pPr>
            <a:endParaRPr sz="2400" dirty="0"/>
          </a:p>
          <a:p>
            <a:pPr marL="457200" lvl="0" indent="-342900">
              <a:spcBef>
                <a:spcPts val="0"/>
              </a:spcBef>
              <a:spcAft>
                <a:spcPts val="0"/>
              </a:spcAft>
              <a:buSzPts val="1800"/>
              <a:buFont typeface="Wingdings" panose="05000000000000000000" pitchFamily="2" charset="2"/>
              <a:buChar char="v"/>
            </a:pPr>
            <a:r>
              <a:rPr lang="ar" sz="2400" b="1" dirty="0">
                <a:solidFill>
                  <a:srgbClr val="A50021"/>
                </a:solidFill>
              </a:rPr>
              <a:t>Environmental exposure</a:t>
            </a:r>
            <a:r>
              <a:rPr lang="en-US" sz="2400" b="1" dirty="0">
                <a:solidFill>
                  <a:srgbClr val="A50021"/>
                </a:solidFill>
              </a:rPr>
              <a:t>:</a:t>
            </a:r>
          </a:p>
          <a:p>
            <a:pPr marL="114300" lvl="0" indent="0" algn="l" rtl="0">
              <a:spcBef>
                <a:spcPts val="0"/>
              </a:spcBef>
              <a:spcAft>
                <a:spcPts val="0"/>
              </a:spcAft>
              <a:buSzPts val="1800"/>
              <a:buNone/>
            </a:pPr>
            <a:r>
              <a:rPr lang="en-US" sz="2400" dirty="0"/>
              <a:t>                    </a:t>
            </a:r>
            <a:r>
              <a:rPr lang="en-US" sz="2400" u="sng" dirty="0"/>
              <a:t>ask about: </a:t>
            </a:r>
            <a:r>
              <a:rPr lang="en-US" sz="2400" dirty="0"/>
              <a:t>(</a:t>
            </a:r>
            <a:r>
              <a:rPr lang="ar" sz="2400" dirty="0"/>
              <a:t>contaminated food or water</a:t>
            </a:r>
            <a:r>
              <a:rPr lang="en-US" sz="2400" dirty="0"/>
              <a:t>)</a:t>
            </a:r>
          </a:p>
          <a:p>
            <a:pPr marL="114300" lvl="0" indent="0" algn="l" rtl="0">
              <a:spcBef>
                <a:spcPts val="0"/>
              </a:spcBef>
              <a:spcAft>
                <a:spcPts val="0"/>
              </a:spcAft>
              <a:buSzPts val="1800"/>
              <a:buNone/>
            </a:pPr>
            <a:endParaRPr sz="2400" dirty="0"/>
          </a:p>
          <a:p>
            <a:pPr marL="457200" indent="-342900">
              <a:spcBef>
                <a:spcPts val="0"/>
              </a:spcBef>
              <a:buSzPts val="1800"/>
              <a:buFont typeface="Wingdings" panose="05000000000000000000" pitchFamily="2" charset="2"/>
              <a:buChar char="v"/>
            </a:pPr>
            <a:r>
              <a:rPr lang="ar" sz="2400" b="1" dirty="0">
                <a:solidFill>
                  <a:srgbClr val="A50021"/>
                </a:solidFill>
              </a:rPr>
              <a:t>Abdominal surgery</a:t>
            </a:r>
            <a:endParaRPr lang="en-US" sz="2400" b="1" dirty="0">
              <a:solidFill>
                <a:srgbClr val="A50021"/>
              </a:solidFill>
            </a:endParaRPr>
          </a:p>
          <a:p>
            <a:pPr marL="457200" lvl="0" indent="-342900" algn="l" rtl="0">
              <a:spcBef>
                <a:spcPts val="0"/>
              </a:spcBef>
              <a:spcAft>
                <a:spcPts val="0"/>
              </a:spcAft>
              <a:buSzPts val="1800"/>
              <a:buChar char="●"/>
            </a:pPr>
            <a:endParaRPr sz="2400" dirty="0"/>
          </a:p>
          <a:p>
            <a:pPr marL="457200" lvl="0" indent="-342900">
              <a:spcBef>
                <a:spcPts val="0"/>
              </a:spcBef>
              <a:spcAft>
                <a:spcPts val="0"/>
              </a:spcAft>
              <a:buSzPts val="1800"/>
              <a:buFont typeface="Wingdings" panose="05000000000000000000" pitchFamily="2" charset="2"/>
              <a:buChar char="v"/>
            </a:pPr>
            <a:r>
              <a:rPr lang="ar" sz="2400" b="1" dirty="0">
                <a:solidFill>
                  <a:srgbClr val="A50021"/>
                </a:solidFill>
              </a:rPr>
              <a:t>HIV risk factors </a:t>
            </a:r>
            <a:endParaRPr lang="en-US" sz="2400" b="1" dirty="0">
              <a:solidFill>
                <a:srgbClr val="A50021"/>
              </a:solidFill>
            </a:endParaRPr>
          </a:p>
          <a:p>
            <a:pPr marL="457200" lvl="0" indent="-342900" algn="l" rtl="0">
              <a:spcBef>
                <a:spcPts val="0"/>
              </a:spcBef>
              <a:spcAft>
                <a:spcPts val="0"/>
              </a:spcAft>
              <a:buSzPts val="1800"/>
              <a:buChar char="●"/>
            </a:pPr>
            <a:endParaRPr sz="2400" dirty="0"/>
          </a:p>
          <a:p>
            <a:pPr marL="457200" indent="-342900">
              <a:spcBef>
                <a:spcPts val="0"/>
              </a:spcBef>
              <a:buSzPts val="1800"/>
              <a:buFont typeface="Wingdings" panose="05000000000000000000" pitchFamily="2" charset="2"/>
              <a:buChar char="v"/>
            </a:pPr>
            <a:r>
              <a:rPr lang="ar" sz="2400" b="1" dirty="0">
                <a:solidFill>
                  <a:srgbClr val="A50021"/>
                </a:solidFill>
              </a:rPr>
              <a:t>Family history of IBD, IBS</a:t>
            </a:r>
            <a:endParaRPr sz="2400" b="1" dirty="0">
              <a:solidFill>
                <a:srgbClr val="A50021"/>
              </a:solidFill>
            </a:endParaRPr>
          </a:p>
        </p:txBody>
      </p:sp>
      <p:sp>
        <p:nvSpPr>
          <p:cNvPr id="2" name="Title 1">
            <a:extLst>
              <a:ext uri="{FF2B5EF4-FFF2-40B4-BE49-F238E27FC236}">
                <a16:creationId xmlns:a16="http://schemas.microsoft.com/office/drawing/2014/main" id="{81909793-6A8A-075B-E707-858A72AAD224}"/>
              </a:ext>
            </a:extLst>
          </p:cNvPr>
          <p:cNvSpPr>
            <a:spLocks noGrp="1"/>
          </p:cNvSpPr>
          <p:nvPr>
            <p:ph type="title"/>
          </p:nvPr>
        </p:nvSpPr>
        <p:spPr>
          <a:xfrm>
            <a:off x="0" y="-562290"/>
            <a:ext cx="10058400" cy="1609344"/>
          </a:xfrm>
        </p:spPr>
        <p:txBody>
          <a:bodyPr>
            <a:normAutofit/>
          </a:bodyPr>
          <a:lstStyle/>
          <a:p>
            <a:pPr marL="114300">
              <a:lnSpc>
                <a:spcPct val="70000"/>
              </a:lnSpc>
              <a:spcBef>
                <a:spcPts val="0"/>
              </a:spcBef>
              <a:buClr>
                <a:schemeClr val="accent1">
                  <a:lumMod val="75000"/>
                </a:schemeClr>
              </a:buClr>
              <a:buSzPts val="1800"/>
            </a:pPr>
            <a:r>
              <a:rPr lang="en-US" sz="2800" b="1" dirty="0">
                <a:solidFill>
                  <a:srgbClr val="A50021"/>
                </a:solidFill>
                <a:latin typeface="+mn-lt"/>
                <a:ea typeface="+mn-ea"/>
                <a:cs typeface="+mn-cs"/>
              </a:rPr>
              <a:t>For:</a:t>
            </a:r>
          </a:p>
        </p:txBody>
      </p:sp>
    </p:spTree>
    <p:extLst>
      <p:ext uri="{BB962C8B-B14F-4D97-AF65-F5344CB8AC3E}">
        <p14:creationId xmlns:p14="http://schemas.microsoft.com/office/powerpoint/2010/main" val="42530684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A8AA3A3-729B-103A-A008-441A1ABEFD85}"/>
              </a:ext>
            </a:extLst>
          </p:cNvPr>
          <p:cNvSpPr>
            <a:spLocks noGrp="1"/>
          </p:cNvSpPr>
          <p:nvPr>
            <p:ph type="title"/>
          </p:nvPr>
        </p:nvSpPr>
        <p:spPr>
          <a:xfrm>
            <a:off x="1066800" y="3429000"/>
            <a:ext cx="10058400" cy="1609344"/>
          </a:xfrm>
        </p:spPr>
        <p:txBody>
          <a:bodyPr vert="horz" lIns="91440" tIns="45720" rIns="91440" bIns="45720" rtlCol="0" anchor="ctr">
            <a:normAutofit/>
          </a:bodyPr>
          <a:lstStyle/>
          <a:p>
            <a:r>
              <a:rPr lang="en-US" sz="6600" u="sng" dirty="0"/>
              <a:t>Physical examination</a:t>
            </a:r>
          </a:p>
        </p:txBody>
      </p:sp>
    </p:spTree>
    <p:extLst>
      <p:ext uri="{BB962C8B-B14F-4D97-AF65-F5344CB8AC3E}">
        <p14:creationId xmlns:p14="http://schemas.microsoft.com/office/powerpoint/2010/main" val="21385590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E2D32-7D18-0268-D915-94AAE76D019B}"/>
              </a:ext>
            </a:extLst>
          </p:cNvPr>
          <p:cNvSpPr>
            <a:spLocks noGrp="1"/>
          </p:cNvSpPr>
          <p:nvPr>
            <p:ph idx="1"/>
          </p:nvPr>
        </p:nvSpPr>
        <p:spPr>
          <a:xfrm>
            <a:off x="240328" y="173935"/>
            <a:ext cx="11128248" cy="5589104"/>
          </a:xfrm>
        </p:spPr>
        <p:txBody>
          <a:bodyPr>
            <a:normAutofit/>
          </a:bodyPr>
          <a:lstStyle/>
          <a:p>
            <a:pPr marL="0" indent="0" defTabSz="457200">
              <a:lnSpc>
                <a:spcPct val="70000"/>
              </a:lnSpc>
              <a:spcBef>
                <a:spcPts val="0"/>
              </a:spcBef>
              <a:buSzPts val="1800"/>
              <a:buNone/>
            </a:pPr>
            <a:r>
              <a:rPr lang="en-US" sz="2800" b="1" dirty="0">
                <a:solidFill>
                  <a:srgbClr val="A50021"/>
                </a:solidFill>
              </a:rPr>
              <a:t>1- Vital signs :</a:t>
            </a:r>
          </a:p>
          <a:p>
            <a:pPr marL="0" indent="0">
              <a:buNone/>
            </a:pPr>
            <a:r>
              <a:rPr lang="en-US" dirty="0"/>
              <a:t>                Blood pressure </a:t>
            </a:r>
          </a:p>
          <a:p>
            <a:pPr marL="0" indent="0">
              <a:buNone/>
            </a:pPr>
            <a:r>
              <a:rPr lang="en-US" dirty="0"/>
              <a:t>                Pulse rate</a:t>
            </a:r>
          </a:p>
          <a:p>
            <a:pPr marL="0" indent="0">
              <a:buNone/>
            </a:pPr>
            <a:r>
              <a:rPr lang="en-US" dirty="0"/>
              <a:t>                Temperature </a:t>
            </a:r>
          </a:p>
          <a:p>
            <a:pPr marL="0" indent="0">
              <a:buNone/>
            </a:pPr>
            <a:r>
              <a:rPr lang="en-US" dirty="0"/>
              <a:t>                Respiratory rate</a:t>
            </a:r>
          </a:p>
          <a:p>
            <a:endParaRPr lang="en-US" sz="2400" dirty="0"/>
          </a:p>
          <a:p>
            <a:endParaRPr lang="en-US" sz="2400" dirty="0"/>
          </a:p>
        </p:txBody>
      </p:sp>
      <p:sp>
        <p:nvSpPr>
          <p:cNvPr id="8" name="مربع نص 5">
            <a:extLst>
              <a:ext uri="{FF2B5EF4-FFF2-40B4-BE49-F238E27FC236}">
                <a16:creationId xmlns:a16="http://schemas.microsoft.com/office/drawing/2014/main" id="{CB92C305-DFFC-A02E-C9DB-35C82D7F87C3}"/>
              </a:ext>
            </a:extLst>
          </p:cNvPr>
          <p:cNvSpPr txBox="1"/>
          <p:nvPr/>
        </p:nvSpPr>
        <p:spPr>
          <a:xfrm>
            <a:off x="240328" y="2445267"/>
            <a:ext cx="7029310" cy="523220"/>
          </a:xfrm>
          <a:prstGeom prst="rect">
            <a:avLst/>
          </a:prstGeom>
          <a:noFill/>
        </p:spPr>
        <p:txBody>
          <a:bodyPr wrap="square" rtlCol="0">
            <a:spAutoFit/>
          </a:bodyPr>
          <a:lstStyle/>
          <a:p>
            <a:r>
              <a:rPr lang="en-US" sz="2800" b="1" dirty="0">
                <a:solidFill>
                  <a:srgbClr val="A50021"/>
                </a:solidFill>
              </a:rPr>
              <a:t>2- dehydration</a:t>
            </a:r>
            <a:r>
              <a:rPr lang="en-US" dirty="0"/>
              <a:t>:</a:t>
            </a:r>
          </a:p>
        </p:txBody>
      </p:sp>
      <p:graphicFrame>
        <p:nvGraphicFramePr>
          <p:cNvPr id="9" name="عنصر نائب للمحتوى 3">
            <a:extLst>
              <a:ext uri="{FF2B5EF4-FFF2-40B4-BE49-F238E27FC236}">
                <a16:creationId xmlns:a16="http://schemas.microsoft.com/office/drawing/2014/main" id="{22B73BCD-ECD0-39A1-F509-9F576FC4AB3B}"/>
              </a:ext>
            </a:extLst>
          </p:cNvPr>
          <p:cNvGraphicFramePr>
            <a:graphicFrameLocks/>
          </p:cNvGraphicFramePr>
          <p:nvPr>
            <p:extLst>
              <p:ext uri="{D42A27DB-BD31-4B8C-83A1-F6EECF244321}">
                <p14:modId xmlns:p14="http://schemas.microsoft.com/office/powerpoint/2010/main" val="2325873937"/>
              </p:ext>
            </p:extLst>
          </p:nvPr>
        </p:nvGraphicFramePr>
        <p:xfrm>
          <a:off x="1" y="2968487"/>
          <a:ext cx="12192001" cy="3889512"/>
        </p:xfrm>
        <a:graphic>
          <a:graphicData uri="http://schemas.openxmlformats.org/drawingml/2006/table">
            <a:tbl>
              <a:tblPr firstRow="1" firstCol="1" bandRow="1">
                <a:tableStyleId>{5C22544A-7EE6-4342-B048-85BDC9FD1C3A}</a:tableStyleId>
              </a:tblPr>
              <a:tblGrid>
                <a:gridCol w="3047248">
                  <a:extLst>
                    <a:ext uri="{9D8B030D-6E8A-4147-A177-3AD203B41FA5}">
                      <a16:colId xmlns:a16="http://schemas.microsoft.com/office/drawing/2014/main" val="1522923346"/>
                    </a:ext>
                  </a:extLst>
                </a:gridCol>
                <a:gridCol w="3048251">
                  <a:extLst>
                    <a:ext uri="{9D8B030D-6E8A-4147-A177-3AD203B41FA5}">
                      <a16:colId xmlns:a16="http://schemas.microsoft.com/office/drawing/2014/main" val="100125901"/>
                    </a:ext>
                  </a:extLst>
                </a:gridCol>
                <a:gridCol w="3048251">
                  <a:extLst>
                    <a:ext uri="{9D8B030D-6E8A-4147-A177-3AD203B41FA5}">
                      <a16:colId xmlns:a16="http://schemas.microsoft.com/office/drawing/2014/main" val="1720522611"/>
                    </a:ext>
                  </a:extLst>
                </a:gridCol>
                <a:gridCol w="3048251">
                  <a:extLst>
                    <a:ext uri="{9D8B030D-6E8A-4147-A177-3AD203B41FA5}">
                      <a16:colId xmlns:a16="http://schemas.microsoft.com/office/drawing/2014/main" val="3351445168"/>
                    </a:ext>
                  </a:extLst>
                </a:gridCol>
              </a:tblGrid>
              <a:tr h="432168">
                <a:tc>
                  <a:txBody>
                    <a:bodyPr/>
                    <a:lstStyle/>
                    <a:p>
                      <a:pPr algn="l"/>
                      <a:r>
                        <a:rPr lang="en-US" sz="1800" dirty="0">
                          <a:effectLst/>
                        </a:rPr>
                        <a:t>Symptom/Signs</a:t>
                      </a:r>
                      <a:endParaRPr lang="en-US" sz="1800" dirty="0">
                        <a:effectLst/>
                        <a:latin typeface="Tahoma" panose="020B0604030504040204" pitchFamily="34" charset="0"/>
                        <a:ea typeface="Calibri" panose="020F0502020204030204" pitchFamily="34" charset="0"/>
                        <a:cs typeface="Arial" panose="020B0604020202020204" pitchFamily="34" charset="0"/>
                      </a:endParaRPr>
                    </a:p>
                  </a:txBody>
                  <a:tcPr marL="76200" marR="76200" marT="76200" marB="76200" anchor="b"/>
                </a:tc>
                <a:tc>
                  <a:txBody>
                    <a:bodyPr/>
                    <a:lstStyle/>
                    <a:p>
                      <a:pPr algn="l"/>
                      <a:r>
                        <a:rPr lang="en-US" sz="1800" dirty="0">
                          <a:effectLst/>
                        </a:rPr>
                        <a:t>Mild (A)</a:t>
                      </a:r>
                      <a:endParaRPr lang="en-US" sz="1800" dirty="0">
                        <a:effectLst/>
                        <a:latin typeface="Tahoma" panose="020B0604030504040204" pitchFamily="34" charset="0"/>
                        <a:ea typeface="Calibri" panose="020F0502020204030204" pitchFamily="34" charset="0"/>
                        <a:cs typeface="Arial" panose="020B0604020202020204" pitchFamily="34" charset="0"/>
                      </a:endParaRPr>
                    </a:p>
                  </a:txBody>
                  <a:tcPr marL="76200" marR="76200" marT="76200" marB="76200" anchor="b"/>
                </a:tc>
                <a:tc>
                  <a:txBody>
                    <a:bodyPr/>
                    <a:lstStyle/>
                    <a:p>
                      <a:pPr algn="l"/>
                      <a:r>
                        <a:rPr lang="en-US" sz="1800">
                          <a:effectLst/>
                        </a:rPr>
                        <a:t>Moderate (B)</a:t>
                      </a:r>
                      <a:endParaRPr lang="en-US" sz="1800">
                        <a:effectLst/>
                        <a:latin typeface="Tahoma" panose="020B0604030504040204" pitchFamily="34" charset="0"/>
                        <a:ea typeface="Calibri" panose="020F0502020204030204" pitchFamily="34" charset="0"/>
                        <a:cs typeface="Arial" panose="020B0604020202020204" pitchFamily="34" charset="0"/>
                      </a:endParaRPr>
                    </a:p>
                  </a:txBody>
                  <a:tcPr marL="76200" marR="76200" marT="76200" marB="76200" anchor="b"/>
                </a:tc>
                <a:tc>
                  <a:txBody>
                    <a:bodyPr/>
                    <a:lstStyle/>
                    <a:p>
                      <a:pPr algn="l"/>
                      <a:r>
                        <a:rPr lang="en-US" sz="1800">
                          <a:effectLst/>
                        </a:rPr>
                        <a:t>Severe (C)</a:t>
                      </a:r>
                      <a:endParaRPr lang="en-US" sz="1800">
                        <a:effectLst/>
                        <a:latin typeface="Tahoma" panose="020B0604030504040204" pitchFamily="34" charset="0"/>
                        <a:ea typeface="Calibri" panose="020F0502020204030204" pitchFamily="34" charset="0"/>
                        <a:cs typeface="Arial" panose="020B0604020202020204" pitchFamily="34" charset="0"/>
                      </a:endParaRPr>
                    </a:p>
                  </a:txBody>
                  <a:tcPr marL="76200" marR="76200" marT="76200" marB="76200" anchor="b"/>
                </a:tc>
                <a:extLst>
                  <a:ext uri="{0D108BD9-81ED-4DB2-BD59-A6C34878D82A}">
                    <a16:rowId xmlns:a16="http://schemas.microsoft.com/office/drawing/2014/main" val="3029639536"/>
                  </a:ext>
                </a:extLst>
              </a:tr>
              <a:tr h="432168">
                <a:tc>
                  <a:txBody>
                    <a:bodyPr/>
                    <a:lstStyle/>
                    <a:p>
                      <a:pPr algn="l"/>
                      <a:r>
                        <a:rPr lang="en-US" sz="1800">
                          <a:effectLst/>
                        </a:rPr>
                        <a:t>Look:</a:t>
                      </a:r>
                      <a:endParaRPr lang="en-US" sz="1800">
                        <a:effectLst/>
                        <a:latin typeface="Tahoma" panose="020B0604030504040204" pitchFamily="34" charset="0"/>
                        <a:ea typeface="Calibri" panose="020F0502020204030204" pitchFamily="34" charset="0"/>
                        <a:cs typeface="Arial" panose="020B0604020202020204" pitchFamily="34" charset="0"/>
                      </a:endParaRPr>
                    </a:p>
                  </a:txBody>
                  <a:tcPr marL="76200" marR="76200" marT="76200" marB="76200" anchor="b"/>
                </a:tc>
                <a:tc>
                  <a:txBody>
                    <a:bodyPr/>
                    <a:lstStyle/>
                    <a:p>
                      <a:pPr algn="l"/>
                      <a:endParaRPr lang="en-US" sz="1800" dirty="0">
                        <a:effectLst/>
                        <a:latin typeface="Tahoma" panose="020B0604030504040204" pitchFamily="34" charset="0"/>
                        <a:ea typeface="Calibri" panose="020F0502020204030204" pitchFamily="34" charset="0"/>
                        <a:cs typeface="Arial" panose="020B0604020202020204" pitchFamily="34" charset="0"/>
                      </a:endParaRPr>
                    </a:p>
                  </a:txBody>
                  <a:tcPr marL="76200" marR="76200" marT="76200" marB="76200" anchor="b"/>
                </a:tc>
                <a:tc>
                  <a:txBody>
                    <a:bodyPr/>
                    <a:lstStyle/>
                    <a:p>
                      <a:pPr algn="l"/>
                      <a:r>
                        <a:rPr lang="en-US" sz="1800">
                          <a:effectLst/>
                        </a:rPr>
                        <a:t> </a:t>
                      </a:r>
                      <a:endParaRPr lang="en-US" sz="1800">
                        <a:effectLst/>
                        <a:latin typeface="Tahoma" panose="020B0604030504040204" pitchFamily="34" charset="0"/>
                        <a:ea typeface="Calibri" panose="020F0502020204030204" pitchFamily="34" charset="0"/>
                        <a:cs typeface="Arial" panose="020B0604020202020204" pitchFamily="34" charset="0"/>
                      </a:endParaRPr>
                    </a:p>
                  </a:txBody>
                  <a:tcPr marL="76200" marR="76200" marT="76200" marB="76200" anchor="b"/>
                </a:tc>
                <a:tc>
                  <a:txBody>
                    <a:bodyPr/>
                    <a:lstStyle/>
                    <a:p>
                      <a:pPr algn="l"/>
                      <a:r>
                        <a:rPr lang="en-US" sz="1800">
                          <a:effectLst/>
                        </a:rPr>
                        <a:t> </a:t>
                      </a:r>
                      <a:endParaRPr lang="en-US" sz="1800">
                        <a:effectLst/>
                        <a:latin typeface="Tahoma" panose="020B0604030504040204" pitchFamily="34" charset="0"/>
                        <a:ea typeface="Calibri" panose="020F0502020204030204" pitchFamily="34" charset="0"/>
                        <a:cs typeface="Arial" panose="020B0604020202020204" pitchFamily="34" charset="0"/>
                      </a:endParaRPr>
                    </a:p>
                  </a:txBody>
                  <a:tcPr marL="76200" marR="76200" marT="76200" marB="76200" anchor="b"/>
                </a:tc>
                <a:extLst>
                  <a:ext uri="{0D108BD9-81ED-4DB2-BD59-A6C34878D82A}">
                    <a16:rowId xmlns:a16="http://schemas.microsoft.com/office/drawing/2014/main" val="989056408"/>
                  </a:ext>
                </a:extLst>
              </a:tr>
              <a:tr h="432168">
                <a:tc>
                  <a:txBody>
                    <a:bodyPr/>
                    <a:lstStyle/>
                    <a:p>
                      <a:pPr algn="l"/>
                      <a:r>
                        <a:rPr lang="en-US" sz="1800">
                          <a:effectLst/>
                        </a:rPr>
                        <a:t>General condition</a:t>
                      </a:r>
                      <a:endParaRPr lang="en-US" sz="1800">
                        <a:effectLst/>
                        <a:latin typeface="Tahoma" panose="020B0604030504040204" pitchFamily="34" charset="0"/>
                        <a:ea typeface="Calibri" panose="020F0502020204030204" pitchFamily="34" charset="0"/>
                        <a:cs typeface="Arial" panose="020B0604020202020204" pitchFamily="34" charset="0"/>
                      </a:endParaRPr>
                    </a:p>
                  </a:txBody>
                  <a:tcPr marL="76200" marR="76200" marT="76200" marB="76200" anchor="b"/>
                </a:tc>
                <a:tc>
                  <a:txBody>
                    <a:bodyPr/>
                    <a:lstStyle/>
                    <a:p>
                      <a:pPr algn="l"/>
                      <a:r>
                        <a:rPr lang="en-US" sz="1800">
                          <a:effectLst/>
                        </a:rPr>
                        <a:t>Alert, active</a:t>
                      </a:r>
                      <a:endParaRPr lang="en-US" sz="1800">
                        <a:effectLst/>
                        <a:latin typeface="Tahoma" panose="020B0604030504040204" pitchFamily="34" charset="0"/>
                        <a:ea typeface="Calibri" panose="020F0502020204030204" pitchFamily="34" charset="0"/>
                        <a:cs typeface="Arial" panose="020B0604020202020204" pitchFamily="34" charset="0"/>
                      </a:endParaRPr>
                    </a:p>
                  </a:txBody>
                  <a:tcPr marL="76200" marR="76200" marT="76200" marB="76200" anchor="b"/>
                </a:tc>
                <a:tc>
                  <a:txBody>
                    <a:bodyPr/>
                    <a:lstStyle/>
                    <a:p>
                      <a:pPr algn="l"/>
                      <a:r>
                        <a:rPr lang="en-US" sz="1800">
                          <a:effectLst/>
                        </a:rPr>
                        <a:t>Restless, irritable</a:t>
                      </a:r>
                      <a:endParaRPr lang="en-US" sz="1800">
                        <a:effectLst/>
                        <a:latin typeface="Tahoma" panose="020B0604030504040204" pitchFamily="34" charset="0"/>
                        <a:ea typeface="Calibri" panose="020F0502020204030204" pitchFamily="34" charset="0"/>
                        <a:cs typeface="Arial" panose="020B0604020202020204" pitchFamily="34" charset="0"/>
                      </a:endParaRPr>
                    </a:p>
                  </a:txBody>
                  <a:tcPr marL="76200" marR="76200" marT="76200" marB="76200" anchor="b"/>
                </a:tc>
                <a:tc>
                  <a:txBody>
                    <a:bodyPr/>
                    <a:lstStyle/>
                    <a:p>
                      <a:pPr algn="l"/>
                      <a:r>
                        <a:rPr lang="en-US" sz="1800">
                          <a:effectLst/>
                        </a:rPr>
                        <a:t>Lethargic, unresponsive</a:t>
                      </a:r>
                      <a:endParaRPr lang="en-US" sz="1800">
                        <a:effectLst/>
                        <a:latin typeface="Tahoma" panose="020B0604030504040204" pitchFamily="34" charset="0"/>
                        <a:ea typeface="Calibri" panose="020F0502020204030204" pitchFamily="34" charset="0"/>
                        <a:cs typeface="Arial" panose="020B0604020202020204" pitchFamily="34" charset="0"/>
                      </a:endParaRPr>
                    </a:p>
                  </a:txBody>
                  <a:tcPr marL="76200" marR="76200" marT="76200" marB="76200" anchor="b"/>
                </a:tc>
                <a:extLst>
                  <a:ext uri="{0D108BD9-81ED-4DB2-BD59-A6C34878D82A}">
                    <a16:rowId xmlns:a16="http://schemas.microsoft.com/office/drawing/2014/main" val="3864938294"/>
                  </a:ext>
                </a:extLst>
              </a:tr>
              <a:tr h="432168">
                <a:tc>
                  <a:txBody>
                    <a:bodyPr/>
                    <a:lstStyle/>
                    <a:p>
                      <a:pPr algn="l"/>
                      <a:r>
                        <a:rPr lang="en-US" sz="1800">
                          <a:effectLst/>
                        </a:rPr>
                        <a:t>Eyes</a:t>
                      </a:r>
                      <a:endParaRPr lang="en-US" sz="1800">
                        <a:effectLst/>
                        <a:latin typeface="Tahoma" panose="020B0604030504040204" pitchFamily="34" charset="0"/>
                        <a:ea typeface="Calibri" panose="020F0502020204030204" pitchFamily="34" charset="0"/>
                        <a:cs typeface="Arial" panose="020B0604020202020204" pitchFamily="34" charset="0"/>
                      </a:endParaRPr>
                    </a:p>
                  </a:txBody>
                  <a:tcPr marL="76200" marR="76200" marT="76200" marB="76200" anchor="b"/>
                </a:tc>
                <a:tc>
                  <a:txBody>
                    <a:bodyPr/>
                    <a:lstStyle/>
                    <a:p>
                      <a:pPr algn="l"/>
                      <a:r>
                        <a:rPr lang="en-US" sz="1800">
                          <a:effectLst/>
                        </a:rPr>
                        <a:t>Normal</a:t>
                      </a:r>
                      <a:endParaRPr lang="en-US" sz="1800">
                        <a:effectLst/>
                        <a:latin typeface="Tahoma" panose="020B0604030504040204" pitchFamily="34" charset="0"/>
                        <a:ea typeface="Calibri" panose="020F0502020204030204" pitchFamily="34" charset="0"/>
                        <a:cs typeface="Arial" panose="020B0604020202020204" pitchFamily="34" charset="0"/>
                      </a:endParaRPr>
                    </a:p>
                  </a:txBody>
                  <a:tcPr marL="76200" marR="76200" marT="76200" marB="76200" anchor="b"/>
                </a:tc>
                <a:tc>
                  <a:txBody>
                    <a:bodyPr/>
                    <a:lstStyle/>
                    <a:p>
                      <a:pPr algn="l"/>
                      <a:r>
                        <a:rPr lang="en-US" sz="1800">
                          <a:effectLst/>
                        </a:rPr>
                        <a:t>Slightly sunken</a:t>
                      </a:r>
                      <a:endParaRPr lang="en-US" sz="1800">
                        <a:effectLst/>
                        <a:latin typeface="Tahoma" panose="020B0604030504040204" pitchFamily="34" charset="0"/>
                        <a:ea typeface="Calibri" panose="020F0502020204030204" pitchFamily="34" charset="0"/>
                        <a:cs typeface="Arial" panose="020B0604020202020204" pitchFamily="34" charset="0"/>
                      </a:endParaRPr>
                    </a:p>
                  </a:txBody>
                  <a:tcPr marL="76200" marR="76200" marT="76200" marB="76200" anchor="b"/>
                </a:tc>
                <a:tc>
                  <a:txBody>
                    <a:bodyPr/>
                    <a:lstStyle/>
                    <a:p>
                      <a:pPr algn="l"/>
                      <a:r>
                        <a:rPr lang="en-US" sz="1800">
                          <a:effectLst/>
                        </a:rPr>
                        <a:t>Very sunken</a:t>
                      </a:r>
                      <a:endParaRPr lang="en-US" sz="1800">
                        <a:effectLst/>
                        <a:latin typeface="Tahoma" panose="020B0604030504040204" pitchFamily="34" charset="0"/>
                        <a:ea typeface="Calibri" panose="020F0502020204030204" pitchFamily="34" charset="0"/>
                        <a:cs typeface="Arial" panose="020B0604020202020204" pitchFamily="34" charset="0"/>
                      </a:endParaRPr>
                    </a:p>
                  </a:txBody>
                  <a:tcPr marL="76200" marR="76200" marT="76200" marB="76200" anchor="b"/>
                </a:tc>
                <a:extLst>
                  <a:ext uri="{0D108BD9-81ED-4DB2-BD59-A6C34878D82A}">
                    <a16:rowId xmlns:a16="http://schemas.microsoft.com/office/drawing/2014/main" val="2002182567"/>
                  </a:ext>
                </a:extLst>
              </a:tr>
              <a:tr h="432168">
                <a:tc>
                  <a:txBody>
                    <a:bodyPr/>
                    <a:lstStyle/>
                    <a:p>
                      <a:pPr algn="l"/>
                      <a:r>
                        <a:rPr lang="en-US" sz="1800">
                          <a:effectLst/>
                        </a:rPr>
                        <a:t>Tears</a:t>
                      </a:r>
                      <a:endParaRPr lang="en-US" sz="1800">
                        <a:effectLst/>
                        <a:latin typeface="Tahoma" panose="020B0604030504040204" pitchFamily="34" charset="0"/>
                        <a:ea typeface="Calibri" panose="020F0502020204030204" pitchFamily="34" charset="0"/>
                        <a:cs typeface="Arial" panose="020B0604020202020204" pitchFamily="34" charset="0"/>
                      </a:endParaRPr>
                    </a:p>
                  </a:txBody>
                  <a:tcPr marL="76200" marR="76200" marT="76200" marB="76200" anchor="b"/>
                </a:tc>
                <a:tc>
                  <a:txBody>
                    <a:bodyPr/>
                    <a:lstStyle/>
                    <a:p>
                      <a:pPr algn="l"/>
                      <a:r>
                        <a:rPr lang="en-US" sz="1800">
                          <a:effectLst/>
                        </a:rPr>
                        <a:t>Normal</a:t>
                      </a:r>
                      <a:endParaRPr lang="en-US" sz="1800">
                        <a:effectLst/>
                        <a:latin typeface="Tahoma" panose="020B0604030504040204" pitchFamily="34" charset="0"/>
                        <a:ea typeface="Calibri" panose="020F0502020204030204" pitchFamily="34" charset="0"/>
                        <a:cs typeface="Arial" panose="020B0604020202020204" pitchFamily="34" charset="0"/>
                      </a:endParaRPr>
                    </a:p>
                  </a:txBody>
                  <a:tcPr marL="76200" marR="76200" marT="76200" marB="76200" anchor="b"/>
                </a:tc>
                <a:tc>
                  <a:txBody>
                    <a:bodyPr/>
                    <a:lstStyle/>
                    <a:p>
                      <a:pPr algn="l"/>
                      <a:r>
                        <a:rPr lang="en-US" sz="1800">
                          <a:effectLst/>
                        </a:rPr>
                        <a:t>Decreased</a:t>
                      </a:r>
                      <a:endParaRPr lang="en-US" sz="1800">
                        <a:effectLst/>
                        <a:latin typeface="Tahoma" panose="020B0604030504040204" pitchFamily="34" charset="0"/>
                        <a:ea typeface="Calibri" panose="020F0502020204030204" pitchFamily="34" charset="0"/>
                        <a:cs typeface="Arial" panose="020B0604020202020204" pitchFamily="34" charset="0"/>
                      </a:endParaRPr>
                    </a:p>
                  </a:txBody>
                  <a:tcPr marL="76200" marR="76200" marT="76200" marB="76200" anchor="b"/>
                </a:tc>
                <a:tc>
                  <a:txBody>
                    <a:bodyPr/>
                    <a:lstStyle/>
                    <a:p>
                      <a:pPr algn="l"/>
                      <a:r>
                        <a:rPr lang="en-US" sz="1800">
                          <a:effectLst/>
                        </a:rPr>
                        <a:t>Absent</a:t>
                      </a:r>
                      <a:endParaRPr lang="en-US" sz="1800">
                        <a:effectLst/>
                        <a:latin typeface="Tahoma" panose="020B0604030504040204" pitchFamily="34" charset="0"/>
                        <a:ea typeface="Calibri" panose="020F0502020204030204" pitchFamily="34" charset="0"/>
                        <a:cs typeface="Arial" panose="020B0604020202020204" pitchFamily="34" charset="0"/>
                      </a:endParaRPr>
                    </a:p>
                  </a:txBody>
                  <a:tcPr marL="76200" marR="76200" marT="76200" marB="76200" anchor="b"/>
                </a:tc>
                <a:extLst>
                  <a:ext uri="{0D108BD9-81ED-4DB2-BD59-A6C34878D82A}">
                    <a16:rowId xmlns:a16="http://schemas.microsoft.com/office/drawing/2014/main" val="3385646198"/>
                  </a:ext>
                </a:extLst>
              </a:tr>
              <a:tr h="432168">
                <a:tc>
                  <a:txBody>
                    <a:bodyPr/>
                    <a:lstStyle/>
                    <a:p>
                      <a:pPr algn="l"/>
                      <a:r>
                        <a:rPr lang="en-US" sz="1800">
                          <a:effectLst/>
                        </a:rPr>
                        <a:t>Thrist</a:t>
                      </a:r>
                      <a:endParaRPr lang="en-US" sz="1800">
                        <a:effectLst/>
                        <a:latin typeface="Tahoma" panose="020B0604030504040204" pitchFamily="34" charset="0"/>
                        <a:ea typeface="Calibri" panose="020F0502020204030204" pitchFamily="34" charset="0"/>
                        <a:cs typeface="Arial" panose="020B0604020202020204" pitchFamily="34" charset="0"/>
                      </a:endParaRPr>
                    </a:p>
                  </a:txBody>
                  <a:tcPr marL="76200" marR="76200" marT="76200" marB="76200" anchor="b"/>
                </a:tc>
                <a:tc>
                  <a:txBody>
                    <a:bodyPr/>
                    <a:lstStyle/>
                    <a:p>
                      <a:pPr algn="l"/>
                      <a:r>
                        <a:rPr lang="en-US" sz="1800" dirty="0">
                          <a:effectLst/>
                        </a:rPr>
                        <a:t>Normal or increased thirst </a:t>
                      </a:r>
                      <a:endParaRPr lang="en-US" sz="1800" dirty="0">
                        <a:effectLst/>
                        <a:latin typeface="Tahoma" panose="020B0604030504040204" pitchFamily="34" charset="0"/>
                        <a:ea typeface="Calibri" panose="020F0502020204030204" pitchFamily="34" charset="0"/>
                        <a:cs typeface="Arial" panose="020B0604020202020204" pitchFamily="34" charset="0"/>
                      </a:endParaRPr>
                    </a:p>
                  </a:txBody>
                  <a:tcPr marL="76200" marR="76200" marT="76200" marB="76200" anchor="b"/>
                </a:tc>
                <a:tc>
                  <a:txBody>
                    <a:bodyPr/>
                    <a:lstStyle/>
                    <a:p>
                      <a:pPr algn="l"/>
                      <a:r>
                        <a:rPr lang="en-US" sz="1800">
                          <a:effectLst/>
                        </a:rPr>
                        <a:t>Eagerly drinking</a:t>
                      </a:r>
                      <a:endParaRPr lang="en-US" sz="1800">
                        <a:effectLst/>
                        <a:latin typeface="Tahoma" panose="020B0604030504040204" pitchFamily="34" charset="0"/>
                        <a:ea typeface="Calibri" panose="020F0502020204030204" pitchFamily="34" charset="0"/>
                        <a:cs typeface="Arial" panose="020B0604020202020204" pitchFamily="34" charset="0"/>
                      </a:endParaRPr>
                    </a:p>
                  </a:txBody>
                  <a:tcPr marL="76200" marR="76200" marT="76200" marB="76200" anchor="b"/>
                </a:tc>
                <a:tc>
                  <a:txBody>
                    <a:bodyPr/>
                    <a:lstStyle/>
                    <a:p>
                      <a:pPr algn="l"/>
                      <a:r>
                        <a:rPr lang="en-US" sz="1800">
                          <a:effectLst/>
                        </a:rPr>
                        <a:t>Not able to drink</a:t>
                      </a:r>
                      <a:endParaRPr lang="en-US" sz="1800">
                        <a:effectLst/>
                        <a:latin typeface="Tahoma" panose="020B0604030504040204" pitchFamily="34" charset="0"/>
                        <a:ea typeface="Calibri" panose="020F0502020204030204" pitchFamily="34" charset="0"/>
                        <a:cs typeface="Arial" panose="020B0604020202020204" pitchFamily="34" charset="0"/>
                      </a:endParaRPr>
                    </a:p>
                  </a:txBody>
                  <a:tcPr marL="76200" marR="76200" marT="76200" marB="76200" anchor="b"/>
                </a:tc>
                <a:extLst>
                  <a:ext uri="{0D108BD9-81ED-4DB2-BD59-A6C34878D82A}">
                    <a16:rowId xmlns:a16="http://schemas.microsoft.com/office/drawing/2014/main" val="4183468001"/>
                  </a:ext>
                </a:extLst>
              </a:tr>
              <a:tr h="432168">
                <a:tc>
                  <a:txBody>
                    <a:bodyPr/>
                    <a:lstStyle/>
                    <a:p>
                      <a:pPr algn="l"/>
                      <a:r>
                        <a:rPr lang="en-US" sz="1800">
                          <a:effectLst/>
                        </a:rPr>
                        <a:t>Feel:</a:t>
                      </a:r>
                      <a:endParaRPr lang="en-US" sz="1800">
                        <a:effectLst/>
                        <a:latin typeface="Tahoma" panose="020B0604030504040204" pitchFamily="34" charset="0"/>
                        <a:ea typeface="Calibri" panose="020F0502020204030204" pitchFamily="34" charset="0"/>
                        <a:cs typeface="Arial" panose="020B0604020202020204" pitchFamily="34" charset="0"/>
                      </a:endParaRPr>
                    </a:p>
                  </a:txBody>
                  <a:tcPr marL="76200" marR="76200" marT="76200" marB="76200" anchor="b"/>
                </a:tc>
                <a:tc>
                  <a:txBody>
                    <a:bodyPr/>
                    <a:lstStyle/>
                    <a:p>
                      <a:pPr algn="l"/>
                      <a:r>
                        <a:rPr lang="en-US" sz="1800">
                          <a:effectLst/>
                        </a:rPr>
                        <a:t> </a:t>
                      </a:r>
                      <a:endParaRPr lang="en-US" sz="1800">
                        <a:effectLst/>
                        <a:latin typeface="Tahoma" panose="020B0604030504040204" pitchFamily="34" charset="0"/>
                        <a:ea typeface="Calibri" panose="020F0502020204030204" pitchFamily="34" charset="0"/>
                        <a:cs typeface="Arial" panose="020B0604020202020204" pitchFamily="34" charset="0"/>
                      </a:endParaRPr>
                    </a:p>
                  </a:txBody>
                  <a:tcPr marL="76200" marR="76200" marT="76200" marB="76200" anchor="b"/>
                </a:tc>
                <a:tc>
                  <a:txBody>
                    <a:bodyPr/>
                    <a:lstStyle/>
                    <a:p>
                      <a:pPr algn="l"/>
                      <a:r>
                        <a:rPr lang="en-US" sz="1800">
                          <a:effectLst/>
                        </a:rPr>
                        <a:t> </a:t>
                      </a:r>
                      <a:endParaRPr lang="en-US" sz="1800">
                        <a:effectLst/>
                        <a:latin typeface="Tahoma" panose="020B0604030504040204" pitchFamily="34" charset="0"/>
                        <a:ea typeface="Calibri" panose="020F0502020204030204" pitchFamily="34" charset="0"/>
                        <a:cs typeface="Arial" panose="020B0604020202020204" pitchFamily="34" charset="0"/>
                      </a:endParaRPr>
                    </a:p>
                  </a:txBody>
                  <a:tcPr marL="76200" marR="76200" marT="76200" marB="76200" anchor="b"/>
                </a:tc>
                <a:tc>
                  <a:txBody>
                    <a:bodyPr/>
                    <a:lstStyle/>
                    <a:p>
                      <a:pPr algn="l"/>
                      <a:r>
                        <a:rPr lang="en-US" sz="1800">
                          <a:effectLst/>
                        </a:rPr>
                        <a:t> </a:t>
                      </a:r>
                      <a:endParaRPr lang="en-US" sz="1800">
                        <a:effectLst/>
                        <a:latin typeface="Tahoma" panose="020B0604030504040204" pitchFamily="34" charset="0"/>
                        <a:ea typeface="Calibri" panose="020F0502020204030204" pitchFamily="34" charset="0"/>
                        <a:cs typeface="Arial" panose="020B0604020202020204" pitchFamily="34" charset="0"/>
                      </a:endParaRPr>
                    </a:p>
                  </a:txBody>
                  <a:tcPr marL="76200" marR="76200" marT="76200" marB="76200" anchor="b"/>
                </a:tc>
                <a:extLst>
                  <a:ext uri="{0D108BD9-81ED-4DB2-BD59-A6C34878D82A}">
                    <a16:rowId xmlns:a16="http://schemas.microsoft.com/office/drawing/2014/main" val="554800257"/>
                  </a:ext>
                </a:extLst>
              </a:tr>
              <a:tr h="432168">
                <a:tc>
                  <a:txBody>
                    <a:bodyPr/>
                    <a:lstStyle/>
                    <a:p>
                      <a:pPr algn="l"/>
                      <a:r>
                        <a:rPr lang="en-US" sz="1800">
                          <a:effectLst/>
                        </a:rPr>
                        <a:t>Skin pinch</a:t>
                      </a:r>
                      <a:endParaRPr lang="en-US" sz="1800">
                        <a:effectLst/>
                        <a:latin typeface="Tahoma" panose="020B0604030504040204" pitchFamily="34" charset="0"/>
                        <a:ea typeface="Calibri" panose="020F0502020204030204" pitchFamily="34" charset="0"/>
                        <a:cs typeface="Arial" panose="020B0604020202020204" pitchFamily="34" charset="0"/>
                      </a:endParaRPr>
                    </a:p>
                  </a:txBody>
                  <a:tcPr marL="76200" marR="76200" marT="76200" marB="76200" anchor="b"/>
                </a:tc>
                <a:tc>
                  <a:txBody>
                    <a:bodyPr/>
                    <a:lstStyle/>
                    <a:p>
                      <a:pPr algn="l"/>
                      <a:r>
                        <a:rPr lang="en-US" sz="1800">
                          <a:effectLst/>
                        </a:rPr>
                        <a:t>Instant recoil</a:t>
                      </a:r>
                      <a:endParaRPr lang="en-US" sz="1800">
                        <a:effectLst/>
                        <a:latin typeface="Tahoma" panose="020B0604030504040204" pitchFamily="34" charset="0"/>
                        <a:ea typeface="Calibri" panose="020F0502020204030204" pitchFamily="34" charset="0"/>
                        <a:cs typeface="Arial" panose="020B0604020202020204" pitchFamily="34" charset="0"/>
                      </a:endParaRPr>
                    </a:p>
                  </a:txBody>
                  <a:tcPr marL="76200" marR="76200" marT="76200" marB="76200" anchor="b"/>
                </a:tc>
                <a:tc>
                  <a:txBody>
                    <a:bodyPr/>
                    <a:lstStyle/>
                    <a:p>
                      <a:pPr algn="l"/>
                      <a:r>
                        <a:rPr lang="en-US" sz="1800">
                          <a:effectLst/>
                        </a:rPr>
                        <a:t>Recoil in &lt;2 sec</a:t>
                      </a:r>
                      <a:endParaRPr lang="en-US" sz="1800">
                        <a:effectLst/>
                        <a:latin typeface="Tahoma" panose="020B0604030504040204" pitchFamily="34" charset="0"/>
                        <a:ea typeface="Calibri" panose="020F0502020204030204" pitchFamily="34" charset="0"/>
                        <a:cs typeface="Arial" panose="020B0604020202020204" pitchFamily="34" charset="0"/>
                      </a:endParaRPr>
                    </a:p>
                  </a:txBody>
                  <a:tcPr marL="76200" marR="76200" marT="76200" marB="76200" anchor="b"/>
                </a:tc>
                <a:tc>
                  <a:txBody>
                    <a:bodyPr/>
                    <a:lstStyle/>
                    <a:p>
                      <a:pPr algn="l"/>
                      <a:r>
                        <a:rPr lang="en-US" sz="1800">
                          <a:effectLst/>
                        </a:rPr>
                        <a:t>Recoil in &gt;2 sec</a:t>
                      </a:r>
                      <a:endParaRPr lang="en-US" sz="1800">
                        <a:effectLst/>
                        <a:latin typeface="Tahoma" panose="020B0604030504040204" pitchFamily="34" charset="0"/>
                        <a:ea typeface="Calibri" panose="020F0502020204030204" pitchFamily="34" charset="0"/>
                        <a:cs typeface="Arial" panose="020B0604020202020204" pitchFamily="34" charset="0"/>
                      </a:endParaRPr>
                    </a:p>
                  </a:txBody>
                  <a:tcPr marL="76200" marR="76200" marT="76200" marB="76200" anchor="b"/>
                </a:tc>
                <a:extLst>
                  <a:ext uri="{0D108BD9-81ED-4DB2-BD59-A6C34878D82A}">
                    <a16:rowId xmlns:a16="http://schemas.microsoft.com/office/drawing/2014/main" val="2820584643"/>
                  </a:ext>
                </a:extLst>
              </a:tr>
              <a:tr h="432168">
                <a:tc>
                  <a:txBody>
                    <a:bodyPr/>
                    <a:lstStyle/>
                    <a:p>
                      <a:pPr algn="l"/>
                      <a:r>
                        <a:rPr lang="en-US" sz="1800" dirty="0">
                          <a:effectLst/>
                        </a:rPr>
                        <a:t>Pulse volume</a:t>
                      </a:r>
                      <a:endParaRPr lang="en-US" sz="1800" dirty="0">
                        <a:effectLst/>
                        <a:latin typeface="Tahoma" panose="020B0604030504040204" pitchFamily="34" charset="0"/>
                        <a:ea typeface="Calibri" panose="020F0502020204030204" pitchFamily="34" charset="0"/>
                        <a:cs typeface="Arial" panose="020B0604020202020204" pitchFamily="34" charset="0"/>
                      </a:endParaRPr>
                    </a:p>
                  </a:txBody>
                  <a:tcPr marL="76200" marR="76200" marT="76200" marB="76200" anchor="b"/>
                </a:tc>
                <a:tc>
                  <a:txBody>
                    <a:bodyPr/>
                    <a:lstStyle/>
                    <a:p>
                      <a:pPr algn="l"/>
                      <a:r>
                        <a:rPr lang="en-US" sz="1800">
                          <a:effectLst/>
                        </a:rPr>
                        <a:t>Normal</a:t>
                      </a:r>
                      <a:endParaRPr lang="en-US" sz="1800">
                        <a:effectLst/>
                        <a:latin typeface="Tahoma" panose="020B0604030504040204" pitchFamily="34" charset="0"/>
                        <a:ea typeface="Calibri" panose="020F0502020204030204" pitchFamily="34" charset="0"/>
                        <a:cs typeface="Arial" panose="020B0604020202020204" pitchFamily="34" charset="0"/>
                      </a:endParaRPr>
                    </a:p>
                  </a:txBody>
                  <a:tcPr marL="76200" marR="76200" marT="76200" marB="76200" anchor="b"/>
                </a:tc>
                <a:tc>
                  <a:txBody>
                    <a:bodyPr/>
                    <a:lstStyle/>
                    <a:p>
                      <a:pPr algn="l"/>
                      <a:r>
                        <a:rPr lang="en-US" sz="1800">
                          <a:effectLst/>
                        </a:rPr>
                        <a:t>Normal or decreased</a:t>
                      </a:r>
                      <a:endParaRPr lang="en-US" sz="1800">
                        <a:effectLst/>
                        <a:latin typeface="Tahoma" panose="020B0604030504040204" pitchFamily="34" charset="0"/>
                        <a:ea typeface="Calibri" panose="020F0502020204030204" pitchFamily="34" charset="0"/>
                        <a:cs typeface="Arial" panose="020B0604020202020204" pitchFamily="34" charset="0"/>
                      </a:endParaRPr>
                    </a:p>
                  </a:txBody>
                  <a:tcPr marL="76200" marR="76200" marT="76200" marB="76200" anchor="b"/>
                </a:tc>
                <a:tc>
                  <a:txBody>
                    <a:bodyPr/>
                    <a:lstStyle/>
                    <a:p>
                      <a:pPr algn="l"/>
                      <a:r>
                        <a:rPr lang="en-US" sz="1800" dirty="0">
                          <a:effectLst/>
                        </a:rPr>
                        <a:t>Weak/impalpable</a:t>
                      </a:r>
                      <a:endParaRPr lang="en-US" sz="1800" dirty="0">
                        <a:effectLst/>
                        <a:latin typeface="Tahoma" panose="020B0604030504040204" pitchFamily="34" charset="0"/>
                        <a:ea typeface="Calibri" panose="020F0502020204030204" pitchFamily="34" charset="0"/>
                        <a:cs typeface="Arial" panose="020B0604020202020204" pitchFamily="34" charset="0"/>
                      </a:endParaRPr>
                    </a:p>
                  </a:txBody>
                  <a:tcPr marL="76200" marR="76200" marT="76200" marB="76200" anchor="b"/>
                </a:tc>
                <a:extLst>
                  <a:ext uri="{0D108BD9-81ED-4DB2-BD59-A6C34878D82A}">
                    <a16:rowId xmlns:a16="http://schemas.microsoft.com/office/drawing/2014/main" val="157436506"/>
                  </a:ext>
                </a:extLst>
              </a:tr>
            </a:tbl>
          </a:graphicData>
        </a:graphic>
      </p:graphicFrame>
    </p:spTree>
    <p:extLst>
      <p:ext uri="{BB962C8B-B14F-4D97-AF65-F5344CB8AC3E}">
        <p14:creationId xmlns:p14="http://schemas.microsoft.com/office/powerpoint/2010/main" val="15728682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a:extLst>
              <a:ext uri="{FF2B5EF4-FFF2-40B4-BE49-F238E27FC236}">
                <a16:creationId xmlns:a16="http://schemas.microsoft.com/office/drawing/2014/main" id="{0C394AAF-68CA-D51A-A8F2-41427BE7EA1E}"/>
              </a:ext>
            </a:extLst>
          </p:cNvPr>
          <p:cNvSpPr txBox="1"/>
          <p:nvPr/>
        </p:nvSpPr>
        <p:spPr>
          <a:xfrm>
            <a:off x="398415" y="388168"/>
            <a:ext cx="11395170" cy="5133713"/>
          </a:xfrm>
          <a:prstGeom prst="rect">
            <a:avLst/>
          </a:prstGeom>
          <a:noFill/>
        </p:spPr>
        <p:txBody>
          <a:bodyPr wrap="square" rtlCol="0">
            <a:spAutoFit/>
          </a:bodyPr>
          <a:lstStyle/>
          <a:p>
            <a:r>
              <a:rPr lang="en-US" sz="3200" b="1" dirty="0">
                <a:solidFill>
                  <a:srgbClr val="A50021"/>
                </a:solidFill>
              </a:rPr>
              <a:t>3</a:t>
            </a:r>
            <a:r>
              <a:rPr lang="en-US" sz="2000" dirty="0"/>
              <a:t>.</a:t>
            </a:r>
            <a:r>
              <a:rPr lang="en-US" sz="3200" b="1" dirty="0">
                <a:solidFill>
                  <a:srgbClr val="A50021"/>
                </a:solidFill>
              </a:rPr>
              <a:t>Nutitional status </a:t>
            </a:r>
          </a:p>
          <a:p>
            <a:endParaRPr lang="en-US" sz="2000" dirty="0"/>
          </a:p>
          <a:p>
            <a:r>
              <a:rPr lang="en-US" sz="3200" b="1" dirty="0">
                <a:solidFill>
                  <a:srgbClr val="A50021"/>
                </a:solidFill>
              </a:rPr>
              <a:t>4.Abdominal examination:</a:t>
            </a:r>
          </a:p>
          <a:p>
            <a:pPr defTabSz="914400">
              <a:lnSpc>
                <a:spcPct val="90000"/>
              </a:lnSpc>
              <a:spcBef>
                <a:spcPts val="1200"/>
              </a:spcBef>
              <a:buClr>
                <a:schemeClr val="accent1">
                  <a:lumMod val="75000"/>
                </a:schemeClr>
              </a:buClr>
              <a:buSzPct val="85000"/>
            </a:pPr>
            <a:r>
              <a:rPr lang="en-US" sz="2400" dirty="0"/>
              <a:t> ascites ,organomegaly and </a:t>
            </a:r>
            <a:r>
              <a:rPr lang="en-US" sz="2400" dirty="0" err="1"/>
              <a:t>palpale</a:t>
            </a:r>
            <a:r>
              <a:rPr lang="en-US" sz="2400" dirty="0"/>
              <a:t> masses</a:t>
            </a:r>
          </a:p>
          <a:p>
            <a:endParaRPr lang="en-US" sz="2000" dirty="0"/>
          </a:p>
          <a:p>
            <a:r>
              <a:rPr lang="en-US" sz="3200" b="1" dirty="0">
                <a:solidFill>
                  <a:srgbClr val="A50021"/>
                </a:solidFill>
              </a:rPr>
              <a:t>5.Rectal examination:</a:t>
            </a:r>
          </a:p>
          <a:p>
            <a:r>
              <a:rPr lang="en-US" sz="2400" dirty="0"/>
              <a:t>Perianal </a:t>
            </a:r>
            <a:r>
              <a:rPr lang="en-US" sz="2400" dirty="0" err="1"/>
              <a:t>fistulas,abcess</a:t>
            </a:r>
            <a:r>
              <a:rPr lang="en-US" sz="2400" dirty="0"/>
              <a:t> and anal sphincter tone</a:t>
            </a:r>
          </a:p>
          <a:p>
            <a:endParaRPr lang="en-US" sz="2400" dirty="0"/>
          </a:p>
          <a:p>
            <a:r>
              <a:rPr lang="en-US" sz="2400" dirty="0"/>
              <a:t> </a:t>
            </a:r>
            <a:r>
              <a:rPr lang="en-US" sz="3200" b="1" dirty="0">
                <a:solidFill>
                  <a:srgbClr val="A50021"/>
                </a:solidFill>
              </a:rPr>
              <a:t>6.thyroid examination; </a:t>
            </a:r>
            <a:r>
              <a:rPr lang="en-US" sz="2400" dirty="0"/>
              <a:t>if hyperthyroidism is suggested by history</a:t>
            </a:r>
          </a:p>
          <a:p>
            <a:endParaRPr lang="en-US" sz="2400" dirty="0"/>
          </a:p>
          <a:p>
            <a:r>
              <a:rPr lang="en-US" sz="3200" b="1" dirty="0">
                <a:solidFill>
                  <a:srgbClr val="A50021"/>
                </a:solidFill>
              </a:rPr>
              <a:t>7.test stool for occult blood</a:t>
            </a:r>
          </a:p>
          <a:p>
            <a:endParaRPr lang="en-US" sz="2400" dirty="0"/>
          </a:p>
        </p:txBody>
      </p:sp>
    </p:spTree>
    <p:extLst>
      <p:ext uri="{BB962C8B-B14F-4D97-AF65-F5344CB8AC3E}">
        <p14:creationId xmlns:p14="http://schemas.microsoft.com/office/powerpoint/2010/main" val="23315676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FCA88C2-C73C-4062-A097-8FBCE3090B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3981C21-E132-4402-B31B-D725C1CE77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4" y="653241"/>
            <a:ext cx="109087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A685C77-4E84-486A-9AE5-F3635BE98E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2" y="822324"/>
            <a:ext cx="5149596" cy="5228279"/>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عنصر نائب للمحتوى 2">
            <a:extLst>
              <a:ext uri="{FF2B5EF4-FFF2-40B4-BE49-F238E27FC236}">
                <a16:creationId xmlns:a16="http://schemas.microsoft.com/office/drawing/2014/main" id="{AF176BF2-AFE7-F554-EF10-AED72CAE712F}"/>
              </a:ext>
            </a:extLst>
          </p:cNvPr>
          <p:cNvSpPr>
            <a:spLocks noGrp="1"/>
          </p:cNvSpPr>
          <p:nvPr>
            <p:ph idx="1"/>
          </p:nvPr>
        </p:nvSpPr>
        <p:spPr>
          <a:xfrm>
            <a:off x="5791197" y="733924"/>
            <a:ext cx="5776132" cy="5387738"/>
          </a:xfrm>
        </p:spPr>
        <p:txBody>
          <a:bodyPr anchor="ctr">
            <a:normAutofit/>
          </a:bodyPr>
          <a:lstStyle/>
          <a:p>
            <a:pPr marL="525780" indent="-342900">
              <a:buFont typeface="Wingdings" panose="05000000000000000000" pitchFamily="2" charset="2"/>
              <a:buChar char="q"/>
            </a:pPr>
            <a:r>
              <a:rPr lang="en-US" sz="2400" b="1" dirty="0"/>
              <a:t>Weight loss, muscle wasting: </a:t>
            </a:r>
            <a:r>
              <a:rPr lang="en-US" sz="2400" dirty="0"/>
              <a:t>malabsorption, neoplasm, IBD</a:t>
            </a:r>
          </a:p>
          <a:p>
            <a:pPr marL="525780" indent="-342900">
              <a:buFont typeface="Wingdings" panose="05000000000000000000" pitchFamily="2" charset="2"/>
              <a:buChar char="q"/>
            </a:pPr>
            <a:r>
              <a:rPr lang="en-US" sz="2400" b="1" dirty="0"/>
              <a:t> Abdominal pain</a:t>
            </a:r>
            <a:r>
              <a:rPr lang="en-US" sz="2400" dirty="0"/>
              <a:t>: obstruction, IBD </a:t>
            </a:r>
          </a:p>
          <a:p>
            <a:pPr marL="525780" indent="-342900">
              <a:buFont typeface="Wingdings" panose="05000000000000000000" pitchFamily="2" charset="2"/>
              <a:buChar char="q"/>
            </a:pPr>
            <a:r>
              <a:rPr lang="en-US" sz="2400" b="1" dirty="0"/>
              <a:t>Bloating: </a:t>
            </a:r>
            <a:r>
              <a:rPr lang="en-US" sz="2400" dirty="0"/>
              <a:t>Malabsorption</a:t>
            </a:r>
          </a:p>
          <a:p>
            <a:pPr marL="525780" indent="-342900">
              <a:buFont typeface="Wingdings" panose="05000000000000000000" pitchFamily="2" charset="2"/>
              <a:buChar char="q"/>
            </a:pPr>
            <a:r>
              <a:rPr lang="en-US" sz="2400" b="1" dirty="0"/>
              <a:t>Joint pain: </a:t>
            </a:r>
            <a:r>
              <a:rPr lang="en-US" sz="2400" dirty="0"/>
              <a:t>IBD</a:t>
            </a:r>
          </a:p>
          <a:p>
            <a:pPr marL="525780" indent="-342900">
              <a:buFont typeface="Wingdings" panose="05000000000000000000" pitchFamily="2" charset="2"/>
              <a:buChar char="q"/>
            </a:pPr>
            <a:r>
              <a:rPr lang="en-US" sz="2400" b="1" dirty="0"/>
              <a:t>systemic symptoms</a:t>
            </a:r>
            <a:r>
              <a:rPr lang="en-US" sz="2400" dirty="0"/>
              <a:t>: Hyperthyroidism, DM, adrenal insufficiency</a:t>
            </a:r>
          </a:p>
        </p:txBody>
      </p:sp>
      <p:sp>
        <p:nvSpPr>
          <p:cNvPr id="14" name="Rectangle 13">
            <a:extLst>
              <a:ext uri="{FF2B5EF4-FFF2-40B4-BE49-F238E27FC236}">
                <a16:creationId xmlns:a16="http://schemas.microsoft.com/office/drawing/2014/main" id="{E55C1C3E-5158-47F3-8FD9-14B22C3E6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4" y="6121662"/>
            <a:ext cx="109087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766AF13E-B3C6-8C3C-9F8B-3A33DC4EAAD0}"/>
              </a:ext>
            </a:extLst>
          </p:cNvPr>
          <p:cNvSpPr txBox="1"/>
          <p:nvPr/>
        </p:nvSpPr>
        <p:spPr>
          <a:xfrm>
            <a:off x="1473739" y="1449575"/>
            <a:ext cx="3485321" cy="3973775"/>
          </a:xfrm>
          <a:prstGeom prst="rect">
            <a:avLst/>
          </a:prstGeom>
        </p:spPr>
        <p:txBody>
          <a:bodyPr vert="horz" lIns="91440" tIns="45720" rIns="91440" bIns="45720" rtlCol="0" anchor="ctr">
            <a:normAutofit/>
          </a:bodyPr>
          <a:lstStyle>
            <a:lvl1pPr defTabSz="914400">
              <a:lnSpc>
                <a:spcPct val="90000"/>
              </a:lnSpc>
              <a:spcBef>
                <a:spcPct val="0"/>
              </a:spcBef>
              <a:buNone/>
              <a:defRPr sz="4800" u="sng" cap="all" baseline="0">
                <a:solidFill>
                  <a:srgbClr val="FFFFFF"/>
                </a:solidFill>
                <a:latin typeface="+mj-lt"/>
                <a:ea typeface="+mj-ea"/>
                <a:cs typeface="+mj-cs"/>
              </a:defRPr>
            </a:lvl1pPr>
          </a:lstStyle>
          <a:p>
            <a:r>
              <a:rPr lang="en-US" dirty="0">
                <a:solidFill>
                  <a:schemeClr val="tx1"/>
                </a:solidFill>
              </a:rPr>
              <a:t>EXAMINATION FOR CHRONIC DIARRHEA</a:t>
            </a:r>
          </a:p>
        </p:txBody>
      </p:sp>
    </p:spTree>
    <p:extLst>
      <p:ext uri="{BB962C8B-B14F-4D97-AF65-F5344CB8AC3E}">
        <p14:creationId xmlns:p14="http://schemas.microsoft.com/office/powerpoint/2010/main" val="2161320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AACCB-C1A5-53BA-E24A-198673A9B13C}"/>
              </a:ext>
            </a:extLst>
          </p:cNvPr>
          <p:cNvSpPr>
            <a:spLocks noGrp="1"/>
          </p:cNvSpPr>
          <p:nvPr>
            <p:ph type="title"/>
          </p:nvPr>
        </p:nvSpPr>
        <p:spPr>
          <a:xfrm>
            <a:off x="-53009" y="-456405"/>
            <a:ext cx="10058400" cy="1609344"/>
          </a:xfrm>
        </p:spPr>
        <p:txBody>
          <a:bodyPr>
            <a:normAutofit/>
          </a:bodyPr>
          <a:lstStyle/>
          <a:p>
            <a:r>
              <a:rPr lang="en-US" sz="3600" b="1" dirty="0">
                <a:solidFill>
                  <a:srgbClr val="000000"/>
                </a:solidFill>
                <a:latin typeface="Times New Roman" panose="02020603050405020304" pitchFamily="18" charset="0"/>
                <a:ea typeface="+mn-ea"/>
                <a:cs typeface="+mn-cs"/>
              </a:rPr>
              <a:t>INTRODUCTION</a:t>
            </a:r>
          </a:p>
        </p:txBody>
      </p:sp>
      <p:sp>
        <p:nvSpPr>
          <p:cNvPr id="3" name="Content Placeholder 2">
            <a:extLst>
              <a:ext uri="{FF2B5EF4-FFF2-40B4-BE49-F238E27FC236}">
                <a16:creationId xmlns:a16="http://schemas.microsoft.com/office/drawing/2014/main" id="{D90D1C36-2BE2-E67B-74DC-179DE54804E5}"/>
              </a:ext>
            </a:extLst>
          </p:cNvPr>
          <p:cNvSpPr>
            <a:spLocks noGrp="1"/>
          </p:cNvSpPr>
          <p:nvPr>
            <p:ph idx="1"/>
          </p:nvPr>
        </p:nvSpPr>
        <p:spPr>
          <a:xfrm>
            <a:off x="0" y="742122"/>
            <a:ext cx="12192000" cy="6453809"/>
          </a:xfrm>
        </p:spPr>
        <p:txBody>
          <a:bodyPr>
            <a:noAutofit/>
          </a:bodyPr>
          <a:lstStyle/>
          <a:p>
            <a:r>
              <a:rPr lang="en-US" sz="1900" b="0" i="0" dirty="0">
                <a:solidFill>
                  <a:srgbClr val="000000"/>
                </a:solidFill>
                <a:effectLst/>
                <a:latin typeface="Times New Roman" panose="02020603050405020304" pitchFamily="18" charset="0"/>
              </a:rPr>
              <a:t>Diarrheal disease is one of </a:t>
            </a:r>
            <a:r>
              <a:rPr lang="en-US" sz="1900" b="1" i="0" dirty="0">
                <a:solidFill>
                  <a:srgbClr val="FF0000"/>
                </a:solidFill>
                <a:effectLst/>
                <a:latin typeface="Times New Roman" panose="02020603050405020304" pitchFamily="18" charset="0"/>
              </a:rPr>
              <a:t>the top ten leading causes of death worldwide</a:t>
            </a:r>
            <a:r>
              <a:rPr lang="en-US" sz="1900" b="0" i="0" dirty="0">
                <a:solidFill>
                  <a:srgbClr val="FF0000"/>
                </a:solidFill>
                <a:effectLst/>
                <a:latin typeface="Times New Roman" panose="02020603050405020304" pitchFamily="18" charset="0"/>
              </a:rPr>
              <a:t>.</a:t>
            </a:r>
          </a:p>
          <a:p>
            <a:r>
              <a:rPr lang="en-US" sz="1900" b="0" i="0" dirty="0">
                <a:solidFill>
                  <a:srgbClr val="000000"/>
                </a:solidFill>
                <a:effectLst/>
                <a:latin typeface="Times New Roman" panose="02020603050405020304" pitchFamily="18" charset="0"/>
              </a:rPr>
              <a:t>When can we </a:t>
            </a:r>
            <a:r>
              <a:rPr lang="en-US" sz="1900" b="1" i="0" dirty="0">
                <a:solidFill>
                  <a:srgbClr val="FF0000"/>
                </a:solidFill>
                <a:effectLst/>
                <a:latin typeface="Times New Roman" panose="02020603050405020304" pitchFamily="18" charset="0"/>
              </a:rPr>
              <a:t>consider</a:t>
            </a:r>
            <a:r>
              <a:rPr lang="en-US" sz="1900" b="0" i="0" dirty="0">
                <a:solidFill>
                  <a:srgbClr val="000000"/>
                </a:solidFill>
                <a:effectLst/>
                <a:latin typeface="Times New Roman" panose="02020603050405020304" pitchFamily="18" charset="0"/>
              </a:rPr>
              <a:t> a stool as diarrhea?</a:t>
            </a:r>
          </a:p>
          <a:p>
            <a:r>
              <a:rPr lang="en-US" sz="1900" b="0" i="0" dirty="0">
                <a:solidFill>
                  <a:srgbClr val="000000"/>
                </a:solidFill>
                <a:effectLst/>
                <a:latin typeface="Times New Roman" panose="02020603050405020304" pitchFamily="18" charset="0"/>
              </a:rPr>
              <a:t>Passage of </a:t>
            </a:r>
            <a:r>
              <a:rPr lang="en-US" sz="1900" b="1" i="0" dirty="0">
                <a:solidFill>
                  <a:srgbClr val="FF0000"/>
                </a:solidFill>
                <a:effectLst/>
                <a:latin typeface="Times New Roman" panose="02020603050405020304" pitchFamily="18" charset="0"/>
              </a:rPr>
              <a:t>3 or more</a:t>
            </a:r>
            <a:r>
              <a:rPr lang="en-US" sz="1900" b="0" i="0" dirty="0">
                <a:solidFill>
                  <a:srgbClr val="FF0000"/>
                </a:solidFill>
                <a:effectLst/>
                <a:latin typeface="Times New Roman" panose="02020603050405020304" pitchFamily="18" charset="0"/>
              </a:rPr>
              <a:t> </a:t>
            </a:r>
            <a:r>
              <a:rPr lang="en-US" sz="1900" b="0" i="0" dirty="0">
                <a:solidFill>
                  <a:srgbClr val="000000"/>
                </a:solidFill>
                <a:effectLst/>
                <a:latin typeface="Times New Roman" panose="02020603050405020304" pitchFamily="18" charset="0"/>
              </a:rPr>
              <a:t>abnormally </a:t>
            </a:r>
            <a:r>
              <a:rPr lang="en-US" sz="1900" b="1" i="0" dirty="0">
                <a:solidFill>
                  <a:srgbClr val="FF0000"/>
                </a:solidFill>
                <a:effectLst/>
                <a:latin typeface="Times New Roman" panose="02020603050405020304" pitchFamily="18" charset="0"/>
              </a:rPr>
              <a:t>liquid or unformed stool</a:t>
            </a:r>
            <a:r>
              <a:rPr lang="en-US" sz="1900" b="0" i="0" dirty="0">
                <a:solidFill>
                  <a:srgbClr val="FF0000"/>
                </a:solidFill>
                <a:effectLst/>
                <a:latin typeface="Times New Roman" panose="02020603050405020304" pitchFamily="18" charset="0"/>
              </a:rPr>
              <a:t> </a:t>
            </a:r>
            <a:r>
              <a:rPr lang="en-US" sz="1900" b="0" i="0" dirty="0">
                <a:solidFill>
                  <a:srgbClr val="000000"/>
                </a:solidFill>
                <a:effectLst/>
                <a:latin typeface="Times New Roman" panose="02020603050405020304" pitchFamily="18" charset="0"/>
              </a:rPr>
              <a:t>per day at an increased frequency.</a:t>
            </a:r>
          </a:p>
          <a:p>
            <a:r>
              <a:rPr lang="en-US" sz="1900" b="1" i="0" dirty="0">
                <a:solidFill>
                  <a:srgbClr val="000000"/>
                </a:solidFill>
                <a:effectLst/>
                <a:latin typeface="Times New Roman" panose="02020603050405020304" pitchFamily="18" charset="0"/>
              </a:rPr>
              <a:t>Increased water content</a:t>
            </a:r>
            <a:r>
              <a:rPr lang="en-US" sz="1900" b="0" i="0" dirty="0">
                <a:solidFill>
                  <a:srgbClr val="000000"/>
                </a:solidFill>
                <a:effectLst/>
                <a:latin typeface="Times New Roman" panose="02020603050405020304" pitchFamily="18" charset="0"/>
              </a:rPr>
              <a:t> of the </a:t>
            </a:r>
            <a:r>
              <a:rPr lang="en-US" sz="1900" dirty="0">
                <a:solidFill>
                  <a:srgbClr val="000000"/>
                </a:solidFill>
                <a:latin typeface="Times New Roman" panose="02020603050405020304" pitchFamily="18" charset="0"/>
              </a:rPr>
              <a:t>stool:</a:t>
            </a:r>
          </a:p>
          <a:p>
            <a:pPr marL="0" indent="0">
              <a:buNone/>
            </a:pPr>
            <a:r>
              <a:rPr lang="en-US" sz="1900" b="1" dirty="0">
                <a:solidFill>
                  <a:srgbClr val="000000"/>
                </a:solidFill>
                <a:latin typeface="Times New Roman" panose="02020603050405020304" pitchFamily="18" charset="0"/>
              </a:rPr>
              <a:t>                         Impaired </a:t>
            </a:r>
            <a:r>
              <a:rPr lang="en-US" sz="1900" dirty="0">
                <a:solidFill>
                  <a:srgbClr val="000000"/>
                </a:solidFill>
                <a:latin typeface="Times New Roman" panose="02020603050405020304" pitchFamily="18" charset="0"/>
              </a:rPr>
              <a:t>water absorption.</a:t>
            </a:r>
          </a:p>
          <a:p>
            <a:pPr marL="0" indent="0">
              <a:buNone/>
            </a:pPr>
            <a:r>
              <a:rPr lang="en-US" sz="1900" dirty="0">
                <a:solidFill>
                  <a:srgbClr val="000000"/>
                </a:solidFill>
                <a:latin typeface="Times New Roman" panose="02020603050405020304" pitchFamily="18" charset="0"/>
              </a:rPr>
              <a:t>                         </a:t>
            </a:r>
            <a:r>
              <a:rPr lang="en-US" sz="1900" b="1" dirty="0">
                <a:solidFill>
                  <a:srgbClr val="000000"/>
                </a:solidFill>
                <a:latin typeface="Times New Roman" panose="02020603050405020304" pitchFamily="18" charset="0"/>
              </a:rPr>
              <a:t>Active</a:t>
            </a:r>
            <a:r>
              <a:rPr lang="en-US" sz="1900" dirty="0">
                <a:solidFill>
                  <a:srgbClr val="000000"/>
                </a:solidFill>
                <a:latin typeface="Times New Roman" panose="02020603050405020304" pitchFamily="18" charset="0"/>
              </a:rPr>
              <a:t> water </a:t>
            </a:r>
            <a:r>
              <a:rPr lang="en-US" sz="1900" b="1" dirty="0">
                <a:solidFill>
                  <a:srgbClr val="000000"/>
                </a:solidFill>
                <a:latin typeface="Times New Roman" panose="02020603050405020304" pitchFamily="18" charset="0"/>
              </a:rPr>
              <a:t>secretion</a:t>
            </a:r>
            <a:r>
              <a:rPr lang="en-US" sz="1900" dirty="0">
                <a:solidFill>
                  <a:srgbClr val="000000"/>
                </a:solidFill>
                <a:latin typeface="Times New Roman" panose="02020603050405020304" pitchFamily="18" charset="0"/>
              </a:rPr>
              <a:t> by the bowel.</a:t>
            </a:r>
          </a:p>
          <a:p>
            <a:r>
              <a:rPr lang="en-US" sz="1900" b="0" i="0" dirty="0">
                <a:solidFill>
                  <a:srgbClr val="000000"/>
                </a:solidFill>
                <a:effectLst/>
                <a:latin typeface="Times New Roman" panose="02020603050405020304" pitchFamily="18" charset="0"/>
              </a:rPr>
              <a:t>Having </a:t>
            </a:r>
            <a:r>
              <a:rPr lang="en-US" sz="1900" b="1" i="0" dirty="0">
                <a:solidFill>
                  <a:srgbClr val="FF0000"/>
                </a:solidFill>
                <a:effectLst/>
                <a:latin typeface="Times New Roman" panose="02020603050405020304" pitchFamily="18" charset="0"/>
              </a:rPr>
              <a:t>more stool</a:t>
            </a:r>
            <a:r>
              <a:rPr lang="en-US" sz="1900" b="0" i="0" dirty="0">
                <a:solidFill>
                  <a:srgbClr val="FF0000"/>
                </a:solidFill>
                <a:effectLst/>
                <a:latin typeface="Times New Roman" panose="02020603050405020304" pitchFamily="18" charset="0"/>
              </a:rPr>
              <a:t> </a:t>
            </a:r>
            <a:r>
              <a:rPr lang="en-US" sz="1900" b="0" i="0" dirty="0">
                <a:solidFill>
                  <a:srgbClr val="000000"/>
                </a:solidFill>
                <a:effectLst/>
                <a:latin typeface="Times New Roman" panose="02020603050405020304" pitchFamily="18" charset="0"/>
              </a:rPr>
              <a:t>than normal for that person.</a:t>
            </a:r>
          </a:p>
          <a:p>
            <a:pPr>
              <a:buFont typeface="Wingdings" panose="05000000000000000000" pitchFamily="2" charset="2"/>
              <a:buChar char="Ø"/>
            </a:pPr>
            <a:r>
              <a:rPr lang="en-US" sz="1900" b="0" i="0" dirty="0">
                <a:solidFill>
                  <a:srgbClr val="000000"/>
                </a:solidFill>
                <a:effectLst/>
                <a:latin typeface="Times New Roman" panose="02020603050405020304" pitchFamily="18" charset="0"/>
              </a:rPr>
              <a:t>Diarrhea may be further defined as:</a:t>
            </a:r>
            <a:br>
              <a:rPr lang="en-US" sz="1900" dirty="0"/>
            </a:br>
            <a:br>
              <a:rPr lang="en-US" sz="1900" dirty="0"/>
            </a:br>
            <a:r>
              <a:rPr lang="en-US" sz="1900" b="1" dirty="0"/>
              <a:t>                       </a:t>
            </a:r>
            <a:r>
              <a:rPr lang="en-US" sz="1900" b="1" i="0" u="sng" dirty="0">
                <a:solidFill>
                  <a:srgbClr val="000000"/>
                </a:solidFill>
                <a:effectLst/>
                <a:latin typeface="Times New Roman" panose="02020603050405020304" pitchFamily="18" charset="0"/>
              </a:rPr>
              <a:t>Acute: &lt; 14 days</a:t>
            </a:r>
            <a:br>
              <a:rPr lang="en-US" sz="1900" dirty="0"/>
            </a:br>
            <a:br>
              <a:rPr lang="en-US" sz="1900" dirty="0"/>
            </a:br>
            <a:r>
              <a:rPr lang="en-US" sz="1900" b="1" dirty="0"/>
              <a:t>                     </a:t>
            </a:r>
            <a:r>
              <a:rPr lang="en-US" sz="1900" b="1" u="sng" dirty="0"/>
              <a:t> </a:t>
            </a:r>
            <a:r>
              <a:rPr lang="en-US" sz="1900" b="1" i="0" u="sng" dirty="0">
                <a:solidFill>
                  <a:srgbClr val="000000"/>
                </a:solidFill>
                <a:effectLst/>
                <a:latin typeface="Times New Roman" panose="02020603050405020304" pitchFamily="18" charset="0"/>
              </a:rPr>
              <a:t>Persistent: 14-30 days</a:t>
            </a:r>
            <a:br>
              <a:rPr lang="en-US" sz="1900" dirty="0"/>
            </a:br>
            <a:br>
              <a:rPr lang="en-US" sz="1900" dirty="0"/>
            </a:br>
            <a:r>
              <a:rPr lang="en-US" sz="1900" b="1" dirty="0"/>
              <a:t>                     </a:t>
            </a:r>
            <a:r>
              <a:rPr lang="en-US" sz="1900" b="1" u="sng" dirty="0"/>
              <a:t> </a:t>
            </a:r>
            <a:r>
              <a:rPr lang="en-US" sz="1900" b="1" i="0" u="sng" dirty="0">
                <a:solidFill>
                  <a:srgbClr val="000000"/>
                </a:solidFill>
                <a:effectLst/>
                <a:latin typeface="Times New Roman" panose="02020603050405020304" pitchFamily="18" charset="0"/>
              </a:rPr>
              <a:t>Chronic:&gt; 30 days</a:t>
            </a:r>
            <a:r>
              <a:rPr lang="en-US" sz="1900" b="0" i="0" dirty="0">
                <a:solidFill>
                  <a:srgbClr val="000000"/>
                </a:solidFill>
                <a:effectLst/>
                <a:latin typeface="Times New Roman" panose="02020603050405020304" pitchFamily="18" charset="0"/>
              </a:rPr>
              <a:t>.</a:t>
            </a:r>
          </a:p>
          <a:p>
            <a:pPr>
              <a:buFont typeface="Wingdings" panose="05000000000000000000" pitchFamily="2" charset="2"/>
              <a:buChar char="Ø"/>
            </a:pPr>
            <a:r>
              <a:rPr lang="en-US" sz="1900" b="1" dirty="0">
                <a:effectLst>
                  <a:outerShdw blurRad="38100" dist="38100" dir="2700000" algn="tl">
                    <a:srgbClr val="000000">
                      <a:alpha val="43137"/>
                    </a:srgbClr>
                  </a:outerShdw>
                </a:effectLst>
              </a:rPr>
              <a:t>Invasive diarrhea (Dysentery): </a:t>
            </a:r>
            <a:r>
              <a:rPr lang="en-US" sz="1900" dirty="0"/>
              <a:t>Acute diarrhea with visible blood, associated with fever and abdominal pain. </a:t>
            </a:r>
          </a:p>
          <a:p>
            <a:pPr>
              <a:buFont typeface="Wingdings" panose="05000000000000000000" pitchFamily="2" charset="2"/>
              <a:buChar char="Ø"/>
            </a:pPr>
            <a:r>
              <a:rPr lang="en-US" sz="1900" b="1" dirty="0">
                <a:effectLst>
                  <a:outerShdw blurRad="38100" dist="38100" dir="2700000" algn="tl">
                    <a:srgbClr val="000000">
                      <a:alpha val="43137"/>
                    </a:srgbClr>
                  </a:outerShdw>
                </a:effectLst>
              </a:rPr>
              <a:t>Pseudo-diarrhea</a:t>
            </a:r>
            <a:r>
              <a:rPr lang="en-US" sz="1900" dirty="0"/>
              <a:t>: frequent passage of small volume of stool, is often associated with rectal urgency and accompanies with IBS or proctitis </a:t>
            </a:r>
            <a:br>
              <a:rPr lang="en-US" sz="1900" dirty="0"/>
            </a:br>
            <a:br>
              <a:rPr lang="en-US" sz="1900" dirty="0"/>
            </a:br>
            <a:endParaRPr lang="en-US" sz="1900" dirty="0"/>
          </a:p>
        </p:txBody>
      </p:sp>
    </p:spTree>
    <p:extLst>
      <p:ext uri="{BB962C8B-B14F-4D97-AF65-F5344CB8AC3E}">
        <p14:creationId xmlns:p14="http://schemas.microsoft.com/office/powerpoint/2010/main" val="15903733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عنوان 1">
            <a:extLst>
              <a:ext uri="{FF2B5EF4-FFF2-40B4-BE49-F238E27FC236}">
                <a16:creationId xmlns:a16="http://schemas.microsoft.com/office/drawing/2014/main" id="{F3D3AB09-1028-D772-4C1A-3C425FC10787}"/>
              </a:ext>
            </a:extLst>
          </p:cNvPr>
          <p:cNvSpPr>
            <a:spLocks noGrp="1"/>
          </p:cNvSpPr>
          <p:nvPr>
            <p:ph type="title"/>
          </p:nvPr>
        </p:nvSpPr>
        <p:spPr>
          <a:xfrm>
            <a:off x="1387289" y="855271"/>
            <a:ext cx="10471636" cy="1660299"/>
          </a:xfrm>
        </p:spPr>
        <p:txBody>
          <a:bodyPr>
            <a:normAutofit/>
          </a:bodyPr>
          <a:lstStyle/>
          <a:p>
            <a:r>
              <a:rPr lang="en-US" dirty="0"/>
              <a:t>Management of acute diarrhea:</a:t>
            </a:r>
            <a:br>
              <a:rPr lang="en-US" dirty="0"/>
            </a:br>
            <a:endParaRPr lang="en-US" dirty="0"/>
          </a:p>
        </p:txBody>
      </p:sp>
      <p:sp>
        <p:nvSpPr>
          <p:cNvPr id="3" name="عنصر نائب للمحتوى 2">
            <a:extLst>
              <a:ext uri="{FF2B5EF4-FFF2-40B4-BE49-F238E27FC236}">
                <a16:creationId xmlns:a16="http://schemas.microsoft.com/office/drawing/2014/main" id="{B40AE078-6932-F01B-0631-60CCA025FEB4}"/>
              </a:ext>
            </a:extLst>
          </p:cNvPr>
          <p:cNvSpPr>
            <a:spLocks noGrp="1"/>
          </p:cNvSpPr>
          <p:nvPr>
            <p:ph idx="1"/>
          </p:nvPr>
        </p:nvSpPr>
        <p:spPr>
          <a:xfrm>
            <a:off x="166537" y="2298295"/>
            <a:ext cx="11858925" cy="4667684"/>
          </a:xfrm>
        </p:spPr>
        <p:txBody>
          <a:bodyPr>
            <a:normAutofit fontScale="92500" lnSpcReduction="20000"/>
          </a:bodyPr>
          <a:lstStyle/>
          <a:p>
            <a:pPr marL="0" indent="0" defTabSz="457200">
              <a:lnSpc>
                <a:spcPct val="70000"/>
              </a:lnSpc>
              <a:spcBef>
                <a:spcPts val="0"/>
              </a:spcBef>
              <a:buSzPts val="1800"/>
              <a:buNone/>
            </a:pPr>
            <a:r>
              <a:rPr lang="en-US" sz="3200" b="1" dirty="0">
                <a:solidFill>
                  <a:srgbClr val="A50021"/>
                </a:solidFill>
              </a:rPr>
              <a:t>1.general supportive :</a:t>
            </a:r>
          </a:p>
          <a:p>
            <a:pPr marL="0" indent="0">
              <a:lnSpc>
                <a:spcPct val="100000"/>
              </a:lnSpc>
              <a:buNone/>
            </a:pPr>
            <a:r>
              <a:rPr lang="en-US" sz="2400" dirty="0"/>
              <a:t>Fluid repletion</a:t>
            </a:r>
          </a:p>
          <a:p>
            <a:pPr marL="0" indent="0">
              <a:lnSpc>
                <a:spcPct val="100000"/>
              </a:lnSpc>
              <a:buNone/>
            </a:pPr>
            <a:r>
              <a:rPr lang="en-US" sz="2400" dirty="0"/>
              <a:t>Diet </a:t>
            </a:r>
            <a:endParaRPr lang="en-US" sz="1800" dirty="0"/>
          </a:p>
          <a:p>
            <a:pPr marL="0" indent="0">
              <a:buNone/>
            </a:pPr>
            <a:r>
              <a:rPr lang="en-US" sz="3200" b="1" dirty="0">
                <a:solidFill>
                  <a:srgbClr val="A50021"/>
                </a:solidFill>
              </a:rPr>
              <a:t>2.antimotility drug : </a:t>
            </a:r>
          </a:p>
          <a:p>
            <a:pPr marL="0" indent="0">
              <a:lnSpc>
                <a:spcPct val="110000"/>
              </a:lnSpc>
              <a:buNone/>
            </a:pPr>
            <a:r>
              <a:rPr lang="en-US" sz="2400" dirty="0"/>
              <a:t>loperamide</a:t>
            </a:r>
          </a:p>
          <a:p>
            <a:pPr marL="0" indent="0">
              <a:buNone/>
            </a:pPr>
            <a:r>
              <a:rPr lang="en-US" sz="3200" b="1" dirty="0">
                <a:solidFill>
                  <a:srgbClr val="A50021"/>
                </a:solidFill>
              </a:rPr>
              <a:t>3.antibiotic </a:t>
            </a:r>
          </a:p>
          <a:p>
            <a:pPr marL="0" indent="0">
              <a:lnSpc>
                <a:spcPct val="110000"/>
              </a:lnSpc>
              <a:buNone/>
            </a:pPr>
            <a:r>
              <a:rPr lang="en-US" sz="2400" dirty="0"/>
              <a:t>not routinely used in adults with acute diarrhea (risk of C. difficile, eradication of normal flora, bacterial resistance) unless:</a:t>
            </a:r>
            <a:br>
              <a:rPr lang="en-US" sz="2400" dirty="0"/>
            </a:br>
            <a:br>
              <a:rPr lang="en-US" sz="2400" dirty="0"/>
            </a:br>
            <a:r>
              <a:rPr lang="en-US" sz="2400" dirty="0"/>
              <a:t>Severe disease (&gt;6 motions per day, high fever, hospitalization for volume repletion)</a:t>
            </a:r>
            <a:br>
              <a:rPr lang="en-US" sz="2400" dirty="0"/>
            </a:br>
            <a:br>
              <a:rPr lang="en-US" sz="2400" dirty="0"/>
            </a:br>
            <a:r>
              <a:rPr lang="en-US" sz="2400" dirty="0"/>
              <a:t>Invasive bacterial infection (bloody diarrhea) Age &gt;70, immunocompromised patients.</a:t>
            </a:r>
          </a:p>
          <a:p>
            <a:endParaRPr lang="en-US" sz="1800"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4893053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FE6BF-AE24-2C1D-0B9F-35A8326459D7}"/>
              </a:ext>
            </a:extLst>
          </p:cNvPr>
          <p:cNvSpPr>
            <a:spLocks noGrp="1"/>
          </p:cNvSpPr>
          <p:nvPr>
            <p:ph type="title"/>
          </p:nvPr>
        </p:nvSpPr>
        <p:spPr/>
        <p:txBody>
          <a:bodyPr/>
          <a:lstStyle/>
          <a:p>
            <a:endParaRPr lang="en-US"/>
          </a:p>
        </p:txBody>
      </p:sp>
      <p:pic>
        <p:nvPicPr>
          <p:cNvPr id="5" name="Content Placeholder 4" descr="Table&#10;&#10;Description automatically generated">
            <a:extLst>
              <a:ext uri="{FF2B5EF4-FFF2-40B4-BE49-F238E27FC236}">
                <a16:creationId xmlns:a16="http://schemas.microsoft.com/office/drawing/2014/main" id="{7A284B1A-284F-9D2C-BAFA-7E97F47D6B7A}"/>
              </a:ext>
            </a:extLst>
          </p:cNvPr>
          <p:cNvPicPr>
            <a:picLocks noGrp="1" noChangeAspect="1"/>
          </p:cNvPicPr>
          <p:nvPr>
            <p:ph idx="1"/>
          </p:nvPr>
        </p:nvPicPr>
        <p:blipFill rotWithShape="1">
          <a:blip r:embed="rId2"/>
          <a:srcRect l="13755" t="16117" r="14596" b="3065"/>
          <a:stretch/>
        </p:blipFill>
        <p:spPr>
          <a:xfrm>
            <a:off x="0" y="484632"/>
            <a:ext cx="12191999" cy="6188473"/>
          </a:xfrm>
        </p:spPr>
      </p:pic>
    </p:spTree>
    <p:extLst>
      <p:ext uri="{BB962C8B-B14F-4D97-AF65-F5344CB8AC3E}">
        <p14:creationId xmlns:p14="http://schemas.microsoft.com/office/powerpoint/2010/main" val="5348670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عنوان 1">
            <a:extLst>
              <a:ext uri="{FF2B5EF4-FFF2-40B4-BE49-F238E27FC236}">
                <a16:creationId xmlns:a16="http://schemas.microsoft.com/office/drawing/2014/main" id="{7EF42E12-52B5-32EC-DF05-658AA9CB3C39}"/>
              </a:ext>
            </a:extLst>
          </p:cNvPr>
          <p:cNvSpPr>
            <a:spLocks noGrp="1"/>
          </p:cNvSpPr>
          <p:nvPr>
            <p:ph type="title"/>
          </p:nvPr>
        </p:nvSpPr>
        <p:spPr>
          <a:xfrm>
            <a:off x="1241861" y="464119"/>
            <a:ext cx="10058400" cy="1609344"/>
          </a:xfrm>
        </p:spPr>
        <p:txBody>
          <a:bodyPr>
            <a:normAutofit/>
          </a:bodyPr>
          <a:lstStyle/>
          <a:p>
            <a:r>
              <a:rPr lang="en-US" dirty="0"/>
              <a:t>Management of chronic diarrhea </a:t>
            </a:r>
          </a:p>
        </p:txBody>
      </p:sp>
      <p:sp>
        <p:nvSpPr>
          <p:cNvPr id="3" name="عنصر نائب للمحتوى 2">
            <a:extLst>
              <a:ext uri="{FF2B5EF4-FFF2-40B4-BE49-F238E27FC236}">
                <a16:creationId xmlns:a16="http://schemas.microsoft.com/office/drawing/2014/main" id="{D5A2ABA4-50D8-5E93-6842-684DF6617E81}"/>
              </a:ext>
            </a:extLst>
          </p:cNvPr>
          <p:cNvSpPr>
            <a:spLocks noGrp="1"/>
          </p:cNvSpPr>
          <p:nvPr>
            <p:ph idx="1"/>
          </p:nvPr>
        </p:nvSpPr>
        <p:spPr>
          <a:xfrm>
            <a:off x="1793899" y="2809461"/>
            <a:ext cx="12192000" cy="5174568"/>
          </a:xfrm>
        </p:spPr>
        <p:txBody>
          <a:bodyPr>
            <a:normAutofit/>
          </a:bodyPr>
          <a:lstStyle/>
          <a:p>
            <a:pPr marL="0" indent="0" defTabSz="457200">
              <a:lnSpc>
                <a:spcPct val="50000"/>
              </a:lnSpc>
              <a:spcBef>
                <a:spcPts val="0"/>
              </a:spcBef>
              <a:buSzPts val="1800"/>
              <a:buNone/>
            </a:pPr>
            <a:r>
              <a:rPr lang="en-US" sz="3200" b="1" dirty="0">
                <a:solidFill>
                  <a:srgbClr val="A50021"/>
                </a:solidFill>
              </a:rPr>
              <a:t>1.fluid repletion</a:t>
            </a:r>
          </a:p>
          <a:p>
            <a:pPr marL="0" indent="0">
              <a:buNone/>
            </a:pPr>
            <a:r>
              <a:rPr lang="en-US" sz="2800" dirty="0"/>
              <a:t> </a:t>
            </a:r>
          </a:p>
          <a:p>
            <a:pPr marL="0" indent="0" defTabSz="457200">
              <a:lnSpc>
                <a:spcPct val="50000"/>
              </a:lnSpc>
              <a:spcBef>
                <a:spcPts val="0"/>
              </a:spcBef>
              <a:buSzPts val="1800"/>
              <a:buNone/>
            </a:pPr>
            <a:r>
              <a:rPr lang="en-US" sz="3200" b="1" dirty="0">
                <a:solidFill>
                  <a:srgbClr val="A50021"/>
                </a:solidFill>
              </a:rPr>
              <a:t>2.treat the underlying cause</a:t>
            </a:r>
          </a:p>
          <a:p>
            <a:endParaRPr lang="en-US" sz="2800" dirty="0"/>
          </a:p>
          <a:p>
            <a:pPr marL="0" indent="0" defTabSz="457200">
              <a:lnSpc>
                <a:spcPct val="50000"/>
              </a:lnSpc>
              <a:spcBef>
                <a:spcPts val="0"/>
              </a:spcBef>
              <a:buSzPts val="1800"/>
              <a:buNone/>
            </a:pPr>
            <a:r>
              <a:rPr lang="en-US" sz="3200" b="1" dirty="0">
                <a:solidFill>
                  <a:srgbClr val="A50021"/>
                </a:solidFill>
              </a:rPr>
              <a:t>3.empiric therapy is selected in patient :</a:t>
            </a:r>
          </a:p>
          <a:p>
            <a:pPr marL="0" indent="0">
              <a:buNone/>
            </a:pPr>
            <a:r>
              <a:rPr lang="en-US" sz="2400" dirty="0"/>
              <a:t>                              Antibiotic for small intestine bacterial overgrowth</a:t>
            </a:r>
          </a:p>
          <a:p>
            <a:pPr marL="0" indent="0">
              <a:buNone/>
            </a:pPr>
            <a:r>
              <a:rPr lang="en-US" sz="2400" dirty="0"/>
              <a:t>                              Lactose restriction in patient with lactose intolerance </a:t>
            </a:r>
          </a:p>
          <a:p>
            <a:pPr marL="0" indent="0">
              <a:buNone/>
            </a:pPr>
            <a:r>
              <a:rPr lang="en-US" sz="2400" dirty="0"/>
              <a:t>                              Cholestyramine for bile acid diarrhea </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9120867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086A26B-0AD0-8730-6CE2-584D52C33BFD}"/>
              </a:ext>
            </a:extLst>
          </p:cNvPr>
          <p:cNvSpPr>
            <a:spLocks noGrp="1"/>
          </p:cNvSpPr>
          <p:nvPr>
            <p:ph type="title"/>
          </p:nvPr>
        </p:nvSpPr>
        <p:spPr>
          <a:xfrm>
            <a:off x="1066800" y="3429000"/>
            <a:ext cx="10058400" cy="1609344"/>
          </a:xfrm>
        </p:spPr>
        <p:txBody>
          <a:bodyPr>
            <a:normAutofit/>
          </a:bodyPr>
          <a:lstStyle/>
          <a:p>
            <a:r>
              <a:rPr lang="en-US" sz="6600" dirty="0"/>
              <a:t>Thank you </a:t>
            </a:r>
          </a:p>
        </p:txBody>
      </p:sp>
    </p:spTree>
    <p:extLst>
      <p:ext uri="{BB962C8B-B14F-4D97-AF65-F5344CB8AC3E}">
        <p14:creationId xmlns:p14="http://schemas.microsoft.com/office/powerpoint/2010/main" val="1036832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453E5-36C2-9FE3-DEB0-74946C4AB63B}"/>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173FCCC3-DEE5-E73B-19EF-759C06CEFAF9}"/>
              </a:ext>
            </a:extLst>
          </p:cNvPr>
          <p:cNvPicPr>
            <a:picLocks noGrp="1" noChangeAspect="1"/>
          </p:cNvPicPr>
          <p:nvPr>
            <p:ph idx="1"/>
          </p:nvPr>
        </p:nvPicPr>
        <p:blipFill rotWithShape="1">
          <a:blip r:embed="rId2"/>
          <a:srcRect l="9060" r="9374"/>
          <a:stretch/>
        </p:blipFill>
        <p:spPr>
          <a:xfrm>
            <a:off x="-11478" y="-45662"/>
            <a:ext cx="12203477" cy="6903662"/>
          </a:xfrm>
        </p:spPr>
      </p:pic>
    </p:spTree>
    <p:extLst>
      <p:ext uri="{BB962C8B-B14F-4D97-AF65-F5344CB8AC3E}">
        <p14:creationId xmlns:p14="http://schemas.microsoft.com/office/powerpoint/2010/main" val="3986908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9F8E4B7-DDFF-628D-7AFC-DE9D20779E4F}"/>
              </a:ext>
            </a:extLst>
          </p:cNvPr>
          <p:cNvSpPr>
            <a:spLocks noGrp="1"/>
          </p:cNvSpPr>
          <p:nvPr>
            <p:ph type="title"/>
          </p:nvPr>
        </p:nvSpPr>
        <p:spPr>
          <a:xfrm>
            <a:off x="1066800" y="3429000"/>
            <a:ext cx="10058400" cy="1609344"/>
          </a:xfrm>
        </p:spPr>
        <p:txBody>
          <a:bodyPr>
            <a:normAutofit/>
          </a:bodyPr>
          <a:lstStyle/>
          <a:p>
            <a:r>
              <a:rPr lang="en-US" sz="6600" u="sng" dirty="0"/>
              <a:t>Acute diarrhea</a:t>
            </a:r>
          </a:p>
        </p:txBody>
      </p:sp>
    </p:spTree>
    <p:extLst>
      <p:ext uri="{BB962C8B-B14F-4D97-AF65-F5344CB8AC3E}">
        <p14:creationId xmlns:p14="http://schemas.microsoft.com/office/powerpoint/2010/main" val="4194541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FAFCF-2B7A-37EC-2B7A-A4318DD87155}"/>
              </a:ext>
            </a:extLst>
          </p:cNvPr>
          <p:cNvSpPr>
            <a:spLocks noGrp="1"/>
          </p:cNvSpPr>
          <p:nvPr>
            <p:ph type="title"/>
          </p:nvPr>
        </p:nvSpPr>
        <p:spPr/>
        <p:txBody>
          <a:bodyPr/>
          <a:lstStyle/>
          <a:p>
            <a:endParaRPr lang="en-US"/>
          </a:p>
        </p:txBody>
      </p:sp>
      <p:pic>
        <p:nvPicPr>
          <p:cNvPr id="5" name="Content Placeholder 4" descr="Diagram&#10;&#10;Description automatically generated">
            <a:extLst>
              <a:ext uri="{FF2B5EF4-FFF2-40B4-BE49-F238E27FC236}">
                <a16:creationId xmlns:a16="http://schemas.microsoft.com/office/drawing/2014/main" id="{B60DDBEC-3424-F6DC-C59F-01CC028161BA}"/>
              </a:ext>
            </a:extLst>
          </p:cNvPr>
          <p:cNvPicPr>
            <a:picLocks noGrp="1" noChangeAspect="1"/>
          </p:cNvPicPr>
          <p:nvPr>
            <p:ph idx="1"/>
          </p:nvPr>
        </p:nvPicPr>
        <p:blipFill rotWithShape="1">
          <a:blip r:embed="rId2"/>
          <a:srcRect l="9054" r="9232"/>
          <a:stretch/>
        </p:blipFill>
        <p:spPr>
          <a:xfrm>
            <a:off x="-327984" y="0"/>
            <a:ext cx="12605845" cy="7118252"/>
          </a:xfrm>
        </p:spPr>
      </p:pic>
    </p:spTree>
    <p:extLst>
      <p:ext uri="{BB962C8B-B14F-4D97-AF65-F5344CB8AC3E}">
        <p14:creationId xmlns:p14="http://schemas.microsoft.com/office/powerpoint/2010/main" val="1298350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D766C-24BC-0AAC-AA45-A5C84B5FE32C}"/>
              </a:ext>
            </a:extLst>
          </p:cNvPr>
          <p:cNvSpPr>
            <a:spLocks noGrp="1"/>
          </p:cNvSpPr>
          <p:nvPr>
            <p:ph type="title"/>
          </p:nvPr>
        </p:nvSpPr>
        <p:spPr>
          <a:xfrm>
            <a:off x="0" y="-482778"/>
            <a:ext cx="10058400" cy="1609344"/>
          </a:xfrm>
        </p:spPr>
        <p:txBody>
          <a:bodyPr vert="horz" lIns="91440" tIns="45720" rIns="91440" bIns="45720" rtlCol="0" anchor="ctr">
            <a:normAutofit/>
          </a:bodyPr>
          <a:lstStyle/>
          <a:p>
            <a:r>
              <a:rPr lang="en-US" altLang="en-US" sz="3600" b="1" i="1" u="sng" dirty="0">
                <a:solidFill>
                  <a:srgbClr val="FF0000"/>
                </a:solidFill>
                <a:latin typeface="Times New Roman" panose="02020603050405020304" pitchFamily="18" charset="0"/>
                <a:ea typeface="+mn-ea"/>
                <a:cs typeface="+mn-cs"/>
              </a:rPr>
              <a:t>ACUTE DIARRHEA</a:t>
            </a:r>
            <a:endParaRPr lang="en-US" sz="3600" b="1" i="1" u="sng" dirty="0">
              <a:solidFill>
                <a:srgbClr val="FF0000"/>
              </a:solidFill>
              <a:latin typeface="Times New Roman" panose="02020603050405020304" pitchFamily="18" charset="0"/>
              <a:ea typeface="+mn-ea"/>
              <a:cs typeface="+mn-cs"/>
            </a:endParaRPr>
          </a:p>
        </p:txBody>
      </p:sp>
      <p:sp>
        <p:nvSpPr>
          <p:cNvPr id="4" name="Rectangle 1">
            <a:extLst>
              <a:ext uri="{FF2B5EF4-FFF2-40B4-BE49-F238E27FC236}">
                <a16:creationId xmlns:a16="http://schemas.microsoft.com/office/drawing/2014/main" id="{8CA29591-716A-6A93-0133-773EE3B15EBF}"/>
              </a:ext>
            </a:extLst>
          </p:cNvPr>
          <p:cNvSpPr>
            <a:spLocks noGrp="1" noChangeArrowheads="1"/>
          </p:cNvSpPr>
          <p:nvPr>
            <p:ph idx="1"/>
          </p:nvPr>
        </p:nvSpPr>
        <p:spPr bwMode="auto">
          <a:xfrm>
            <a:off x="102386" y="1027513"/>
            <a:ext cx="12192000" cy="6486937"/>
          </a:xfrm>
          <a:prstGeom prst="rect">
            <a:avLst/>
          </a:prstGeom>
        </p:spPr>
        <p:txBody>
          <a:bodyPr vert="horz" lIns="91440" tIns="45720" rIns="91440" bIns="45720" rtlCol="0">
            <a:noAutofit/>
          </a:bodyPr>
          <a:lstStyle/>
          <a:p>
            <a:pPr marL="0" indent="0">
              <a:buNone/>
            </a:pPr>
            <a:r>
              <a:rPr lang="en-US" altLang="en-US" sz="2400">
                <a:solidFill>
                  <a:srgbClr val="000000"/>
                </a:solidFill>
                <a:latin typeface="Times New Roman" panose="02020603050405020304" pitchFamily="18" charset="0"/>
              </a:rPr>
              <a:t>.</a:t>
            </a:r>
            <a:r>
              <a:rPr lang="en-US" altLang="en-US" sz="2400" b="1">
                <a:solidFill>
                  <a:srgbClr val="000000"/>
                </a:solidFill>
                <a:latin typeface="Times New Roman" panose="02020603050405020304" pitchFamily="18" charset="0"/>
              </a:rPr>
              <a:t>Most </a:t>
            </a:r>
            <a:r>
              <a:rPr lang="en-US" altLang="en-US" sz="2400" b="1" dirty="0">
                <a:solidFill>
                  <a:srgbClr val="000000"/>
                </a:solidFill>
                <a:latin typeface="Times New Roman" panose="02020603050405020304" pitchFamily="18" charset="0"/>
              </a:rPr>
              <a:t>cases </a:t>
            </a:r>
            <a:r>
              <a:rPr lang="en-US" altLang="en-US" sz="2400" dirty="0">
                <a:solidFill>
                  <a:srgbClr val="000000"/>
                </a:solidFill>
                <a:latin typeface="Times New Roman" panose="02020603050405020304" pitchFamily="18" charset="0"/>
              </a:rPr>
              <a:t>of acute diarrhea are due to </a:t>
            </a:r>
            <a:r>
              <a:rPr lang="en-US" altLang="en-US" sz="2400" b="1" dirty="0">
                <a:solidFill>
                  <a:srgbClr val="FF0000"/>
                </a:solidFill>
                <a:latin typeface="Times New Roman" panose="02020603050405020304" pitchFamily="18" charset="0"/>
              </a:rPr>
              <a:t>infection</a:t>
            </a:r>
            <a:r>
              <a:rPr lang="en-US" altLang="en-US" sz="2400" dirty="0">
                <a:solidFill>
                  <a:srgbClr val="000000"/>
                </a:solidFill>
                <a:latin typeface="Times New Roman" panose="02020603050405020304" pitchFamily="18" charset="0"/>
              </a:rPr>
              <a:t> which </a:t>
            </a:r>
            <a:r>
              <a:rPr lang="en-US" altLang="en-US" sz="2400">
                <a:solidFill>
                  <a:srgbClr val="000000"/>
                </a:solidFill>
                <a:latin typeface="Times New Roman" panose="02020603050405020304" pitchFamily="18" charset="0"/>
              </a:rPr>
              <a:t>is</a:t>
            </a:r>
            <a:r>
              <a:rPr lang="en-US" altLang="en-US" sz="2400" b="1">
                <a:solidFill>
                  <a:srgbClr val="000000"/>
                </a:solidFill>
                <a:latin typeface="Times New Roman" panose="02020603050405020304" pitchFamily="18" charset="0"/>
              </a:rPr>
              <a:t> </a:t>
            </a:r>
            <a:r>
              <a:rPr lang="en-US" altLang="en-US" sz="2400" b="1" u="sng">
                <a:solidFill>
                  <a:srgbClr val="000000"/>
                </a:solidFill>
                <a:latin typeface="Times New Roman" panose="02020603050405020304" pitchFamily="18" charset="0"/>
              </a:rPr>
              <a:t>self-limiting and associated with contaminated food and water sources. </a:t>
            </a:r>
            <a:r>
              <a:rPr lang="en-US" altLang="en-US" sz="2400">
                <a:solidFill>
                  <a:srgbClr val="000000"/>
                </a:solidFill>
                <a:latin typeface="Times New Roman" panose="02020603050405020304" pitchFamily="18" charset="0"/>
              </a:rPr>
              <a:t>.</a:t>
            </a:r>
            <a:endParaRPr lang="en-US" altLang="en-US" sz="2400" dirty="0">
              <a:solidFill>
                <a:srgbClr val="000000"/>
              </a:solidFill>
              <a:latin typeface="Times New Roman" panose="02020603050405020304" pitchFamily="18" charset="0"/>
            </a:endParaRPr>
          </a:p>
          <a:p>
            <a:endParaRPr lang="en-US" altLang="en-US" sz="2400" dirty="0">
              <a:solidFill>
                <a:srgbClr val="000000"/>
              </a:solidFill>
              <a:latin typeface="Times New Roman" panose="02020603050405020304" pitchFamily="18" charset="0"/>
            </a:endParaRPr>
          </a:p>
          <a:p>
            <a:r>
              <a:rPr lang="en-US" altLang="en-US" sz="2400" dirty="0">
                <a:solidFill>
                  <a:srgbClr val="000000"/>
                </a:solidFill>
                <a:latin typeface="Times New Roman" panose="02020603050405020304" pitchFamily="18" charset="0"/>
              </a:rPr>
              <a:t>The </a:t>
            </a:r>
            <a:r>
              <a:rPr lang="en-US" altLang="en-US" sz="2400" b="1" u="sng" dirty="0">
                <a:solidFill>
                  <a:srgbClr val="FF0000"/>
                </a:solidFill>
                <a:latin typeface="Times New Roman" panose="02020603050405020304" pitchFamily="18" charset="0"/>
              </a:rPr>
              <a:t>major </a:t>
            </a:r>
            <a:r>
              <a:rPr lang="en-US" altLang="en-US" sz="2400" b="1" u="sng">
                <a:solidFill>
                  <a:srgbClr val="FF0000"/>
                </a:solidFill>
                <a:latin typeface="Times New Roman" panose="02020603050405020304" pitchFamily="18" charset="0"/>
              </a:rPr>
              <a:t>causes acute diarrhea</a:t>
            </a:r>
            <a:r>
              <a:rPr lang="en-US" altLang="en-US" sz="2400">
                <a:solidFill>
                  <a:srgbClr val="000000"/>
                </a:solidFill>
                <a:latin typeface="Times New Roman" panose="02020603050405020304" pitchFamily="18" charset="0"/>
              </a:rPr>
              <a:t> are :</a:t>
            </a:r>
            <a:endParaRPr lang="en-US" altLang="en-US" sz="2400" dirty="0">
              <a:solidFill>
                <a:srgbClr val="000000"/>
              </a:solidFill>
              <a:latin typeface="Times New Roman" panose="02020603050405020304" pitchFamily="18" charset="0"/>
            </a:endParaRPr>
          </a:p>
          <a:p>
            <a:endParaRPr lang="en-US" altLang="en-US" sz="2400" dirty="0">
              <a:solidFill>
                <a:srgbClr val="000000"/>
              </a:solidFill>
              <a:latin typeface="Times New Roman" panose="02020603050405020304" pitchFamily="18" charset="0"/>
            </a:endParaRPr>
          </a:p>
          <a:p>
            <a:pPr marL="0" indent="0">
              <a:buNone/>
            </a:pPr>
            <a:r>
              <a:rPr lang="en-US" altLang="en-US" sz="2400" b="1" i="1" u="sng" dirty="0">
                <a:solidFill>
                  <a:srgbClr val="FF0000"/>
                </a:solidFill>
                <a:effectLst>
                  <a:outerShdw blurRad="38100" dist="38100" dir="2700000" algn="tl">
                    <a:srgbClr val="000000">
                      <a:alpha val="43137"/>
                    </a:srgbClr>
                  </a:outerShdw>
                </a:effectLst>
                <a:latin typeface="Times New Roman" panose="02020603050405020304" pitchFamily="18" charset="0"/>
              </a:rPr>
              <a:t>**Viruses</a:t>
            </a:r>
            <a:r>
              <a:rPr lang="en-US" altLang="en-US" sz="2400" b="1" dirty="0">
                <a:solidFill>
                  <a:srgbClr val="002060"/>
                </a:solidFill>
                <a:effectLst>
                  <a:outerShdw blurRad="38100" dist="38100" dir="2700000" algn="tl">
                    <a:srgbClr val="000000">
                      <a:alpha val="43137"/>
                    </a:srgbClr>
                  </a:outerShdw>
                </a:effectLst>
                <a:latin typeface="Times New Roman" panose="02020603050405020304" pitchFamily="18" charset="0"/>
              </a:rPr>
              <a:t>:</a:t>
            </a:r>
            <a:r>
              <a:rPr lang="en-US" altLang="en-US" sz="2400" dirty="0">
                <a:solidFill>
                  <a:srgbClr val="000000"/>
                </a:solidFill>
                <a:latin typeface="Times New Roman" panose="02020603050405020304" pitchFamily="18" charset="0"/>
              </a:rPr>
              <a:t> Unique features usually include </a:t>
            </a:r>
            <a:r>
              <a:rPr lang="en-US" altLang="en-US" sz="2400" u="sng" dirty="0">
                <a:solidFill>
                  <a:srgbClr val="000000"/>
                </a:solidFill>
                <a:latin typeface="Times New Roman" panose="02020603050405020304" pitchFamily="18" charset="0"/>
              </a:rPr>
              <a:t>low grade fever</a:t>
            </a:r>
            <a:r>
              <a:rPr lang="en-US" altLang="en-US" sz="2400" dirty="0">
                <a:solidFill>
                  <a:srgbClr val="000000"/>
                </a:solidFill>
                <a:latin typeface="Times New Roman" panose="02020603050405020304" pitchFamily="18" charset="0"/>
              </a:rPr>
              <a:t>, </a:t>
            </a:r>
            <a:r>
              <a:rPr lang="en-US" altLang="en-US" sz="2400" u="sng" dirty="0">
                <a:solidFill>
                  <a:srgbClr val="000000"/>
                </a:solidFill>
                <a:latin typeface="Times New Roman" panose="02020603050405020304" pitchFamily="18" charset="0"/>
              </a:rPr>
              <a:t>nausea and vomiting</a:t>
            </a:r>
            <a:r>
              <a:rPr lang="en-US" altLang="en-US" sz="2400" dirty="0">
                <a:solidFill>
                  <a:srgbClr val="000000"/>
                </a:solidFill>
                <a:latin typeface="Times New Roman" panose="02020603050405020304" pitchFamily="18" charset="0"/>
              </a:rPr>
              <a:t>, </a:t>
            </a:r>
            <a:r>
              <a:rPr lang="en-US" altLang="en-US" sz="2400" u="sng" dirty="0">
                <a:solidFill>
                  <a:srgbClr val="000000"/>
                </a:solidFill>
                <a:latin typeface="Times New Roman" panose="02020603050405020304" pitchFamily="18" charset="0"/>
              </a:rPr>
              <a:t>abdominal cramps</a:t>
            </a:r>
            <a:r>
              <a:rPr lang="en-US" altLang="en-US" sz="2400" dirty="0">
                <a:solidFill>
                  <a:srgbClr val="000000"/>
                </a:solidFill>
                <a:latin typeface="Times New Roman" panose="02020603050405020304" pitchFamily="18" charset="0"/>
              </a:rPr>
              <a:t>, and </a:t>
            </a:r>
            <a:r>
              <a:rPr lang="en-US" altLang="en-US" sz="2400" u="sng" dirty="0">
                <a:solidFill>
                  <a:srgbClr val="000000"/>
                </a:solidFill>
                <a:latin typeface="Times New Roman" panose="02020603050405020304" pitchFamily="18" charset="0"/>
              </a:rPr>
              <a:t>watery diarrhea</a:t>
            </a:r>
            <a:r>
              <a:rPr lang="en-US" altLang="en-US" sz="2400" dirty="0">
                <a:solidFill>
                  <a:srgbClr val="000000"/>
                </a:solidFill>
                <a:latin typeface="Times New Roman" panose="02020603050405020304" pitchFamily="18" charset="0"/>
              </a:rPr>
              <a:t>. Such as:</a:t>
            </a:r>
            <a:endParaRPr lang="en-US" altLang="en-US" sz="2400" u="sng" dirty="0">
              <a:solidFill>
                <a:srgbClr val="000000"/>
              </a:solidFill>
              <a:latin typeface="Times New Roman" panose="02020603050405020304" pitchFamily="18" charset="0"/>
            </a:endParaRPr>
          </a:p>
          <a:p>
            <a:pPr marL="0" indent="0">
              <a:buNone/>
            </a:pPr>
            <a:r>
              <a:rPr lang="en-US" sz="2400" b="1" dirty="0">
                <a:latin typeface="Times New Roman" panose="02020603050405020304" pitchFamily="18" charset="0"/>
              </a:rPr>
              <a:t>               1-Norovirus</a:t>
            </a:r>
            <a:r>
              <a:rPr lang="en-US" sz="2400" dirty="0">
                <a:solidFill>
                  <a:srgbClr val="000000"/>
                </a:solidFill>
                <a:latin typeface="Times New Roman" panose="02020603050405020304" pitchFamily="18" charset="0"/>
              </a:rPr>
              <a:t>: </a:t>
            </a:r>
            <a:r>
              <a:rPr lang="en-US" sz="2400" b="1" dirty="0">
                <a:solidFill>
                  <a:srgbClr val="000000"/>
                </a:solidFill>
                <a:latin typeface="Times New Roman" panose="02020603050405020304" pitchFamily="18" charset="0"/>
              </a:rPr>
              <a:t>Most common cause</a:t>
            </a:r>
            <a:r>
              <a:rPr lang="en-US" sz="2400" dirty="0">
                <a:solidFill>
                  <a:srgbClr val="000000"/>
                </a:solidFill>
                <a:latin typeface="Times New Roman" panose="02020603050405020304" pitchFamily="18" charset="0"/>
              </a:rPr>
              <a:t> of diarrheal </a:t>
            </a:r>
            <a:r>
              <a:rPr lang="en-US" sz="2400" b="1" dirty="0">
                <a:solidFill>
                  <a:srgbClr val="000000"/>
                </a:solidFill>
                <a:latin typeface="Times New Roman" panose="02020603050405020304" pitchFamily="18" charset="0"/>
              </a:rPr>
              <a:t>outbreak/epidemic</a:t>
            </a:r>
            <a:r>
              <a:rPr lang="en-US" sz="2400" dirty="0">
                <a:solidFill>
                  <a:srgbClr val="000000"/>
                </a:solidFill>
                <a:latin typeface="Times New Roman" panose="02020603050405020304" pitchFamily="18" charset="0"/>
              </a:rPr>
              <a:t>, Elderly, immunocompromised patients, and children are most commonly affected.</a:t>
            </a:r>
          </a:p>
          <a:p>
            <a:pPr marL="0" indent="0">
              <a:buNone/>
            </a:pPr>
            <a:r>
              <a:rPr lang="en-US" sz="2400" dirty="0">
                <a:solidFill>
                  <a:srgbClr val="000000"/>
                </a:solidFill>
                <a:latin typeface="Times New Roman" panose="02020603050405020304" pitchFamily="18" charset="0"/>
              </a:rPr>
              <a:t>               </a:t>
            </a:r>
            <a:r>
              <a:rPr lang="en-US" sz="2400" b="1" dirty="0">
                <a:latin typeface="Times New Roman" panose="02020603050405020304" pitchFamily="18" charset="0"/>
              </a:rPr>
              <a:t>2- Rotavirus</a:t>
            </a:r>
            <a:r>
              <a:rPr lang="en-US" sz="2400" dirty="0">
                <a:solidFill>
                  <a:srgbClr val="000000"/>
                </a:solidFill>
                <a:latin typeface="Times New Roman" panose="02020603050405020304" pitchFamily="18" charset="0"/>
              </a:rPr>
              <a:t>: Frequent cause of viral </a:t>
            </a:r>
            <a:r>
              <a:rPr lang="en-US" sz="2400" b="1" dirty="0">
                <a:solidFill>
                  <a:srgbClr val="000000"/>
                </a:solidFill>
                <a:latin typeface="Times New Roman" panose="02020603050405020304" pitchFamily="18" charset="0"/>
              </a:rPr>
              <a:t>gastroenteritis</a:t>
            </a:r>
            <a:r>
              <a:rPr lang="en-US" sz="2400" dirty="0">
                <a:solidFill>
                  <a:srgbClr val="000000"/>
                </a:solidFill>
                <a:latin typeface="Times New Roman" panose="02020603050405020304" pitchFamily="18" charset="0"/>
              </a:rPr>
              <a:t> in infants and young children worldwide, their transmission is fecal-oral, and vaccine is available. </a:t>
            </a:r>
          </a:p>
          <a:p>
            <a:pPr marL="0" indent="0">
              <a:buNone/>
            </a:pPr>
            <a:r>
              <a:rPr lang="en-US" sz="2400" dirty="0">
                <a:solidFill>
                  <a:srgbClr val="000000"/>
                </a:solidFill>
                <a:latin typeface="Times New Roman" panose="02020603050405020304" pitchFamily="18" charset="0"/>
              </a:rPr>
              <a:t>               </a:t>
            </a:r>
            <a:r>
              <a:rPr lang="en-US" sz="2400" b="1" dirty="0">
                <a:latin typeface="Times New Roman" panose="02020603050405020304" pitchFamily="18" charset="0"/>
              </a:rPr>
              <a:t>3-Adenovirus: </a:t>
            </a:r>
            <a:r>
              <a:rPr lang="en-US" sz="2400" dirty="0">
                <a:solidFill>
                  <a:srgbClr val="000000"/>
                </a:solidFill>
                <a:latin typeface="Times New Roman" panose="02020603050405020304" pitchFamily="18" charset="0"/>
              </a:rPr>
              <a:t>Primarily affects children &lt; 4 years old, and </a:t>
            </a:r>
            <a:r>
              <a:rPr lang="en-US" sz="2400" u="sng" dirty="0">
                <a:solidFill>
                  <a:srgbClr val="000000"/>
                </a:solidFill>
                <a:latin typeface="Times New Roman" panose="02020603050405020304" pitchFamily="18" charset="0"/>
              </a:rPr>
              <a:t>similar to rotavirus </a:t>
            </a:r>
            <a:r>
              <a:rPr lang="en-US" sz="2400" dirty="0">
                <a:solidFill>
                  <a:srgbClr val="000000"/>
                </a:solidFill>
                <a:latin typeface="Times New Roman" panose="02020603050405020304" pitchFamily="18" charset="0"/>
              </a:rPr>
              <a:t>in transmission and presentation.</a:t>
            </a:r>
            <a:br>
              <a:rPr lang="en-US" altLang="en-US" sz="2400" dirty="0">
                <a:solidFill>
                  <a:srgbClr val="000000"/>
                </a:solidFill>
                <a:latin typeface="Times New Roman" panose="02020603050405020304" pitchFamily="18" charset="0"/>
              </a:rPr>
            </a:br>
            <a:endParaRPr lang="en-US" altLang="en-US" sz="240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4581077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C07E70-3B8F-628B-3F45-E628698B29DA}"/>
              </a:ext>
            </a:extLst>
          </p:cNvPr>
          <p:cNvSpPr>
            <a:spLocks noGrp="1"/>
          </p:cNvSpPr>
          <p:nvPr>
            <p:ph idx="1"/>
          </p:nvPr>
        </p:nvSpPr>
        <p:spPr>
          <a:xfrm>
            <a:off x="0" y="1"/>
            <a:ext cx="12192000" cy="7461504"/>
          </a:xfrm>
        </p:spPr>
        <p:txBody>
          <a:bodyPr>
            <a:normAutofit/>
          </a:bodyPr>
          <a:lstStyle/>
          <a:p>
            <a:pPr marL="0" indent="0">
              <a:buNone/>
            </a:pPr>
            <a:r>
              <a:rPr lang="en-US" sz="2800" b="1" i="1" u="sng" dirty="0">
                <a:solidFill>
                  <a:srgbClr val="FF0000"/>
                </a:solidFill>
                <a:effectLst>
                  <a:outerShdw blurRad="38100" dist="38100" dir="2700000" algn="tl">
                    <a:srgbClr val="000000">
                      <a:alpha val="43137"/>
                    </a:srgbClr>
                  </a:outerShdw>
                </a:effectLst>
                <a:latin typeface="Times New Roman" panose="02020603050405020304" pitchFamily="18" charset="0"/>
              </a:rPr>
              <a:t>**Bacteria:</a:t>
            </a:r>
            <a:r>
              <a:rPr lang="en-US" sz="2800" b="1" dirty="0">
                <a:solidFill>
                  <a:srgbClr val="002060"/>
                </a:solidFill>
                <a:effectLst>
                  <a:outerShdw blurRad="38100" dist="38100" dir="2700000" algn="tl">
                    <a:srgbClr val="000000">
                      <a:alpha val="43137"/>
                    </a:srgbClr>
                  </a:outerShdw>
                </a:effectLst>
                <a:latin typeface="Times New Roman" panose="02020603050405020304" pitchFamily="18" charset="0"/>
              </a:rPr>
              <a:t> </a:t>
            </a:r>
            <a:r>
              <a:rPr lang="en-US" sz="2400" b="0" i="0" dirty="0">
                <a:solidFill>
                  <a:srgbClr val="000000"/>
                </a:solidFill>
                <a:effectLst/>
                <a:latin typeface="Times New Roman" panose="02020603050405020304" pitchFamily="18" charset="0"/>
              </a:rPr>
              <a:t>Symptoms include </a:t>
            </a:r>
            <a:r>
              <a:rPr lang="en-US" sz="2400" b="0" i="0" u="sng" dirty="0">
                <a:solidFill>
                  <a:srgbClr val="000000"/>
                </a:solidFill>
                <a:effectLst/>
                <a:latin typeface="Times New Roman" panose="02020603050405020304" pitchFamily="18" charset="0"/>
              </a:rPr>
              <a:t>moderate/high fever</a:t>
            </a:r>
            <a:r>
              <a:rPr lang="en-US" sz="2400" b="0" i="0" dirty="0">
                <a:solidFill>
                  <a:srgbClr val="000000"/>
                </a:solidFill>
                <a:effectLst/>
                <a:latin typeface="Times New Roman" panose="02020603050405020304" pitchFamily="18" charset="0"/>
              </a:rPr>
              <a:t>, </a:t>
            </a:r>
            <a:r>
              <a:rPr lang="en-US" sz="2400" b="0" i="0" u="sng" dirty="0">
                <a:solidFill>
                  <a:srgbClr val="000000"/>
                </a:solidFill>
                <a:effectLst/>
                <a:latin typeface="Times New Roman" panose="02020603050405020304" pitchFamily="18" charset="0"/>
              </a:rPr>
              <a:t>tenesmus</a:t>
            </a:r>
            <a:r>
              <a:rPr lang="en-US" sz="2400" b="0" i="0" dirty="0">
                <a:solidFill>
                  <a:srgbClr val="000000"/>
                </a:solidFill>
                <a:effectLst/>
                <a:latin typeface="Times New Roman" panose="02020603050405020304" pitchFamily="18" charset="0"/>
              </a:rPr>
              <a:t>, and </a:t>
            </a:r>
            <a:r>
              <a:rPr lang="en-US" sz="2400" b="0" i="0" u="sng" dirty="0">
                <a:solidFill>
                  <a:srgbClr val="000000"/>
                </a:solidFill>
                <a:effectLst/>
                <a:latin typeface="Times New Roman" panose="02020603050405020304" pitchFamily="18" charset="0"/>
              </a:rPr>
              <a:t>diarrhea</a:t>
            </a:r>
            <a:r>
              <a:rPr lang="en-US" sz="2400" b="0" i="0" dirty="0">
                <a:solidFill>
                  <a:srgbClr val="000000"/>
                </a:solidFill>
                <a:effectLst/>
                <a:latin typeface="Times New Roman" panose="02020603050405020304" pitchFamily="18" charset="0"/>
              </a:rPr>
              <a:t> (watery, bloody, and/or mucoid). Such as:</a:t>
            </a:r>
          </a:p>
          <a:p>
            <a:pPr marL="0" indent="0" algn="l">
              <a:buNone/>
            </a:pPr>
            <a:r>
              <a:rPr lang="en-US" sz="2400" b="1" i="0" dirty="0">
                <a:solidFill>
                  <a:srgbClr val="000000"/>
                </a:solidFill>
                <a:effectLst/>
                <a:latin typeface="Times New Roman" panose="02020603050405020304" pitchFamily="18" charset="0"/>
              </a:rPr>
              <a:t>             1-Campylobacter </a:t>
            </a:r>
            <a:r>
              <a:rPr lang="en-US" sz="2400" b="1" i="0" dirty="0" err="1">
                <a:solidFill>
                  <a:srgbClr val="000000"/>
                </a:solidFill>
                <a:effectLst/>
                <a:latin typeface="Times New Roman" panose="02020603050405020304" pitchFamily="18" charset="0"/>
              </a:rPr>
              <a:t>jejuni</a:t>
            </a:r>
            <a:r>
              <a:rPr lang="en-US" sz="2400" b="1" i="0" dirty="0">
                <a:solidFill>
                  <a:srgbClr val="000000"/>
                </a:solidFill>
                <a:effectLst/>
                <a:latin typeface="Times New Roman" panose="02020603050405020304" pitchFamily="18" charset="0"/>
              </a:rPr>
              <a:t>: </a:t>
            </a:r>
            <a:r>
              <a:rPr lang="en-US" sz="2400" b="0" i="0" dirty="0">
                <a:solidFill>
                  <a:srgbClr val="000000"/>
                </a:solidFill>
                <a:effectLst/>
                <a:latin typeface="Times New Roman" panose="02020603050405020304" pitchFamily="18" charset="0"/>
              </a:rPr>
              <a:t>The </a:t>
            </a:r>
            <a:r>
              <a:rPr lang="en-US" sz="2400" b="1" i="0" dirty="0">
                <a:solidFill>
                  <a:srgbClr val="000000"/>
                </a:solidFill>
                <a:effectLst/>
                <a:latin typeface="Times New Roman" panose="02020603050405020304" pitchFamily="18" charset="0"/>
              </a:rPr>
              <a:t>most common </a:t>
            </a:r>
            <a:r>
              <a:rPr lang="en-US" sz="2400" b="0" i="0" dirty="0">
                <a:solidFill>
                  <a:srgbClr val="000000"/>
                </a:solidFill>
                <a:effectLst/>
                <a:latin typeface="Times New Roman" panose="02020603050405020304" pitchFamily="18" charset="0"/>
              </a:rPr>
              <a:t>cause of </a:t>
            </a:r>
            <a:r>
              <a:rPr lang="en-US" sz="2400" b="1" i="0" dirty="0">
                <a:solidFill>
                  <a:srgbClr val="000000"/>
                </a:solidFill>
                <a:effectLst/>
                <a:latin typeface="Times New Roman" panose="02020603050405020304" pitchFamily="18" charset="0"/>
              </a:rPr>
              <a:t>bacterial foodborne                            gastroenteritis</a:t>
            </a:r>
            <a:r>
              <a:rPr lang="en-US" sz="2400" b="0" i="0" dirty="0">
                <a:solidFill>
                  <a:srgbClr val="000000"/>
                </a:solidFill>
                <a:effectLst/>
                <a:latin typeface="Times New Roman" panose="02020603050405020304" pitchFamily="18" charset="0"/>
              </a:rPr>
              <a:t>. (in unpasteurized milk) </a:t>
            </a:r>
          </a:p>
          <a:p>
            <a:pPr marL="0" indent="0" algn="l">
              <a:buNone/>
            </a:pPr>
            <a:r>
              <a:rPr lang="en-US" sz="2400" b="1" i="0" dirty="0">
                <a:solidFill>
                  <a:srgbClr val="000000"/>
                </a:solidFill>
                <a:effectLst/>
                <a:latin typeface="Times New Roman" panose="02020603050405020304" pitchFamily="18" charset="0"/>
              </a:rPr>
              <a:t>             2-Salmonella enteritidis and nontyphoidal salmonella: </a:t>
            </a:r>
            <a:r>
              <a:rPr lang="en-US" sz="2400" b="0" i="0" dirty="0">
                <a:solidFill>
                  <a:srgbClr val="000000"/>
                </a:solidFill>
                <a:effectLst/>
                <a:latin typeface="Times New Roman" panose="02020603050405020304" pitchFamily="18" charset="0"/>
              </a:rPr>
              <a:t>The </a:t>
            </a:r>
            <a:r>
              <a:rPr lang="en-US" sz="2400" b="1" i="0" dirty="0">
                <a:solidFill>
                  <a:srgbClr val="000000"/>
                </a:solidFill>
                <a:effectLst/>
                <a:latin typeface="Times New Roman" panose="02020603050405020304" pitchFamily="18" charset="0"/>
              </a:rPr>
              <a:t>second</a:t>
            </a:r>
            <a:r>
              <a:rPr lang="en-US" sz="2400" b="0" i="0" dirty="0">
                <a:solidFill>
                  <a:srgbClr val="000000"/>
                </a:solidFill>
                <a:effectLst/>
                <a:latin typeface="Times New Roman" panose="02020603050405020304" pitchFamily="18" charset="0"/>
              </a:rPr>
              <a:t>-most common cause of bacterial foodborne gastroenteritis. (in eggs, meat, unpasteurized juice and milk)</a:t>
            </a:r>
          </a:p>
          <a:p>
            <a:pPr marL="0" indent="0" algn="l">
              <a:buNone/>
            </a:pPr>
            <a:endParaRPr lang="en-US" sz="2400" b="0" i="0" dirty="0">
              <a:solidFill>
                <a:srgbClr val="000000"/>
              </a:solidFill>
              <a:effectLst/>
              <a:latin typeface="Times New Roman" panose="02020603050405020304" pitchFamily="18" charset="0"/>
            </a:endParaRPr>
          </a:p>
          <a:p>
            <a:pPr marL="0" indent="0" algn="l">
              <a:buNone/>
            </a:pPr>
            <a:r>
              <a:rPr lang="en-US" sz="2400" b="0" i="0" dirty="0">
                <a:solidFill>
                  <a:srgbClr val="000000"/>
                </a:solidFill>
                <a:effectLst/>
                <a:latin typeface="Times New Roman" panose="02020603050405020304" pitchFamily="18" charset="0"/>
              </a:rPr>
              <a:t>            </a:t>
            </a:r>
            <a:r>
              <a:rPr lang="en-US" sz="2400" b="1" i="0" dirty="0">
                <a:solidFill>
                  <a:srgbClr val="000000"/>
                </a:solidFill>
                <a:effectLst/>
                <a:latin typeface="Times New Roman" panose="02020603050405020304" pitchFamily="18" charset="0"/>
              </a:rPr>
              <a:t> 3- Shigella: </a:t>
            </a:r>
            <a:r>
              <a:rPr lang="en-US" sz="2400" b="0" i="0" dirty="0">
                <a:solidFill>
                  <a:srgbClr val="000000"/>
                </a:solidFill>
                <a:effectLst/>
                <a:latin typeface="Times New Roman" panose="02020603050405020304" pitchFamily="18" charset="0"/>
              </a:rPr>
              <a:t>Causes </a:t>
            </a:r>
            <a:r>
              <a:rPr lang="en-US" sz="2400" b="0" i="0" dirty="0">
                <a:solidFill>
                  <a:srgbClr val="C00000"/>
                </a:solidFill>
                <a:effectLst/>
                <a:latin typeface="Times New Roman" panose="02020603050405020304" pitchFamily="18" charset="0"/>
              </a:rPr>
              <a:t>mucoid-bloody diarrhea</a:t>
            </a:r>
            <a:r>
              <a:rPr lang="en-US" sz="2400" b="0" i="0" dirty="0">
                <a:solidFill>
                  <a:srgbClr val="000000"/>
                </a:solidFill>
                <a:effectLst/>
                <a:latin typeface="Times New Roman" panose="02020603050405020304" pitchFamily="18" charset="0"/>
              </a:rPr>
              <a:t>, </a:t>
            </a:r>
            <a:r>
              <a:rPr lang="en-US" sz="2400" b="0" i="0" u="sng" dirty="0">
                <a:solidFill>
                  <a:srgbClr val="000000"/>
                </a:solidFill>
                <a:effectLst/>
                <a:latin typeface="Times New Roman" panose="02020603050405020304" pitchFamily="18" charset="0"/>
              </a:rPr>
              <a:t>high fever</a:t>
            </a:r>
            <a:r>
              <a:rPr lang="en-US" sz="2400" b="0" i="0" dirty="0">
                <a:solidFill>
                  <a:srgbClr val="000000"/>
                </a:solidFill>
                <a:effectLst/>
                <a:latin typeface="Times New Roman" panose="02020603050405020304" pitchFamily="18" charset="0"/>
              </a:rPr>
              <a:t>, and </a:t>
            </a:r>
            <a:r>
              <a:rPr lang="en-US" sz="2400" b="0" i="0" u="sng" dirty="0">
                <a:solidFill>
                  <a:srgbClr val="000000"/>
                </a:solidFill>
                <a:effectLst/>
                <a:latin typeface="Times New Roman" panose="02020603050405020304" pitchFamily="18" charset="0"/>
              </a:rPr>
              <a:t>tenesmus</a:t>
            </a:r>
            <a:r>
              <a:rPr lang="en-US" sz="2400" b="0" i="0" dirty="0">
                <a:solidFill>
                  <a:srgbClr val="000000"/>
                </a:solidFill>
                <a:effectLst/>
                <a:latin typeface="Times New Roman" panose="02020603050405020304" pitchFamily="18" charset="0"/>
              </a:rPr>
              <a:t>. Transmitted fecal-orally in areas with poor sanitation, through unpasteurized milk products, contaminated water, or unwashed raw vegetables.</a:t>
            </a:r>
          </a:p>
          <a:p>
            <a:pPr marL="0" indent="0" algn="l">
              <a:buNone/>
            </a:pPr>
            <a:r>
              <a:rPr lang="en-US" sz="2400" dirty="0">
                <a:solidFill>
                  <a:srgbClr val="000000"/>
                </a:solidFill>
                <a:latin typeface="Times New Roman" panose="02020603050405020304" pitchFamily="18" charset="0"/>
              </a:rPr>
              <a:t>             </a:t>
            </a:r>
            <a:r>
              <a:rPr lang="en-US" sz="2400" b="1" dirty="0">
                <a:solidFill>
                  <a:srgbClr val="000000"/>
                </a:solidFill>
                <a:latin typeface="Times New Roman" panose="02020603050405020304" pitchFamily="18" charset="0"/>
              </a:rPr>
              <a:t>4-</a:t>
            </a:r>
            <a:r>
              <a:rPr lang="en-US" sz="2400" b="1" i="0" dirty="0">
                <a:solidFill>
                  <a:srgbClr val="000000"/>
                </a:solidFill>
                <a:effectLst/>
                <a:latin typeface="Times New Roman" panose="02020603050405020304" pitchFamily="18" charset="0"/>
              </a:rPr>
              <a:t>Vibrio cholerae</a:t>
            </a:r>
            <a:r>
              <a:rPr lang="en-US" sz="2400" b="0" i="0" dirty="0">
                <a:solidFill>
                  <a:srgbClr val="000000"/>
                </a:solidFill>
                <a:effectLst/>
                <a:latin typeface="Times New Roman" panose="02020603050405020304" pitchFamily="18" charset="0"/>
              </a:rPr>
              <a:t>: May cause </a:t>
            </a:r>
            <a:r>
              <a:rPr lang="en-US" sz="2400" b="0" i="0" dirty="0">
                <a:solidFill>
                  <a:schemeClr val="accent1"/>
                </a:solidFill>
                <a:effectLst/>
                <a:latin typeface="Times New Roman" panose="02020603050405020304" pitchFamily="18" charset="0"/>
              </a:rPr>
              <a:t>profuse diarrhea ("rice water stools").</a:t>
            </a:r>
          </a:p>
          <a:p>
            <a:pPr marL="0" indent="0" algn="l">
              <a:buNone/>
            </a:pPr>
            <a:endParaRPr lang="en-US" sz="2400" b="0" i="0" dirty="0">
              <a:solidFill>
                <a:schemeClr val="accent1"/>
              </a:solidFill>
              <a:effectLst/>
              <a:latin typeface="Times New Roman" panose="02020603050405020304" pitchFamily="18" charset="0"/>
            </a:endParaRPr>
          </a:p>
          <a:p>
            <a:pPr marL="0" indent="0">
              <a:buNone/>
            </a:pPr>
            <a:r>
              <a:rPr lang="en-US" sz="2400" b="1" i="0" dirty="0">
                <a:solidFill>
                  <a:srgbClr val="000000"/>
                </a:solidFill>
                <a:effectLst/>
                <a:latin typeface="Times New Roman" panose="02020603050405020304" pitchFamily="18" charset="0"/>
              </a:rPr>
              <a:t>             5-Diarrheagenic E. coli infection</a:t>
            </a:r>
            <a:r>
              <a:rPr lang="en-US" sz="2400" b="0" i="0" dirty="0">
                <a:solidFill>
                  <a:srgbClr val="000000"/>
                </a:solidFill>
                <a:effectLst/>
                <a:latin typeface="Times New Roman" panose="02020603050405020304" pitchFamily="18" charset="0"/>
              </a:rPr>
              <a:t>: part of the </a:t>
            </a:r>
            <a:r>
              <a:rPr lang="en-US" sz="2400" b="0" i="1" dirty="0">
                <a:solidFill>
                  <a:srgbClr val="000000"/>
                </a:solidFill>
                <a:effectLst/>
                <a:latin typeface="Times New Roman" panose="02020603050405020304" pitchFamily="18" charset="0"/>
              </a:rPr>
              <a:t>normal colonic flora</a:t>
            </a:r>
            <a:r>
              <a:rPr lang="en-US" sz="2400" b="0" i="0" dirty="0">
                <a:solidFill>
                  <a:srgbClr val="000000"/>
                </a:solidFill>
                <a:effectLst/>
                <a:latin typeface="Times New Roman" panose="02020603050405020304" pitchFamily="18" charset="0"/>
              </a:rPr>
              <a:t>, also transmitted by </a:t>
            </a:r>
            <a:r>
              <a:rPr lang="en-US" sz="2400" b="0" i="0" dirty="0" err="1">
                <a:solidFill>
                  <a:srgbClr val="000000"/>
                </a:solidFill>
                <a:effectLst/>
                <a:latin typeface="Times New Roman" panose="02020603050405020304" pitchFamily="18" charset="0"/>
              </a:rPr>
              <a:t>fecally</a:t>
            </a:r>
            <a:r>
              <a:rPr lang="en-US" sz="2400" b="0" i="0" dirty="0">
                <a:solidFill>
                  <a:srgbClr val="000000"/>
                </a:solidFill>
                <a:effectLst/>
                <a:latin typeface="Times New Roman" panose="02020603050405020304" pitchFamily="18" charset="0"/>
              </a:rPr>
              <a:t> contaminated food and water. strains/types of E.coli cause diarrhea:</a:t>
            </a:r>
          </a:p>
          <a:p>
            <a:pPr marL="0" indent="0">
              <a:buNone/>
            </a:pPr>
            <a:r>
              <a:rPr lang="en-US" sz="2400" dirty="0">
                <a:solidFill>
                  <a:srgbClr val="000000"/>
                </a:solidFill>
                <a:latin typeface="Times New Roman" panose="02020603050405020304" pitchFamily="18" charset="0"/>
              </a:rPr>
              <a:t>                                   *enterotoxigenic E coli (Traveler's diarrhea) </a:t>
            </a:r>
            <a:r>
              <a:rPr lang="en-US" sz="2400" dirty="0">
                <a:solidFill>
                  <a:srgbClr val="000000"/>
                </a:solidFill>
                <a:latin typeface="Times New Roman" panose="02020603050405020304" pitchFamily="18" charset="0"/>
                <a:sym typeface="Wingdings" panose="05000000000000000000" pitchFamily="2" charset="2"/>
              </a:rPr>
              <a:t> </a:t>
            </a:r>
            <a:r>
              <a:rPr lang="en-US" sz="2400" dirty="0">
                <a:solidFill>
                  <a:srgbClr val="002060"/>
                </a:solidFill>
                <a:latin typeface="Times New Roman" panose="02020603050405020304" pitchFamily="18" charset="0"/>
                <a:sym typeface="Wingdings" panose="05000000000000000000" pitchFamily="2" charset="2"/>
              </a:rPr>
              <a:t>watery diarrhea.</a:t>
            </a:r>
          </a:p>
          <a:p>
            <a:pPr marL="0" indent="0" algn="l">
              <a:buNone/>
            </a:pPr>
            <a:r>
              <a:rPr lang="en-US" sz="2400" dirty="0">
                <a:solidFill>
                  <a:srgbClr val="000000"/>
                </a:solidFill>
                <a:latin typeface="Times New Roman" panose="02020603050405020304" pitchFamily="18" charset="0"/>
                <a:sym typeface="Wingdings" panose="05000000000000000000" pitchFamily="2" charset="2"/>
              </a:rPr>
              <a:t>                                   *enterohaemorrhagic E coli  </a:t>
            </a:r>
            <a:r>
              <a:rPr lang="en-US" sz="2400" dirty="0">
                <a:solidFill>
                  <a:srgbClr val="FF0000"/>
                </a:solidFill>
                <a:latin typeface="Times New Roman" panose="02020603050405020304" pitchFamily="18" charset="0"/>
                <a:sym typeface="Wingdings" panose="05000000000000000000" pitchFamily="2" charset="2"/>
              </a:rPr>
              <a:t>bloody diarrhea.</a:t>
            </a:r>
            <a:endParaRPr lang="en-US" sz="2400" b="0" i="0" dirty="0">
              <a:solidFill>
                <a:srgbClr val="FF0000"/>
              </a:solidFill>
              <a:effectLst/>
              <a:latin typeface="Times New Roman" panose="02020603050405020304" pitchFamily="18" charset="0"/>
            </a:endParaRPr>
          </a:p>
          <a:p>
            <a:endParaRPr lang="en-US" sz="2400" dirty="0"/>
          </a:p>
        </p:txBody>
      </p:sp>
    </p:spTree>
    <p:extLst>
      <p:ext uri="{BB962C8B-B14F-4D97-AF65-F5344CB8AC3E}">
        <p14:creationId xmlns:p14="http://schemas.microsoft.com/office/powerpoint/2010/main" val="180905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1E678C-7157-0772-B3BB-FF282C7ACE89}"/>
              </a:ext>
            </a:extLst>
          </p:cNvPr>
          <p:cNvSpPr>
            <a:spLocks noGrp="1"/>
          </p:cNvSpPr>
          <p:nvPr>
            <p:ph idx="1"/>
          </p:nvPr>
        </p:nvSpPr>
        <p:spPr>
          <a:xfrm>
            <a:off x="125016" y="198264"/>
            <a:ext cx="12192000" cy="6858000"/>
          </a:xfrm>
        </p:spPr>
        <p:txBody>
          <a:bodyPr>
            <a:normAutofit/>
          </a:bodyPr>
          <a:lstStyle/>
          <a:p>
            <a:pPr marL="0" indent="0" algn="l">
              <a:buNone/>
            </a:pPr>
            <a:r>
              <a:rPr lang="en-US" sz="2600" b="0" i="0" dirty="0">
                <a:solidFill>
                  <a:srgbClr val="000000"/>
                </a:solidFill>
                <a:effectLst/>
                <a:latin typeface="Times New Roman" panose="02020603050405020304" pitchFamily="18" charset="0"/>
              </a:rPr>
              <a:t>             </a:t>
            </a:r>
            <a:r>
              <a:rPr lang="en-US" sz="2600" b="1" i="0" dirty="0">
                <a:solidFill>
                  <a:srgbClr val="000000"/>
                </a:solidFill>
                <a:effectLst/>
                <a:latin typeface="Times New Roman" panose="02020603050405020304" pitchFamily="18" charset="0"/>
              </a:rPr>
              <a:t>6-Yersinia enterocolitica: </a:t>
            </a:r>
            <a:r>
              <a:rPr lang="en-US" sz="2600" b="0" i="0" dirty="0">
                <a:solidFill>
                  <a:srgbClr val="000000"/>
                </a:solidFill>
                <a:effectLst/>
                <a:latin typeface="Times New Roman" panose="02020603050405020304" pitchFamily="18" charset="0"/>
              </a:rPr>
              <a:t>Transmitted primarily via contaminated unpasteurized milk products or </a:t>
            </a:r>
            <a:r>
              <a:rPr lang="en-US" sz="2600" b="0" i="0" dirty="0">
                <a:solidFill>
                  <a:srgbClr val="FF0000"/>
                </a:solidFill>
                <a:effectLst/>
                <a:latin typeface="Times New Roman" panose="02020603050405020304" pitchFamily="18" charset="0"/>
              </a:rPr>
              <a:t>undercooked pork</a:t>
            </a:r>
            <a:r>
              <a:rPr lang="en-US" sz="2600" b="0" i="0" dirty="0">
                <a:solidFill>
                  <a:srgbClr val="000000"/>
                </a:solidFill>
                <a:effectLst/>
                <a:latin typeface="Times New Roman" panose="02020603050405020304" pitchFamily="18" charset="0"/>
              </a:rPr>
              <a:t>. Manifestations include </a:t>
            </a:r>
            <a:r>
              <a:rPr lang="en-US" sz="2600" b="0" i="0" u="sng" dirty="0">
                <a:solidFill>
                  <a:srgbClr val="000000"/>
                </a:solidFill>
                <a:effectLst/>
                <a:latin typeface="Times New Roman" panose="02020603050405020304" pitchFamily="18" charset="0"/>
              </a:rPr>
              <a:t>subacute abdominal pain</a:t>
            </a:r>
            <a:r>
              <a:rPr lang="en-US" sz="2600" b="0" i="0" dirty="0">
                <a:solidFill>
                  <a:srgbClr val="000000"/>
                </a:solidFill>
                <a:effectLst/>
                <a:latin typeface="Times New Roman" panose="02020603050405020304" pitchFamily="18" charset="0"/>
              </a:rPr>
              <a:t>, </a:t>
            </a:r>
            <a:r>
              <a:rPr lang="en-US" sz="2600" b="0" i="0" u="sng" dirty="0">
                <a:solidFill>
                  <a:srgbClr val="000000"/>
                </a:solidFill>
                <a:effectLst/>
                <a:latin typeface="Times New Roman" panose="02020603050405020304" pitchFamily="18" charset="0"/>
              </a:rPr>
              <a:t>fever</a:t>
            </a:r>
            <a:r>
              <a:rPr lang="en-US" sz="2600" b="0" i="0" dirty="0">
                <a:solidFill>
                  <a:srgbClr val="000000"/>
                </a:solidFill>
                <a:effectLst/>
                <a:latin typeface="Times New Roman" panose="02020603050405020304" pitchFamily="18" charset="0"/>
              </a:rPr>
              <a:t>, </a:t>
            </a:r>
            <a:r>
              <a:rPr lang="en-US" sz="2600" b="0" i="0" u="sng" dirty="0">
                <a:solidFill>
                  <a:srgbClr val="000000"/>
                </a:solidFill>
                <a:effectLst/>
                <a:latin typeface="Times New Roman" panose="02020603050405020304" pitchFamily="18" charset="0"/>
              </a:rPr>
              <a:t>diarrhea</a:t>
            </a:r>
            <a:r>
              <a:rPr lang="en-US" sz="2600" b="0" i="0" dirty="0">
                <a:solidFill>
                  <a:srgbClr val="000000"/>
                </a:solidFill>
                <a:effectLst/>
                <a:latin typeface="Times New Roman" panose="02020603050405020304" pitchFamily="18" charset="0"/>
              </a:rPr>
              <a:t> that can be </a:t>
            </a:r>
            <a:r>
              <a:rPr lang="en-US" sz="2600" b="0" i="0" u="sng" dirty="0">
                <a:solidFill>
                  <a:srgbClr val="FF0000"/>
                </a:solidFill>
                <a:effectLst/>
                <a:latin typeface="Times New Roman" panose="02020603050405020304" pitchFamily="18" charset="0"/>
              </a:rPr>
              <a:t>bloody</a:t>
            </a:r>
            <a:r>
              <a:rPr lang="en-US" sz="2600" b="0" i="0" dirty="0">
                <a:solidFill>
                  <a:srgbClr val="000000"/>
                </a:solidFill>
                <a:effectLst/>
                <a:latin typeface="Times New Roman" panose="02020603050405020304" pitchFamily="18" charset="0"/>
              </a:rPr>
              <a:t>, and </a:t>
            </a:r>
            <a:r>
              <a:rPr lang="en-US" sz="2600" b="0" i="0" u="sng" dirty="0">
                <a:solidFill>
                  <a:srgbClr val="000000"/>
                </a:solidFill>
                <a:effectLst/>
                <a:latin typeface="Times New Roman" panose="02020603050405020304" pitchFamily="18" charset="0"/>
              </a:rPr>
              <a:t>pseudo appendicitis.</a:t>
            </a:r>
          </a:p>
          <a:p>
            <a:pPr marL="0" indent="0" algn="l">
              <a:buNone/>
            </a:pPr>
            <a:endParaRPr lang="en-US" sz="2600" b="0" i="0" u="sng" dirty="0">
              <a:solidFill>
                <a:srgbClr val="000000"/>
              </a:solidFill>
              <a:effectLst/>
              <a:latin typeface="Times New Roman" panose="02020603050405020304" pitchFamily="18" charset="0"/>
            </a:endParaRPr>
          </a:p>
          <a:p>
            <a:pPr marL="0" indent="0" algn="l">
              <a:buNone/>
            </a:pPr>
            <a:r>
              <a:rPr lang="en-US" sz="2600" b="0" i="0">
                <a:solidFill>
                  <a:srgbClr val="000000"/>
                </a:solidFill>
                <a:effectLst/>
                <a:latin typeface="Times New Roman" panose="02020603050405020304" pitchFamily="18" charset="0"/>
              </a:rPr>
              <a:t>             </a:t>
            </a:r>
            <a:r>
              <a:rPr lang="en-US" sz="2600" b="1" i="0">
                <a:solidFill>
                  <a:srgbClr val="000000"/>
                </a:solidFill>
                <a:effectLst/>
                <a:latin typeface="Times New Roman" panose="02020603050405020304" pitchFamily="18" charset="0"/>
              </a:rPr>
              <a:t>7-Clostridium difficile : </a:t>
            </a:r>
            <a:r>
              <a:rPr lang="en-US" sz="2600" b="0" i="0" dirty="0">
                <a:solidFill>
                  <a:srgbClr val="000000"/>
                </a:solidFill>
                <a:effectLst/>
                <a:latin typeface="Times New Roman" panose="02020603050405020304" pitchFamily="18" charset="0"/>
              </a:rPr>
              <a:t>Can cause </a:t>
            </a:r>
            <a:r>
              <a:rPr lang="en-US" sz="2600" b="0" i="0">
                <a:solidFill>
                  <a:srgbClr val="7030A0"/>
                </a:solidFill>
                <a:effectLst/>
                <a:latin typeface="Times New Roman" panose="02020603050405020304" pitchFamily="18" charset="0"/>
              </a:rPr>
              <a:t>Antibiotic-associated diarrhea</a:t>
            </a:r>
            <a:r>
              <a:rPr lang="en-US" sz="2600" b="0" i="0">
                <a:solidFill>
                  <a:srgbClr val="000000"/>
                </a:solidFill>
                <a:effectLst/>
                <a:latin typeface="Times New Roman" panose="02020603050405020304" pitchFamily="18" charset="0"/>
              </a:rPr>
              <a:t>. The use of systemic antibiotics, including broad-spectrum penicillins/cephalosporins, fluoroquinolones, and clindamycin, causes the normal microbiota of the bowel to be altered. In particular, when the antibiotic kills off other competing bacteria in the intestine, any bacteria remaining will have less competition for space and nutrients. The net effect is to permit more extensive growth than normal of certain bacteria. C. difficile is one such type of bacterium. In addition to proliferating in the bowel, C. difficile also produces toxins.</a:t>
            </a:r>
            <a:r>
              <a:rPr lang="en-US" sz="2600">
                <a:solidFill>
                  <a:srgbClr val="000000"/>
                </a:solidFill>
                <a:latin typeface="Times New Roman" panose="02020603050405020304" pitchFamily="18" charset="0"/>
              </a:rPr>
              <a:t>  </a:t>
            </a:r>
          </a:p>
          <a:p>
            <a:pPr marL="0" indent="0" algn="l">
              <a:buNone/>
            </a:pPr>
            <a:endParaRPr lang="en-US" sz="2600">
              <a:solidFill>
                <a:srgbClr val="000000"/>
              </a:solidFill>
              <a:latin typeface="Times New Roman" panose="02020603050405020304" pitchFamily="18" charset="0"/>
            </a:endParaRPr>
          </a:p>
          <a:p>
            <a:pPr marL="0" indent="0" algn="l">
              <a:buNone/>
            </a:pPr>
            <a:r>
              <a:rPr lang="en-US" sz="2600" b="0" i="0">
                <a:solidFill>
                  <a:srgbClr val="000000"/>
                </a:solidFill>
                <a:effectLst/>
                <a:latin typeface="Times New Roman" panose="02020603050405020304" pitchFamily="18" charset="0"/>
              </a:rPr>
              <a:t> </a:t>
            </a:r>
            <a:r>
              <a:rPr lang="en-US" sz="2600" b="1" i="0" dirty="0">
                <a:solidFill>
                  <a:srgbClr val="000000"/>
                </a:solidFill>
                <a:effectLst/>
                <a:latin typeface="Times New Roman" panose="02020603050405020304" pitchFamily="18" charset="0"/>
              </a:rPr>
              <a:t>8-Mycobacterium: </a:t>
            </a:r>
            <a:r>
              <a:rPr lang="en-US" sz="2600" b="0" i="0" dirty="0">
                <a:solidFill>
                  <a:srgbClr val="000000"/>
                </a:solidFill>
                <a:effectLst/>
                <a:latin typeface="Times New Roman" panose="02020603050405020304" pitchFamily="18" charset="0"/>
              </a:rPr>
              <a:t>Atypical bacteria that may cause </a:t>
            </a:r>
            <a:r>
              <a:rPr lang="en-US" sz="2600" b="0" i="0" dirty="0">
                <a:solidFill>
                  <a:srgbClr val="A50021"/>
                </a:solidFill>
                <a:effectLst/>
                <a:latin typeface="Times New Roman" panose="02020603050405020304" pitchFamily="18" charset="0"/>
              </a:rPr>
              <a:t>opportunistic infections</a:t>
            </a:r>
            <a:r>
              <a:rPr lang="en-US" sz="2600" b="0" i="0" dirty="0">
                <a:solidFill>
                  <a:srgbClr val="000000"/>
                </a:solidFill>
                <a:effectLst/>
                <a:latin typeface="Times New Roman" panose="02020603050405020304" pitchFamily="18" charset="0"/>
              </a:rPr>
              <a:t> among AIDS patients.</a:t>
            </a:r>
            <a:endParaRPr lang="en-US" sz="2600" dirty="0"/>
          </a:p>
        </p:txBody>
      </p:sp>
    </p:spTree>
    <p:extLst>
      <p:ext uri="{BB962C8B-B14F-4D97-AF65-F5344CB8AC3E}">
        <p14:creationId xmlns:p14="http://schemas.microsoft.com/office/powerpoint/2010/main" val="1552190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CA58259-65C2-809F-AA75-310C460C6363}"/>
              </a:ext>
            </a:extLst>
          </p:cNvPr>
          <p:cNvSpPr>
            <a:spLocks noGrp="1"/>
          </p:cNvSpPr>
          <p:nvPr>
            <p:ph type="title"/>
          </p:nvPr>
        </p:nvSpPr>
        <p:spPr>
          <a:xfrm>
            <a:off x="1066800" y="3429000"/>
            <a:ext cx="10058400" cy="1609344"/>
          </a:xfrm>
        </p:spPr>
        <p:txBody>
          <a:bodyPr vert="horz" lIns="91440" tIns="45720" rIns="91440" bIns="45720" rtlCol="0" anchor="ctr">
            <a:normAutofit/>
          </a:bodyPr>
          <a:lstStyle/>
          <a:p>
            <a:r>
              <a:rPr lang="en-US" sz="6600" u="sng" dirty="0"/>
              <a:t>Chronic diarrhea</a:t>
            </a:r>
          </a:p>
        </p:txBody>
      </p:sp>
    </p:spTree>
    <p:extLst>
      <p:ext uri="{BB962C8B-B14F-4D97-AF65-F5344CB8AC3E}">
        <p14:creationId xmlns:p14="http://schemas.microsoft.com/office/powerpoint/2010/main" val="25990989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922</TotalTime>
  <Words>1005</Words>
  <Application>Microsoft Office PowerPoint</Application>
  <PresentationFormat>Widescreen</PresentationFormat>
  <Paragraphs>162</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Wood Type</vt:lpstr>
      <vt:lpstr>Approach TO the patient with DIARRHEA</vt:lpstr>
      <vt:lpstr>INTRODUCTION</vt:lpstr>
      <vt:lpstr>PowerPoint Presentation</vt:lpstr>
      <vt:lpstr>Acute diarrhea</vt:lpstr>
      <vt:lpstr>PowerPoint Presentation</vt:lpstr>
      <vt:lpstr>ACUTE DIARRHEA</vt:lpstr>
      <vt:lpstr>PowerPoint Presentation</vt:lpstr>
      <vt:lpstr>PowerPoint Presentation</vt:lpstr>
      <vt:lpstr>Chronic diarrhea</vt:lpstr>
      <vt:lpstr>PowerPoint Presentation</vt:lpstr>
      <vt:lpstr>PowerPoint Presentation</vt:lpstr>
      <vt:lpstr>PowerPoint Presentation</vt:lpstr>
      <vt:lpstr>other causes of chronic diarrhea :</vt:lpstr>
      <vt:lpstr>History </vt:lpstr>
      <vt:lpstr>For:</vt:lpstr>
      <vt:lpstr>Physical examination</vt:lpstr>
      <vt:lpstr>PowerPoint Presentation</vt:lpstr>
      <vt:lpstr>PowerPoint Presentation</vt:lpstr>
      <vt:lpstr>PowerPoint Presentation</vt:lpstr>
      <vt:lpstr>Management of acute diarrhea: </vt:lpstr>
      <vt:lpstr>PowerPoint Presentation</vt:lpstr>
      <vt:lpstr>Management of chronic diarrhea </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APpROACH TO the patient with DIARRHEA</dc:title>
  <dc:creator>Rama Yacob</dc:creator>
  <cp:lastModifiedBy>Batool Turki Gharaibeh</cp:lastModifiedBy>
  <cp:revision>15</cp:revision>
  <dcterms:created xsi:type="dcterms:W3CDTF">2022-10-10T11:07:19Z</dcterms:created>
  <dcterms:modified xsi:type="dcterms:W3CDTF">2023-04-11T17:40:37Z</dcterms:modified>
</cp:coreProperties>
</file>