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60" r:id="rId4"/>
  </p:sldMasterIdLst>
  <p:notesMasterIdLst>
    <p:notesMasterId r:id="rId23"/>
  </p:notesMasterIdLst>
  <p:sldIdLst>
    <p:sldId id="256" r:id="rId5"/>
    <p:sldId id="257" r:id="rId6"/>
    <p:sldId id="286" r:id="rId7"/>
    <p:sldId id="287" r:id="rId8"/>
    <p:sldId id="288" r:id="rId9"/>
    <p:sldId id="289" r:id="rId10"/>
    <p:sldId id="290" r:id="rId11"/>
    <p:sldId id="297" r:id="rId12"/>
    <p:sldId id="298" r:id="rId13"/>
    <p:sldId id="299" r:id="rId14"/>
    <p:sldId id="300" r:id="rId15"/>
    <p:sldId id="301" r:id="rId16"/>
    <p:sldId id="302" r:id="rId17"/>
    <p:sldId id="303" r:id="rId18"/>
    <p:sldId id="304" r:id="rId19"/>
    <p:sldId id="306" r:id="rId20"/>
    <p:sldId id="307" r:id="rId21"/>
    <p:sldId id="296"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
      <p:font typeface="Lexend Deca" pitchFamily="2" charset="0"/>
      <p:regular r:id="rId32"/>
    </p:embeddedFont>
    <p:embeddedFont>
      <p:font typeface="Simplified Arabic" panose="02020603050405020304" pitchFamily="18" charset="-78"/>
      <p:regular r:id="rId33"/>
      <p:bold r:id="rId34"/>
    </p:embeddedFont>
    <p:embeddedFont>
      <p:font typeface="Wingdings 3" pitchFamily="2" charset="2"/>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4C8AE5-3B9D-472B-8AFB-D0E228A2648C}">
  <a:tblStyle styleId="{E84C8AE5-3B9D-472B-8AFB-D0E228A2648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68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font" Target="fonts/font3.fntdata" /><Relationship Id="rId39" Type="http://schemas.openxmlformats.org/officeDocument/2006/relationships/tableStyles" Target="tableStyles.xml" /><Relationship Id="rId3" Type="http://schemas.openxmlformats.org/officeDocument/2006/relationships/customXml" Target="../customXml/item3.xml" /><Relationship Id="rId21" Type="http://schemas.openxmlformats.org/officeDocument/2006/relationships/slide" Target="slides/slide17.xml" /><Relationship Id="rId34" Type="http://schemas.openxmlformats.org/officeDocument/2006/relationships/font" Target="fonts/font11.fntdata"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font" Target="fonts/font2.fntdata" /><Relationship Id="rId33" Type="http://schemas.openxmlformats.org/officeDocument/2006/relationships/font" Target="fonts/font10.fntdata" /><Relationship Id="rId38" Type="http://schemas.openxmlformats.org/officeDocument/2006/relationships/theme" Target="theme/theme1.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font" Target="fonts/font6.fntdata"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font" Target="fonts/font1.fntdata" /><Relationship Id="rId32" Type="http://schemas.openxmlformats.org/officeDocument/2006/relationships/font" Target="fonts/font9.fntdata" /><Relationship Id="rId37" Type="http://schemas.openxmlformats.org/officeDocument/2006/relationships/viewProps" Target="viewProp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notesMaster" Target="notesMasters/notesMaster1.xml" /><Relationship Id="rId28" Type="http://schemas.openxmlformats.org/officeDocument/2006/relationships/font" Target="fonts/font5.fntdata" /><Relationship Id="rId36" Type="http://schemas.openxmlformats.org/officeDocument/2006/relationships/presProps" Target="presProps.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font" Target="fonts/font8.fntdata"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font" Target="fonts/font4.fntdata" /><Relationship Id="rId30" Type="http://schemas.openxmlformats.org/officeDocument/2006/relationships/font" Target="fonts/font7.fntdata" /><Relationship Id="rId35" Type="http://schemas.openxmlformats.org/officeDocument/2006/relationships/font" Target="fonts/font12.fntdata"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9132965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0365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0399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8278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1586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1885950"/>
            <a:ext cx="6686549" cy="1697086"/>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941910" y="3583035"/>
            <a:ext cx="6686549" cy="844712"/>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3242858"/>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397155"/>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4839923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57200"/>
            <a:ext cx="6686549" cy="2337780"/>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1599034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2628900"/>
            <a:ext cx="5652416"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4" name="TextBox 13"/>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3942636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1828800"/>
            <a:ext cx="6686550" cy="2043634"/>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4607896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7" name="TextBox 16"/>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4226770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470555"/>
            <a:ext cx="6686549" cy="2160015"/>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7882160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5401938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470554"/>
            <a:ext cx="1655701" cy="3962863"/>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470554"/>
            <a:ext cx="4857750" cy="39628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7171593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1" name="Google Shape;11;p2"/>
          <p:cNvSpPr txBox="1">
            <a:spLocks noGrp="1"/>
          </p:cNvSpPr>
          <p:nvPr>
            <p:ph type="ctrTitle"/>
          </p:nvPr>
        </p:nvSpPr>
        <p:spPr>
          <a:xfrm>
            <a:off x="685800" y="1991825"/>
            <a:ext cx="4539000" cy="1159800"/>
          </a:xfrm>
          <a:prstGeom prst="rect">
            <a:avLst/>
          </a:prstGeom>
        </p:spPr>
        <p:txBody>
          <a:bodyPr spcFirstLastPara="1" wrap="square" lIns="0" tIns="0" rIns="0" bIns="0" anchor="ctr" anchorCtr="0">
            <a:noAutofit/>
          </a:bodyPr>
          <a:lstStyle>
            <a:lvl1pPr lvl="0">
              <a:spcBef>
                <a:spcPts val="0"/>
              </a:spcBef>
              <a:spcAft>
                <a:spcPts val="0"/>
              </a:spcAft>
              <a:buSzPts val="5000"/>
              <a:buNone/>
              <a:defRPr sz="50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a:endParaRPr/>
          </a:p>
        </p:txBody>
      </p:sp>
    </p:spTree>
    <p:extLst>
      <p:ext uri="{BB962C8B-B14F-4D97-AF65-F5344CB8AC3E}">
        <p14:creationId xmlns:p14="http://schemas.microsoft.com/office/powerpoint/2010/main" val="2015527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7"/>
        <p:cNvGrpSpPr/>
        <p:nvPr/>
      </p:nvGrpSpPr>
      <p:grpSpPr>
        <a:xfrm>
          <a:off x="0" y="0"/>
          <a:ext cx="0" cy="0"/>
          <a:chOff x="0" y="0"/>
          <a:chExt cx="0" cy="0"/>
        </a:xfrm>
      </p:grpSpPr>
      <p:sp>
        <p:nvSpPr>
          <p:cNvPr id="29" name="Google Shape;29;p6"/>
          <p:cNvSpPr txBox="1">
            <a:spLocks noGrp="1"/>
          </p:cNvSpPr>
          <p:nvPr>
            <p:ph type="title"/>
          </p:nvPr>
        </p:nvSpPr>
        <p:spPr>
          <a:xfrm>
            <a:off x="580550" y="205975"/>
            <a:ext cx="60144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body" idx="1"/>
          </p:nvPr>
        </p:nvSpPr>
        <p:spPr>
          <a:xfrm>
            <a:off x="580550"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1" name="Google Shape;31;p6"/>
          <p:cNvSpPr txBox="1">
            <a:spLocks noGrp="1"/>
          </p:cNvSpPr>
          <p:nvPr>
            <p:ph type="body" idx="2"/>
          </p:nvPr>
        </p:nvSpPr>
        <p:spPr>
          <a:xfrm>
            <a:off x="3753943"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2" name="Google Shape;32;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408657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468082"/>
            <a:ext cx="6683765" cy="960668"/>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1600200"/>
            <a:ext cx="6686550" cy="2833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9061689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1544063"/>
            <a:ext cx="6686549" cy="11016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2647597"/>
            <a:ext cx="6686549" cy="6453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0393543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1600200"/>
            <a:ext cx="3235398" cy="28332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1594666"/>
            <a:ext cx="3235398" cy="28332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590837"/>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4995752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0" y="1479527"/>
            <a:ext cx="2994549"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941909" y="1911725"/>
            <a:ext cx="3257170" cy="25155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2" y="1477106"/>
            <a:ext cx="2999251"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375218" y="1909304"/>
            <a:ext cx="3254006" cy="25155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590837"/>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458812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1792101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1220152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34566"/>
            <a:ext cx="2628899" cy="732234"/>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4742259" y="334567"/>
            <a:ext cx="3886200" cy="4061222"/>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10" y="1198960"/>
            <a:ext cx="2628899" cy="319682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8757070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600450"/>
            <a:ext cx="668655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476224"/>
            <a:ext cx="6686550" cy="289122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941910" y="4025504"/>
            <a:ext cx="6686550"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4702488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theme" Target="../theme/theme1.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11/18/2021</a:t>
            </a:fld>
            <a:endParaRPr lang="en-US" dirty="0"/>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98977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ransition>
    <p:fade thruBlk="1"/>
  </p:transition>
  <p:hf hdr="0" ft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xml" /><Relationship Id="rId1" Type="http://schemas.openxmlformats.org/officeDocument/2006/relationships/slideLayout" Target="../slideLayouts/slideLayout17.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11.xml.rels><?xml version="1.0" encoding="UTF-8" standalone="yes"?>
<Relationships xmlns="http://schemas.openxmlformats.org/package/2006/relationships"><Relationship Id="rId2" Type="http://schemas.openxmlformats.org/officeDocument/2006/relationships/image" Target="../media/image5.emf" /><Relationship Id="rId1" Type="http://schemas.openxmlformats.org/officeDocument/2006/relationships/slideLayout" Target="../slideLayouts/slideLayout18.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18.xml" /></Relationships>
</file>

<file path=ppt/slides/_rels/slide17.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_rels/slide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xml" /><Relationship Id="rId1" Type="http://schemas.openxmlformats.org/officeDocument/2006/relationships/slideLayout" Target="../slideLayouts/slideLayout18.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3.xml" /><Relationship Id="rId1" Type="http://schemas.openxmlformats.org/officeDocument/2006/relationships/slideLayout" Target="../slideLayouts/slideLayout18.xml" /><Relationship Id="rId4" Type="http://schemas.openxmlformats.org/officeDocument/2006/relationships/image" Target="mhtml:mk:@MSITStore:E:\GANONG%20-%20REVIEW%20OF%20MEDICAL%20PHYSIOLOGY%20-%2022nd%20Ed.%20(2005).chm::/Physiology/S%20VI.%20Circulation/Ch.30.%20Dynamics%20of%20Blood%20&amp;%20Lymph%20Flow/c30s3a.mht!http://www.accessmedicine.com/images/special/mulower.gif" TargetMode="Externa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9.xml.rels><?xml version="1.0" encoding="UTF-8" standalone="yes"?>
<Relationships xmlns="http://schemas.openxmlformats.org/package/2006/relationships"><Relationship Id="rId2" Type="http://schemas.openxmlformats.org/officeDocument/2006/relationships/image" Target="../media/image4.emf" /><Relationship Id="rId1" Type="http://schemas.openxmlformats.org/officeDocument/2006/relationships/slideLayout" Target="../slideLayouts/slideLayout18.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0" y="2283718"/>
            <a:ext cx="7287818" cy="1306541"/>
          </a:xfrm>
          <a:prstGeom prst="rect">
            <a:avLst/>
          </a:prstGeom>
        </p:spPr>
        <p:txBody>
          <a:bodyPr spcFirstLastPara="1" wrap="square" lIns="0" tIns="0" rIns="0" bIns="0" anchor="ctr" anchorCtr="0">
            <a:noAutofit/>
          </a:bodyPr>
          <a:lstStyle/>
          <a:p>
            <a:pPr lvl="0" algn="ctr"/>
            <a:r>
              <a:rPr lang="en-US" sz="3200" b="1">
                <a:solidFill>
                  <a:schemeClr val="tx1">
                    <a:lumMod val="90000"/>
                    <a:lumOff val="10000"/>
                  </a:schemeClr>
                </a:solidFill>
                <a:latin typeface="Arial" panose="020B0604020202020204" pitchFamily="34" charset="0"/>
                <a:cs typeface="Arial" panose="020B0604020202020204" pitchFamily="34" charset="0"/>
              </a:rPr>
              <a:t>       12- </a:t>
            </a:r>
            <a:r>
              <a:rPr lang="en-US" sz="3200" b="1" dirty="0">
                <a:solidFill>
                  <a:schemeClr val="tx1">
                    <a:lumMod val="90000"/>
                    <a:lumOff val="10000"/>
                  </a:schemeClr>
                </a:solidFill>
                <a:latin typeface="Arial" panose="020B0604020202020204" pitchFamily="34" charset="0"/>
                <a:cs typeface="Arial" panose="020B0604020202020204" pitchFamily="34" charset="0"/>
              </a:rPr>
              <a:t>Special Circulation</a:t>
            </a:r>
            <a:br>
              <a:rPr lang="en-US" sz="2800" dirty="0">
                <a:solidFill>
                  <a:schemeClr val="tx1">
                    <a:lumMod val="90000"/>
                    <a:lumOff val="10000"/>
                  </a:schemeClr>
                </a:solidFill>
                <a:latin typeface="Arial" panose="020B0604020202020204" pitchFamily="34" charset="0"/>
                <a:cs typeface="Arial" panose="020B0604020202020204" pitchFamily="34" charset="0"/>
              </a:rPr>
            </a:br>
            <a:br>
              <a:rPr lang="en-US" sz="2800" dirty="0">
                <a:solidFill>
                  <a:schemeClr val="tx1">
                    <a:lumMod val="90000"/>
                    <a:lumOff val="10000"/>
                  </a:schemeClr>
                </a:solidFill>
                <a:latin typeface="Arial" panose="020B0604020202020204" pitchFamily="34" charset="0"/>
                <a:cs typeface="Arial" panose="020B0604020202020204" pitchFamily="34" charset="0"/>
              </a:rPr>
            </a:br>
            <a:r>
              <a:rPr lang="en-US" sz="2800" dirty="0">
                <a:solidFill>
                  <a:schemeClr val="tx1">
                    <a:lumMod val="90000"/>
                    <a:lumOff val="10000"/>
                  </a:schemeClr>
                </a:solidFill>
                <a:latin typeface="Arial" panose="020B0604020202020204" pitchFamily="34" charset="0"/>
                <a:cs typeface="Arial" panose="020B0604020202020204" pitchFamily="34" charset="0"/>
              </a:rPr>
              <a:t> </a:t>
            </a:r>
            <a:r>
              <a:rPr lang="en-US" sz="2000" i="1" dirty="0">
                <a:solidFill>
                  <a:schemeClr val="tx1">
                    <a:lumMod val="90000"/>
                    <a:lumOff val="10000"/>
                  </a:schemeClr>
                </a:solidFill>
                <a:latin typeface="Arial" panose="020B0604020202020204" pitchFamily="34" charset="0"/>
                <a:cs typeface="Arial" panose="020B0604020202020204" pitchFamily="34" charset="0"/>
              </a:rPr>
              <a:t>By</a:t>
            </a:r>
            <a:br>
              <a:rPr lang="en-US" sz="2800" dirty="0">
                <a:solidFill>
                  <a:schemeClr val="tx1">
                    <a:lumMod val="90000"/>
                    <a:lumOff val="10000"/>
                  </a:schemeClr>
                </a:solidFill>
                <a:latin typeface="Arial" panose="020B0604020202020204" pitchFamily="34" charset="0"/>
                <a:cs typeface="Arial" panose="020B0604020202020204" pitchFamily="34" charset="0"/>
              </a:rPr>
            </a:br>
            <a:br>
              <a:rPr lang="en-US" sz="2800" dirty="0">
                <a:solidFill>
                  <a:schemeClr val="tx1">
                    <a:lumMod val="90000"/>
                    <a:lumOff val="10000"/>
                  </a:schemeClr>
                </a:solidFill>
                <a:latin typeface="Arial" panose="020B0604020202020204" pitchFamily="34" charset="0"/>
                <a:cs typeface="Arial" panose="020B0604020202020204" pitchFamily="34" charset="0"/>
              </a:rPr>
            </a:br>
            <a:r>
              <a:rPr lang="en-US" sz="2800" dirty="0">
                <a:solidFill>
                  <a:schemeClr val="tx1">
                    <a:lumMod val="90000"/>
                    <a:lumOff val="10000"/>
                  </a:schemeClr>
                </a:solidFill>
                <a:latin typeface="Arial" panose="020B0604020202020204" pitchFamily="34" charset="0"/>
                <a:cs typeface="Arial" panose="020B0604020202020204" pitchFamily="34" charset="0"/>
              </a:rPr>
              <a:t>     </a:t>
            </a:r>
            <a:r>
              <a:rPr lang="en-US" sz="2000" b="1" dirty="0" err="1">
                <a:solidFill>
                  <a:schemeClr val="tx1">
                    <a:lumMod val="90000"/>
                    <a:lumOff val="10000"/>
                  </a:schemeClr>
                </a:solidFill>
                <a:latin typeface="Arial" panose="020B0604020202020204" pitchFamily="34" charset="0"/>
                <a:cs typeface="Arial" panose="020B0604020202020204" pitchFamily="34" charset="0"/>
              </a:rPr>
              <a:t>Assist.Prof</a:t>
            </a:r>
            <a:r>
              <a:rPr lang="en-US" sz="2000" b="1" dirty="0">
                <a:solidFill>
                  <a:schemeClr val="tx1">
                    <a:lumMod val="90000"/>
                    <a:lumOff val="10000"/>
                  </a:schemeClr>
                </a:solidFill>
                <a:latin typeface="Arial" panose="020B0604020202020204" pitchFamily="34" charset="0"/>
                <a:cs typeface="Arial" panose="020B0604020202020204" pitchFamily="34" charset="0"/>
              </a:rPr>
              <a:t>.</a:t>
            </a:r>
            <a:r>
              <a:rPr lang="en-US" sz="2400" dirty="0">
                <a:solidFill>
                  <a:schemeClr val="tx1">
                    <a:lumMod val="90000"/>
                    <a:lumOff val="10000"/>
                  </a:schemeClr>
                </a:solidFill>
                <a:latin typeface="Arial" panose="020B0604020202020204" pitchFamily="34" charset="0"/>
                <a:cs typeface="Arial" panose="020B0604020202020204" pitchFamily="34" charset="0"/>
              </a:rPr>
              <a:t> Nourelhuda A. Mohammed</a:t>
            </a:r>
            <a:br>
              <a:rPr lang="en-US" sz="2800" dirty="0">
                <a:solidFill>
                  <a:schemeClr val="tx1">
                    <a:lumMod val="90000"/>
                    <a:lumOff val="10000"/>
                  </a:schemeClr>
                </a:solidFill>
                <a:latin typeface="Arial" panose="020B0604020202020204" pitchFamily="34" charset="0"/>
                <a:cs typeface="Arial" panose="020B0604020202020204" pitchFamily="34" charset="0"/>
              </a:rPr>
            </a:br>
            <a:br>
              <a:rPr lang="en-US" sz="2800" dirty="0">
                <a:solidFill>
                  <a:schemeClr val="tx1">
                    <a:lumMod val="90000"/>
                    <a:lumOff val="10000"/>
                  </a:schemeClr>
                </a:solidFill>
                <a:latin typeface="Arial" panose="020B0604020202020204" pitchFamily="34" charset="0"/>
                <a:cs typeface="Arial" panose="020B0604020202020204" pitchFamily="34" charset="0"/>
              </a:rPr>
            </a:br>
            <a:r>
              <a:rPr lang="en-US" sz="2800" dirty="0">
                <a:solidFill>
                  <a:schemeClr val="tx1">
                    <a:lumMod val="90000"/>
                    <a:lumOff val="10000"/>
                  </a:schemeClr>
                </a:solidFill>
                <a:latin typeface="Arial" panose="020B0604020202020204" pitchFamily="34" charset="0"/>
                <a:cs typeface="Arial" panose="020B0604020202020204" pitchFamily="34" charset="0"/>
              </a:rPr>
              <a:t>   </a:t>
            </a:r>
            <a:r>
              <a:rPr lang="en-US" sz="2000" b="1" dirty="0">
                <a:solidFill>
                  <a:schemeClr val="tx1">
                    <a:lumMod val="90000"/>
                    <a:lumOff val="10000"/>
                  </a:schemeClr>
                </a:solidFill>
                <a:latin typeface="Arial" panose="020B0604020202020204" pitchFamily="34" charset="0"/>
                <a:cs typeface="Arial" panose="020B0604020202020204" pitchFamily="34" charset="0"/>
              </a:rPr>
              <a:t>Physiology dpt., Mutah school of Medicine</a:t>
            </a:r>
            <a:endParaRPr sz="1800" dirty="0">
              <a:solidFill>
                <a:schemeClr val="tx1">
                  <a:lumMod val="90000"/>
                  <a:lumOff val="10000"/>
                </a:schemeClr>
              </a:solidFill>
              <a:latin typeface="Arial" panose="020B0604020202020204" pitchFamily="34" charset="0"/>
              <a:cs typeface="Arial" panose="020B0604020202020204" pitchFamily="34" charset="0"/>
            </a:endParaRPr>
          </a:p>
        </p:txBody>
      </p:sp>
      <p:pic>
        <p:nvPicPr>
          <p:cNvPr id="1026" name="Picture 2" descr="C:\Users\Dr Sherif\Desktop\مؤتة.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267494"/>
            <a:ext cx="1085906" cy="10810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0216" y="20525"/>
            <a:ext cx="8864272" cy="3155100"/>
          </a:xfrm>
        </p:spPr>
        <p:txBody>
          <a:bodyPr/>
          <a:lstStyle/>
          <a:p>
            <a:pPr marL="101600" indent="0" algn="ctr" rtl="0">
              <a:lnSpc>
                <a:spcPct val="115000"/>
              </a:lnSpc>
              <a:spcAft>
                <a:spcPts val="1000"/>
              </a:spcAft>
              <a:buNone/>
            </a:pPr>
            <a:r>
              <a:rPr lang="en-US"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Cerebral Circulation</a:t>
            </a:r>
            <a:endParaRPr lang="en-GB"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457200" lvl="0" indent="0" algn="justLow" rtl="0">
              <a:lnSpc>
                <a:spcPct val="115000"/>
              </a:lnSpc>
              <a:spcAft>
                <a:spcPts val="1000"/>
              </a:spcAft>
              <a:buNone/>
              <a:tabLst>
                <a:tab pos="457200" algn="l"/>
              </a:tabLst>
            </a:pP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-Arterial supply:</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the brain is supplied by 2 internal carotid arteries and 2 vertebral arteries unite to form basilar arteries. The 4 arteries form the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Circle of Willis</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at the base of the brain below the hypothalamus. From this circle 6 branches arise; 2 anterior, 2 middle, 2 posterior cerebral arteries.</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101600" indent="0" algn="justLow" rtl="0">
              <a:lnSpc>
                <a:spcPct val="115000"/>
              </a:lnSpc>
              <a:spcAft>
                <a:spcPts val="1000"/>
              </a:spcAft>
              <a:buNone/>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-There are precapillary anastomosis between the cerebral arterioles but they are insufficient to maintain circulation and prevent cerebral infarction if large artery is occluded so the cerebral arteries are considered as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end arteries</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457200" lvl="0" indent="0" algn="justLow" rtl="0">
              <a:lnSpc>
                <a:spcPct val="115000"/>
              </a:lnSpc>
              <a:spcBef>
                <a:spcPts val="600"/>
              </a:spcBef>
              <a:spcAft>
                <a:spcPts val="600"/>
              </a:spcAft>
              <a:buNone/>
              <a:tabLst>
                <a:tab pos="457200" algn="l"/>
              </a:tabLst>
            </a:pP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-Venous drainage</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it occurs by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deep veins </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and </a:t>
            </a:r>
            <a:r>
              <a:rPr lang="en-US" sz="1600" b="1" dirty="0" err="1">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dural</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sinuses</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then into the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internal jugular vein. </a:t>
            </a:r>
            <a:endParaRPr lang="en-GB" sz="1600" b="1"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457200" lvl="0" indent="0" algn="justLow" rtl="0">
              <a:lnSpc>
                <a:spcPct val="115000"/>
              </a:lnSpc>
              <a:spcAft>
                <a:spcPts val="1000"/>
              </a:spcAft>
              <a:buNone/>
              <a:tabLst>
                <a:tab pos="457200" algn="l"/>
              </a:tabLst>
            </a:pP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-Cerebral capillaries:</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they have a very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low permeability </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because they are:</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457200" marR="914400" lvl="1" indent="0" algn="justLow" rtl="0">
              <a:lnSpc>
                <a:spcPct val="115000"/>
              </a:lnSpc>
              <a:spcAft>
                <a:spcPts val="1000"/>
              </a:spcAft>
              <a:buNone/>
              <a:tabLst>
                <a:tab pos="914400" algn="l"/>
              </a:tabLst>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-Non fenestrated with relatively strong wall and tight junction between their endothelial cells (which limits edema formation and passage of substances through this junction).</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457200" marR="914400" lvl="1" indent="0" algn="justLow" rtl="0">
              <a:lnSpc>
                <a:spcPct val="115000"/>
              </a:lnSpc>
              <a:spcAft>
                <a:spcPts val="1000"/>
              </a:spcAft>
              <a:buNone/>
              <a:tabLst>
                <a:tab pos="914400" algn="l"/>
              </a:tabLst>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-Surrounded by end feet of the glial cells (astrocytes) supporting its wall and sharing in the formation of the blood brain barrier.</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algn="justLow" rtl="0">
              <a:lnSpc>
                <a:spcPct val="115000"/>
              </a:lnSpc>
              <a:spcAft>
                <a:spcPts val="1000"/>
              </a:spcAft>
            </a:pPr>
            <a:r>
              <a:rPr lang="en-US" sz="1600" b="1" u="none" strike="noStrike"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101600" indent="0" algn="ctr" rtl="0">
              <a:lnSpc>
                <a:spcPct val="150000"/>
              </a:lnSpc>
              <a:spcBef>
                <a:spcPts val="1800"/>
              </a:spcBef>
              <a:spcAft>
                <a:spcPts val="1200"/>
              </a:spcAft>
              <a:buNone/>
            </a:pP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6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2743736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7AC8576-F1BA-4E5D-A268-2E3B4E00E5B5}"/>
              </a:ext>
            </a:extLst>
          </p:cNvPr>
          <p:cNvSpPr>
            <a:spLocks noGrp="1"/>
          </p:cNvSpPr>
          <p:nvPr>
            <p:ph type="body" idx="1"/>
          </p:nvPr>
        </p:nvSpPr>
        <p:spPr>
          <a:xfrm>
            <a:off x="114716" y="123478"/>
            <a:ext cx="4961340" cy="3155100"/>
          </a:xfrm>
        </p:spPr>
        <p:txBody>
          <a:bodyPr/>
          <a:lstStyle/>
          <a:p>
            <a:pPr marL="101600" indent="0" algn="ctr" rtl="0">
              <a:lnSpc>
                <a:spcPct val="115000"/>
              </a:lnSpc>
              <a:spcAft>
                <a:spcPts val="1000"/>
              </a:spcAft>
              <a:buNone/>
            </a:pP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Blood Brain Barrier (B.B.B)</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457200" lvl="0" indent="0" algn="justLow" rtl="0">
              <a:lnSpc>
                <a:spcPct val="115000"/>
              </a:lnSpc>
              <a:spcAft>
                <a:spcPts val="1000"/>
              </a:spcAft>
              <a:buNone/>
              <a:tabLst>
                <a:tab pos="457200" algn="l"/>
              </a:tabLst>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It separates the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brain</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tissues from the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systemic circulation</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limiting the passage of many substances and drugs (proteins, bile pigments, H ions and dopamine) from blood to the brain.</a:t>
            </a:r>
            <a:r>
              <a:rPr lang="en-GB" sz="1600" dirty="0">
                <a:solidFill>
                  <a:schemeClr val="tx1">
                    <a:lumMod val="90000"/>
                    <a:lumOff val="10000"/>
                  </a:schemeClr>
                </a:solidFill>
                <a:latin typeface="Calibri" panose="020F0502020204030204" pitchFamily="34" charset="0"/>
                <a:ea typeface="Times New Roman" panose="02020603050405020304" pitchFamily="18" charset="0"/>
                <a:cs typeface="Arial" panose="020B0604020202020204" pitchFamily="34" charset="0"/>
              </a:rPr>
              <a:t> </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However some substances (e.g. H</a:t>
            </a:r>
            <a:r>
              <a:rPr lang="en-US" sz="1600" baseline="-250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2</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O, O</a:t>
            </a:r>
            <a:r>
              <a:rPr lang="en-US" sz="1600" baseline="-250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2</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CO</a:t>
            </a:r>
            <a:r>
              <a:rPr lang="en-US" sz="1600" baseline="-250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2</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lipid soluble substances as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anesthetics</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and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alcohol</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and some drugs can cross B.B.B. easily.</a:t>
            </a:r>
          </a:p>
          <a:p>
            <a:pPr marL="0" marR="457200" lvl="0" indent="0" algn="justLow" rtl="0">
              <a:lnSpc>
                <a:spcPct val="115000"/>
              </a:lnSpc>
              <a:spcAft>
                <a:spcPts val="1000"/>
              </a:spcAft>
              <a:buNone/>
              <a:tabLst>
                <a:tab pos="457200" algn="l"/>
              </a:tabLst>
            </a:pPr>
            <a:r>
              <a:rPr lang="en-US" sz="1200" b="1"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-Tight junction between endothelium of cerebral   capillaries.</a:t>
            </a:r>
          </a:p>
          <a:p>
            <a:pPr marL="0" marR="457200" lvl="0" indent="0" algn="justLow" rtl="0">
              <a:lnSpc>
                <a:spcPct val="115000"/>
              </a:lnSpc>
              <a:spcAft>
                <a:spcPts val="1000"/>
              </a:spcAft>
              <a:buNone/>
              <a:tabLst>
                <a:tab pos="457200" algn="l"/>
              </a:tabLst>
            </a:pPr>
            <a:r>
              <a:rPr lang="en-US" sz="1400" b="1" dirty="0">
                <a:latin typeface="Times New Roman" panose="02020603050405020304" pitchFamily="18" charset="0"/>
                <a:cs typeface="Times New Roman" panose="02020603050405020304" pitchFamily="18" charset="0"/>
              </a:rPr>
              <a:t>      -The feet end of the glial cells (astrocytes).</a:t>
            </a:r>
          </a:p>
          <a:p>
            <a:pPr marL="0" marR="457200" lvl="0" indent="0" algn="justLow" rtl="0">
              <a:lnSpc>
                <a:spcPct val="115000"/>
              </a:lnSpc>
              <a:spcAft>
                <a:spcPts val="1000"/>
              </a:spcAft>
              <a:buNone/>
              <a:tabLst>
                <a:tab pos="457200" algn="l"/>
              </a:tabLst>
            </a:pPr>
            <a:r>
              <a:rPr lang="en-US" sz="1400" b="1" dirty="0">
                <a:latin typeface="Times New Roman" panose="02020603050405020304" pitchFamily="18" charset="0"/>
                <a:cs typeface="Times New Roman" panose="02020603050405020304" pitchFamily="18" charset="0"/>
              </a:rPr>
              <a:t>      -High metabolic activity in the cerebrovascular endothelial cells</a:t>
            </a:r>
            <a:r>
              <a:rPr lang="en-US" sz="1400" dirty="0">
                <a:latin typeface="Times New Roman" panose="02020603050405020304" pitchFamily="18" charset="0"/>
                <a:cs typeface="Times New Roman" panose="02020603050405020304" pitchFamily="18" charset="0"/>
              </a:rPr>
              <a:t>.        (contain numerous enzymes that degrade blood born substances and prevent it from entering the brain) </a:t>
            </a:r>
            <a:r>
              <a:rPr lang="en-US" sz="1400" b="1" u="none" strike="noStrike"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400" dirty="0">
              <a:solidFill>
                <a:schemeClr val="tx1">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GB" sz="1600" dirty="0">
              <a:solidFill>
                <a:schemeClr val="tx1">
                  <a:lumMod val="90000"/>
                  <a:lumOff val="10000"/>
                </a:schemeClr>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pic>
        <p:nvPicPr>
          <p:cNvPr id="2" name="Picture 1"/>
          <p:cNvPicPr>
            <a:picLocks noChangeAspect="1"/>
          </p:cNvPicPr>
          <p:nvPr/>
        </p:nvPicPr>
        <p:blipFill>
          <a:blip r:embed="rId2"/>
          <a:stretch>
            <a:fillRect/>
          </a:stretch>
        </p:blipFill>
        <p:spPr>
          <a:xfrm>
            <a:off x="5004048" y="195486"/>
            <a:ext cx="3744416" cy="4680520"/>
          </a:xfrm>
          <a:prstGeom prst="rect">
            <a:avLst/>
          </a:prstGeom>
        </p:spPr>
      </p:pic>
    </p:spTree>
    <p:extLst>
      <p:ext uri="{BB962C8B-B14F-4D97-AF65-F5344CB8AC3E}">
        <p14:creationId xmlns:p14="http://schemas.microsoft.com/office/powerpoint/2010/main" val="1824192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7AC8576-F1BA-4E5D-A268-2E3B4E00E5B5}"/>
              </a:ext>
            </a:extLst>
          </p:cNvPr>
          <p:cNvSpPr>
            <a:spLocks noGrp="1"/>
          </p:cNvSpPr>
          <p:nvPr>
            <p:ph type="body" idx="1"/>
          </p:nvPr>
        </p:nvSpPr>
        <p:spPr>
          <a:xfrm>
            <a:off x="114716" y="123478"/>
            <a:ext cx="8849772" cy="3155100"/>
          </a:xfrm>
        </p:spPr>
        <p:txBody>
          <a:bodyPr/>
          <a:lstStyle/>
          <a:p>
            <a:pPr marL="101600" indent="0" algn="justLow" rtl="0">
              <a:lnSpc>
                <a:spcPct val="150000"/>
              </a:lnSpc>
              <a:spcAft>
                <a:spcPts val="1000"/>
              </a:spcAft>
              <a:buNone/>
            </a:pP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Cerebral blood flow</a:t>
            </a:r>
            <a:endParaRPr lang="en-GB" sz="11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457200" lvl="0" indent="0" algn="justLow" rtl="0">
              <a:lnSpc>
                <a:spcPct val="115000"/>
              </a:lnSpc>
              <a:spcAft>
                <a:spcPts val="1000"/>
              </a:spcAft>
              <a:buNone/>
              <a:tabLst>
                <a:tab pos="457200" algn="l"/>
              </a:tabLst>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-Normal cerebral blood flow is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54 ml /100gm</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brain tissue / min. the weight of adult brain is 1400 gm so cerebral blood flow is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750 ml/min</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for the whole brain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15% of Cardiac output</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t>
            </a:r>
            <a:endParaRPr lang="en-GB" sz="11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101600" indent="0" algn="justLow" rtl="0">
              <a:lnSpc>
                <a:spcPct val="115000"/>
              </a:lnSpc>
              <a:spcAft>
                <a:spcPts val="1000"/>
              </a:spcAft>
              <a:buNone/>
            </a:pP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Regulation of cerebral blood flow (C.B.F.):</a:t>
            </a:r>
            <a:endParaRPr lang="en-GB" sz="11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indent="0" algn="justLow" rtl="0">
              <a:lnSpc>
                <a:spcPct val="115000"/>
              </a:lnSpc>
              <a:spcBef>
                <a:spcPts val="600"/>
              </a:spcBef>
              <a:spcAft>
                <a:spcPts val="1000"/>
              </a:spcAft>
              <a:buNone/>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C.B.F. is regulated to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maintain constant</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blood flow to the brain under various conditions (it is not increased during exercise or by mental activity and it is not decreased during sleep) however,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the regional blood flow </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can be altered (it increases in active areas and decreases in inactive areas).</a:t>
            </a:r>
            <a:endParaRPr lang="en-US" sz="1600" b="1" u="sng" dirty="0">
              <a:solidFill>
                <a:schemeClr val="tx1">
                  <a:lumMod val="90000"/>
                  <a:lumOff val="10000"/>
                </a:schemeClr>
              </a:solidFill>
              <a:latin typeface="Times New Roman" panose="02020603050405020304" pitchFamily="18" charset="0"/>
              <a:ea typeface="Times New Roman" panose="02020603050405020304" pitchFamily="18" charset="0"/>
              <a:cs typeface="Simplified Arabic" panose="02020603050405020304" pitchFamily="18" charset="-78"/>
            </a:endParaRPr>
          </a:p>
          <a:p>
            <a:pPr indent="0" algn="justLow" rtl="0">
              <a:lnSpc>
                <a:spcPct val="115000"/>
              </a:lnSpc>
              <a:spcBef>
                <a:spcPts val="600"/>
              </a:spcBef>
              <a:spcAft>
                <a:spcPts val="1000"/>
              </a:spcAft>
              <a:buNone/>
            </a:pP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Factors affecting the total cerebral blood flow:</a:t>
            </a:r>
            <a:endParaRPr lang="en-GB" sz="11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228600" indent="0" algn="justLow" rtl="0">
              <a:lnSpc>
                <a:spcPct val="115000"/>
              </a:lnSpc>
              <a:spcAft>
                <a:spcPts val="1000"/>
              </a:spcAft>
              <a:buNone/>
            </a:pP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1-</a:t>
            </a: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Autoregulation</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It maintains the cerebral blood flow almost constant if the arterial blood pressure varies from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60</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to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140</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mmHg. </a:t>
            </a:r>
            <a:endParaRPr lang="en-GB" sz="11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0" indent="0" algn="justLow" rtl="0">
              <a:lnSpc>
                <a:spcPct val="115000"/>
              </a:lnSpc>
              <a:spcAft>
                <a:spcPts val="1000"/>
              </a:spcAft>
              <a:buNone/>
            </a:pPr>
            <a:endPar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endParaRPr>
          </a:p>
          <a:p>
            <a:pPr marL="0" indent="0" algn="justLow" rtl="0">
              <a:lnSpc>
                <a:spcPct val="115000"/>
              </a:lnSpc>
              <a:spcAft>
                <a:spcPts val="1000"/>
              </a:spcAft>
              <a:buNone/>
            </a:pPr>
            <a:endParaRPr lang="en-GB" sz="11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101600" indent="0">
              <a:buNone/>
            </a:pPr>
            <a:endParaRPr lang="en-GB" sz="1600" dirty="0">
              <a:solidFill>
                <a:schemeClr val="tx1">
                  <a:lumMod val="90000"/>
                  <a:lumOff val="10000"/>
                </a:schemeClr>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3761547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7AC8576-F1BA-4E5D-A268-2E3B4E00E5B5}"/>
              </a:ext>
            </a:extLst>
          </p:cNvPr>
          <p:cNvSpPr>
            <a:spLocks noGrp="1"/>
          </p:cNvSpPr>
          <p:nvPr>
            <p:ph type="body" idx="1"/>
          </p:nvPr>
        </p:nvSpPr>
        <p:spPr>
          <a:xfrm>
            <a:off x="114716" y="123478"/>
            <a:ext cx="8914568" cy="3168352"/>
          </a:xfrm>
        </p:spPr>
        <p:txBody>
          <a:bodyPr/>
          <a:lstStyle/>
          <a:p>
            <a:pPr marL="228600" indent="0" algn="justLow" rtl="0">
              <a:lnSpc>
                <a:spcPct val="115000"/>
              </a:lnSpc>
              <a:spcAft>
                <a:spcPts val="1000"/>
              </a:spcAft>
              <a:buNone/>
            </a:pP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Mechanisms:</a:t>
            </a:r>
            <a:endParaRPr lang="en-GB" sz="11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101600" indent="0" algn="justLow" rtl="0">
              <a:lnSpc>
                <a:spcPct val="115000"/>
              </a:lnSpc>
              <a:spcAft>
                <a:spcPts val="1000"/>
              </a:spcAft>
              <a:buNone/>
            </a:pP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The metabolic theory</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 fall of B.P →↓ C.B.F. → ↓ blood perfusion to the brain leading to accumulation of metabolites  as hypoxia, ↑CO</a:t>
            </a:r>
            <a:r>
              <a:rPr lang="en-US" sz="1600" baseline="-250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2</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and ↑ H</a:t>
            </a:r>
            <a:r>
              <a:rPr lang="en-US" sz="1600" baseline="300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causing vasodilatation which increases cerebral flow to normal levels. Also if arterial blood pressure is increased it increases cerebral blood flow → wash of metabolites→ cerebral vasoconstriction → ↓ blood flow to normal.(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CO</a:t>
            </a:r>
            <a:r>
              <a:rPr lang="en-US" sz="1600" b="1" baseline="-250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2</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excess </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is the most potent cerebral vasodilator).</a:t>
            </a:r>
            <a:endParaRPr lang="en-GB" sz="11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101600" indent="0" algn="justLow" rtl="0">
              <a:lnSpc>
                <a:spcPct val="115000"/>
              </a:lnSpc>
              <a:spcAft>
                <a:spcPts val="1000"/>
              </a:spcAft>
              <a:buNone/>
            </a:pP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The myogenic theory</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is also included (i.e. stretch of the vascular wall causing vasoconstriction preventing further increase in the C.B.F.).</a:t>
            </a:r>
            <a:endParaRPr lang="en-GB" sz="11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228600" indent="0" algn="justLow" rtl="0">
              <a:lnSpc>
                <a:spcPct val="115000"/>
              </a:lnSpc>
              <a:spcBef>
                <a:spcPts val="600"/>
              </a:spcBef>
              <a:spcAft>
                <a:spcPts val="1000"/>
              </a:spcAft>
              <a:buNone/>
            </a:pP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2-</a:t>
            </a: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Circulating Vasoactive substances</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e.g.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Angiotensin II </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and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endothelin</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cause  vasoconstriction and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E.D.R.F</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causes vasodilatation.</a:t>
            </a:r>
            <a:endParaRPr lang="en-GB" sz="11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228600" indent="0" algn="justLow" rtl="0">
              <a:lnSpc>
                <a:spcPct val="115000"/>
              </a:lnSpc>
              <a:spcBef>
                <a:spcPts val="600"/>
              </a:spcBef>
              <a:spcAft>
                <a:spcPts val="1000"/>
              </a:spcAft>
              <a:buNone/>
            </a:pP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3-</a:t>
            </a: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Arterial blood pressure and cardiac output</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marked ↓ in C.O.P. and A.B.P (as in hemorrhage) → ↓ C.B.F. which may cause serious brain damage. Also sudden stoppage in C.B.F. for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10 seconds </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loss of consciousness while impairment of C.B.F. for more than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3 minutes </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may cause irreversible brain damage.</a:t>
            </a:r>
            <a:endParaRPr lang="en-GB" sz="11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0" indent="0" algn="justLow" rtl="0">
              <a:lnSpc>
                <a:spcPct val="115000"/>
              </a:lnSpc>
              <a:spcAft>
                <a:spcPts val="1000"/>
              </a:spcAft>
              <a:buNone/>
            </a:pPr>
            <a:endPar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endParaRPr>
          </a:p>
          <a:p>
            <a:pPr marL="0" indent="0" algn="justLow" rtl="0">
              <a:lnSpc>
                <a:spcPct val="115000"/>
              </a:lnSpc>
              <a:spcAft>
                <a:spcPts val="1000"/>
              </a:spcAft>
              <a:buNone/>
            </a:pPr>
            <a:endParaRPr lang="en-GB" sz="11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101600" indent="0">
              <a:buNone/>
            </a:pPr>
            <a:endParaRPr lang="en-GB" sz="1600" dirty="0">
              <a:solidFill>
                <a:schemeClr val="tx1">
                  <a:lumMod val="90000"/>
                  <a:lumOff val="10000"/>
                </a:schemeClr>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167793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7AC8576-F1BA-4E5D-A268-2E3B4E00E5B5}"/>
              </a:ext>
            </a:extLst>
          </p:cNvPr>
          <p:cNvSpPr>
            <a:spLocks noGrp="1"/>
          </p:cNvSpPr>
          <p:nvPr>
            <p:ph type="body" idx="1"/>
          </p:nvPr>
        </p:nvSpPr>
        <p:spPr>
          <a:xfrm>
            <a:off x="114716" y="123478"/>
            <a:ext cx="8849772" cy="3155100"/>
          </a:xfrm>
        </p:spPr>
        <p:txBody>
          <a:bodyPr/>
          <a:lstStyle/>
          <a:p>
            <a:pPr marL="228600" indent="0" algn="justLow" rtl="0">
              <a:lnSpc>
                <a:spcPct val="115000"/>
              </a:lnSpc>
              <a:spcBef>
                <a:spcPts val="600"/>
              </a:spcBef>
              <a:spcAft>
                <a:spcPts val="1000"/>
              </a:spcAft>
              <a:buNone/>
            </a:pP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4-</a:t>
            </a: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Effective perfusion pressure</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The arterial and venous pressures at the brain level: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C.B.F</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is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directly proportionate</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to the difference between these pressures.</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228600" indent="0" algn="justLow" rtl="0">
              <a:lnSpc>
                <a:spcPct val="115000"/>
              </a:lnSpc>
              <a:spcBef>
                <a:spcPts val="600"/>
              </a:spcBef>
              <a:spcAft>
                <a:spcPts val="1000"/>
              </a:spcAft>
              <a:buNone/>
            </a:pP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5-</a:t>
            </a: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Venous obstruction</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as in jugular vein thrombosis or in </a:t>
            </a:r>
            <a:r>
              <a:rPr lang="en-US" sz="1600" dirty="0" err="1">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valsalva</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maneuver (as in straining) → ↓ C.B.F. temporary </a:t>
            </a:r>
          </a:p>
          <a:p>
            <a:pPr marL="228600" indent="0" algn="justLow" rtl="0">
              <a:lnSpc>
                <a:spcPct val="115000"/>
              </a:lnSpc>
              <a:spcBef>
                <a:spcPts val="600"/>
              </a:spcBef>
              <a:spcAft>
                <a:spcPts val="1000"/>
              </a:spcAft>
              <a:buNone/>
            </a:pP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6-</a:t>
            </a: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Blood Viscosity</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the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C.B.F</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varies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inversely</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with blood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viscosity</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228600" indent="0" algn="justLow" rtl="0">
              <a:lnSpc>
                <a:spcPct val="115000"/>
              </a:lnSpc>
              <a:spcBef>
                <a:spcPts val="600"/>
              </a:spcBef>
              <a:spcAft>
                <a:spcPts val="1000"/>
              </a:spcAft>
              <a:buNone/>
            </a:pP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7-</a:t>
            </a: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Effect of intracranial pressure</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in adults, the brain C.S.F. and the cerebral vessels are enclosed within a solid structure (the skull). Brain and C.S.F. are incompressible, so the volume of the blood, C.S.F. and brain in the cranium must be relatively constant at any time .</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101600" indent="0" algn="justLow" rtl="0">
              <a:lnSpc>
                <a:spcPct val="115000"/>
              </a:lnSpc>
              <a:spcBef>
                <a:spcPts val="600"/>
              </a:spcBef>
              <a:spcAft>
                <a:spcPts val="1000"/>
              </a:spcAft>
              <a:buNone/>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Rise in the intracranial pressure compresses the cerebral vessels and decreases the cerebral blood flow.</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101600" indent="0" algn="justLow" rtl="0">
              <a:lnSpc>
                <a:spcPct val="115000"/>
              </a:lnSpc>
              <a:spcBef>
                <a:spcPts val="600"/>
              </a:spcBef>
              <a:spcAft>
                <a:spcPts val="1000"/>
              </a:spcAft>
              <a:buNone/>
            </a:pP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N.B</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the intracranial pressure follow the mean cerebral venous pressure, so,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 rise in venous pressure </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C.B.F</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by: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decreasing the effective perfusion pressure.</a:t>
            </a:r>
            <a:endParaRPr lang="en-GB" sz="1600" b="1"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914400" indent="0" algn="justLow" rtl="0">
              <a:lnSpc>
                <a:spcPct val="115000"/>
              </a:lnSpc>
              <a:spcAft>
                <a:spcPts val="1000"/>
              </a:spcAft>
              <a:buNone/>
            </a:pP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increasing the intracranial pressure </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(which compresses the cerebral vessels).</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444500" indent="-355600" algn="justLow" rtl="0">
              <a:lnSpc>
                <a:spcPct val="115000"/>
              </a:lnSpc>
              <a:spcBef>
                <a:spcPts val="600"/>
              </a:spcBef>
              <a:spcAft>
                <a:spcPts val="1000"/>
              </a:spcAft>
            </a:pP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444500" indent="-355600" algn="justLow" rtl="0">
              <a:lnSpc>
                <a:spcPct val="115000"/>
              </a:lnSpc>
              <a:spcBef>
                <a:spcPts val="600"/>
              </a:spcBef>
              <a:spcAft>
                <a:spcPts val="1000"/>
              </a:spcAft>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101600" indent="0">
              <a:buNone/>
            </a:pPr>
            <a:endParaRPr lang="en-GB" sz="1600" dirty="0">
              <a:solidFill>
                <a:schemeClr val="tx1">
                  <a:lumMod val="90000"/>
                  <a:lumOff val="10000"/>
                </a:schemeClr>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588431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7AC8576-F1BA-4E5D-A268-2E3B4E00E5B5}"/>
              </a:ext>
            </a:extLst>
          </p:cNvPr>
          <p:cNvSpPr>
            <a:spLocks noGrp="1"/>
          </p:cNvSpPr>
          <p:nvPr>
            <p:ph type="body" idx="1"/>
          </p:nvPr>
        </p:nvSpPr>
        <p:spPr>
          <a:xfrm>
            <a:off x="147114" y="411510"/>
            <a:ext cx="8849772" cy="3155100"/>
          </a:xfrm>
        </p:spPr>
        <p:txBody>
          <a:bodyPr/>
          <a:lstStyle/>
          <a:p>
            <a:pPr marL="101600" indent="0">
              <a:buNone/>
            </a:pPr>
            <a:r>
              <a:rPr kumimoji="0" lang="en-US" sz="1600" b="1" i="0" u="none" strike="noStrike" kern="0" cap="none" spc="0" normalizeH="0" baseline="0" noProof="0" dirty="0">
                <a:ln>
                  <a:noFill/>
                </a:ln>
                <a:solidFill>
                  <a:schemeClr val="tx1">
                    <a:lumMod val="90000"/>
                    <a:lumOff val="10000"/>
                  </a:schemeClr>
                </a:solidFill>
                <a:effectLst/>
                <a:uLnTx/>
                <a:uFillTx/>
                <a:latin typeface="Times New Roman" panose="02020603050405020304" pitchFamily="18" charset="0"/>
                <a:ea typeface="Times New Roman" panose="02020603050405020304" pitchFamily="18" charset="0"/>
                <a:cs typeface="Simplified Arabic" panose="02020603050405020304" pitchFamily="18" charset="-78"/>
                <a:sym typeface="Muli"/>
              </a:rPr>
              <a:t>8-</a:t>
            </a:r>
            <a:r>
              <a:rPr kumimoji="0" lang="en-US" sz="1600" b="1" i="0" u="sng" strike="noStrike" kern="0" cap="none" spc="0" normalizeH="0" baseline="0" noProof="0" dirty="0">
                <a:ln>
                  <a:noFill/>
                </a:ln>
                <a:solidFill>
                  <a:schemeClr val="tx1">
                    <a:lumMod val="90000"/>
                    <a:lumOff val="10000"/>
                  </a:schemeClr>
                </a:solidFill>
                <a:effectLst/>
                <a:uLnTx/>
                <a:uFillTx/>
                <a:latin typeface="Times New Roman" panose="02020603050405020304" pitchFamily="18" charset="0"/>
                <a:ea typeface="Times New Roman" panose="02020603050405020304" pitchFamily="18" charset="0"/>
                <a:cs typeface="Simplified Arabic" panose="02020603050405020304" pitchFamily="18" charset="-78"/>
                <a:sym typeface="Muli"/>
              </a:rPr>
              <a:t>Nervous factors affecting C.B.F.:</a:t>
            </a:r>
            <a:r>
              <a:rPr kumimoji="0" lang="en-US" sz="1600" b="1" i="0" u="none" strike="noStrike" kern="0" cap="none" spc="0" normalizeH="0" baseline="0" noProof="0" dirty="0">
                <a:ln>
                  <a:noFill/>
                </a:ln>
                <a:solidFill>
                  <a:schemeClr val="tx1">
                    <a:lumMod val="90000"/>
                    <a:lumOff val="10000"/>
                  </a:schemeClr>
                </a:solidFill>
                <a:effectLst/>
                <a:uLnTx/>
                <a:uFillTx/>
                <a:latin typeface="Times New Roman" panose="02020603050405020304" pitchFamily="18" charset="0"/>
                <a:ea typeface="Times New Roman" panose="02020603050405020304" pitchFamily="18" charset="0"/>
                <a:cs typeface="Simplified Arabic" panose="02020603050405020304" pitchFamily="18" charset="-78"/>
                <a:sym typeface="Muli"/>
              </a:rPr>
              <a:t>  </a:t>
            </a:r>
          </a:p>
          <a:p>
            <a:pPr marL="101600" indent="0">
              <a:buNone/>
            </a:pPr>
            <a:r>
              <a:rPr kumimoji="0" lang="en-US" sz="1600" b="0" i="0" u="none" strike="noStrike" kern="0" cap="none" spc="0" normalizeH="0" baseline="0" noProof="0" dirty="0">
                <a:ln>
                  <a:noFill/>
                </a:ln>
                <a:solidFill>
                  <a:schemeClr val="tx1">
                    <a:lumMod val="90000"/>
                    <a:lumOff val="10000"/>
                  </a:schemeClr>
                </a:solidFill>
                <a:effectLst/>
                <a:uLnTx/>
                <a:uFillTx/>
                <a:latin typeface="Times New Roman" panose="02020603050405020304" pitchFamily="18" charset="0"/>
                <a:ea typeface="Times New Roman" panose="02020603050405020304" pitchFamily="18" charset="0"/>
                <a:cs typeface="Simplified Arabic" panose="02020603050405020304" pitchFamily="18" charset="-78"/>
                <a:sym typeface="Muli"/>
              </a:rPr>
              <a:t>The </a:t>
            </a:r>
            <a:r>
              <a:rPr kumimoji="0" lang="en-US" sz="1600" b="1" i="0" u="none" strike="noStrike" kern="0" cap="none" spc="0" normalizeH="0" baseline="0" noProof="0" dirty="0">
                <a:ln>
                  <a:noFill/>
                </a:ln>
                <a:solidFill>
                  <a:schemeClr val="tx1">
                    <a:lumMod val="90000"/>
                    <a:lumOff val="10000"/>
                  </a:schemeClr>
                </a:solidFill>
                <a:effectLst/>
                <a:uLnTx/>
                <a:uFillTx/>
                <a:latin typeface="Times New Roman" panose="02020603050405020304" pitchFamily="18" charset="0"/>
                <a:ea typeface="Times New Roman" panose="02020603050405020304" pitchFamily="18" charset="0"/>
                <a:cs typeface="Simplified Arabic" panose="02020603050405020304" pitchFamily="18" charset="-78"/>
                <a:sym typeface="Muli"/>
              </a:rPr>
              <a:t>sympathetic</a:t>
            </a:r>
            <a:r>
              <a:rPr kumimoji="0" lang="en-US" sz="1600" b="0" i="0" u="none" strike="noStrike" kern="0" cap="none" spc="0" normalizeH="0" baseline="0" noProof="0" dirty="0">
                <a:ln>
                  <a:noFill/>
                </a:ln>
                <a:solidFill>
                  <a:schemeClr val="tx1">
                    <a:lumMod val="90000"/>
                    <a:lumOff val="10000"/>
                  </a:schemeClr>
                </a:solidFill>
                <a:effectLst/>
                <a:uLnTx/>
                <a:uFillTx/>
                <a:latin typeface="Times New Roman" panose="02020603050405020304" pitchFamily="18" charset="0"/>
                <a:ea typeface="Times New Roman" panose="02020603050405020304" pitchFamily="18" charset="0"/>
                <a:cs typeface="Simplified Arabic" panose="02020603050405020304" pitchFamily="18" charset="-78"/>
                <a:sym typeface="Muli"/>
              </a:rPr>
              <a:t> stimulation causes </a:t>
            </a:r>
            <a:r>
              <a:rPr kumimoji="0" lang="en-US" sz="1600" b="1" i="0" u="none" strike="noStrike" kern="0" cap="none" spc="0" normalizeH="0" baseline="0" noProof="0" dirty="0">
                <a:ln>
                  <a:noFill/>
                </a:ln>
                <a:solidFill>
                  <a:schemeClr val="tx1">
                    <a:lumMod val="90000"/>
                    <a:lumOff val="10000"/>
                  </a:schemeClr>
                </a:solidFill>
                <a:effectLst/>
                <a:uLnTx/>
                <a:uFillTx/>
                <a:latin typeface="Times New Roman" panose="02020603050405020304" pitchFamily="18" charset="0"/>
                <a:ea typeface="Times New Roman" panose="02020603050405020304" pitchFamily="18" charset="0"/>
                <a:cs typeface="Simplified Arabic" panose="02020603050405020304" pitchFamily="18" charset="-78"/>
                <a:sym typeface="Muli"/>
              </a:rPr>
              <a:t>V.C</a:t>
            </a:r>
            <a:r>
              <a:rPr kumimoji="0" lang="en-US" sz="1600" b="0" i="0" u="none" strike="noStrike" kern="0" cap="none" spc="0" normalizeH="0" baseline="0" noProof="0" dirty="0">
                <a:ln>
                  <a:noFill/>
                </a:ln>
                <a:solidFill>
                  <a:schemeClr val="tx1">
                    <a:lumMod val="90000"/>
                    <a:lumOff val="10000"/>
                  </a:schemeClr>
                </a:solidFill>
                <a:effectLst/>
                <a:uLnTx/>
                <a:uFillTx/>
                <a:latin typeface="Times New Roman" panose="02020603050405020304" pitchFamily="18" charset="0"/>
                <a:ea typeface="Times New Roman" panose="02020603050405020304" pitchFamily="18" charset="0"/>
                <a:cs typeface="Simplified Arabic" panose="02020603050405020304" pitchFamily="18" charset="-78"/>
                <a:sym typeface="Muli"/>
              </a:rPr>
              <a:t>. of the cerebral B.V. </a:t>
            </a:r>
            <a:r>
              <a:rPr kumimoji="0" lang="en-US" sz="1600" b="1" i="0" u="none" strike="noStrike" kern="0" cap="none" spc="0" normalizeH="0" baseline="0" noProof="0" dirty="0">
                <a:ln>
                  <a:noFill/>
                </a:ln>
                <a:solidFill>
                  <a:schemeClr val="tx1">
                    <a:lumMod val="90000"/>
                    <a:lumOff val="10000"/>
                  </a:schemeClr>
                </a:solidFill>
                <a:effectLst/>
                <a:uLnTx/>
                <a:uFillTx/>
                <a:latin typeface="Times New Roman" panose="02020603050405020304" pitchFamily="18" charset="0"/>
                <a:ea typeface="Times New Roman" panose="02020603050405020304" pitchFamily="18" charset="0"/>
                <a:cs typeface="Simplified Arabic" panose="02020603050405020304" pitchFamily="18" charset="-78"/>
                <a:sym typeface="Muli"/>
              </a:rPr>
              <a:t>but the C.B.F</a:t>
            </a:r>
            <a:r>
              <a:rPr kumimoji="0" lang="en-US" sz="1600" b="0" i="0" u="none" strike="noStrike" kern="0" cap="none" spc="0" normalizeH="0" baseline="0" noProof="0" dirty="0">
                <a:ln>
                  <a:noFill/>
                </a:ln>
                <a:solidFill>
                  <a:schemeClr val="tx1">
                    <a:lumMod val="90000"/>
                    <a:lumOff val="10000"/>
                  </a:schemeClr>
                </a:solidFill>
                <a:effectLst/>
                <a:uLnTx/>
                <a:uFillTx/>
                <a:latin typeface="Times New Roman" panose="02020603050405020304" pitchFamily="18" charset="0"/>
                <a:ea typeface="Times New Roman" panose="02020603050405020304" pitchFamily="18" charset="0"/>
                <a:cs typeface="Simplified Arabic" panose="02020603050405020304" pitchFamily="18" charset="-78"/>
                <a:sym typeface="Muli"/>
              </a:rPr>
              <a:t>. is compensated  passively </a:t>
            </a:r>
            <a:r>
              <a:rPr kumimoji="0" lang="en-US" sz="1600" b="1" i="0" u="none" strike="noStrike" kern="0" cap="none" spc="0" normalizeH="0" baseline="0" noProof="0" dirty="0">
                <a:ln>
                  <a:noFill/>
                </a:ln>
                <a:solidFill>
                  <a:schemeClr val="tx1">
                    <a:lumMod val="90000"/>
                    <a:lumOff val="10000"/>
                  </a:schemeClr>
                </a:solidFill>
                <a:effectLst/>
                <a:uLnTx/>
                <a:uFillTx/>
                <a:latin typeface="Times New Roman" panose="02020603050405020304" pitchFamily="18" charset="0"/>
                <a:ea typeface="Times New Roman" panose="02020603050405020304" pitchFamily="18" charset="0"/>
                <a:cs typeface="Simplified Arabic" panose="02020603050405020304" pitchFamily="18" charset="-78"/>
                <a:sym typeface="Muli"/>
              </a:rPr>
              <a:t>by the increase in arterial blood pressure</a:t>
            </a:r>
            <a:r>
              <a:rPr kumimoji="0" lang="en-US" sz="1600" b="0" i="0" u="none" strike="noStrike" kern="0" cap="none" spc="0" normalizeH="0" baseline="0" noProof="0" dirty="0">
                <a:ln>
                  <a:noFill/>
                </a:ln>
                <a:solidFill>
                  <a:schemeClr val="tx1">
                    <a:lumMod val="90000"/>
                    <a:lumOff val="10000"/>
                  </a:schemeClr>
                </a:solidFill>
                <a:effectLst/>
                <a:uLnTx/>
                <a:uFillTx/>
                <a:latin typeface="Times New Roman" panose="02020603050405020304" pitchFamily="18" charset="0"/>
                <a:ea typeface="Times New Roman" panose="02020603050405020304" pitchFamily="18" charset="0"/>
                <a:cs typeface="Simplified Arabic" panose="02020603050405020304" pitchFamily="18" charset="-78"/>
                <a:sym typeface="Muli"/>
              </a:rPr>
              <a:t>.</a:t>
            </a:r>
          </a:p>
          <a:p>
            <a:pPr marL="0" marR="457200" lvl="0" indent="0" algn="justLow" rtl="0">
              <a:lnSpc>
                <a:spcPct val="115000"/>
              </a:lnSpc>
              <a:spcBef>
                <a:spcPts val="600"/>
              </a:spcBef>
              <a:spcAft>
                <a:spcPts val="1000"/>
              </a:spcAft>
              <a:buNone/>
              <a:tabLst>
                <a:tab pos="457200" algn="l"/>
              </a:tabLst>
            </a:pP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t>
            </a: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9-Brain activity:</a:t>
            </a:r>
            <a:r>
              <a:rPr lang="en-US" sz="1600"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t>
            </a:r>
            <a:endParaRPr lang="en-GB" sz="1100" u="sng"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indent="0" algn="justLow" rtl="0">
              <a:lnSpc>
                <a:spcPct val="115000"/>
              </a:lnSpc>
              <a:spcBef>
                <a:spcPts val="600"/>
              </a:spcBef>
              <a:spcAft>
                <a:spcPts val="1000"/>
              </a:spcAft>
              <a:buNone/>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During mental activity there is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no increase </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in the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total C.B.F.</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but there is shift of blood to the active areas of the brain    (during active movements of the muscles, more blood is shifted to the motor area and so on.).   </a:t>
            </a:r>
          </a:p>
          <a:p>
            <a:pPr indent="0" algn="justLow" rtl="0">
              <a:lnSpc>
                <a:spcPct val="115000"/>
              </a:lnSpc>
              <a:spcBef>
                <a:spcPts val="600"/>
              </a:spcBef>
              <a:spcAft>
                <a:spcPts val="1000"/>
              </a:spcAft>
              <a:buNone/>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N.B.</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sleep doesn't decrease C.B.F. </a:t>
            </a:r>
          </a:p>
          <a:p>
            <a:pPr indent="0" algn="justLow" rtl="0">
              <a:lnSpc>
                <a:spcPct val="115000"/>
              </a:lnSpc>
              <a:spcBef>
                <a:spcPts val="600"/>
              </a:spcBef>
              <a:spcAft>
                <a:spcPts val="1000"/>
              </a:spcAft>
              <a:buNone/>
            </a:pP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10-</a:t>
            </a: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Age:</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In newly born and children the C.B.F. is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100 ml/100gm </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brain weight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(double adult flow) </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but after puberty it decreases to normal levels (sex hormones may be responsible for this effect).</a:t>
            </a:r>
            <a:endParaRPr lang="en-GB" sz="11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0" lvl="0" indent="0" algn="justLow" rtl="0">
              <a:lnSpc>
                <a:spcPct val="115000"/>
              </a:lnSpc>
              <a:spcAft>
                <a:spcPts val="1000"/>
              </a:spcAft>
              <a:buNone/>
              <a:tabLst>
                <a:tab pos="457200" algn="l"/>
              </a:tabLst>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-The brain is surrounded by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cerebrospinal fluid</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 with pressure of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13 mmHg </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and the rigid skull, these factors limit the expansion of cerebral blood vessels and make the blood flow depends on the blood  pressure.</a:t>
            </a:r>
            <a:endParaRPr lang="en-GB" sz="11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101600" indent="0" algn="justLow" rtl="0">
              <a:lnSpc>
                <a:spcPct val="150000"/>
              </a:lnSpc>
              <a:spcAft>
                <a:spcPts val="1000"/>
              </a:spcAft>
              <a:buNone/>
            </a:pPr>
            <a:r>
              <a:rPr lang="en-US" sz="1600" b="1" u="none" strike="noStrike"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1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101600" indent="0">
              <a:buNone/>
            </a:pPr>
            <a:endParaRPr lang="en-GB" sz="1600" dirty="0">
              <a:solidFill>
                <a:schemeClr val="tx1">
                  <a:lumMod val="90000"/>
                  <a:lumOff val="10000"/>
                </a:schemeClr>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1406324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195486"/>
            <a:ext cx="8921780" cy="4464496"/>
          </a:xfrm>
        </p:spPr>
        <p:txBody>
          <a:bodyPr/>
          <a:lstStyle/>
          <a:p>
            <a:pPr marL="0" indent="0" algn="ctr">
              <a:spcBef>
                <a:spcPts val="0"/>
              </a:spcBef>
              <a:buNone/>
            </a:pPr>
            <a:r>
              <a:rPr lang="en-US" sz="1400" b="1"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E. Skeletal muscle</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0"/>
              </a:spcBef>
              <a:buNone/>
            </a:pPr>
            <a:endParaRPr lang="en-US" sz="1400" dirty="0">
              <a:solidFill>
                <a:schemeClr val="tx1">
                  <a:lumMod val="90000"/>
                  <a:lumOff val="10000"/>
                </a:schemeClr>
              </a:solidFill>
              <a:latin typeface="Times New Roman" panose="02020603050405020304" pitchFamily="18" charset="0"/>
              <a:ea typeface="ZapfDingbats"/>
              <a:cs typeface="Times New Roman" panose="02020603050405020304" pitchFamily="18" charset="0"/>
            </a:endParaRPr>
          </a:p>
          <a:p>
            <a:pPr marL="0" indent="0" algn="just">
              <a:spcBef>
                <a:spcPts val="0"/>
              </a:spcBef>
              <a:buNone/>
            </a:pPr>
            <a:r>
              <a:rPr lang="en-US" sz="1400" dirty="0">
                <a:solidFill>
                  <a:schemeClr val="tx1">
                    <a:lumMod val="90000"/>
                    <a:lumOff val="10000"/>
                  </a:schemeClr>
                </a:solidFill>
                <a:latin typeface="Times New Roman" panose="02020603050405020304" pitchFamily="18" charset="0"/>
                <a:ea typeface="ZapfDingbats"/>
                <a:cs typeface="Times New Roman" panose="02020603050405020304" pitchFamily="18" charset="0"/>
              </a:rPr>
              <a:t>I</a:t>
            </a: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s controlled by the </a:t>
            </a:r>
            <a:r>
              <a:rPr lang="en-US" sz="1400" b="1"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extrinsic</a:t>
            </a: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 </a:t>
            </a:r>
            <a:r>
              <a:rPr lang="en-US" sz="1400" b="1"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sympathetic innervation </a:t>
            </a: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of blood vessels in skeletal muscle and by </a:t>
            </a:r>
            <a:r>
              <a:rPr lang="en-US" sz="1400" b="1"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local metabolic factors.</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0"/>
              </a:spcBef>
              <a:buNone/>
            </a:pPr>
            <a:r>
              <a:rPr lang="en-US" sz="1400" b="1"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400" b="1" dirty="0">
                <a:solidFill>
                  <a:schemeClr val="accent1">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1. Sympathetic innervation</a:t>
            </a:r>
            <a:endParaRPr lang="en-US" sz="1400" dirty="0">
              <a:solidFill>
                <a:schemeClr val="accent1">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0"/>
              </a:spcBef>
              <a:buNone/>
            </a:pP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- is the primary regulator of blood flow to the skeletal muscle</a:t>
            </a:r>
            <a:r>
              <a:rPr lang="en-US" sz="1400" b="1"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0"/>
              </a:spcBef>
              <a:buNone/>
            </a:pP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-  The arterioles of skeletal muscle are densely innervated by </a:t>
            </a:r>
            <a:r>
              <a:rPr lang="en-US" sz="1400" b="1"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sympathetic fibers</a:t>
            </a: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 The veins also are innervated, but less densely.</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0"/>
              </a:spcBef>
              <a:buNone/>
            </a:pP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-There are both </a:t>
            </a:r>
            <a:r>
              <a:rPr lang="en-US" sz="1400" dirty="0">
                <a:solidFill>
                  <a:schemeClr val="tx1">
                    <a:lumMod val="90000"/>
                    <a:lumOff val="10000"/>
                  </a:schemeClr>
                </a:solidFill>
                <a:latin typeface="Times New Roman" panose="02020603050405020304" pitchFamily="18" charset="0"/>
                <a:ea typeface="STIXGeneral-Regular"/>
                <a:cs typeface="Times New Roman" panose="02020603050405020304" pitchFamily="18" charset="0"/>
              </a:rPr>
              <a:t>α</a:t>
            </a: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1 and </a:t>
            </a:r>
            <a:r>
              <a:rPr lang="en-US" sz="1400" dirty="0">
                <a:solidFill>
                  <a:schemeClr val="tx1">
                    <a:lumMod val="90000"/>
                    <a:lumOff val="10000"/>
                  </a:schemeClr>
                </a:solidFill>
                <a:latin typeface="Times New Roman" panose="02020603050405020304" pitchFamily="18" charset="0"/>
                <a:ea typeface="STIXGeneral-Regular"/>
                <a:cs typeface="Times New Roman" panose="02020603050405020304" pitchFamily="18" charset="0"/>
              </a:rPr>
              <a:t>β</a:t>
            </a: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2 receptors on the blood vessels of skeletal muscle.</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0"/>
              </a:spcBef>
              <a:buNone/>
            </a:pP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- Stimulation of </a:t>
            </a:r>
            <a:r>
              <a:rPr lang="en-US" sz="1400" b="1"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α1 receptors </a:t>
            </a: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causes </a:t>
            </a:r>
            <a:r>
              <a:rPr lang="en-US" sz="1400" b="1"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vasoconstriction.</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0"/>
              </a:spcBef>
              <a:buNone/>
            </a:pP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-Stimulation of </a:t>
            </a:r>
            <a:r>
              <a:rPr lang="en-US" sz="1400" b="1"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β2 receptors </a:t>
            </a: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causes </a:t>
            </a:r>
            <a:r>
              <a:rPr lang="en-US" sz="1400" b="1"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vasodilation.</a:t>
            </a:r>
          </a:p>
          <a:p>
            <a:pPr marL="0" indent="0" algn="just">
              <a:spcBef>
                <a:spcPts val="0"/>
              </a:spcBef>
              <a:buNone/>
            </a:pPr>
            <a:r>
              <a:rPr lang="en-US" sz="1400" b="1"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Stimulation of </a:t>
            </a:r>
            <a:r>
              <a:rPr lang="en-US" sz="1400" b="1"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Sympathetic cholinergic post ganglionic N.F </a:t>
            </a:r>
            <a:r>
              <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causes</a:t>
            </a:r>
            <a:r>
              <a:rPr lang="en-US" sz="1400" b="1"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 vasodilation </a:t>
            </a:r>
            <a:r>
              <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during</a:t>
            </a:r>
            <a:r>
              <a:rPr lang="en-US" sz="1400" b="1"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 Exercise.</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0"/>
              </a:spcBef>
              <a:buNone/>
            </a:pP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-The state of constriction of skeletal muscle arterioles is a major contributor to the </a:t>
            </a:r>
            <a:r>
              <a:rPr lang="en-US" sz="1400" b="1"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TPR</a:t>
            </a: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 (because of the large mass of skeletal muscle).</a:t>
            </a:r>
          </a:p>
          <a:p>
            <a:pPr marL="0" indent="0" algn="just">
              <a:spcBef>
                <a:spcPts val="0"/>
              </a:spcBef>
              <a:buNone/>
            </a:pPr>
            <a:r>
              <a:rPr lang="en-US" sz="1400" b="1" dirty="0">
                <a:solidFill>
                  <a:schemeClr val="accent1">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2. Local metabolic control</a:t>
            </a:r>
            <a:endParaRPr lang="en-US" sz="1400" dirty="0">
              <a:solidFill>
                <a:schemeClr val="accent1">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0"/>
              </a:spcBef>
              <a:buNone/>
            </a:pP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-Blood flow in skeletal muscle exhibits autoregulation and active and reactive hyperemia.</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0"/>
              </a:spcBef>
              <a:buNone/>
            </a:pP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-Demand for O2 in skeletal muscle varies with metabolic activity level, and blood flow is regulated to meet demand.</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0"/>
              </a:spcBef>
              <a:buNone/>
            </a:pP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-During </a:t>
            </a:r>
            <a:r>
              <a:rPr lang="en-US" sz="1400" b="1"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exercise, </a:t>
            </a: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when demand is high, these local metabolic mechanisms are dominant.</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0"/>
              </a:spcBef>
              <a:buNone/>
            </a:pP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-The local vasodilator substances are </a:t>
            </a:r>
            <a:r>
              <a:rPr lang="en-US" sz="1400" b="1"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lactate, adenosine, and K+</a:t>
            </a: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0"/>
              </a:spcBef>
              <a:buNone/>
            </a:pP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-Mechanical effects during exercise temporarily compress the arteries and decrease blood flow. During the post-occlusion period, reactive hyperemia increases blood flow.</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101600" indent="0">
              <a:buNone/>
            </a:pPr>
            <a:endParaRPr lang="en-US" sz="1400" b="1" dirty="0">
              <a:solidFill>
                <a:schemeClr val="tx1">
                  <a:lumMod val="90000"/>
                  <a:lumOff val="10000"/>
                </a:schemeClr>
              </a:solidFill>
              <a:latin typeface="Times New Roman" pitchFamily="18" charset="0"/>
              <a:cs typeface="Times New Roman" pitchFamily="18" charset="0"/>
            </a:endParaRPr>
          </a:p>
        </p:txBody>
      </p:sp>
      <p:sp>
        <p:nvSpPr>
          <p:cNvPr id="5" name="Slide Number Placeholder 4"/>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smtClean="0">
                <a:ln>
                  <a:noFill/>
                </a:ln>
                <a:solidFill>
                  <a:srgbClr val="FFFFFF"/>
                </a:solidFill>
                <a:effectLst/>
                <a:uLnTx/>
                <a:uFillTx/>
                <a:latin typeface="Lexend Deca"/>
                <a:cs typeface="Lexend Deca"/>
                <a:sym typeface="Lexend Dec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 sz="1300" b="0" i="0" u="none" strike="noStrike" kern="0" cap="none" spc="0" normalizeH="0" baseline="0" noProof="0">
              <a:ln>
                <a:noFill/>
              </a:ln>
              <a:solidFill>
                <a:srgbClr val="FFFFFF"/>
              </a:solidFill>
              <a:effectLst/>
              <a:uLnTx/>
              <a:uFillTx/>
              <a:latin typeface="Lexend Deca"/>
              <a:cs typeface="Lexend Deca"/>
              <a:sym typeface="Lexend Deca"/>
            </a:endParaRPr>
          </a:p>
        </p:txBody>
      </p:sp>
    </p:spTree>
    <p:extLst>
      <p:ext uri="{BB962C8B-B14F-4D97-AF65-F5344CB8AC3E}">
        <p14:creationId xmlns:p14="http://schemas.microsoft.com/office/powerpoint/2010/main" val="4175762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44694" y="468082"/>
            <a:ext cx="6683765" cy="122755"/>
          </a:xfrm>
        </p:spPr>
        <p:txBody>
          <a:bodyPr>
            <a:normAutofit fontScale="90000"/>
          </a:bodyPr>
          <a:lstStyle/>
          <a:p>
            <a:endParaRPr lang="en-US" dirty="0"/>
          </a:p>
        </p:txBody>
      </p:sp>
      <p:pic>
        <p:nvPicPr>
          <p:cNvPr id="8" name="Content Placeholder 7"/>
          <p:cNvPicPr>
            <a:picLocks noGrp="1" noChangeAspect="1"/>
          </p:cNvPicPr>
          <p:nvPr>
            <p:ph idx="1"/>
          </p:nvPr>
        </p:nvPicPr>
        <p:blipFill>
          <a:blip r:embed="rId2"/>
          <a:stretch>
            <a:fillRect/>
          </a:stretch>
        </p:blipFill>
        <p:spPr>
          <a:xfrm>
            <a:off x="683568" y="0"/>
            <a:ext cx="6984776" cy="5143500"/>
          </a:xfrm>
          <a:prstGeom prst="rect">
            <a:avLst/>
          </a:prstGeom>
        </p:spPr>
      </p:pic>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796815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1">
                    <a:lumMod val="50000"/>
                  </a:schemeClr>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1787455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3" name="Google Shape;73;p14"/>
          <p:cNvSpPr txBox="1">
            <a:spLocks noGrp="1"/>
          </p:cNvSpPr>
          <p:nvPr>
            <p:ph type="body" idx="1"/>
          </p:nvPr>
        </p:nvSpPr>
        <p:spPr>
          <a:xfrm>
            <a:off x="179511" y="51470"/>
            <a:ext cx="4359341" cy="3155100"/>
          </a:xfrm>
          <a:prstGeom prst="rect">
            <a:avLst/>
          </a:prstGeom>
        </p:spPr>
        <p:txBody>
          <a:bodyPr spcFirstLastPara="1" wrap="square" lIns="0" tIns="0" rIns="0" bIns="0" anchor="t" anchorCtr="0">
            <a:noAutofit/>
          </a:bodyPr>
          <a:lstStyle/>
          <a:p>
            <a:pPr marL="0" marR="39370" indent="0" algn="ctr" rtl="0">
              <a:lnSpc>
                <a:spcPct val="115000"/>
              </a:lnSpc>
              <a:spcAft>
                <a:spcPts val="1000"/>
              </a:spcAft>
              <a:buNone/>
            </a:pPr>
            <a:r>
              <a:rPr lang="en-US" sz="1800" b="1" u="sng"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Coronary circulation</a:t>
            </a:r>
            <a:endParaRPr lang="en-GB" sz="1800" dirty="0">
              <a:solidFill>
                <a:schemeClr val="tx1">
                  <a:lumMod val="90000"/>
                  <a:lumOff val="10000"/>
                </a:schemeClr>
              </a:solidFill>
              <a:effectLst/>
              <a:latin typeface="Arial" panose="020B0604020202020204" pitchFamily="34" charset="0"/>
              <a:ea typeface="Calibri" panose="020F0502020204030204" pitchFamily="34" charset="0"/>
              <a:cs typeface="Arial" panose="020B0604020202020204" pitchFamily="34" charset="0"/>
            </a:endParaRPr>
          </a:p>
          <a:p>
            <a:pPr marL="101600" indent="0" algn="justLow" rtl="0">
              <a:lnSpc>
                <a:spcPct val="115000"/>
              </a:lnSpc>
              <a:spcAft>
                <a:spcPts val="1000"/>
              </a:spcAft>
              <a:buNone/>
            </a:pPr>
            <a:r>
              <a:rPr lang="en-US" sz="1600" b="1" u="sng"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A-Coronary  arteries:  </a:t>
            </a:r>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The heart is supplied by two coronary arteries which arise just behind the cusps of the aortic valve. </a:t>
            </a:r>
          </a:p>
          <a:p>
            <a:pPr marL="0" indent="0" algn="justLow" rtl="0">
              <a:lnSpc>
                <a:spcPct val="100000"/>
              </a:lnSpc>
              <a:spcAft>
                <a:spcPts val="1000"/>
              </a:spcAft>
              <a:buNone/>
            </a:pPr>
            <a:r>
              <a:rPr lang="en-US" sz="1600" b="1"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The left coronary artery</a:t>
            </a:r>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supplies the anterolateral wall of the left ventricle and anterior part of the septum   </a:t>
            </a:r>
            <a:endParaRPr lang="en-GB" sz="1600" dirty="0">
              <a:solidFill>
                <a:schemeClr val="tx1">
                  <a:lumMod val="90000"/>
                  <a:lumOff val="10000"/>
                </a:schemeClr>
              </a:solidFill>
              <a:effectLst/>
              <a:latin typeface="Arial" panose="020B0604020202020204" pitchFamily="34" charset="0"/>
              <a:ea typeface="Calibri" panose="020F0502020204030204" pitchFamily="34" charset="0"/>
              <a:cs typeface="Arial" panose="020B0604020202020204" pitchFamily="34" charset="0"/>
            </a:endParaRPr>
          </a:p>
          <a:p>
            <a:pPr marL="0" indent="0" algn="justLow" rtl="0">
              <a:lnSpc>
                <a:spcPct val="100000"/>
              </a:lnSpc>
              <a:spcBef>
                <a:spcPts val="600"/>
              </a:spcBef>
              <a:spcAft>
                <a:spcPts val="1000"/>
              </a:spcAft>
              <a:buNone/>
            </a:pPr>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600" b="1"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The right coronary artery</a:t>
            </a:r>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supplies the right ventricle, posterior  part of the left ventricle and posterior part of the septum. </a:t>
            </a:r>
            <a:endParaRPr lang="en-GB" sz="1600" dirty="0">
              <a:solidFill>
                <a:schemeClr val="tx1">
                  <a:lumMod val="90000"/>
                  <a:lumOff val="10000"/>
                </a:schemeClr>
              </a:solidFill>
              <a:effectLst/>
              <a:latin typeface="Arial" panose="020B0604020202020204" pitchFamily="34" charset="0"/>
              <a:ea typeface="Calibri" panose="020F0502020204030204" pitchFamily="34" charset="0"/>
              <a:cs typeface="Arial" panose="020B0604020202020204" pitchFamily="34" charset="0"/>
            </a:endParaRPr>
          </a:p>
          <a:p>
            <a:pPr marL="118745" indent="0" algn="justLow" rtl="0">
              <a:lnSpc>
                <a:spcPct val="100000"/>
              </a:lnSpc>
              <a:spcBef>
                <a:spcPts val="600"/>
              </a:spcBef>
              <a:spcAft>
                <a:spcPts val="1000"/>
              </a:spcAft>
              <a:buNone/>
            </a:pPr>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-There are small anastomosis between the small arteries (but there are no anastomosis between large arteries) which are insufficient to compensate for acute obstruction of large arteries. Therefore , the coronary arteries are considered  to be </a:t>
            </a:r>
            <a:r>
              <a:rPr lang="en-US" sz="1600" b="1"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end arteries</a:t>
            </a:r>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a:t>
            </a:r>
            <a:endParaRPr lang="en-GB" sz="1600" dirty="0">
              <a:solidFill>
                <a:schemeClr val="tx1">
                  <a:lumMod val="90000"/>
                  <a:lumOff val="10000"/>
                </a:schemeClr>
              </a:solidFill>
              <a:effectLst/>
              <a:latin typeface="Arial" panose="020B0604020202020204" pitchFamily="34" charset="0"/>
              <a:ea typeface="Calibri" panose="020F0502020204030204" pitchFamily="34" charset="0"/>
              <a:cs typeface="Arial" panose="020B0604020202020204" pitchFamily="34" charset="0"/>
            </a:endParaRPr>
          </a:p>
          <a:p>
            <a:pPr indent="0" algn="justLow" rtl="0">
              <a:spcBef>
                <a:spcPts val="600"/>
              </a:spcBef>
              <a:buNone/>
            </a:pPr>
            <a:endParaRPr lang="en-GB" sz="1600" dirty="0">
              <a:solidFill>
                <a:schemeClr val="tx1">
                  <a:lumMod val="90000"/>
                  <a:lumOff val="10000"/>
                </a:schemeClr>
              </a:solidFill>
              <a:latin typeface="Times New Roman" panose="02020603050405020304" pitchFamily="18" charset="0"/>
              <a:ea typeface="Times New Roman" panose="02020603050405020304" pitchFamily="18" charset="0"/>
            </a:endParaRPr>
          </a:p>
          <a:p>
            <a:pPr indent="0" algn="justLow" rtl="0">
              <a:spcBef>
                <a:spcPts val="600"/>
              </a:spcBef>
              <a:buNone/>
            </a:pPr>
            <a:endParaRPr lang="en-GB" sz="16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p:txBody>
      </p:sp>
      <p:sp>
        <p:nvSpPr>
          <p:cNvPr id="75" name="Google Shape;75;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5" name="Rectangle 3">
            <a:extLst>
              <a:ext uri="{FF2B5EF4-FFF2-40B4-BE49-F238E27FC236}">
                <a16:creationId xmlns:a16="http://schemas.microsoft.com/office/drawing/2014/main" id="{14FFD4B8-5819-47F4-BE84-F03D8C125E90}"/>
              </a:ext>
            </a:extLst>
          </p:cNvPr>
          <p:cNvSpPr>
            <a:spLocks noChangeArrowheads="1"/>
          </p:cNvSpPr>
          <p:nvPr/>
        </p:nvSpPr>
        <p:spPr bwMode="auto">
          <a:xfrm>
            <a:off x="0" y="1009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3" name="Picture 2" descr="Diagram&#10;&#10;Description automatically generated">
            <a:extLst>
              <a:ext uri="{FF2B5EF4-FFF2-40B4-BE49-F238E27FC236}">
                <a16:creationId xmlns:a16="http://schemas.microsoft.com/office/drawing/2014/main" id="{B5488CDC-8A37-4CAE-8F1E-38F8C6E99631}"/>
              </a:ext>
            </a:extLst>
          </p:cNvPr>
          <p:cNvPicPr>
            <a:picLocks noChangeAspect="1"/>
          </p:cNvPicPr>
          <p:nvPr/>
        </p:nvPicPr>
        <p:blipFill rotWithShape="1">
          <a:blip r:embed="rId3"/>
          <a:srcRect l="3931" t="5017" r="5651"/>
          <a:stretch/>
        </p:blipFill>
        <p:spPr>
          <a:xfrm>
            <a:off x="4788024" y="723042"/>
            <a:ext cx="4322830" cy="40892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195486"/>
            <a:ext cx="8856984" cy="3155100"/>
          </a:xfrm>
        </p:spPr>
        <p:txBody>
          <a:bodyPr/>
          <a:lstStyle/>
          <a:p>
            <a:pPr marL="0" lvl="0" indent="0" algn="justLow" rtl="0">
              <a:spcBef>
                <a:spcPts val="600"/>
              </a:spcBef>
              <a:spcAft>
                <a:spcPts val="0"/>
              </a:spcAft>
              <a:buNone/>
            </a:pPr>
            <a:r>
              <a:rPr lang="en-US" sz="1800" b="1" dirty="0">
                <a:solidFill>
                  <a:schemeClr val="tx1"/>
                </a:solidFill>
                <a:effectLst/>
                <a:latin typeface="Times New Roman" panose="02020603050405020304" pitchFamily="18" charset="0"/>
                <a:ea typeface="Times New Roman" panose="02020603050405020304" pitchFamily="18" charset="0"/>
              </a:rPr>
              <a:t>      </a:t>
            </a:r>
            <a:endParaRPr lang="en-US" sz="1800" dirty="0">
              <a:solidFill>
                <a:schemeClr val="tx1"/>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6" name="Rectangle 5">
            <a:extLst>
              <a:ext uri="{FF2B5EF4-FFF2-40B4-BE49-F238E27FC236}">
                <a16:creationId xmlns:a16="http://schemas.microsoft.com/office/drawing/2014/main" id="{8691836F-249D-4EC7-8309-CEBBA88D864D}"/>
              </a:ext>
            </a:extLst>
          </p:cNvPr>
          <p:cNvSpPr>
            <a:spLocks noChangeArrowheads="1"/>
          </p:cNvSpPr>
          <p:nvPr/>
        </p:nvSpPr>
        <p:spPr bwMode="auto">
          <a:xfrm>
            <a:off x="0" y="2238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7" name="TextBox 6">
            <a:extLst>
              <a:ext uri="{FF2B5EF4-FFF2-40B4-BE49-F238E27FC236}">
                <a16:creationId xmlns:a16="http://schemas.microsoft.com/office/drawing/2014/main" id="{F292D001-B6E6-4A31-9799-A479B70EF6F5}"/>
              </a:ext>
            </a:extLst>
          </p:cNvPr>
          <p:cNvSpPr txBox="1"/>
          <p:nvPr/>
        </p:nvSpPr>
        <p:spPr>
          <a:xfrm>
            <a:off x="179512" y="209790"/>
            <a:ext cx="8784976" cy="4062651"/>
          </a:xfrm>
          <a:prstGeom prst="rect">
            <a:avLst/>
          </a:prstGeom>
          <a:noFill/>
        </p:spPr>
        <p:txBody>
          <a:bodyPr wrap="square" rtlCol="0">
            <a:spAutoFit/>
          </a:bodyPr>
          <a:lstStyle/>
          <a:p>
            <a:pPr algn="justLow" rtl="0">
              <a:lnSpc>
                <a:spcPct val="150000"/>
              </a:lnSpc>
              <a:spcAft>
                <a:spcPts val="1000"/>
              </a:spcAft>
            </a:pP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u="sng"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B-Coronary capillaries: </a:t>
            </a:r>
            <a:endParaRPr lang="en-GB" sz="1600" dirty="0">
              <a:solidFill>
                <a:schemeClr val="tx1">
                  <a:lumMod val="90000"/>
                  <a:lumOff val="10000"/>
                </a:schemeClr>
              </a:solidFill>
              <a:effectLst/>
              <a:latin typeface="Arial" panose="020B0604020202020204" pitchFamily="34" charset="0"/>
              <a:ea typeface="Calibri" panose="020F0502020204030204" pitchFamily="34" charset="0"/>
              <a:cs typeface="Arial" panose="020B0604020202020204" pitchFamily="34" charset="0"/>
            </a:endParaRPr>
          </a:p>
          <a:p>
            <a:pPr marL="228600" indent="228600" algn="justLow" rtl="0">
              <a:lnSpc>
                <a:spcPct val="115000"/>
              </a:lnSpc>
              <a:spcAft>
                <a:spcPts val="1000"/>
              </a:spcAft>
            </a:pPr>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There are about one capillary for each cardiac muscle fiber and this ratio remain constant through life. When the heart becomes hypertrophied the number of capillaries does not increase , but their diameter will be increased up to certain degree giving limiting factor for hypertrophy of cardiac muscle and heart failure finally occurs.</a:t>
            </a:r>
            <a:endParaRPr lang="en-GB" sz="1600" dirty="0">
              <a:solidFill>
                <a:schemeClr val="tx1">
                  <a:lumMod val="90000"/>
                  <a:lumOff val="10000"/>
                </a:schemeClr>
              </a:solidFill>
              <a:latin typeface="Arial" panose="020B0604020202020204" pitchFamily="34" charset="0"/>
              <a:ea typeface="Times New Roman" panose="02020603050405020304" pitchFamily="18" charset="0"/>
              <a:cs typeface="Arial" panose="020B0604020202020204" pitchFamily="34" charset="0"/>
            </a:endParaRPr>
          </a:p>
          <a:p>
            <a:pPr marL="228600" indent="228600" algn="justLow" rtl="0">
              <a:lnSpc>
                <a:spcPct val="115000"/>
              </a:lnSpc>
              <a:spcAft>
                <a:spcPts val="1000"/>
              </a:spcAft>
            </a:pPr>
            <a:r>
              <a:rPr lang="en-US" sz="1600" b="1" u="sng"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C-Venous drainage </a:t>
            </a:r>
            <a:endParaRPr lang="en-GB" sz="1600" dirty="0">
              <a:solidFill>
                <a:schemeClr val="tx1">
                  <a:lumMod val="90000"/>
                  <a:lumOff val="10000"/>
                </a:schemeClr>
              </a:solidFill>
              <a:effectLst/>
              <a:latin typeface="Arial" panose="020B0604020202020204" pitchFamily="34" charset="0"/>
              <a:ea typeface="Calibri" panose="020F0502020204030204" pitchFamily="34" charset="0"/>
              <a:cs typeface="Arial" panose="020B0604020202020204" pitchFamily="34" charset="0"/>
            </a:endParaRPr>
          </a:p>
          <a:p>
            <a:pPr indent="228600" algn="justLow" rtl="0">
              <a:lnSpc>
                <a:spcPct val="115000"/>
              </a:lnSpc>
              <a:spcAft>
                <a:spcPts val="1000"/>
              </a:spcAft>
            </a:pPr>
            <a:r>
              <a:rPr lang="en-US" sz="1600" b="1" u="sng"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1- Superficial  system </a:t>
            </a:r>
            <a:endParaRPr lang="en-GB" sz="1600" b="1" dirty="0">
              <a:solidFill>
                <a:schemeClr val="tx1">
                  <a:lumMod val="90000"/>
                  <a:lumOff val="10000"/>
                </a:schemeClr>
              </a:solidFill>
              <a:effectLst/>
              <a:latin typeface="Arial" panose="020B0604020202020204" pitchFamily="34" charset="0"/>
              <a:ea typeface="Calibri" panose="020F0502020204030204" pitchFamily="34" charset="0"/>
              <a:cs typeface="Arial" panose="020B0604020202020204" pitchFamily="34" charset="0"/>
            </a:endParaRPr>
          </a:p>
          <a:p>
            <a:pPr marL="228600" indent="228600" algn="justLow" rtl="0">
              <a:lnSpc>
                <a:spcPct val="115000"/>
              </a:lnSpc>
              <a:spcAft>
                <a:spcPts val="1000"/>
              </a:spcAft>
            </a:pPr>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Which open</a:t>
            </a:r>
            <a:r>
              <a:rPr lang="en-US" sz="1600" dirty="0">
                <a:solidFill>
                  <a:schemeClr val="tx1">
                    <a:lumMod val="90000"/>
                    <a:lumOff val="10000"/>
                  </a:schemeClr>
                </a:solidFill>
                <a:latin typeface="Arial" panose="020B0604020202020204" pitchFamily="34" charset="0"/>
                <a:ea typeface="Times New Roman" panose="02020603050405020304" pitchFamily="18" charset="0"/>
                <a:cs typeface="Arial" panose="020B0604020202020204" pitchFamily="34" charset="0"/>
              </a:rPr>
              <a:t>s</a:t>
            </a:r>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into the </a:t>
            </a:r>
            <a:r>
              <a:rPr lang="en-US" sz="1600" b="1"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right atrium </a:t>
            </a:r>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directly drain the left ventricle represent about </a:t>
            </a:r>
            <a:r>
              <a:rPr lang="en-US" sz="1600" b="1"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60% </a:t>
            </a:r>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of venous drainage. </a:t>
            </a:r>
          </a:p>
          <a:p>
            <a:pPr marL="228600" indent="228600" algn="justLow" rtl="0">
              <a:lnSpc>
                <a:spcPct val="115000"/>
              </a:lnSpc>
              <a:spcAft>
                <a:spcPts val="1000"/>
              </a:spcAft>
            </a:pPr>
            <a:r>
              <a:rPr lang="en-US" sz="1600" b="1" u="sng"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2-Deep system </a:t>
            </a:r>
            <a:endParaRPr lang="en-GB" sz="1600" b="1" dirty="0">
              <a:solidFill>
                <a:schemeClr val="tx1">
                  <a:lumMod val="90000"/>
                  <a:lumOff val="10000"/>
                </a:schemeClr>
              </a:solidFill>
              <a:effectLst/>
              <a:latin typeface="Arial" panose="020B0604020202020204" pitchFamily="34" charset="0"/>
              <a:ea typeface="Calibri" panose="020F0502020204030204" pitchFamily="34" charset="0"/>
              <a:cs typeface="Arial" panose="020B0604020202020204" pitchFamily="34" charset="0"/>
            </a:endParaRPr>
          </a:p>
          <a:p>
            <a:pPr marL="228600" indent="228600" algn="justLow" rtl="0">
              <a:lnSpc>
                <a:spcPct val="115000"/>
              </a:lnSpc>
              <a:spcAft>
                <a:spcPts val="600"/>
              </a:spcAft>
            </a:pPr>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Drain the rest of the heart and </a:t>
            </a:r>
            <a:r>
              <a:rPr lang="en-US" sz="1600" b="1"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open directly into the cardiac chambers</a:t>
            </a:r>
            <a:endParaRPr lang="en-GB" sz="1600" b="1" dirty="0">
              <a:solidFill>
                <a:schemeClr val="tx1">
                  <a:lumMod val="90000"/>
                  <a:lumOff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42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3" name="TextBox 2">
            <a:extLst>
              <a:ext uri="{FF2B5EF4-FFF2-40B4-BE49-F238E27FC236}">
                <a16:creationId xmlns:a16="http://schemas.microsoft.com/office/drawing/2014/main" id="{4FAF645A-212B-4AED-A372-5B7954BDA3AF}"/>
              </a:ext>
            </a:extLst>
          </p:cNvPr>
          <p:cNvSpPr txBox="1"/>
          <p:nvPr/>
        </p:nvSpPr>
        <p:spPr>
          <a:xfrm>
            <a:off x="251520" y="267494"/>
            <a:ext cx="8712968" cy="4545860"/>
          </a:xfrm>
          <a:prstGeom prst="rect">
            <a:avLst/>
          </a:prstGeom>
          <a:noFill/>
        </p:spPr>
        <p:txBody>
          <a:bodyPr wrap="square" rtlCol="0">
            <a:spAutoFit/>
          </a:bodyPr>
          <a:lstStyle/>
          <a:p>
            <a:pPr marL="342900" marR="228600" lvl="0" indent="-342900" algn="justLow" rtl="0">
              <a:lnSpc>
                <a:spcPct val="115000"/>
              </a:lnSpc>
              <a:spcAft>
                <a:spcPts val="1000"/>
              </a:spcAft>
              <a:buFont typeface="Symbol" panose="05050102010706020507" pitchFamily="18" charset="2"/>
              <a:buChar char=""/>
              <a:tabLst>
                <a:tab pos="457200" algn="l"/>
              </a:tabLst>
            </a:pPr>
            <a:r>
              <a:rPr lang="en-US" sz="1600" b="1" i="1" u="sng"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Coronary blood flow </a:t>
            </a:r>
            <a:endParaRPr lang="en-GB" sz="1600" dirty="0">
              <a:solidFill>
                <a:schemeClr val="tx1">
                  <a:lumMod val="90000"/>
                  <a:lumOff val="10000"/>
                </a:schemeClr>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lgn="justLow" rtl="0">
              <a:lnSpc>
                <a:spcPct val="115000"/>
              </a:lnSpc>
              <a:spcAft>
                <a:spcPts val="1000"/>
              </a:spcAft>
            </a:pPr>
            <a:r>
              <a:rPr lang="en-US" sz="1600" b="1"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600" b="1" i="1" u="sng"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1-During rest</a:t>
            </a:r>
            <a:r>
              <a:rPr lang="en-US" sz="1600" b="1"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a:t>
            </a:r>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it is about </a:t>
            </a:r>
            <a:r>
              <a:rPr lang="en-US" sz="1600" b="1"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80ml /100gm</a:t>
            </a:r>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of the heart </a:t>
            </a:r>
            <a:r>
              <a:rPr lang="en-US" sz="1600" b="1"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/min</a:t>
            </a:r>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It is about </a:t>
            </a:r>
            <a:r>
              <a:rPr lang="en-US" sz="1600" b="1"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250 ml/min</a:t>
            </a:r>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which equal to </a:t>
            </a:r>
            <a:r>
              <a:rPr lang="en-US" sz="1600" b="1"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5%</a:t>
            </a:r>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of cardiac  output.</a:t>
            </a:r>
            <a:endParaRPr lang="en-GB" sz="1600" dirty="0">
              <a:solidFill>
                <a:schemeClr val="tx1">
                  <a:lumMod val="90000"/>
                  <a:lumOff val="10000"/>
                </a:schemeClr>
              </a:solidFill>
              <a:effectLst/>
              <a:latin typeface="Arial" panose="020B0604020202020204" pitchFamily="34" charset="0"/>
              <a:ea typeface="Calibri" panose="020F0502020204030204" pitchFamily="34" charset="0"/>
              <a:cs typeface="Arial" panose="020B0604020202020204" pitchFamily="34" charset="0"/>
            </a:endParaRPr>
          </a:p>
          <a:p>
            <a:pPr marL="342900" algn="justLow" rtl="0">
              <a:lnSpc>
                <a:spcPct val="115000"/>
              </a:lnSpc>
              <a:spcAft>
                <a:spcPts val="1000"/>
              </a:spcAft>
            </a:pPr>
            <a:r>
              <a:rPr lang="en-US" sz="1600" b="1" i="1"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N.B</a:t>
            </a:r>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the right ventricle receives about 2/3 the blood flow to the left  ventricle </a:t>
            </a:r>
            <a:endParaRPr lang="en-GB" sz="1600" dirty="0">
              <a:solidFill>
                <a:schemeClr val="tx1">
                  <a:lumMod val="90000"/>
                  <a:lumOff val="10000"/>
                </a:schemeClr>
              </a:solidFill>
              <a:effectLst/>
              <a:latin typeface="Arial" panose="020B0604020202020204" pitchFamily="34" charset="0"/>
              <a:ea typeface="Calibri" panose="020F0502020204030204" pitchFamily="34" charset="0"/>
              <a:cs typeface="Arial" panose="020B0604020202020204" pitchFamily="34" charset="0"/>
            </a:endParaRPr>
          </a:p>
          <a:p>
            <a:pPr marL="347345" indent="-347345" algn="justLow" rtl="0">
              <a:lnSpc>
                <a:spcPct val="115000"/>
              </a:lnSpc>
              <a:spcBef>
                <a:spcPts val="600"/>
              </a:spcBef>
              <a:spcAft>
                <a:spcPts val="1000"/>
              </a:spcAft>
            </a:pPr>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600" b="1" i="1" u="sng"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2-During exercise</a:t>
            </a:r>
            <a:r>
              <a:rPr lang="en-US" sz="1600" b="1"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It is increased  about </a:t>
            </a:r>
            <a:r>
              <a:rPr lang="en-US" sz="1600" b="1"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3-5 folds </a:t>
            </a:r>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that of normal resting level and in athletic person  may reach up to </a:t>
            </a:r>
            <a:r>
              <a:rPr lang="en-US" sz="1600" b="1"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600 ml /100 gm </a:t>
            </a:r>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heart weight.</a:t>
            </a:r>
            <a:endParaRPr lang="en-GB" sz="1600" dirty="0">
              <a:solidFill>
                <a:schemeClr val="tx1">
                  <a:lumMod val="90000"/>
                  <a:lumOff val="10000"/>
                </a:schemeClr>
              </a:solidFill>
              <a:effectLst/>
              <a:latin typeface="Arial" panose="020B0604020202020204" pitchFamily="34" charset="0"/>
              <a:ea typeface="Calibri" panose="020F0502020204030204" pitchFamily="34" charset="0"/>
              <a:cs typeface="Arial" panose="020B0604020202020204" pitchFamily="34" charset="0"/>
            </a:endParaRPr>
          </a:p>
          <a:p>
            <a:pPr marL="228600" indent="-228600" algn="justLow" rtl="0">
              <a:lnSpc>
                <a:spcPct val="115000"/>
              </a:lnSpc>
              <a:spcAft>
                <a:spcPts val="1000"/>
              </a:spcAft>
            </a:pPr>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600" b="1" u="sng"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Cardiac oxygen extraction: </a:t>
            </a:r>
            <a:endParaRPr lang="en-GB" sz="1600" dirty="0">
              <a:solidFill>
                <a:schemeClr val="tx1">
                  <a:lumMod val="90000"/>
                  <a:lumOff val="10000"/>
                </a:schemeClr>
              </a:solidFill>
              <a:effectLst/>
              <a:latin typeface="Arial" panose="020B0604020202020204" pitchFamily="34" charset="0"/>
              <a:ea typeface="Calibri" panose="020F0502020204030204" pitchFamily="34" charset="0"/>
              <a:cs typeface="Arial" panose="020B0604020202020204" pitchFamily="34" charset="0"/>
            </a:endParaRPr>
          </a:p>
          <a:p>
            <a:pPr marL="228600" indent="228600" algn="justLow" rtl="0">
              <a:lnSpc>
                <a:spcPct val="115000"/>
              </a:lnSpc>
              <a:spcAft>
                <a:spcPts val="1000"/>
              </a:spcAft>
            </a:pPr>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During rest  it is about 70-80% (75%) O</a:t>
            </a:r>
            <a:r>
              <a:rPr lang="en-US" sz="1600" baseline="-250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2</a:t>
            </a:r>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in each unite of blood. The </a:t>
            </a:r>
            <a:r>
              <a:rPr lang="en-US" sz="1600" b="1"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arterial blood </a:t>
            </a:r>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contain </a:t>
            </a:r>
            <a:r>
              <a:rPr lang="en-US" sz="1600" b="1"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19ml O</a:t>
            </a:r>
            <a:r>
              <a:rPr lang="en-US" sz="1600" b="1" baseline="-250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2</a:t>
            </a:r>
            <a:r>
              <a:rPr lang="en-US" sz="1600" b="1"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and the </a:t>
            </a:r>
            <a:r>
              <a:rPr lang="en-US" sz="1600" b="1"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coronary venous  blood </a:t>
            </a:r>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contain </a:t>
            </a:r>
            <a:r>
              <a:rPr lang="en-US" sz="1600" b="1"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5ml O</a:t>
            </a:r>
            <a:r>
              <a:rPr lang="en-US" sz="1600" b="1" baseline="-250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2</a:t>
            </a:r>
            <a:r>
              <a:rPr lang="en-US" sz="1600" b="1"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i.e. (14 ml O</a:t>
            </a:r>
            <a:r>
              <a:rPr lang="en-US" sz="1600" baseline="-250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2</a:t>
            </a:r>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are extracted from every 100 ml blood, however in other tissues ,the venous blood contain 14 ml O</a:t>
            </a:r>
            <a:r>
              <a:rPr lang="en-US" sz="1600" baseline="-250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2</a:t>
            </a:r>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%i.e  only 5 ml O</a:t>
            </a:r>
            <a:r>
              <a:rPr lang="en-US" sz="1600" baseline="-250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2</a:t>
            </a:r>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are extracted.</a:t>
            </a:r>
            <a:endParaRPr lang="en-GB" sz="1600" dirty="0">
              <a:solidFill>
                <a:schemeClr val="tx1">
                  <a:lumMod val="90000"/>
                  <a:lumOff val="10000"/>
                </a:schemeClr>
              </a:solidFill>
              <a:effectLst/>
              <a:latin typeface="Arial" panose="020B0604020202020204" pitchFamily="34" charset="0"/>
              <a:ea typeface="Calibri" panose="020F0502020204030204" pitchFamily="34" charset="0"/>
              <a:cs typeface="Arial" panose="020B0604020202020204" pitchFamily="34" charset="0"/>
            </a:endParaRPr>
          </a:p>
          <a:p>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So, the </a:t>
            </a:r>
            <a:r>
              <a:rPr lang="en-US" sz="1600" b="1"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cardiac O</a:t>
            </a:r>
            <a:r>
              <a:rPr lang="en-US" sz="1600" b="1" baseline="-250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2</a:t>
            </a:r>
            <a:r>
              <a:rPr lang="en-US" sz="1600" b="1"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consumption </a:t>
            </a:r>
            <a:r>
              <a:rPr lang="en-US" sz="1600" dirty="0">
                <a:solidFill>
                  <a:schemeClr val="tx1">
                    <a:lumMod val="90000"/>
                    <a:lumOff val="10000"/>
                  </a:schemeClr>
                </a:solidFill>
                <a:latin typeface="Arial" panose="020B0604020202020204" pitchFamily="34" charset="0"/>
                <a:ea typeface="Times New Roman" panose="02020603050405020304" pitchFamily="18" charset="0"/>
                <a:cs typeface="Arial" panose="020B0604020202020204" pitchFamily="34" charset="0"/>
              </a:rPr>
              <a:t>during exercise </a:t>
            </a:r>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can be increased significantly only by increasing the </a:t>
            </a:r>
            <a:r>
              <a:rPr lang="en-US" sz="1600" b="1"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coronary blood flow</a:t>
            </a:r>
            <a:endParaRPr lang="en-GB" sz="1600" b="1" dirty="0">
              <a:solidFill>
                <a:schemeClr val="tx1">
                  <a:lumMod val="90000"/>
                  <a:lumOff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071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195486"/>
            <a:ext cx="8784976" cy="1287828"/>
          </a:xfrm>
        </p:spPr>
        <p:txBody>
          <a:bodyPr/>
          <a:lstStyle/>
          <a:p>
            <a:pPr marL="0" marR="228600" lvl="0" indent="0" algn="ctr" rtl="0">
              <a:lnSpc>
                <a:spcPct val="115000"/>
              </a:lnSpc>
              <a:spcAft>
                <a:spcPts val="1000"/>
              </a:spcAft>
              <a:buNone/>
              <a:tabLst>
                <a:tab pos="457200" algn="l"/>
              </a:tabLst>
            </a:pPr>
            <a:r>
              <a:rPr lang="en-US" b="1" u="sng"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Regulation of coronary blood flow</a:t>
            </a:r>
            <a:endParaRPr lang="en-GB" dirty="0">
              <a:solidFill>
                <a:schemeClr val="tx1">
                  <a:lumMod val="90000"/>
                  <a:lumOff val="10000"/>
                </a:schemeClr>
              </a:solidFill>
              <a:effectLst/>
              <a:latin typeface="Arial" panose="020B0604020202020204" pitchFamily="34" charset="0"/>
              <a:ea typeface="Calibri" panose="020F0502020204030204" pitchFamily="34" charset="0"/>
              <a:cs typeface="Arial" panose="020B0604020202020204" pitchFamily="34" charset="0"/>
            </a:endParaRPr>
          </a:p>
          <a:p>
            <a:pPr indent="0" algn="justLow" rtl="0">
              <a:lnSpc>
                <a:spcPct val="115000"/>
              </a:lnSpc>
              <a:spcBef>
                <a:spcPts val="600"/>
              </a:spcBef>
              <a:spcAft>
                <a:spcPts val="1000"/>
              </a:spcAft>
              <a:buNone/>
            </a:pPr>
            <a:r>
              <a:rPr lang="en-US" sz="1600" b="1" u="sng"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1-</a:t>
            </a:r>
            <a:r>
              <a:rPr lang="en-US" sz="1600" b="1" i="1" u="sng"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Chemical factors </a:t>
            </a:r>
            <a:r>
              <a:rPr lang="en-US" b="1" i="1" u="sng"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(auto-regulation)</a:t>
            </a:r>
            <a:r>
              <a:rPr lang="en-US" b="1" u="sng"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600" b="1" i="1" u="sng"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(Intrinsic mechanism): </a:t>
            </a:r>
            <a:endParaRPr lang="en-GB" sz="1600" dirty="0">
              <a:solidFill>
                <a:schemeClr val="tx1">
                  <a:lumMod val="90000"/>
                  <a:lumOff val="10000"/>
                </a:schemeClr>
              </a:solidFill>
              <a:effectLst/>
              <a:latin typeface="Arial" panose="020B0604020202020204" pitchFamily="34" charset="0"/>
              <a:ea typeface="Calibri" panose="020F0502020204030204" pitchFamily="34" charset="0"/>
              <a:cs typeface="Arial" panose="020B0604020202020204" pitchFamily="34" charset="0"/>
            </a:endParaRPr>
          </a:p>
          <a:p>
            <a:pPr marL="0" indent="0" algn="justLow" rtl="0">
              <a:lnSpc>
                <a:spcPct val="115000"/>
              </a:lnSpc>
              <a:spcAft>
                <a:spcPts val="1000"/>
              </a:spcAft>
              <a:buNone/>
            </a:pPr>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Observed in the denervated heart (transplanted heart) and </a:t>
            </a:r>
            <a:r>
              <a:rPr lang="en-US" sz="1600" b="1"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independent on neural control</a:t>
            </a:r>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a:t>
            </a:r>
            <a:endParaRPr lang="en-GB" sz="1600" dirty="0">
              <a:solidFill>
                <a:schemeClr val="tx1">
                  <a:lumMod val="90000"/>
                  <a:lumOff val="10000"/>
                </a:schemeClr>
              </a:solidFill>
              <a:effectLst/>
              <a:latin typeface="Arial" panose="020B0604020202020204" pitchFamily="34" charset="0"/>
              <a:ea typeface="Calibri" panose="020F0502020204030204" pitchFamily="34" charset="0"/>
              <a:cs typeface="Arial" panose="020B0604020202020204" pitchFamily="34" charset="0"/>
            </a:endParaRPr>
          </a:p>
          <a:p>
            <a:pPr marL="0" indent="0" algn="justLow" rtl="0">
              <a:lnSpc>
                <a:spcPct val="115000"/>
              </a:lnSpc>
              <a:spcAft>
                <a:spcPts val="1000"/>
              </a:spcAft>
              <a:buNone/>
            </a:pPr>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 As the cardiac work increase e.g. during muscular exercise, there is </a:t>
            </a:r>
            <a:r>
              <a:rPr lang="en-US" sz="1600" b="1"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hypoxia </a:t>
            </a:r>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a:t>
            </a:r>
            <a:r>
              <a:rPr lang="en-US" sz="1600" b="1"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increase CO</a:t>
            </a:r>
            <a:r>
              <a:rPr lang="en-US" sz="1600" b="1" baseline="-250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2</a:t>
            </a:r>
            <a:r>
              <a:rPr lang="en-US" sz="1600" b="1"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600" b="1"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H</a:t>
            </a:r>
            <a:r>
              <a:rPr lang="en-US" sz="1600" b="1" baseline="300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a:t>
            </a:r>
            <a:r>
              <a:rPr lang="en-US" sz="1600" b="1"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K</a:t>
            </a:r>
            <a:r>
              <a:rPr lang="en-US" sz="1600" b="1" baseline="300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a:t>
            </a:r>
            <a:r>
              <a:rPr lang="en-US" sz="1600" b="1"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lactate </a:t>
            </a:r>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and other metabolites. </a:t>
            </a:r>
            <a:endParaRPr lang="en-GB" sz="1600" dirty="0">
              <a:solidFill>
                <a:schemeClr val="tx1">
                  <a:lumMod val="90000"/>
                  <a:lumOff val="10000"/>
                </a:schemeClr>
              </a:solidFill>
              <a:effectLst/>
              <a:latin typeface="Arial" panose="020B0604020202020204" pitchFamily="34" charset="0"/>
              <a:ea typeface="Calibri" panose="020F0502020204030204" pitchFamily="34" charset="0"/>
              <a:cs typeface="Arial" panose="020B0604020202020204" pitchFamily="34" charset="0"/>
            </a:endParaRPr>
          </a:p>
          <a:p>
            <a:pPr marL="0" indent="0" algn="justLow" rtl="0">
              <a:lnSpc>
                <a:spcPct val="115000"/>
              </a:lnSpc>
              <a:spcAft>
                <a:spcPts val="1000"/>
              </a:spcAft>
              <a:buNone/>
            </a:pPr>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 The most effective vasodilator is </a:t>
            </a:r>
            <a:r>
              <a:rPr lang="en-US" sz="1600" b="1"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hypoxia</a:t>
            </a:r>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of the cardiac muscle which produces coronary vasodilatation through:   1- Direct effect on the coronary blood vessels</a:t>
            </a:r>
            <a:endParaRPr lang="en-GB" sz="1600" dirty="0">
              <a:solidFill>
                <a:schemeClr val="tx1">
                  <a:lumMod val="90000"/>
                  <a:lumOff val="10000"/>
                </a:schemeClr>
              </a:solidFill>
              <a:effectLst/>
              <a:latin typeface="Arial" panose="020B0604020202020204" pitchFamily="34" charset="0"/>
              <a:ea typeface="Calibri" panose="020F0502020204030204" pitchFamily="34" charset="0"/>
              <a:cs typeface="Arial" panose="020B0604020202020204" pitchFamily="34" charset="0"/>
            </a:endParaRPr>
          </a:p>
          <a:p>
            <a:pPr marL="330200" indent="0" algn="justLow" rtl="0">
              <a:lnSpc>
                <a:spcPct val="115000"/>
              </a:lnSpc>
              <a:spcAft>
                <a:spcPts val="1000"/>
              </a:spcAft>
              <a:buNone/>
            </a:pPr>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2- Release of chemical substances most probably </a:t>
            </a:r>
            <a:r>
              <a:rPr lang="en-US" sz="1600" b="1"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adenosine </a:t>
            </a:r>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(the greatest vasodilator substance)</a:t>
            </a:r>
            <a:endParaRPr lang="en-GB" sz="1600" dirty="0">
              <a:solidFill>
                <a:schemeClr val="tx1">
                  <a:lumMod val="90000"/>
                  <a:lumOff val="10000"/>
                </a:schemeClr>
              </a:solidFill>
              <a:latin typeface="Arial" panose="020B0604020202020204" pitchFamily="34" charset="0"/>
              <a:ea typeface="Times New Roman" panose="02020603050405020304" pitchFamily="18" charset="0"/>
              <a:cs typeface="Arial" panose="020B0604020202020204" pitchFamily="34" charset="0"/>
            </a:endParaRPr>
          </a:p>
          <a:p>
            <a:pPr marL="330200" indent="0" algn="justLow" rtl="0">
              <a:lnSpc>
                <a:spcPct val="115000"/>
              </a:lnSpc>
              <a:spcAft>
                <a:spcPts val="1000"/>
              </a:spcAft>
              <a:buNone/>
            </a:pPr>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-When the cardiac work is </a:t>
            </a:r>
            <a:r>
              <a:rPr lang="en-US" sz="1600" b="1"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decrease</a:t>
            </a:r>
            <a:r>
              <a:rPr lang="en-US" sz="1600"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 there is </a:t>
            </a:r>
            <a:r>
              <a:rPr lang="en-US" sz="1600" b="1" dirty="0">
                <a:solidFill>
                  <a:schemeClr val="tx1">
                    <a:lumMod val="90000"/>
                    <a:lumOff val="10000"/>
                  </a:schemeClr>
                </a:solidFill>
                <a:effectLst/>
                <a:latin typeface="Arial" panose="020B0604020202020204" pitchFamily="34" charset="0"/>
                <a:ea typeface="Times New Roman" panose="02020603050405020304" pitchFamily="18" charset="0"/>
                <a:cs typeface="Arial" panose="020B0604020202020204" pitchFamily="34" charset="0"/>
              </a:rPr>
              <a:t>coronary vasoconstriction </a:t>
            </a:r>
            <a:endParaRPr lang="en-GB" sz="1600" b="1" dirty="0">
              <a:solidFill>
                <a:schemeClr val="tx1">
                  <a:lumMod val="90000"/>
                  <a:lumOff val="10000"/>
                </a:schemeClr>
              </a:solidFill>
              <a:effectLst/>
              <a:latin typeface="Arial" panose="020B0604020202020204" pitchFamily="34" charset="0"/>
              <a:ea typeface="Calibri" panose="020F0502020204030204" pitchFamily="34" charset="0"/>
              <a:cs typeface="Arial" panose="020B0604020202020204" pitchFamily="34" charset="0"/>
            </a:endParaRPr>
          </a:p>
          <a:p>
            <a:pPr marL="101600" indent="0" algn="justLow" rtl="0">
              <a:lnSpc>
                <a:spcPct val="115000"/>
              </a:lnSpc>
              <a:spcAft>
                <a:spcPts val="1000"/>
              </a:spcAft>
              <a:buNone/>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dirty="0">
              <a:solidFill>
                <a:schemeClr val="tx1">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rtl="0">
              <a:lnSpc>
                <a:spcPct val="150000"/>
              </a:lnSpc>
              <a:spcAft>
                <a:spcPts val="600"/>
              </a:spcAft>
              <a:buNone/>
            </a:pPr>
            <a:endPar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1800" smtClean="0">
                <a:solidFill>
                  <a:schemeClr val="tx1"/>
                </a:solidFill>
              </a:rPr>
              <a:t>5</a:t>
            </a:fld>
            <a:endParaRPr lang="en" sz="1800">
              <a:solidFill>
                <a:schemeClr val="tx1"/>
              </a:solidFill>
            </a:endParaRPr>
          </a:p>
        </p:txBody>
      </p:sp>
    </p:spTree>
    <p:extLst>
      <p:ext uri="{BB962C8B-B14F-4D97-AF65-F5344CB8AC3E}">
        <p14:creationId xmlns:p14="http://schemas.microsoft.com/office/powerpoint/2010/main" val="954232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pic>
        <p:nvPicPr>
          <p:cNvPr id="4097" name="Picture 1">
            <a:extLst>
              <a:ext uri="{FF2B5EF4-FFF2-40B4-BE49-F238E27FC236}">
                <a16:creationId xmlns:a16="http://schemas.microsoft.com/office/drawing/2014/main" id="{F2B0566F-6255-4FA0-B3CD-9776B9FC00F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457200"/>
            <a:ext cx="57150" cy="571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E53EBA3-C1B6-4CE4-8783-25B4642203DB}"/>
              </a:ext>
            </a:extLst>
          </p:cNvPr>
          <p:cNvSpPr txBox="1"/>
          <p:nvPr/>
        </p:nvSpPr>
        <p:spPr>
          <a:xfrm>
            <a:off x="1547664" y="90516"/>
            <a:ext cx="5574332" cy="423834"/>
          </a:xfrm>
          <a:prstGeom prst="rect">
            <a:avLst/>
          </a:prstGeom>
          <a:noFill/>
        </p:spPr>
        <p:txBody>
          <a:bodyPr wrap="square" rtlCol="0">
            <a:spAutoFit/>
          </a:bodyPr>
          <a:lstStyle/>
          <a:p>
            <a:pPr algn="ctr" rtl="0">
              <a:lnSpc>
                <a:spcPct val="115000"/>
              </a:lnSpc>
              <a:spcAft>
                <a:spcPts val="1000"/>
              </a:spcAft>
            </a:pPr>
            <a:r>
              <a:rPr lang="en-US" sz="20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2-</a:t>
            </a:r>
            <a:r>
              <a:rPr lang="en-US" sz="2000" b="1" i="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Mechanical factors</a:t>
            </a:r>
            <a:r>
              <a:rPr lang="en-US" sz="20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t>
            </a:r>
            <a:endParaRPr lang="en-GB" sz="14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7BFD49A6-B53A-4FD1-8581-E8E4681225CC}"/>
              </a:ext>
            </a:extLst>
          </p:cNvPr>
          <p:cNvSpPr>
            <a:spLocks noChangeArrowheads="1"/>
          </p:cNvSpPr>
          <p:nvPr/>
        </p:nvSpPr>
        <p:spPr bwMode="auto">
          <a:xfrm>
            <a:off x="236022" y="597847"/>
            <a:ext cx="8770118" cy="451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Low" rtl="0">
              <a:lnSpc>
                <a:spcPct val="115000"/>
              </a:lnSpc>
              <a:spcAft>
                <a:spcPts val="1000"/>
              </a:spcAft>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The coronary blood flow is markedly affected by the mechanical events </a:t>
            </a: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during the cardiac  cycle</a:t>
            </a:r>
          </a:p>
          <a:p>
            <a:pPr algn="justLow" rtl="0">
              <a:lnSpc>
                <a:spcPct val="115000"/>
              </a:lnSpc>
              <a:spcAft>
                <a:spcPts val="1000"/>
              </a:spcAft>
            </a:pP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 In left coronary artery: </a:t>
            </a:r>
            <a:endParaRPr lang="en-GB" sz="1600" dirty="0">
              <a:solidFill>
                <a:schemeClr val="tx1">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Low" rtl="0">
              <a:lnSpc>
                <a:spcPct val="115000"/>
              </a:lnSpc>
              <a:spcAft>
                <a:spcPts val="1000"/>
              </a:spcAft>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The blood flow follow the aortic pressure:</a:t>
            </a:r>
            <a:endParaRPr lang="en-GB" sz="1600" dirty="0">
              <a:solidFill>
                <a:schemeClr val="tx1">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algn="justLow" rtl="0">
              <a:lnSpc>
                <a:spcPct val="115000"/>
              </a:lnSpc>
              <a:spcAft>
                <a:spcPts val="1000"/>
              </a:spcAft>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600"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In the isometric contraction phase</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it is markedly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decreased</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due to:   a-Compression of the coronary vessels     b- The low aortic pressure </a:t>
            </a:r>
            <a:endParaRPr lang="en-GB" sz="1600" dirty="0">
              <a:solidFill>
                <a:schemeClr val="tx1">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algn="justLow" rtl="0">
              <a:lnSpc>
                <a:spcPct val="115000"/>
              </a:lnSpc>
              <a:spcAft>
                <a:spcPts val="1000"/>
              </a:spcAft>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600"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In the maximum ejection phase</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it is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gradually increased </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due to rise of the aortic pressure  which pushes some blood in the coronary artery in spite of the compressing effect of the contraction muscle.</a:t>
            </a:r>
            <a:endParaRPr lang="en-GB" sz="1600" dirty="0">
              <a:solidFill>
                <a:schemeClr val="tx1">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algn="justLow" rtl="0">
              <a:lnSpc>
                <a:spcPct val="115000"/>
              </a:lnSpc>
              <a:spcAft>
                <a:spcPts val="1000"/>
              </a:spcAft>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600"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In reduced ejection phase</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it is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decreased</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again due to decrease of aortic pressure. </a:t>
            </a:r>
            <a:endParaRPr lang="en-GB" sz="1600" dirty="0">
              <a:solidFill>
                <a:schemeClr val="tx1">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algn="justLow" rtl="0">
              <a:lnSpc>
                <a:spcPct val="115000"/>
              </a:lnSpc>
              <a:spcAft>
                <a:spcPts val="1000"/>
              </a:spcAft>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1600"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In the isometric relaxation phase</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maximum coronary blood flow occurs  </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when:</a:t>
            </a:r>
            <a:endParaRPr lang="en-GB" sz="1600" dirty="0">
              <a:solidFill>
                <a:schemeClr val="tx1">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algn="justLow" rtl="0">
              <a:lnSpc>
                <a:spcPct val="115000"/>
              </a:lnSpc>
              <a:spcAft>
                <a:spcPts val="1000"/>
              </a:spcAft>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 The aortic pressure is relatively still high.         b- The cardiac muscle fibers relax </a:t>
            </a:r>
            <a:endParaRPr lang="en-GB" sz="1600" dirty="0">
              <a:solidFill>
                <a:schemeClr val="tx1">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algn="justLow" rtl="0">
              <a:lnSpc>
                <a:spcPct val="115000"/>
              </a:lnSpc>
              <a:spcAft>
                <a:spcPts val="1000"/>
              </a:spcAft>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-Then the coronary blood flow gradually decrease as the aortic pressure is gradually decreased </a:t>
            </a:r>
            <a:endParaRPr lang="en-GB" sz="1600" dirty="0">
              <a:solidFill>
                <a:schemeClr val="tx1">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Rectangle 18">
            <a:extLst>
              <a:ext uri="{FF2B5EF4-FFF2-40B4-BE49-F238E27FC236}">
                <a16:creationId xmlns:a16="http://schemas.microsoft.com/office/drawing/2014/main" id="{13FCA6EE-87A3-425E-B8BA-ED20677D0277}"/>
              </a:ext>
            </a:extLst>
          </p:cNvPr>
          <p:cNvSpPr>
            <a:spLocks noChangeArrowheads="1"/>
          </p:cNvSpPr>
          <p:nvPr/>
        </p:nvSpPr>
        <p:spPr bwMode="auto">
          <a:xfrm>
            <a:off x="4466750" y="474762"/>
            <a:ext cx="2295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35965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339501"/>
            <a:ext cx="9036496" cy="4410349"/>
          </a:xfrm>
        </p:spPr>
        <p:txBody>
          <a:bodyPr/>
          <a:lstStyle/>
          <a:p>
            <a:pPr marL="101600" indent="0" rtl="0">
              <a:lnSpc>
                <a:spcPct val="150000"/>
              </a:lnSpc>
              <a:spcBef>
                <a:spcPts val="1800"/>
              </a:spcBef>
              <a:spcAft>
                <a:spcPts val="1200"/>
              </a:spcAft>
              <a:buNone/>
            </a:pPr>
            <a:r>
              <a:rPr lang="en-US" sz="18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 In the right coronary : </a:t>
            </a:r>
            <a:endParaRPr lang="en-GB" sz="1800" dirty="0">
              <a:solidFill>
                <a:schemeClr val="tx1">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Low" rtl="0">
              <a:lnSpc>
                <a:spcPct val="115000"/>
              </a:lnSpc>
              <a:spcAft>
                <a:spcPts val="1000"/>
              </a:spcAft>
              <a:buNone/>
            </a:pPr>
            <a:r>
              <a:rPr lang="en-US" sz="18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There are similar changes also occur , but they are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milder</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because the force of contraction is much weaker in the thinner right ventricle and the blood flow in the right coronary artery increases towards the end of systole, but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maximum inflow is reached also in early diastole</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dirty="0">
              <a:solidFill>
                <a:schemeClr val="tx1">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0" algn="justLow" rtl="0">
              <a:lnSpc>
                <a:spcPct val="115000"/>
              </a:lnSpc>
              <a:spcAft>
                <a:spcPts val="1000"/>
              </a:spcAft>
              <a:buNone/>
            </a:pP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Blood flow in  the coronary arteries occur mainly during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diastole</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so any pathological condition which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increase the heart rate </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markedly,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shorten  the  diastolic period </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of the ventricles and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decreased the coronary flow </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800" dirty="0">
              <a:solidFill>
                <a:schemeClr val="tx1">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0" algn="justLow" rtl="0">
              <a:lnSpc>
                <a:spcPct val="115000"/>
              </a:lnSpc>
              <a:spcAft>
                <a:spcPts val="1000"/>
              </a:spcAft>
              <a:buNone/>
            </a:pP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The coronary blood flow is controlled by the mean arterial pressure in aorta so decrease in aortic pressure lead to decrease in the coronary blood flow ( e.g. shock , aortic stenosis)</a:t>
            </a:r>
            <a:endParaRPr lang="en-GB" sz="1800" dirty="0">
              <a:solidFill>
                <a:schemeClr val="tx1">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Low" rtl="0">
              <a:buNone/>
            </a:pP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2722250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0292" y="123478"/>
            <a:ext cx="8928992" cy="3155100"/>
          </a:xfrm>
        </p:spPr>
        <p:txBody>
          <a:bodyPr/>
          <a:lstStyle/>
          <a:p>
            <a:pPr marL="101600" indent="0" algn="justLow" rtl="0">
              <a:lnSpc>
                <a:spcPct val="115000"/>
              </a:lnSpc>
              <a:spcBef>
                <a:spcPts val="600"/>
              </a:spcBef>
              <a:spcAft>
                <a:spcPts val="1000"/>
              </a:spcAft>
              <a:buNone/>
            </a:pPr>
            <a:r>
              <a:rPr lang="en-US"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3 -</a:t>
            </a:r>
            <a:r>
              <a:rPr lang="en-US" b="1" i="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Neural factor</a:t>
            </a:r>
            <a:r>
              <a:rPr lang="en-US"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t>
            </a:r>
            <a:endParaRPr lang="en-GB" dirty="0">
              <a:solidFill>
                <a:schemeClr val="tx1">
                  <a:lumMod val="90000"/>
                  <a:lumOff val="10000"/>
                </a:schemeClr>
              </a:solidFill>
              <a:latin typeface="Calibri" panose="020F0502020204030204" pitchFamily="34" charset="0"/>
              <a:ea typeface="Times New Roman" panose="02020603050405020304" pitchFamily="18" charset="0"/>
              <a:cs typeface="Arial" panose="020B0604020202020204" pitchFamily="34" charset="0"/>
            </a:endParaRPr>
          </a:p>
          <a:p>
            <a:pPr marL="101600" indent="0" algn="justLow" rtl="0">
              <a:lnSpc>
                <a:spcPct val="115000"/>
              </a:lnSpc>
              <a:spcBef>
                <a:spcPts val="600"/>
              </a:spcBef>
              <a:spcAft>
                <a:spcPts val="1000"/>
              </a:spcAft>
              <a:buNone/>
            </a:pP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A-Effect of sympathetic nervous system:  </a:t>
            </a:r>
          </a:p>
          <a:p>
            <a:pPr marL="101600" indent="0" algn="justLow" rtl="0">
              <a:lnSpc>
                <a:spcPct val="115000"/>
              </a:lnSpc>
              <a:spcBef>
                <a:spcPts val="600"/>
              </a:spcBef>
              <a:spcAft>
                <a:spcPts val="1000"/>
              </a:spcAft>
              <a:buNone/>
            </a:pP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Indirect effect</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an increase in heart rate, force of contractions and marked increase in myocardial work lead to accumulation of metabolites, that causes marked vasodilatation on the coronary blood vessels.  </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0" indent="0" algn="justLow" rtl="0">
              <a:lnSpc>
                <a:spcPct val="115000"/>
              </a:lnSpc>
              <a:spcAft>
                <a:spcPts val="1000"/>
              </a:spcAft>
              <a:buNone/>
            </a:pP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Direct effect</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as the coronary arteries contain </a:t>
            </a:r>
            <a:r>
              <a:rPr lang="el-GR"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α</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adrenergic </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receptors , which mediate V.C and </a:t>
            </a:r>
            <a:r>
              <a:rPr lang="el-GR"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β</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adrenergic </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receptors which mediate V.D.  The </a:t>
            </a:r>
            <a:r>
              <a:rPr kumimoji="0" lang="el-GR" sz="1600" b="1"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Times New Roman" panose="02020603050405020304" pitchFamily="18" charset="0"/>
                <a:cs typeface="Simplified Arabic" panose="02020603050405020304" pitchFamily="18" charset="-78"/>
                <a:sym typeface="Muli"/>
              </a:rPr>
              <a:t>α</a:t>
            </a:r>
            <a:r>
              <a:rPr kumimoji="0" lang="en-US" sz="1600" b="1"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Times New Roman" panose="02020603050405020304" pitchFamily="18" charset="0"/>
                <a:cs typeface="Simplified Arabic" panose="02020603050405020304" pitchFamily="18" charset="-78"/>
                <a:sym typeface="Muli"/>
              </a:rPr>
              <a:t>-</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receptors predominant in the epicardial vessels, this direct effect alone causes VC rather than V.D.</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228600" indent="0" algn="justLow" rtl="0">
              <a:lnSpc>
                <a:spcPct val="115000"/>
              </a:lnSpc>
              <a:spcAft>
                <a:spcPts val="1000"/>
              </a:spcAft>
              <a:buNone/>
            </a:pPr>
            <a:r>
              <a:rPr lang="en-US" sz="1600" i="1"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a:t>
            </a:r>
            <a:r>
              <a:rPr lang="en-US" sz="1600" i="1"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 N.B: The indirect effect of sympathetic stimulation  is much more effective than the direct effect.</a:t>
            </a:r>
            <a:endParaRPr lang="en-GB" sz="1600" i="1" dirty="0">
              <a:solidFill>
                <a:schemeClr val="tx1">
                  <a:lumMod val="90000"/>
                  <a:lumOff val="10000"/>
                </a:schemeClr>
              </a:solidFill>
              <a:latin typeface="Calibri" panose="020F0502020204030204" pitchFamily="34" charset="0"/>
              <a:ea typeface="Times New Roman" panose="02020603050405020304" pitchFamily="18" charset="0"/>
              <a:cs typeface="Arial" panose="020B0604020202020204" pitchFamily="34" charset="0"/>
            </a:endParaRPr>
          </a:p>
          <a:p>
            <a:pPr marL="0" marR="228600" indent="0" algn="justLow" rtl="0">
              <a:lnSpc>
                <a:spcPct val="115000"/>
              </a:lnSpc>
              <a:spcAft>
                <a:spcPts val="1000"/>
              </a:spcAft>
              <a:buNone/>
            </a:pP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B- Effect  of parasympathetic (vagal) stimulation: </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228600" indent="0" algn="justLow" rtl="0">
              <a:lnSpc>
                <a:spcPct val="115000"/>
              </a:lnSpc>
              <a:spcBef>
                <a:spcPts val="600"/>
              </a:spcBef>
              <a:spcAft>
                <a:spcPts val="1000"/>
              </a:spcAft>
              <a:buNone/>
            </a:pP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Indirect effect</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 It causes a decrease in heart rate, force of contraction and reduction of coronary blood flow, which is secondary to decrease in the cardiac work and metabolism.</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0" indent="0" algn="justLow" rtl="0">
              <a:lnSpc>
                <a:spcPct val="115000"/>
              </a:lnSpc>
              <a:spcAft>
                <a:spcPts val="1000"/>
              </a:spcAft>
              <a:buNone/>
            </a:pP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Direct effect</a:t>
            </a:r>
            <a:r>
              <a:rPr lang="en-US" sz="1600" b="1" i="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Acetylcholine (released at the vagal nerve ending), produces slight VD on the coronary vessels. </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0" indent="0" algn="justLow" rtl="0">
              <a:buNone/>
            </a:pPr>
            <a:endParaRPr lang="en-GB" sz="16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1929695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0"/>
            <a:ext cx="8964488" cy="5143451"/>
          </a:xfrm>
        </p:spPr>
        <p:txBody>
          <a:bodyPr/>
          <a:lstStyle/>
          <a:p>
            <a:pPr marL="101600" indent="0" algn="justLow" rtl="0">
              <a:lnSpc>
                <a:spcPct val="115000"/>
              </a:lnSpc>
              <a:spcAft>
                <a:spcPts val="1000"/>
              </a:spcAft>
              <a:buNone/>
            </a:pPr>
            <a:r>
              <a:rPr lang="en-US" sz="18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4- </a:t>
            </a:r>
            <a:r>
              <a:rPr lang="en-US" sz="1800" b="1" i="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Chemicals, hormones, and drugs: </a:t>
            </a:r>
            <a:endParaRPr lang="en-GB" sz="18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0" indent="0" algn="justLow" rtl="0">
              <a:lnSpc>
                <a:spcPct val="115000"/>
              </a:lnSpc>
              <a:spcAft>
                <a:spcPts val="1000"/>
              </a:spcAft>
              <a:buNone/>
            </a:pPr>
            <a:endParaRPr lang="en-GB" sz="18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0" indent="0" algn="justLow" rtl="0">
              <a:buNone/>
            </a:pP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pic>
        <p:nvPicPr>
          <p:cNvPr id="2" name="Picture 1"/>
          <p:cNvPicPr>
            <a:picLocks noChangeAspect="1"/>
          </p:cNvPicPr>
          <p:nvPr/>
        </p:nvPicPr>
        <p:blipFill>
          <a:blip r:embed="rId2"/>
          <a:stretch>
            <a:fillRect/>
          </a:stretch>
        </p:blipFill>
        <p:spPr>
          <a:xfrm>
            <a:off x="395536" y="483517"/>
            <a:ext cx="7776864" cy="453650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36078330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A8B54F045A074CA01257B5EBC94D5C" ma:contentTypeVersion="3" ma:contentTypeDescription="Create a new document." ma:contentTypeScope="" ma:versionID="72d56ccc5ad90799510a7800b76fe540">
  <xsd:schema xmlns:xsd="http://www.w3.org/2001/XMLSchema" xmlns:xs="http://www.w3.org/2001/XMLSchema" xmlns:p="http://schemas.microsoft.com/office/2006/metadata/properties" xmlns:ns2="c06123a4-c520-4464-9d0d-f3777228c10d" targetNamespace="http://schemas.microsoft.com/office/2006/metadata/properties" ma:root="true" ma:fieldsID="24d350e80799e131cec90cba7ca53ab7" ns2:_="">
    <xsd:import namespace="c06123a4-c520-4464-9d0d-f3777228c10d"/>
    <xsd:element name="properties">
      <xsd:complexType>
        <xsd:sequence>
          <xsd:element name="documentManagement">
            <xsd:complexType>
              <xsd:all>
                <xsd:element ref="ns2:MediaServiceMetadata" minOccurs="0"/>
                <xsd:element ref="ns2:MediaServiceFast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6123a4-c520-4464-9d0d-f3777228c1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A557B7-4392-41D8-B5E2-4D11CD87ECE7}">
  <ds:schemaRefs>
    <ds:schemaRef ds:uri="http://schemas.microsoft.com/sharepoint/v3/contenttype/forms"/>
  </ds:schemaRefs>
</ds:datastoreItem>
</file>

<file path=customXml/itemProps2.xml><?xml version="1.0" encoding="utf-8"?>
<ds:datastoreItem xmlns:ds="http://schemas.openxmlformats.org/officeDocument/2006/customXml" ds:itemID="{5AEC3529-1C24-4ADB-8095-DA588B6E62F3}">
  <ds:schemaRefs>
    <ds:schemaRef ds:uri="http://schemas.microsoft.com/office/2006/metadata/contentType"/>
    <ds:schemaRef ds:uri="http://schemas.microsoft.com/office/2006/metadata/properties/metaAttributes"/>
    <ds:schemaRef ds:uri="http://www.w3.org/2000/xmlns/"/>
    <ds:schemaRef ds:uri="http://www.w3.org/2001/XMLSchema"/>
    <ds:schemaRef ds:uri="c06123a4-c520-4464-9d0d-f3777228c10d"/>
  </ds:schemaRefs>
</ds:datastoreItem>
</file>

<file path=customXml/itemProps3.xml><?xml version="1.0" encoding="utf-8"?>
<ds:datastoreItem xmlns:ds="http://schemas.openxmlformats.org/officeDocument/2006/customXml" ds:itemID="{AE2325B0-C8E8-4936-B746-C2768CC8778A}">
  <ds:schemaRefs>
    <ds:schemaRef ds:uri="http://schemas.microsoft.com/office/2006/metadata/properties"/>
    <ds:schemaRef ds:uri="http://www.w3.org/2000/xmlns/"/>
  </ds:schemaRefs>
</ds:datastoreItem>
</file>

<file path=docProps/app.xml><?xml version="1.0" encoding="utf-8"?>
<Properties xmlns="http://schemas.openxmlformats.org/officeDocument/2006/extended-properties" xmlns:vt="http://schemas.openxmlformats.org/officeDocument/2006/docPropsVTypes">
  <Template>Wisp</Template>
  <TotalTime>516</TotalTime>
  <Words>1950</Words>
  <Application>Microsoft Office PowerPoint</Application>
  <PresentationFormat>On-screen Show (16:9)</PresentationFormat>
  <Paragraphs>131</Paragraphs>
  <Slides>18</Slides>
  <Notes>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Wisp</vt:lpstr>
      <vt:lpstr>       12- Special Circulation   By       Assist.Prof. Nourelhuda A. Mohammed     Physiology dpt., Mutah school of Medicine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The pulmonary circulation  By Prof. Sherif W. Mansour  Physiology dpt., Mutah school of Medicine .</dc:title>
  <dc:creator>Dr Sherif</dc:creator>
  <cp:lastModifiedBy>Sanabil Hassanat</cp:lastModifiedBy>
  <cp:revision>87</cp:revision>
  <dcterms:modified xsi:type="dcterms:W3CDTF">2021-11-17T22:18:57Z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0x0101009DA8B54F045A074CA01257B5EBC94D5C</vt:lpwstr>
  </property>
</Properties>
</file>