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sldIdLst>
    <p:sldId id="256" r:id="rId2"/>
    <p:sldId id="289"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90" r:id="rId31"/>
    <p:sldId id="291" r:id="rId32"/>
    <p:sldId id="292" r:id="rId33"/>
    <p:sldId id="293" r:id="rId34"/>
    <p:sldId id="295" r:id="rId35"/>
    <p:sldId id="285" r:id="rId36"/>
    <p:sldId id="286" r:id="rId37"/>
    <p:sldId id="287" r:id="rId38"/>
    <p:sldId id="288" r:id="rId39"/>
    <p:sldId id="296" r:id="rId40"/>
    <p:sldId id="297" r:id="rId41"/>
    <p:sldId id="298" r:id="rId42"/>
    <p:sldId id="299" r:id="rId43"/>
    <p:sldId id="300" r:id="rId44"/>
    <p:sldId id="301" r:id="rId45"/>
    <p:sldId id="302" r:id="rId46"/>
    <p:sldId id="303" r:id="rId47"/>
    <p:sldId id="304" r:id="rId48"/>
    <p:sldId id="307" r:id="rId49"/>
    <p:sldId id="308" r:id="rId50"/>
    <p:sldId id="309" r:id="rId51"/>
    <p:sldId id="305" r:id="rId52"/>
    <p:sldId id="306"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29" autoAdjust="0"/>
    <p:restoredTop sz="94660"/>
  </p:normalViewPr>
  <p:slideViewPr>
    <p:cSldViewPr snapToGrid="0">
      <p:cViewPr varScale="1">
        <p:scale>
          <a:sx n="72" d="100"/>
          <a:sy n="72" d="100"/>
        </p:scale>
        <p:origin x="114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1C295150-4FD7-4802-B0EB-D52217513A72}" type="datetime1">
              <a:rPr lang="en-US" smtClean="0"/>
              <a:pPr/>
              <a:t>11/4/2020</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F36DD0FD-55B0-48C4-8AF2-8A69533EDFC3}" type="slidenum">
              <a:rPr lang="en-US" smtClean="0"/>
              <a:pPr/>
              <a:t>‹#›</a:t>
            </a:fld>
            <a:endParaRPr lang="en-US" dirty="0"/>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61895A-832A-4167-BE9B-7448CA062309}" type="datetime1">
              <a:rPr lang="en-US" smtClean="0"/>
              <a:pPr/>
              <a:t>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6DD0FD-55B0-48C4-8AF2-8A69533EDFC3}" type="slidenum">
              <a:rPr lang="en-US" smtClean="0"/>
              <a:pPr/>
              <a:t>‹#›</a:t>
            </a:fld>
            <a:endParaRPr lang="en-US"/>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7571FF-D602-4BB6-9683-7A1E909D4296}" type="datetime1">
              <a:rPr lang="en-US" smtClean="0"/>
              <a:pPr/>
              <a:t>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6DD0FD-55B0-48C4-8AF2-8A69533EDFC3}" type="slidenum">
              <a:rPr lang="en-US" smtClean="0"/>
              <a:pPr/>
              <a:t>‹#›</a:t>
            </a:fld>
            <a:endParaRPr lang="en-US"/>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392BEB-5202-498C-89F7-BBD3BEE1B887}" type="datetime1">
              <a:rPr lang="en-US" smtClean="0"/>
              <a:pPr/>
              <a:t>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6DD0FD-55B0-48C4-8AF2-8A69533EDFC3}" type="slidenum">
              <a:rPr lang="en-US" smtClean="0"/>
              <a:pPr/>
              <a:t>‹#›</a:t>
            </a:fld>
            <a:endParaRPr lang="en-US"/>
          </a:p>
        </p:txBody>
      </p:sp>
      <p:sp>
        <p:nvSpPr>
          <p:cNvPr id="11" name="Title 10"/>
          <p:cNvSpPr>
            <a:spLocks noGrp="1"/>
          </p:cNvSpPr>
          <p:nvPr>
            <p:ph type="title"/>
          </p:nvPr>
        </p:nvSpPr>
        <p:spPr/>
        <p:txBody>
          <a:bodyPr/>
          <a:lstStyle/>
          <a:p>
            <a:r>
              <a:rPr lang="en-US"/>
              <a:t>Click to edit Master title style</a:t>
            </a:r>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42B6C6-10FF-4510-A888-F0B9C6A788B0}" type="datetime1">
              <a:rPr lang="en-US" smtClean="0"/>
              <a:pPr/>
              <a:t>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6DD0FD-55B0-48C4-8AF2-8A69533EDFC3}"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2847B31-A4E1-4FCE-8661-5EC33A675437}" type="datetime1">
              <a:rPr lang="en-US" smtClean="0"/>
              <a:pPr/>
              <a:t>11/4/2020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6DD0FD-55B0-48C4-8AF2-8A69533EDFC3}" type="slidenum">
              <a:rPr lang="en-US" smtClean="0"/>
              <a:pPr/>
              <a:t>‹#›</a:t>
            </a:fld>
            <a:endParaRPr lang="en-US"/>
          </a:p>
        </p:txBody>
      </p:sp>
      <p:sp>
        <p:nvSpPr>
          <p:cNvPr id="12" name="Title 1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4"/>
          </p:nvPr>
        </p:nvSpPr>
        <p:spPr>
          <a:xfrm>
            <a:off x="4645151" y="2240280"/>
            <a:ext cx="3803904"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CAD832D-B7F8-4A85-B115-3F84BE9AC26D}" type="datetime1">
              <a:rPr lang="en-US" smtClean="0"/>
              <a:pPr/>
              <a:t>11/4/2020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6DD0FD-55B0-48C4-8AF2-8A69533EDFC3}" type="slidenum">
              <a:rPr lang="en-US" smtClean="0"/>
              <a:pPr/>
              <a:t>‹#›</a:t>
            </a:fld>
            <a:endParaRPr lang="en-US"/>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B34F3-05F7-41C1-B84E-68CE2E00C83C}" type="datetime1">
              <a:rPr lang="en-US" smtClean="0"/>
              <a:pPr/>
              <a:t>11/4/2020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6DD0FD-55B0-48C4-8AF2-8A69533EDFC3}" type="slidenum">
              <a:rPr lang="en-US" smtClean="0"/>
              <a:pPr/>
              <a:t>‹#›</a:t>
            </a:fld>
            <a:endParaRPr lang="en-US"/>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D47F82-2B2E-4837-B3AB-C94C672FBECB}" type="datetime1">
              <a:rPr lang="en-US" smtClean="0"/>
              <a:pPr/>
              <a:t>11/4/2020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6DD0FD-55B0-48C4-8AF2-8A69533EDFC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a:t>Click to edit Master title style</a:t>
            </a:r>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1E57738-F4B0-48EA-9B71-E0F723F8BF6C}" type="datetime1">
              <a:rPr lang="en-US" smtClean="0"/>
              <a:pPr/>
              <a:t>11/4/2020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6DD0FD-55B0-48C4-8AF2-8A69533EDFC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a:t>Click to edit Master title style</a:t>
            </a:r>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00D5EF-7D26-425F-8C45-B9312ACE18BC}" type="datetime1">
              <a:rPr lang="en-US" smtClean="0"/>
              <a:pPr/>
              <a:t>11/4/2020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6DD0FD-55B0-48C4-8AF2-8A69533EDFC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F1909345-DEE0-4B07-8E32-441AC9DA095E}" type="datetime1">
              <a:rPr lang="en-US" smtClean="0"/>
              <a:pPr/>
              <a:t>11/4/2020</a:t>
            </a:fld>
            <a:endParaRPr lang="en-US" dirty="0"/>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dirty="0"/>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F36DD0FD-55B0-48C4-8AF2-8A69533EDFC3}"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sldNum="0" hdr="0" ftr="0" dt="0"/>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16146-E52D-4D4A-B05D-F6A6A169D024}"/>
              </a:ext>
            </a:extLst>
          </p:cNvPr>
          <p:cNvSpPr>
            <a:spLocks noGrp="1"/>
          </p:cNvSpPr>
          <p:nvPr>
            <p:ph type="ctrTitle"/>
          </p:nvPr>
        </p:nvSpPr>
        <p:spPr/>
        <p:txBody>
          <a:bodyPr/>
          <a:lstStyle/>
          <a:p>
            <a:r>
              <a:rPr lang="en-US" dirty="0"/>
              <a:t>Patho lab </a:t>
            </a:r>
            <a:br>
              <a:rPr lang="en-US" dirty="0"/>
            </a:br>
            <a:r>
              <a:rPr lang="en-US" dirty="0" err="1"/>
              <a:t>Dr.Omar</a:t>
            </a:r>
            <a:endParaRPr lang="en-US" dirty="0"/>
          </a:p>
        </p:txBody>
      </p:sp>
      <p:sp>
        <p:nvSpPr>
          <p:cNvPr id="3" name="Subtitle 2">
            <a:extLst>
              <a:ext uri="{FF2B5EF4-FFF2-40B4-BE49-F238E27FC236}">
                <a16:creationId xmlns:a16="http://schemas.microsoft.com/office/drawing/2014/main" id="{528F8848-CF14-42F6-94C5-57444A2AEAC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2544177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34E837-2FC7-4F8E-8703-53781EBC1D76}"/>
              </a:ext>
            </a:extLst>
          </p:cNvPr>
          <p:cNvSpPr>
            <a:spLocks noGrp="1"/>
          </p:cNvSpPr>
          <p:nvPr>
            <p:ph type="title"/>
          </p:nvPr>
        </p:nvSpPr>
        <p:spPr/>
        <p:txBody>
          <a:bodyPr/>
          <a:lstStyle/>
          <a:p>
            <a:r>
              <a:rPr lang="en-US" sz="3600" b="1" u="sng" dirty="0"/>
              <a:t>COAL WORKERS’ PNEUMOCONIOSIS (</a:t>
            </a:r>
            <a:r>
              <a:rPr lang="en-US" sz="3600" b="1" u="sng" dirty="0" err="1"/>
              <a:t>anthracotic</a:t>
            </a:r>
            <a:r>
              <a:rPr lang="en-US" sz="3600" b="1" u="sng" dirty="0"/>
              <a:t> </a:t>
            </a:r>
            <a:r>
              <a:rPr lang="en-US" sz="3600" b="1" u="sng" dirty="0" err="1"/>
              <a:t>lungs,Black</a:t>
            </a:r>
            <a:r>
              <a:rPr lang="en-US" sz="3600" b="1" u="sng" dirty="0"/>
              <a:t> lung disease)</a:t>
            </a:r>
            <a:endParaRPr lang="en-US" sz="3600" dirty="0"/>
          </a:p>
        </p:txBody>
      </p:sp>
      <p:pic>
        <p:nvPicPr>
          <p:cNvPr id="5" name="Content Placeholder 4">
            <a:extLst>
              <a:ext uri="{FF2B5EF4-FFF2-40B4-BE49-F238E27FC236}">
                <a16:creationId xmlns:a16="http://schemas.microsoft.com/office/drawing/2014/main" id="{E4887E06-9976-4EBE-86D4-88AA920F1DF6}"/>
              </a:ext>
            </a:extLst>
          </p:cNvPr>
          <p:cNvPicPr>
            <a:picLocks noGrp="1" noChangeAspect="1"/>
          </p:cNvPicPr>
          <p:nvPr>
            <p:ph idx="1"/>
          </p:nvPr>
        </p:nvPicPr>
        <p:blipFill rotWithShape="1">
          <a:blip r:embed="rId2"/>
          <a:srcRect l="13545" t="12718" r="49179" b="32529"/>
          <a:stretch/>
        </p:blipFill>
        <p:spPr>
          <a:xfrm>
            <a:off x="688490" y="2247900"/>
            <a:ext cx="7756262" cy="4418907"/>
          </a:xfrm>
          <a:prstGeom prst="rect">
            <a:avLst/>
          </a:prstGeom>
        </p:spPr>
      </p:pic>
    </p:spTree>
    <p:extLst>
      <p:ext uri="{BB962C8B-B14F-4D97-AF65-F5344CB8AC3E}">
        <p14:creationId xmlns:p14="http://schemas.microsoft.com/office/powerpoint/2010/main" val="15330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924D6A-3C3B-4312-8504-3799650F5B8F}"/>
              </a:ext>
            </a:extLst>
          </p:cNvPr>
          <p:cNvSpPr>
            <a:spLocks noGrp="1"/>
          </p:cNvSpPr>
          <p:nvPr>
            <p:ph type="title"/>
          </p:nvPr>
        </p:nvSpPr>
        <p:spPr/>
        <p:txBody>
          <a:bodyPr/>
          <a:lstStyle/>
          <a:p>
            <a:r>
              <a:rPr lang="en-US" b="1" u="sng" dirty="0"/>
              <a:t>SILICOSIS</a:t>
            </a:r>
            <a:endParaRPr lang="en-US" dirty="0"/>
          </a:p>
        </p:txBody>
      </p:sp>
      <p:pic>
        <p:nvPicPr>
          <p:cNvPr id="5" name="Content Placeholder 4">
            <a:extLst>
              <a:ext uri="{FF2B5EF4-FFF2-40B4-BE49-F238E27FC236}">
                <a16:creationId xmlns:a16="http://schemas.microsoft.com/office/drawing/2014/main" id="{688D1B90-FD31-4243-A856-C8333D523040}"/>
              </a:ext>
            </a:extLst>
          </p:cNvPr>
          <p:cNvPicPr>
            <a:picLocks noGrp="1" noChangeAspect="1"/>
          </p:cNvPicPr>
          <p:nvPr>
            <p:ph idx="1"/>
          </p:nvPr>
        </p:nvPicPr>
        <p:blipFill rotWithShape="1">
          <a:blip r:embed="rId2"/>
          <a:srcRect l="13544" t="11523" r="49740" b="26954"/>
          <a:stretch/>
        </p:blipFill>
        <p:spPr>
          <a:xfrm>
            <a:off x="688489" y="2247900"/>
            <a:ext cx="7890245" cy="4485409"/>
          </a:xfrm>
          <a:prstGeom prst="rect">
            <a:avLst/>
          </a:prstGeom>
        </p:spPr>
      </p:pic>
    </p:spTree>
    <p:extLst>
      <p:ext uri="{BB962C8B-B14F-4D97-AF65-F5344CB8AC3E}">
        <p14:creationId xmlns:p14="http://schemas.microsoft.com/office/powerpoint/2010/main" val="34759308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2375C8-04AB-4E43-8006-4A5E63DD15E7}"/>
              </a:ext>
            </a:extLst>
          </p:cNvPr>
          <p:cNvSpPr>
            <a:spLocks noGrp="1"/>
          </p:cNvSpPr>
          <p:nvPr>
            <p:ph idx="1"/>
          </p:nvPr>
        </p:nvSpPr>
        <p:spPr/>
        <p:txBody>
          <a:bodyPr/>
          <a:lstStyle/>
          <a:p>
            <a:r>
              <a:rPr lang="en-US" b="0" i="0" dirty="0">
                <a:effectLst/>
                <a:latin typeface="PT Serif"/>
              </a:rPr>
              <a:t>The main difference between the two is how people are exposed. Asbestos can become airborne quite easily whereas crystalline silica is often found in solid substances, which need to be processed to extract the silica compound. Asbestos can also cause harm from minimal exposure whereas illnesses from crystalline silica are caused from high levels of exposure.</a:t>
            </a:r>
            <a:endParaRPr lang="en-US" dirty="0"/>
          </a:p>
        </p:txBody>
      </p:sp>
      <p:sp>
        <p:nvSpPr>
          <p:cNvPr id="3" name="Title 2">
            <a:extLst>
              <a:ext uri="{FF2B5EF4-FFF2-40B4-BE49-F238E27FC236}">
                <a16:creationId xmlns:a16="http://schemas.microsoft.com/office/drawing/2014/main" id="{9EA1D63E-0FCC-4588-89B8-E1666CF46542}"/>
              </a:ext>
            </a:extLst>
          </p:cNvPr>
          <p:cNvSpPr>
            <a:spLocks noGrp="1"/>
          </p:cNvSpPr>
          <p:nvPr>
            <p:ph type="title"/>
          </p:nvPr>
        </p:nvSpPr>
        <p:spPr/>
        <p:txBody>
          <a:bodyPr/>
          <a:lstStyle/>
          <a:p>
            <a:r>
              <a:rPr lang="en-US" dirty="0"/>
              <a:t>Silica vs Asbestos </a:t>
            </a:r>
          </a:p>
        </p:txBody>
      </p:sp>
    </p:spTree>
    <p:extLst>
      <p:ext uri="{BB962C8B-B14F-4D97-AF65-F5344CB8AC3E}">
        <p14:creationId xmlns:p14="http://schemas.microsoft.com/office/powerpoint/2010/main" val="12087651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CC46668-55CB-4880-AF36-B348A323D724}"/>
              </a:ext>
            </a:extLst>
          </p:cNvPr>
          <p:cNvSpPr>
            <a:spLocks noGrp="1"/>
          </p:cNvSpPr>
          <p:nvPr>
            <p:ph idx="1"/>
          </p:nvPr>
        </p:nvSpPr>
        <p:spPr/>
        <p:txBody>
          <a:bodyPr>
            <a:normAutofit fontScale="92500"/>
          </a:bodyPr>
          <a:lstStyle/>
          <a:p>
            <a:pPr algn="l"/>
            <a:r>
              <a:rPr lang="en-US" b="1" i="0" dirty="0">
                <a:solidFill>
                  <a:srgbClr val="333333"/>
                </a:solidFill>
                <a:effectLst/>
                <a:latin typeface="inherit"/>
              </a:rPr>
              <a:t>What occupations are associated with exposure to asbestos? Shipbuilding, roofing(construction workers) and plumbing.</a:t>
            </a:r>
          </a:p>
          <a:p>
            <a:pPr algn="l"/>
            <a:r>
              <a:rPr lang="en-US" b="1" i="0" dirty="0">
                <a:solidFill>
                  <a:srgbClr val="333333"/>
                </a:solidFill>
                <a:effectLst/>
                <a:latin typeface="inherit"/>
              </a:rPr>
              <a:t>Pts with silicosis typically work in which 3 fields? </a:t>
            </a:r>
            <a:r>
              <a:rPr lang="en-US" b="1" i="0" dirty="0" err="1">
                <a:solidFill>
                  <a:srgbClr val="333333"/>
                </a:solidFill>
                <a:effectLst/>
                <a:latin typeface="inherit"/>
              </a:rPr>
              <a:t>Foundries,sandblasting</a:t>
            </a:r>
            <a:r>
              <a:rPr lang="en-US" b="1" i="0" dirty="0">
                <a:solidFill>
                  <a:srgbClr val="333333"/>
                </a:solidFill>
                <a:effectLst/>
                <a:latin typeface="inherit"/>
              </a:rPr>
              <a:t> and mining </a:t>
            </a:r>
          </a:p>
          <a:p>
            <a:pPr algn="l"/>
            <a:endParaRPr lang="en-US" b="1" dirty="0">
              <a:solidFill>
                <a:srgbClr val="333333"/>
              </a:solidFill>
              <a:latin typeface="inherit"/>
            </a:endParaRPr>
          </a:p>
          <a:p>
            <a:pPr algn="l"/>
            <a:endParaRPr lang="en-US" b="1" i="0" dirty="0">
              <a:solidFill>
                <a:srgbClr val="333333"/>
              </a:solidFill>
              <a:effectLst/>
              <a:latin typeface="inherit"/>
            </a:endParaRPr>
          </a:p>
          <a:p>
            <a:r>
              <a:rPr lang="en-US" b="0" i="0" dirty="0" err="1">
                <a:solidFill>
                  <a:srgbClr val="333333"/>
                </a:solidFill>
                <a:effectLst/>
                <a:latin typeface="Ubuntu"/>
              </a:rPr>
              <a:t>Referrance</a:t>
            </a:r>
            <a:r>
              <a:rPr lang="en-US" b="0" i="0" dirty="0">
                <a:solidFill>
                  <a:srgbClr val="333333"/>
                </a:solidFill>
                <a:effectLst/>
                <a:latin typeface="Ubuntu"/>
              </a:rPr>
              <a:t> : From USMLE approved books like </a:t>
            </a:r>
            <a:r>
              <a:rPr lang="en-US" b="0" i="0" dirty="0" err="1">
                <a:solidFill>
                  <a:srgbClr val="333333"/>
                </a:solidFill>
                <a:effectLst/>
                <a:latin typeface="Ubuntu"/>
              </a:rPr>
              <a:t>pathoma</a:t>
            </a:r>
            <a:r>
              <a:rPr lang="en-US" b="0" i="0" dirty="0">
                <a:solidFill>
                  <a:srgbClr val="333333"/>
                </a:solidFill>
                <a:effectLst/>
                <a:latin typeface="Ubuntu"/>
              </a:rPr>
              <a:t> and first aid</a:t>
            </a:r>
            <a:br>
              <a:rPr lang="en-US" b="0" i="0" dirty="0">
                <a:solidFill>
                  <a:srgbClr val="333333"/>
                </a:solidFill>
                <a:effectLst/>
                <a:latin typeface="Ubuntu"/>
              </a:rPr>
            </a:br>
            <a:br>
              <a:rPr lang="en-US" b="0" i="0" dirty="0">
                <a:solidFill>
                  <a:srgbClr val="333333"/>
                </a:solidFill>
                <a:effectLst/>
                <a:latin typeface="Ubuntu"/>
              </a:rPr>
            </a:br>
            <a:endParaRPr lang="en-US" dirty="0"/>
          </a:p>
        </p:txBody>
      </p:sp>
      <p:sp>
        <p:nvSpPr>
          <p:cNvPr id="3" name="Title 2">
            <a:extLst>
              <a:ext uri="{FF2B5EF4-FFF2-40B4-BE49-F238E27FC236}">
                <a16:creationId xmlns:a16="http://schemas.microsoft.com/office/drawing/2014/main" id="{5DC03A7B-C54D-4EAD-BF86-32E70F3E1C43}"/>
              </a:ext>
            </a:extLst>
          </p:cNvPr>
          <p:cNvSpPr>
            <a:spLocks noGrp="1"/>
          </p:cNvSpPr>
          <p:nvPr>
            <p:ph type="title"/>
          </p:nvPr>
        </p:nvSpPr>
        <p:spPr/>
        <p:txBody>
          <a:bodyPr/>
          <a:lstStyle/>
          <a:p>
            <a:r>
              <a:rPr lang="en-US" dirty="0"/>
              <a:t>Silica vs Asbestos </a:t>
            </a:r>
            <a:br>
              <a:rPr lang="en-US" dirty="0"/>
            </a:br>
            <a:r>
              <a:rPr lang="en-US" dirty="0"/>
              <a:t>occupations</a:t>
            </a:r>
          </a:p>
        </p:txBody>
      </p:sp>
    </p:spTree>
    <p:extLst>
      <p:ext uri="{BB962C8B-B14F-4D97-AF65-F5344CB8AC3E}">
        <p14:creationId xmlns:p14="http://schemas.microsoft.com/office/powerpoint/2010/main" val="18551188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7F14D4-A2C9-48F1-8D1F-6E850DF360FD}"/>
              </a:ext>
            </a:extLst>
          </p:cNvPr>
          <p:cNvSpPr>
            <a:spLocks noGrp="1"/>
          </p:cNvSpPr>
          <p:nvPr>
            <p:ph type="title"/>
          </p:nvPr>
        </p:nvSpPr>
        <p:spPr/>
        <p:txBody>
          <a:bodyPr/>
          <a:lstStyle/>
          <a:p>
            <a:r>
              <a:rPr lang="en-US" dirty="0"/>
              <a:t>Asbestosis </a:t>
            </a:r>
          </a:p>
        </p:txBody>
      </p:sp>
      <p:pic>
        <p:nvPicPr>
          <p:cNvPr id="5" name="Content Placeholder 4">
            <a:extLst>
              <a:ext uri="{FF2B5EF4-FFF2-40B4-BE49-F238E27FC236}">
                <a16:creationId xmlns:a16="http://schemas.microsoft.com/office/drawing/2014/main" id="{95C86692-DBA2-4774-95EA-32C4C47BED8D}"/>
              </a:ext>
            </a:extLst>
          </p:cNvPr>
          <p:cNvPicPr>
            <a:picLocks noGrp="1" noChangeAspect="1"/>
          </p:cNvPicPr>
          <p:nvPr>
            <p:ph idx="1"/>
          </p:nvPr>
        </p:nvPicPr>
        <p:blipFill rotWithShape="1">
          <a:blip r:embed="rId2"/>
          <a:srcRect l="13880" t="10328" r="49069" b="35515"/>
          <a:stretch/>
        </p:blipFill>
        <p:spPr>
          <a:xfrm>
            <a:off x="688490" y="2247900"/>
            <a:ext cx="7756263" cy="4435929"/>
          </a:xfrm>
          <a:prstGeom prst="rect">
            <a:avLst/>
          </a:prstGeom>
        </p:spPr>
      </p:pic>
    </p:spTree>
    <p:extLst>
      <p:ext uri="{BB962C8B-B14F-4D97-AF65-F5344CB8AC3E}">
        <p14:creationId xmlns:p14="http://schemas.microsoft.com/office/powerpoint/2010/main" val="16115987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669EAC-2230-4139-AC18-D244D108879F}"/>
              </a:ext>
            </a:extLst>
          </p:cNvPr>
          <p:cNvSpPr>
            <a:spLocks noGrp="1"/>
          </p:cNvSpPr>
          <p:nvPr>
            <p:ph type="title"/>
          </p:nvPr>
        </p:nvSpPr>
        <p:spPr/>
        <p:txBody>
          <a:bodyPr/>
          <a:lstStyle/>
          <a:p>
            <a:r>
              <a:rPr lang="en-US" dirty="0"/>
              <a:t>Asbestosis</a:t>
            </a:r>
          </a:p>
        </p:txBody>
      </p:sp>
      <p:pic>
        <p:nvPicPr>
          <p:cNvPr id="5" name="Content Placeholder 4">
            <a:extLst>
              <a:ext uri="{FF2B5EF4-FFF2-40B4-BE49-F238E27FC236}">
                <a16:creationId xmlns:a16="http://schemas.microsoft.com/office/drawing/2014/main" id="{D1742386-9584-4DFC-B87E-3C742160A012}"/>
              </a:ext>
            </a:extLst>
          </p:cNvPr>
          <p:cNvPicPr>
            <a:picLocks noGrp="1" noChangeAspect="1"/>
          </p:cNvPicPr>
          <p:nvPr>
            <p:ph idx="1"/>
          </p:nvPr>
        </p:nvPicPr>
        <p:blipFill rotWithShape="1">
          <a:blip r:embed="rId2"/>
          <a:srcRect l="30672" t="22872" r="21754" b="8835"/>
          <a:stretch/>
        </p:blipFill>
        <p:spPr>
          <a:xfrm>
            <a:off x="688489" y="2247900"/>
            <a:ext cx="7756263" cy="4610100"/>
          </a:xfrm>
          <a:prstGeom prst="rect">
            <a:avLst/>
          </a:prstGeom>
        </p:spPr>
      </p:pic>
    </p:spTree>
    <p:extLst>
      <p:ext uri="{BB962C8B-B14F-4D97-AF65-F5344CB8AC3E}">
        <p14:creationId xmlns:p14="http://schemas.microsoft.com/office/powerpoint/2010/main" val="24930754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7EDC68-AC34-4DBF-9CF5-9BB33B2A9410}"/>
              </a:ext>
            </a:extLst>
          </p:cNvPr>
          <p:cNvSpPr>
            <a:spLocks noGrp="1"/>
          </p:cNvSpPr>
          <p:nvPr>
            <p:ph type="title"/>
          </p:nvPr>
        </p:nvSpPr>
        <p:spPr/>
        <p:txBody>
          <a:bodyPr/>
          <a:lstStyle/>
          <a:p>
            <a:r>
              <a:rPr lang="en-US" dirty="0"/>
              <a:t>Asbestosis</a:t>
            </a:r>
          </a:p>
        </p:txBody>
      </p:sp>
      <p:pic>
        <p:nvPicPr>
          <p:cNvPr id="7" name="Content Placeholder 6">
            <a:extLst>
              <a:ext uri="{FF2B5EF4-FFF2-40B4-BE49-F238E27FC236}">
                <a16:creationId xmlns:a16="http://schemas.microsoft.com/office/drawing/2014/main" id="{36DB2029-0BE0-4B57-B984-A21C17B1A3C1}"/>
              </a:ext>
            </a:extLst>
          </p:cNvPr>
          <p:cNvPicPr>
            <a:picLocks noGrp="1" noChangeAspect="1"/>
          </p:cNvPicPr>
          <p:nvPr>
            <p:ph idx="1"/>
          </p:nvPr>
        </p:nvPicPr>
        <p:blipFill rotWithShape="1">
          <a:blip r:embed="rId2"/>
          <a:srcRect l="13767" t="12320" r="50300" b="33723"/>
          <a:stretch/>
        </p:blipFill>
        <p:spPr>
          <a:xfrm>
            <a:off x="688489" y="2247900"/>
            <a:ext cx="7756263" cy="4370614"/>
          </a:xfrm>
          <a:prstGeom prst="rect">
            <a:avLst/>
          </a:prstGeom>
        </p:spPr>
      </p:pic>
    </p:spTree>
    <p:extLst>
      <p:ext uri="{BB962C8B-B14F-4D97-AF65-F5344CB8AC3E}">
        <p14:creationId xmlns:p14="http://schemas.microsoft.com/office/powerpoint/2010/main" val="36611340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D88B09-BF96-4F98-8C00-3B1D3F3DBA9F}"/>
              </a:ext>
            </a:extLst>
          </p:cNvPr>
          <p:cNvSpPr>
            <a:spLocks noGrp="1"/>
          </p:cNvSpPr>
          <p:nvPr>
            <p:ph type="title"/>
          </p:nvPr>
        </p:nvSpPr>
        <p:spPr/>
        <p:txBody>
          <a:bodyPr/>
          <a:lstStyle/>
          <a:p>
            <a:r>
              <a:rPr lang="en-US" sz="3000" dirty="0"/>
              <a:t>Asbestosis (ferruginous body composition is important) </a:t>
            </a:r>
          </a:p>
        </p:txBody>
      </p:sp>
      <p:pic>
        <p:nvPicPr>
          <p:cNvPr id="5" name="Content Placeholder 4">
            <a:extLst>
              <a:ext uri="{FF2B5EF4-FFF2-40B4-BE49-F238E27FC236}">
                <a16:creationId xmlns:a16="http://schemas.microsoft.com/office/drawing/2014/main" id="{AB49851C-7A5C-4DD1-90CF-3618165A1E2D}"/>
              </a:ext>
            </a:extLst>
          </p:cNvPr>
          <p:cNvPicPr>
            <a:picLocks noGrp="1" noChangeAspect="1"/>
          </p:cNvPicPr>
          <p:nvPr>
            <p:ph idx="1"/>
          </p:nvPr>
        </p:nvPicPr>
        <p:blipFill rotWithShape="1">
          <a:blip r:embed="rId2"/>
          <a:srcRect l="13657" t="12743" r="50298" b="30339"/>
          <a:stretch/>
        </p:blipFill>
        <p:spPr>
          <a:xfrm>
            <a:off x="688490" y="2247900"/>
            <a:ext cx="7756262" cy="4327071"/>
          </a:xfrm>
          <a:prstGeom prst="rect">
            <a:avLst/>
          </a:prstGeom>
        </p:spPr>
      </p:pic>
    </p:spTree>
    <p:extLst>
      <p:ext uri="{BB962C8B-B14F-4D97-AF65-F5344CB8AC3E}">
        <p14:creationId xmlns:p14="http://schemas.microsoft.com/office/powerpoint/2010/main" val="24482705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9379DF-F6D1-45C7-84D3-00909FC0FC48}"/>
              </a:ext>
            </a:extLst>
          </p:cNvPr>
          <p:cNvSpPr>
            <a:spLocks noGrp="1"/>
          </p:cNvSpPr>
          <p:nvPr>
            <p:ph type="title"/>
          </p:nvPr>
        </p:nvSpPr>
        <p:spPr/>
        <p:txBody>
          <a:bodyPr/>
          <a:lstStyle/>
          <a:p>
            <a:r>
              <a:rPr lang="en-US" sz="4000" b="1" dirty="0"/>
              <a:t>Sarcoidosis noncaseating  granuloma</a:t>
            </a:r>
            <a:endParaRPr lang="en-US" sz="4000" dirty="0"/>
          </a:p>
        </p:txBody>
      </p:sp>
      <p:pic>
        <p:nvPicPr>
          <p:cNvPr id="5" name="Content Placeholder 4">
            <a:extLst>
              <a:ext uri="{FF2B5EF4-FFF2-40B4-BE49-F238E27FC236}">
                <a16:creationId xmlns:a16="http://schemas.microsoft.com/office/drawing/2014/main" id="{249605B3-2B23-466B-877C-481998B5BFDC}"/>
              </a:ext>
            </a:extLst>
          </p:cNvPr>
          <p:cNvPicPr>
            <a:picLocks noGrp="1" noChangeAspect="1"/>
          </p:cNvPicPr>
          <p:nvPr>
            <p:ph idx="1"/>
          </p:nvPr>
        </p:nvPicPr>
        <p:blipFill rotWithShape="1">
          <a:blip r:embed="rId2"/>
          <a:srcRect l="28097" t="17894" r="28582" b="15406"/>
          <a:stretch/>
        </p:blipFill>
        <p:spPr>
          <a:xfrm>
            <a:off x="688490" y="2247900"/>
            <a:ext cx="7756262" cy="4370614"/>
          </a:xfrm>
          <a:prstGeom prst="rect">
            <a:avLst/>
          </a:prstGeom>
        </p:spPr>
      </p:pic>
    </p:spTree>
    <p:extLst>
      <p:ext uri="{BB962C8B-B14F-4D97-AF65-F5344CB8AC3E}">
        <p14:creationId xmlns:p14="http://schemas.microsoft.com/office/powerpoint/2010/main" val="33988980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5B7485-8078-4E7B-A687-D29133B25732}"/>
              </a:ext>
            </a:extLst>
          </p:cNvPr>
          <p:cNvSpPr>
            <a:spLocks noGrp="1"/>
          </p:cNvSpPr>
          <p:nvPr>
            <p:ph type="title"/>
          </p:nvPr>
        </p:nvSpPr>
        <p:spPr/>
        <p:txBody>
          <a:bodyPr/>
          <a:lstStyle/>
          <a:p>
            <a:r>
              <a:rPr lang="en-US" sz="4000" b="1" dirty="0"/>
              <a:t>Sarcoidosis noncaseating  granuloma</a:t>
            </a:r>
            <a:endParaRPr lang="en-US" sz="4000" dirty="0"/>
          </a:p>
        </p:txBody>
      </p:sp>
      <p:pic>
        <p:nvPicPr>
          <p:cNvPr id="5" name="Content Placeholder 4">
            <a:extLst>
              <a:ext uri="{FF2B5EF4-FFF2-40B4-BE49-F238E27FC236}">
                <a16:creationId xmlns:a16="http://schemas.microsoft.com/office/drawing/2014/main" id="{804C534E-451B-4AAD-AE2B-D179BE1FF7A6}"/>
              </a:ext>
            </a:extLst>
          </p:cNvPr>
          <p:cNvPicPr>
            <a:picLocks noGrp="1" noChangeAspect="1"/>
          </p:cNvPicPr>
          <p:nvPr>
            <p:ph idx="1"/>
          </p:nvPr>
        </p:nvPicPr>
        <p:blipFill rotWithShape="1">
          <a:blip r:embed="rId2"/>
          <a:srcRect l="26412" t="17151" r="28476" b="14954"/>
          <a:stretch/>
        </p:blipFill>
        <p:spPr>
          <a:xfrm>
            <a:off x="688489" y="2268068"/>
            <a:ext cx="7756263" cy="4393990"/>
          </a:xfrm>
          <a:prstGeom prst="rect">
            <a:avLst/>
          </a:prstGeom>
        </p:spPr>
      </p:pic>
    </p:spTree>
    <p:extLst>
      <p:ext uri="{BB962C8B-B14F-4D97-AF65-F5344CB8AC3E}">
        <p14:creationId xmlns:p14="http://schemas.microsoft.com/office/powerpoint/2010/main" val="988539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74EE3B-7D44-4057-B5F8-8D14518AD92F}"/>
              </a:ext>
            </a:extLst>
          </p:cNvPr>
          <p:cNvSpPr>
            <a:spLocks noGrp="1"/>
          </p:cNvSpPr>
          <p:nvPr>
            <p:ph type="title"/>
          </p:nvPr>
        </p:nvSpPr>
        <p:spPr/>
        <p:txBody>
          <a:bodyPr/>
          <a:lstStyle/>
          <a:p>
            <a:r>
              <a:rPr kumimoji="0" lang="en-US" sz="4400" b="1" i="0" u="sng" strike="noStrike" kern="1200" cap="none" spc="0" normalizeH="0" baseline="0" noProof="0" dirty="0">
                <a:ln>
                  <a:noFill/>
                </a:ln>
                <a:solidFill>
                  <a:prstClr val="black"/>
                </a:solidFill>
                <a:effectLst/>
                <a:uLnTx/>
                <a:uFillTx/>
                <a:latin typeface="Calibri Light" panose="020F0302020204030204"/>
                <a:ea typeface="+mj-ea"/>
                <a:cs typeface="+mj-cs"/>
              </a:rPr>
              <a:t>Idiopathic pulmonary fibrosis</a:t>
            </a:r>
            <a:br>
              <a:rPr kumimoji="0" lang="en-US" sz="4400" b="1" i="0" u="sng"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en-US" sz="3200" b="1" i="0" u="sng" strike="noStrike" kern="1200" cap="none" spc="0" normalizeH="0" baseline="0" noProof="0" dirty="0">
                <a:ln>
                  <a:noFill/>
                </a:ln>
                <a:solidFill>
                  <a:prstClr val="black"/>
                </a:solidFill>
                <a:effectLst/>
                <a:uLnTx/>
                <a:uFillTx/>
                <a:latin typeface="Calibri Light" panose="020F0302020204030204"/>
                <a:ea typeface="+mj-ea"/>
                <a:cs typeface="+mj-cs"/>
              </a:rPr>
              <a:t>we could se here cellular fibrosis and if we stain it with MT stain it will appear blue </a:t>
            </a:r>
            <a:endParaRPr lang="en-US" dirty="0"/>
          </a:p>
        </p:txBody>
      </p:sp>
      <p:pic>
        <p:nvPicPr>
          <p:cNvPr id="5" name="Content Placeholder 4">
            <a:extLst>
              <a:ext uri="{FF2B5EF4-FFF2-40B4-BE49-F238E27FC236}">
                <a16:creationId xmlns:a16="http://schemas.microsoft.com/office/drawing/2014/main" id="{E21885E1-F491-4414-8FC5-23D06664A0C8}"/>
              </a:ext>
            </a:extLst>
          </p:cNvPr>
          <p:cNvPicPr>
            <a:picLocks noGrp="1" noChangeAspect="1"/>
          </p:cNvPicPr>
          <p:nvPr>
            <p:ph idx="1"/>
          </p:nvPr>
        </p:nvPicPr>
        <p:blipFill rotWithShape="1">
          <a:blip r:embed="rId2"/>
          <a:srcRect l="24224" t="16302" r="24845" b="15207"/>
          <a:stretch/>
        </p:blipFill>
        <p:spPr>
          <a:xfrm>
            <a:off x="688490" y="2247900"/>
            <a:ext cx="7756262" cy="4352405"/>
          </a:xfrm>
          <a:prstGeom prst="rect">
            <a:avLst/>
          </a:prstGeom>
        </p:spPr>
      </p:pic>
      <p:sp>
        <p:nvSpPr>
          <p:cNvPr id="6" name="Arrow: Down 5">
            <a:extLst>
              <a:ext uri="{FF2B5EF4-FFF2-40B4-BE49-F238E27FC236}">
                <a16:creationId xmlns:a16="http://schemas.microsoft.com/office/drawing/2014/main" id="{14D7C7C6-9F3F-44F3-AA3A-B23D31182E2E}"/>
              </a:ext>
            </a:extLst>
          </p:cNvPr>
          <p:cNvSpPr/>
          <p:nvPr/>
        </p:nvSpPr>
        <p:spPr>
          <a:xfrm>
            <a:off x="4422370" y="2714105"/>
            <a:ext cx="881149" cy="142978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52816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BA7415-9161-4072-9FB3-94D93069331A}"/>
              </a:ext>
            </a:extLst>
          </p:cNvPr>
          <p:cNvSpPr>
            <a:spLocks noGrp="1"/>
          </p:cNvSpPr>
          <p:nvPr>
            <p:ph type="title"/>
          </p:nvPr>
        </p:nvSpPr>
        <p:spPr/>
        <p:txBody>
          <a:bodyPr/>
          <a:lstStyle/>
          <a:p>
            <a:r>
              <a:rPr lang="en-US" dirty="0"/>
              <a:t>Asteroid bodies (stellate inclusions within giant cells) </a:t>
            </a:r>
          </a:p>
        </p:txBody>
      </p:sp>
      <p:pic>
        <p:nvPicPr>
          <p:cNvPr id="5" name="Content Placeholder 4">
            <a:extLst>
              <a:ext uri="{FF2B5EF4-FFF2-40B4-BE49-F238E27FC236}">
                <a16:creationId xmlns:a16="http://schemas.microsoft.com/office/drawing/2014/main" id="{A9DC400D-086B-4493-B7FA-1EF39822B589}"/>
              </a:ext>
            </a:extLst>
          </p:cNvPr>
          <p:cNvPicPr>
            <a:picLocks noGrp="1" noChangeAspect="1"/>
          </p:cNvPicPr>
          <p:nvPr>
            <p:ph idx="1"/>
          </p:nvPr>
        </p:nvPicPr>
        <p:blipFill rotWithShape="1">
          <a:blip r:embed="rId2"/>
          <a:srcRect l="3917" t="19861" r="59366" b="36237"/>
          <a:stretch/>
        </p:blipFill>
        <p:spPr>
          <a:xfrm>
            <a:off x="688489" y="2428872"/>
            <a:ext cx="7756263" cy="4233185"/>
          </a:xfrm>
          <a:prstGeom prst="rect">
            <a:avLst/>
          </a:prstGeom>
        </p:spPr>
      </p:pic>
    </p:spTree>
    <p:extLst>
      <p:ext uri="{BB962C8B-B14F-4D97-AF65-F5344CB8AC3E}">
        <p14:creationId xmlns:p14="http://schemas.microsoft.com/office/powerpoint/2010/main" val="19288110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F8497F-DF60-45D6-B854-102E6D4A808A}"/>
              </a:ext>
            </a:extLst>
          </p:cNvPr>
          <p:cNvSpPr>
            <a:spLocks noGrp="1"/>
          </p:cNvSpPr>
          <p:nvPr>
            <p:ph type="title"/>
          </p:nvPr>
        </p:nvSpPr>
        <p:spPr/>
        <p:txBody>
          <a:bodyPr/>
          <a:lstStyle/>
          <a:p>
            <a:r>
              <a:rPr lang="en-US" sz="3000" dirty="0"/>
              <a:t>Schumann bodies (made up with Ca+2 and Fe+2)</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(laminated calcified proteinaceous concretions) </a:t>
            </a:r>
            <a:endParaRPr lang="en-US" sz="3000" dirty="0"/>
          </a:p>
        </p:txBody>
      </p:sp>
      <p:pic>
        <p:nvPicPr>
          <p:cNvPr id="5" name="Content Placeholder 4">
            <a:extLst>
              <a:ext uri="{FF2B5EF4-FFF2-40B4-BE49-F238E27FC236}">
                <a16:creationId xmlns:a16="http://schemas.microsoft.com/office/drawing/2014/main" id="{B4D13F9F-F17A-4F59-BB4E-F8AD5CBB48DD}"/>
              </a:ext>
            </a:extLst>
          </p:cNvPr>
          <p:cNvPicPr>
            <a:picLocks noGrp="1" noChangeAspect="1"/>
          </p:cNvPicPr>
          <p:nvPr>
            <p:ph idx="1"/>
          </p:nvPr>
        </p:nvPicPr>
        <p:blipFill rotWithShape="1">
          <a:blip r:embed="rId2"/>
          <a:srcRect l="3694" t="22077" r="59023" b="27997"/>
          <a:stretch/>
        </p:blipFill>
        <p:spPr>
          <a:xfrm>
            <a:off x="688490" y="2360938"/>
            <a:ext cx="7756263" cy="4235805"/>
          </a:xfrm>
          <a:prstGeom prst="rect">
            <a:avLst/>
          </a:prstGeom>
        </p:spPr>
      </p:pic>
    </p:spTree>
    <p:extLst>
      <p:ext uri="{BB962C8B-B14F-4D97-AF65-F5344CB8AC3E}">
        <p14:creationId xmlns:p14="http://schemas.microsoft.com/office/powerpoint/2010/main" val="7148190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4E70A1-AF4A-49EB-8D76-89D868F655B3}"/>
              </a:ext>
            </a:extLst>
          </p:cNvPr>
          <p:cNvSpPr>
            <a:spLocks noGrp="1"/>
          </p:cNvSpPr>
          <p:nvPr>
            <p:ph type="title"/>
          </p:nvPr>
        </p:nvSpPr>
        <p:spPr/>
        <p:txBody>
          <a:bodyPr/>
          <a:lstStyle/>
          <a:p>
            <a:r>
              <a:rPr lang="en-US" sz="4000" b="1" dirty="0"/>
              <a:t>Desquamative Interstitial Pneumonia</a:t>
            </a:r>
            <a:endParaRPr lang="en-US" sz="4000" dirty="0"/>
          </a:p>
        </p:txBody>
      </p:sp>
      <p:pic>
        <p:nvPicPr>
          <p:cNvPr id="5" name="Content Placeholder 4">
            <a:extLst>
              <a:ext uri="{FF2B5EF4-FFF2-40B4-BE49-F238E27FC236}">
                <a16:creationId xmlns:a16="http://schemas.microsoft.com/office/drawing/2014/main" id="{50E6C6F9-1E52-423E-A6C8-848703C2837E}"/>
              </a:ext>
            </a:extLst>
          </p:cNvPr>
          <p:cNvPicPr>
            <a:picLocks noGrp="1" noChangeAspect="1"/>
          </p:cNvPicPr>
          <p:nvPr>
            <p:ph idx="1"/>
          </p:nvPr>
        </p:nvPicPr>
        <p:blipFill rotWithShape="1">
          <a:blip r:embed="rId2"/>
          <a:srcRect l="13656" t="11125" r="48843" b="7441"/>
          <a:stretch/>
        </p:blipFill>
        <p:spPr>
          <a:xfrm>
            <a:off x="688491" y="2247900"/>
            <a:ext cx="7756262" cy="4610100"/>
          </a:xfrm>
          <a:prstGeom prst="rect">
            <a:avLst/>
          </a:prstGeom>
        </p:spPr>
      </p:pic>
    </p:spTree>
    <p:extLst>
      <p:ext uri="{BB962C8B-B14F-4D97-AF65-F5344CB8AC3E}">
        <p14:creationId xmlns:p14="http://schemas.microsoft.com/office/powerpoint/2010/main" val="17224108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8812B9-9546-47C8-A48D-E5CE48D8B602}"/>
              </a:ext>
            </a:extLst>
          </p:cNvPr>
          <p:cNvSpPr>
            <a:spLocks noGrp="1"/>
          </p:cNvSpPr>
          <p:nvPr>
            <p:ph type="title"/>
          </p:nvPr>
        </p:nvSpPr>
        <p:spPr/>
        <p:txBody>
          <a:bodyPr/>
          <a:lstStyle/>
          <a:p>
            <a:r>
              <a:rPr lang="en-US" b="1" dirty="0"/>
              <a:t>Lobar pneumonia</a:t>
            </a:r>
            <a:endParaRPr lang="en-US" dirty="0"/>
          </a:p>
        </p:txBody>
      </p:sp>
      <p:pic>
        <p:nvPicPr>
          <p:cNvPr id="7" name="Content Placeholder 6">
            <a:extLst>
              <a:ext uri="{FF2B5EF4-FFF2-40B4-BE49-F238E27FC236}">
                <a16:creationId xmlns:a16="http://schemas.microsoft.com/office/drawing/2014/main" id="{CE3DD61C-E09A-46BA-869D-63F4111B746A}"/>
              </a:ext>
            </a:extLst>
          </p:cNvPr>
          <p:cNvPicPr>
            <a:picLocks noGrp="1" noChangeAspect="1"/>
          </p:cNvPicPr>
          <p:nvPr>
            <p:ph idx="1"/>
          </p:nvPr>
        </p:nvPicPr>
        <p:blipFill rotWithShape="1">
          <a:blip r:embed="rId2"/>
          <a:srcRect l="672" t="9732" r="63171" b="6446"/>
          <a:stretch/>
        </p:blipFill>
        <p:spPr>
          <a:xfrm>
            <a:off x="688490" y="2247900"/>
            <a:ext cx="7756262" cy="4610100"/>
          </a:xfrm>
          <a:prstGeom prst="rect">
            <a:avLst/>
          </a:prstGeom>
        </p:spPr>
      </p:pic>
    </p:spTree>
    <p:extLst>
      <p:ext uri="{BB962C8B-B14F-4D97-AF65-F5344CB8AC3E}">
        <p14:creationId xmlns:p14="http://schemas.microsoft.com/office/powerpoint/2010/main" val="29324504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FAA02F-474F-4BEF-8676-C6475112943C}"/>
              </a:ext>
            </a:extLst>
          </p:cNvPr>
          <p:cNvSpPr>
            <a:spLocks noGrp="1"/>
          </p:cNvSpPr>
          <p:nvPr>
            <p:ph type="title"/>
          </p:nvPr>
        </p:nvSpPr>
        <p:spPr/>
        <p:txBody>
          <a:bodyPr/>
          <a:lstStyle/>
          <a:p>
            <a:r>
              <a:rPr lang="en-US" b="1" dirty="0"/>
              <a:t>Lobar pneumonia</a:t>
            </a:r>
            <a:endParaRPr lang="en-US" dirty="0"/>
          </a:p>
        </p:txBody>
      </p:sp>
      <p:pic>
        <p:nvPicPr>
          <p:cNvPr id="5" name="Content Placeholder 4">
            <a:extLst>
              <a:ext uri="{FF2B5EF4-FFF2-40B4-BE49-F238E27FC236}">
                <a16:creationId xmlns:a16="http://schemas.microsoft.com/office/drawing/2014/main" id="{07BB60DE-000A-41B0-8A01-D304B0241F99}"/>
              </a:ext>
            </a:extLst>
          </p:cNvPr>
          <p:cNvPicPr>
            <a:picLocks noGrp="1" noChangeAspect="1"/>
          </p:cNvPicPr>
          <p:nvPr>
            <p:ph idx="1"/>
          </p:nvPr>
        </p:nvPicPr>
        <p:blipFill rotWithShape="1">
          <a:blip r:embed="rId2"/>
          <a:srcRect l="672" t="11325" r="64179" b="18392"/>
          <a:stretch/>
        </p:blipFill>
        <p:spPr>
          <a:xfrm>
            <a:off x="688490" y="2247900"/>
            <a:ext cx="7756262" cy="4610100"/>
          </a:xfrm>
          <a:prstGeom prst="rect">
            <a:avLst/>
          </a:prstGeom>
        </p:spPr>
      </p:pic>
    </p:spTree>
    <p:extLst>
      <p:ext uri="{BB962C8B-B14F-4D97-AF65-F5344CB8AC3E}">
        <p14:creationId xmlns:p14="http://schemas.microsoft.com/office/powerpoint/2010/main" val="40559777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52A5E3-6F83-439F-8302-EB0ED43DC458}"/>
              </a:ext>
            </a:extLst>
          </p:cNvPr>
          <p:cNvSpPr>
            <a:spLocks noGrp="1"/>
          </p:cNvSpPr>
          <p:nvPr>
            <p:ph type="title"/>
          </p:nvPr>
        </p:nvSpPr>
        <p:spPr/>
        <p:txBody>
          <a:bodyPr/>
          <a:lstStyle/>
          <a:p>
            <a:r>
              <a:rPr lang="en-US" b="1" dirty="0"/>
              <a:t>Lobar pneumonia</a:t>
            </a:r>
            <a:endParaRPr lang="en-US" dirty="0"/>
          </a:p>
        </p:txBody>
      </p:sp>
      <p:pic>
        <p:nvPicPr>
          <p:cNvPr id="5" name="Picture 2" descr="red hepatization - Liberal Dictionary">
            <a:extLst>
              <a:ext uri="{FF2B5EF4-FFF2-40B4-BE49-F238E27FC236}">
                <a16:creationId xmlns:a16="http://schemas.microsoft.com/office/drawing/2014/main" id="{DC14B73F-5E0A-40AA-8947-83CDC6EB9AC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8491" y="2247900"/>
            <a:ext cx="7756262" cy="461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68447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909468-8456-45B5-A654-2D77214E17DA}"/>
              </a:ext>
            </a:extLst>
          </p:cNvPr>
          <p:cNvSpPr>
            <a:spLocks noGrp="1"/>
          </p:cNvSpPr>
          <p:nvPr>
            <p:ph type="title"/>
          </p:nvPr>
        </p:nvSpPr>
        <p:spPr/>
        <p:txBody>
          <a:bodyPr/>
          <a:lstStyle/>
          <a:p>
            <a:r>
              <a:rPr lang="en-US" b="1" dirty="0"/>
              <a:t>Lobar pneumonia</a:t>
            </a:r>
            <a:endParaRPr lang="en-US" dirty="0"/>
          </a:p>
        </p:txBody>
      </p:sp>
      <p:pic>
        <p:nvPicPr>
          <p:cNvPr id="5" name="Picture 2" descr="Lab 6">
            <a:extLst>
              <a:ext uri="{FF2B5EF4-FFF2-40B4-BE49-F238E27FC236}">
                <a16:creationId xmlns:a16="http://schemas.microsoft.com/office/drawing/2014/main" id="{7D7CFF07-2924-410C-B449-8C548F63546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8489" y="2242457"/>
            <a:ext cx="7756263" cy="4354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88361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E1B0D6-8A8E-4A8B-8F72-BCD007DA08A9}"/>
              </a:ext>
            </a:extLst>
          </p:cNvPr>
          <p:cNvSpPr>
            <a:spLocks noGrp="1"/>
          </p:cNvSpPr>
          <p:nvPr>
            <p:ph type="title"/>
          </p:nvPr>
        </p:nvSpPr>
        <p:spPr/>
        <p:txBody>
          <a:bodyPr/>
          <a:lstStyle/>
          <a:p>
            <a:r>
              <a:rPr lang="en-US" b="1" dirty="0"/>
              <a:t>Bronchopneumonia</a:t>
            </a:r>
            <a:endParaRPr lang="en-US" dirty="0"/>
          </a:p>
        </p:txBody>
      </p:sp>
      <p:pic>
        <p:nvPicPr>
          <p:cNvPr id="5" name="Content Placeholder 4">
            <a:extLst>
              <a:ext uri="{FF2B5EF4-FFF2-40B4-BE49-F238E27FC236}">
                <a16:creationId xmlns:a16="http://schemas.microsoft.com/office/drawing/2014/main" id="{8EE13957-3113-4619-8949-F3AD0B8B0E40}"/>
              </a:ext>
            </a:extLst>
          </p:cNvPr>
          <p:cNvPicPr>
            <a:picLocks noGrp="1" noChangeAspect="1"/>
          </p:cNvPicPr>
          <p:nvPr>
            <p:ph idx="1"/>
          </p:nvPr>
        </p:nvPicPr>
        <p:blipFill rotWithShape="1">
          <a:blip r:embed="rId2"/>
          <a:srcRect l="13657" t="10902" r="49178" b="9557"/>
          <a:stretch/>
        </p:blipFill>
        <p:spPr>
          <a:xfrm>
            <a:off x="688490" y="2247900"/>
            <a:ext cx="7756263" cy="4610100"/>
          </a:xfrm>
          <a:prstGeom prst="rect">
            <a:avLst/>
          </a:prstGeom>
        </p:spPr>
      </p:pic>
    </p:spTree>
    <p:extLst>
      <p:ext uri="{BB962C8B-B14F-4D97-AF65-F5344CB8AC3E}">
        <p14:creationId xmlns:p14="http://schemas.microsoft.com/office/powerpoint/2010/main" val="36407928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D43DAD-E3B0-4AB0-AB77-03D591D4A8E9}"/>
              </a:ext>
            </a:extLst>
          </p:cNvPr>
          <p:cNvSpPr>
            <a:spLocks noGrp="1"/>
          </p:cNvSpPr>
          <p:nvPr>
            <p:ph type="title"/>
          </p:nvPr>
        </p:nvSpPr>
        <p:spPr/>
        <p:txBody>
          <a:bodyPr/>
          <a:lstStyle/>
          <a:p>
            <a:r>
              <a:rPr lang="en-US" b="1" dirty="0"/>
              <a:t>Bronchopneumonia</a:t>
            </a:r>
            <a:endParaRPr lang="en-US" dirty="0"/>
          </a:p>
        </p:txBody>
      </p:sp>
      <p:pic>
        <p:nvPicPr>
          <p:cNvPr id="5" name="Content Placeholder 4">
            <a:extLst>
              <a:ext uri="{FF2B5EF4-FFF2-40B4-BE49-F238E27FC236}">
                <a16:creationId xmlns:a16="http://schemas.microsoft.com/office/drawing/2014/main" id="{44C747D4-0765-487C-9B16-3FAFE6463079}"/>
              </a:ext>
            </a:extLst>
          </p:cNvPr>
          <p:cNvPicPr>
            <a:picLocks noGrp="1" noChangeAspect="1"/>
          </p:cNvPicPr>
          <p:nvPr>
            <p:ph idx="1"/>
          </p:nvPr>
        </p:nvPicPr>
        <p:blipFill rotWithShape="1">
          <a:blip r:embed="rId2"/>
          <a:srcRect l="13993" t="14112" r="48619" b="16800"/>
          <a:stretch/>
        </p:blipFill>
        <p:spPr>
          <a:xfrm>
            <a:off x="688490" y="2247900"/>
            <a:ext cx="7756263" cy="4610100"/>
          </a:xfrm>
          <a:prstGeom prst="rect">
            <a:avLst/>
          </a:prstGeom>
        </p:spPr>
      </p:pic>
    </p:spTree>
    <p:extLst>
      <p:ext uri="{BB962C8B-B14F-4D97-AF65-F5344CB8AC3E}">
        <p14:creationId xmlns:p14="http://schemas.microsoft.com/office/powerpoint/2010/main" val="25141365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649373-9E69-4D8C-AB8D-346C93F448CA}"/>
              </a:ext>
            </a:extLst>
          </p:cNvPr>
          <p:cNvSpPr>
            <a:spLocks noGrp="1"/>
          </p:cNvSpPr>
          <p:nvPr>
            <p:ph type="title"/>
          </p:nvPr>
        </p:nvSpPr>
        <p:spPr/>
        <p:txBody>
          <a:bodyPr/>
          <a:lstStyle/>
          <a:p>
            <a:r>
              <a:rPr lang="en-US" b="1" dirty="0"/>
              <a:t>Aspiration Pneumonia</a:t>
            </a:r>
            <a:endParaRPr lang="en-US" dirty="0"/>
          </a:p>
        </p:txBody>
      </p:sp>
      <p:pic>
        <p:nvPicPr>
          <p:cNvPr id="5" name="Content Placeholder 4">
            <a:extLst>
              <a:ext uri="{FF2B5EF4-FFF2-40B4-BE49-F238E27FC236}">
                <a16:creationId xmlns:a16="http://schemas.microsoft.com/office/drawing/2014/main" id="{B31CB2CD-D82E-4655-9AA6-E733989F5D4F}"/>
              </a:ext>
            </a:extLst>
          </p:cNvPr>
          <p:cNvPicPr>
            <a:picLocks noGrp="1" noChangeAspect="1"/>
          </p:cNvPicPr>
          <p:nvPr>
            <p:ph idx="1"/>
          </p:nvPr>
        </p:nvPicPr>
        <p:blipFill rotWithShape="1">
          <a:blip r:embed="rId2"/>
          <a:srcRect l="672" t="10927" r="63619" b="35514"/>
          <a:stretch/>
        </p:blipFill>
        <p:spPr>
          <a:xfrm>
            <a:off x="2272454" y="2247900"/>
            <a:ext cx="4599091" cy="3878263"/>
          </a:xfrm>
          <a:prstGeom prst="rect">
            <a:avLst/>
          </a:prstGeom>
        </p:spPr>
      </p:pic>
    </p:spTree>
    <p:extLst>
      <p:ext uri="{BB962C8B-B14F-4D97-AF65-F5344CB8AC3E}">
        <p14:creationId xmlns:p14="http://schemas.microsoft.com/office/powerpoint/2010/main" val="437026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2C643F-34B2-492D-85EB-82AD90676EE8}"/>
              </a:ext>
            </a:extLst>
          </p:cNvPr>
          <p:cNvSpPr>
            <a:spLocks noGrp="1"/>
          </p:cNvSpPr>
          <p:nvPr>
            <p:ph type="title"/>
          </p:nvPr>
        </p:nvSpPr>
        <p:spPr/>
        <p:txBody>
          <a:bodyPr/>
          <a:lstStyle/>
          <a:p>
            <a:r>
              <a:rPr lang="en-US" sz="4000" dirty="0"/>
              <a:t>Masson Trichrome stain to any kind of fibrosis well appear blue  </a:t>
            </a:r>
          </a:p>
        </p:txBody>
      </p:sp>
      <p:pic>
        <p:nvPicPr>
          <p:cNvPr id="5" name="Content Placeholder 4">
            <a:extLst>
              <a:ext uri="{FF2B5EF4-FFF2-40B4-BE49-F238E27FC236}">
                <a16:creationId xmlns:a16="http://schemas.microsoft.com/office/drawing/2014/main" id="{99FC880F-4945-4320-9395-FBC4588FD207}"/>
              </a:ext>
            </a:extLst>
          </p:cNvPr>
          <p:cNvPicPr>
            <a:picLocks noGrp="1" noChangeAspect="1"/>
          </p:cNvPicPr>
          <p:nvPr>
            <p:ph idx="1"/>
          </p:nvPr>
        </p:nvPicPr>
        <p:blipFill rotWithShape="1">
          <a:blip r:embed="rId2"/>
          <a:srcRect l="13545" t="12121" r="51642" b="38900"/>
          <a:stretch/>
        </p:blipFill>
        <p:spPr>
          <a:xfrm>
            <a:off x="415637" y="2177936"/>
            <a:ext cx="8155274" cy="4887882"/>
          </a:xfrm>
          <a:prstGeom prst="rect">
            <a:avLst/>
          </a:prstGeom>
        </p:spPr>
      </p:pic>
    </p:spTree>
    <p:extLst>
      <p:ext uri="{BB962C8B-B14F-4D97-AF65-F5344CB8AC3E}">
        <p14:creationId xmlns:p14="http://schemas.microsoft.com/office/powerpoint/2010/main" val="30990774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14B5E7-C9C0-403F-A925-6B2B2A90F0F6}"/>
              </a:ext>
            </a:extLst>
          </p:cNvPr>
          <p:cNvSpPr>
            <a:spLocks noGrp="1"/>
          </p:cNvSpPr>
          <p:nvPr>
            <p:ph type="title"/>
          </p:nvPr>
        </p:nvSpPr>
        <p:spPr/>
        <p:txBody>
          <a:bodyPr/>
          <a:lstStyle/>
          <a:p>
            <a:r>
              <a:rPr lang="en-US" dirty="0"/>
              <a:t>Lipid pneumonia</a:t>
            </a:r>
          </a:p>
        </p:txBody>
      </p:sp>
      <p:pic>
        <p:nvPicPr>
          <p:cNvPr id="5" name="Content Placeholder 4">
            <a:extLst>
              <a:ext uri="{FF2B5EF4-FFF2-40B4-BE49-F238E27FC236}">
                <a16:creationId xmlns:a16="http://schemas.microsoft.com/office/drawing/2014/main" id="{75029B8B-D8BC-42EA-8B6C-7F94024A7244}"/>
              </a:ext>
            </a:extLst>
          </p:cNvPr>
          <p:cNvPicPr>
            <a:picLocks noGrp="1" noChangeAspect="1"/>
          </p:cNvPicPr>
          <p:nvPr>
            <p:ph idx="1"/>
          </p:nvPr>
        </p:nvPicPr>
        <p:blipFill rotWithShape="1">
          <a:blip r:embed="rId2"/>
          <a:srcRect l="783" t="11548" r="62501" b="35042"/>
          <a:stretch/>
        </p:blipFill>
        <p:spPr>
          <a:xfrm>
            <a:off x="688490" y="2247900"/>
            <a:ext cx="7756262" cy="4435929"/>
          </a:xfrm>
          <a:prstGeom prst="rect">
            <a:avLst/>
          </a:prstGeom>
        </p:spPr>
      </p:pic>
    </p:spTree>
    <p:extLst>
      <p:ext uri="{BB962C8B-B14F-4D97-AF65-F5344CB8AC3E}">
        <p14:creationId xmlns:p14="http://schemas.microsoft.com/office/powerpoint/2010/main" val="6458337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820684-AE73-439B-964C-168404C1167E}"/>
              </a:ext>
            </a:extLst>
          </p:cNvPr>
          <p:cNvSpPr>
            <a:spLocks noGrp="1"/>
          </p:cNvSpPr>
          <p:nvPr>
            <p:ph type="title"/>
          </p:nvPr>
        </p:nvSpPr>
        <p:spPr/>
        <p:txBody>
          <a:bodyPr/>
          <a:lstStyle/>
          <a:p>
            <a:r>
              <a:rPr lang="en-US" dirty="0"/>
              <a:t>Lipid pneumonia</a:t>
            </a:r>
          </a:p>
        </p:txBody>
      </p:sp>
      <p:pic>
        <p:nvPicPr>
          <p:cNvPr id="5" name="Content Placeholder 4">
            <a:extLst>
              <a:ext uri="{FF2B5EF4-FFF2-40B4-BE49-F238E27FC236}">
                <a16:creationId xmlns:a16="http://schemas.microsoft.com/office/drawing/2014/main" id="{1028ED98-AAC9-4E1A-8C8C-603C3E735F46}"/>
              </a:ext>
            </a:extLst>
          </p:cNvPr>
          <p:cNvPicPr>
            <a:picLocks noGrp="1" noChangeAspect="1"/>
          </p:cNvPicPr>
          <p:nvPr>
            <p:ph idx="1"/>
          </p:nvPr>
        </p:nvPicPr>
        <p:blipFill rotWithShape="1">
          <a:blip r:embed="rId2"/>
          <a:srcRect l="672" t="12121" r="62948" b="31732"/>
          <a:stretch/>
        </p:blipFill>
        <p:spPr>
          <a:xfrm>
            <a:off x="688489" y="2247900"/>
            <a:ext cx="7756263" cy="4610100"/>
          </a:xfrm>
          <a:prstGeom prst="rect">
            <a:avLst/>
          </a:prstGeom>
        </p:spPr>
      </p:pic>
    </p:spTree>
    <p:extLst>
      <p:ext uri="{BB962C8B-B14F-4D97-AF65-F5344CB8AC3E}">
        <p14:creationId xmlns:p14="http://schemas.microsoft.com/office/powerpoint/2010/main" val="14442644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A6CD9C-0C68-4259-8FAA-7AD3037418EB}"/>
              </a:ext>
            </a:extLst>
          </p:cNvPr>
          <p:cNvSpPr>
            <a:spLocks noGrp="1"/>
          </p:cNvSpPr>
          <p:nvPr>
            <p:ph type="title"/>
          </p:nvPr>
        </p:nvSpPr>
        <p:spPr/>
        <p:txBody>
          <a:bodyPr/>
          <a:lstStyle/>
          <a:p>
            <a:r>
              <a:rPr lang="en-US" dirty="0"/>
              <a:t>Lung abscess </a:t>
            </a:r>
          </a:p>
        </p:txBody>
      </p:sp>
      <p:pic>
        <p:nvPicPr>
          <p:cNvPr id="5" name="Content Placeholder 4">
            <a:extLst>
              <a:ext uri="{FF2B5EF4-FFF2-40B4-BE49-F238E27FC236}">
                <a16:creationId xmlns:a16="http://schemas.microsoft.com/office/drawing/2014/main" id="{1E7C8E1C-9CA3-46CC-8444-583235D68C4C}"/>
              </a:ext>
            </a:extLst>
          </p:cNvPr>
          <p:cNvPicPr>
            <a:picLocks noGrp="1" noChangeAspect="1"/>
          </p:cNvPicPr>
          <p:nvPr>
            <p:ph idx="1"/>
          </p:nvPr>
        </p:nvPicPr>
        <p:blipFill rotWithShape="1">
          <a:blip r:embed="rId2"/>
          <a:srcRect l="895" t="11723" r="62164" b="12220"/>
          <a:stretch/>
        </p:blipFill>
        <p:spPr>
          <a:xfrm>
            <a:off x="688490" y="2204357"/>
            <a:ext cx="7756263" cy="4327072"/>
          </a:xfrm>
          <a:prstGeom prst="rect">
            <a:avLst/>
          </a:prstGeom>
        </p:spPr>
      </p:pic>
    </p:spTree>
    <p:extLst>
      <p:ext uri="{BB962C8B-B14F-4D97-AF65-F5344CB8AC3E}">
        <p14:creationId xmlns:p14="http://schemas.microsoft.com/office/powerpoint/2010/main" val="15150778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9D5A06-F428-4BE5-A002-20EEB1F18455}"/>
              </a:ext>
            </a:extLst>
          </p:cNvPr>
          <p:cNvSpPr>
            <a:spLocks noGrp="1"/>
          </p:cNvSpPr>
          <p:nvPr>
            <p:ph type="title"/>
          </p:nvPr>
        </p:nvSpPr>
        <p:spPr/>
        <p:txBody>
          <a:bodyPr/>
          <a:lstStyle/>
          <a:p>
            <a:r>
              <a:rPr lang="en-US" dirty="0"/>
              <a:t>Lung abscess </a:t>
            </a:r>
          </a:p>
        </p:txBody>
      </p:sp>
      <p:pic>
        <p:nvPicPr>
          <p:cNvPr id="5" name="Content Placeholder 4">
            <a:extLst>
              <a:ext uri="{FF2B5EF4-FFF2-40B4-BE49-F238E27FC236}">
                <a16:creationId xmlns:a16="http://schemas.microsoft.com/office/drawing/2014/main" id="{41EF90ED-190E-4EF2-9543-BFFA83F92352}"/>
              </a:ext>
            </a:extLst>
          </p:cNvPr>
          <p:cNvPicPr>
            <a:picLocks noGrp="1" noChangeAspect="1"/>
          </p:cNvPicPr>
          <p:nvPr>
            <p:ph idx="1"/>
          </p:nvPr>
        </p:nvPicPr>
        <p:blipFill rotWithShape="1">
          <a:blip r:embed="rId2"/>
          <a:srcRect l="896" t="11125" r="62500" b="17795"/>
          <a:stretch/>
        </p:blipFill>
        <p:spPr>
          <a:xfrm>
            <a:off x="688491" y="2247900"/>
            <a:ext cx="7756262" cy="4283529"/>
          </a:xfrm>
          <a:prstGeom prst="rect">
            <a:avLst/>
          </a:prstGeom>
        </p:spPr>
      </p:pic>
    </p:spTree>
    <p:extLst>
      <p:ext uri="{BB962C8B-B14F-4D97-AF65-F5344CB8AC3E}">
        <p14:creationId xmlns:p14="http://schemas.microsoft.com/office/powerpoint/2010/main" val="16233865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DCA4F3-650A-4DB8-B5B9-4823BF882391}"/>
              </a:ext>
            </a:extLst>
          </p:cNvPr>
          <p:cNvSpPr>
            <a:spLocks noGrp="1"/>
          </p:cNvSpPr>
          <p:nvPr>
            <p:ph type="title"/>
          </p:nvPr>
        </p:nvSpPr>
        <p:spPr/>
        <p:txBody>
          <a:bodyPr/>
          <a:lstStyle/>
          <a:p>
            <a:r>
              <a:rPr lang="en-US" dirty="0"/>
              <a:t>Lung abscess </a:t>
            </a:r>
          </a:p>
        </p:txBody>
      </p:sp>
      <p:pic>
        <p:nvPicPr>
          <p:cNvPr id="5" name="Content Placeholder 4">
            <a:extLst>
              <a:ext uri="{FF2B5EF4-FFF2-40B4-BE49-F238E27FC236}">
                <a16:creationId xmlns:a16="http://schemas.microsoft.com/office/drawing/2014/main" id="{15588DDD-4C1D-41C3-A14E-624B095CB6C4}"/>
              </a:ext>
            </a:extLst>
          </p:cNvPr>
          <p:cNvPicPr>
            <a:picLocks noGrp="1" noChangeAspect="1"/>
          </p:cNvPicPr>
          <p:nvPr>
            <p:ph idx="1"/>
          </p:nvPr>
        </p:nvPicPr>
        <p:blipFill rotWithShape="1">
          <a:blip r:embed="rId2"/>
          <a:srcRect l="560" t="10528" r="62947" b="35714"/>
          <a:stretch/>
        </p:blipFill>
        <p:spPr>
          <a:xfrm>
            <a:off x="688490" y="2247900"/>
            <a:ext cx="7756263" cy="4283529"/>
          </a:xfrm>
          <a:prstGeom prst="rect">
            <a:avLst/>
          </a:prstGeom>
        </p:spPr>
      </p:pic>
    </p:spTree>
    <p:extLst>
      <p:ext uri="{BB962C8B-B14F-4D97-AF65-F5344CB8AC3E}">
        <p14:creationId xmlns:p14="http://schemas.microsoft.com/office/powerpoint/2010/main" val="17534850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83CC50-6EE8-4E1C-9936-E51BD584A381}"/>
              </a:ext>
            </a:extLst>
          </p:cNvPr>
          <p:cNvSpPr>
            <a:spLocks noGrp="1"/>
          </p:cNvSpPr>
          <p:nvPr>
            <p:ph type="title"/>
          </p:nvPr>
        </p:nvSpPr>
        <p:spPr/>
        <p:txBody>
          <a:bodyPr/>
          <a:lstStyle/>
          <a:p>
            <a:r>
              <a:rPr lang="en-US" dirty="0"/>
              <a:t>Lung abscess </a:t>
            </a:r>
          </a:p>
        </p:txBody>
      </p:sp>
      <p:pic>
        <p:nvPicPr>
          <p:cNvPr id="5" name="Content Placeholder 4">
            <a:extLst>
              <a:ext uri="{FF2B5EF4-FFF2-40B4-BE49-F238E27FC236}">
                <a16:creationId xmlns:a16="http://schemas.microsoft.com/office/drawing/2014/main" id="{C5FC368E-B445-4655-B1DA-546554819058}"/>
              </a:ext>
            </a:extLst>
          </p:cNvPr>
          <p:cNvPicPr>
            <a:picLocks noGrp="1" noChangeAspect="1"/>
          </p:cNvPicPr>
          <p:nvPr>
            <p:ph idx="1"/>
          </p:nvPr>
        </p:nvPicPr>
        <p:blipFill rotWithShape="1">
          <a:blip r:embed="rId2"/>
          <a:srcRect l="671" t="13316" r="62277" b="31136"/>
          <a:stretch/>
        </p:blipFill>
        <p:spPr>
          <a:xfrm>
            <a:off x="688490" y="2247900"/>
            <a:ext cx="7756263" cy="4435929"/>
          </a:xfrm>
          <a:prstGeom prst="rect">
            <a:avLst/>
          </a:prstGeom>
        </p:spPr>
      </p:pic>
    </p:spTree>
    <p:extLst>
      <p:ext uri="{BB962C8B-B14F-4D97-AF65-F5344CB8AC3E}">
        <p14:creationId xmlns:p14="http://schemas.microsoft.com/office/powerpoint/2010/main" val="30900128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683C99-7C15-42E2-B780-770C306AE9B7}"/>
              </a:ext>
            </a:extLst>
          </p:cNvPr>
          <p:cNvSpPr>
            <a:spLocks noGrp="1"/>
          </p:cNvSpPr>
          <p:nvPr>
            <p:ph type="title"/>
          </p:nvPr>
        </p:nvSpPr>
        <p:spPr/>
        <p:txBody>
          <a:bodyPr/>
          <a:lstStyle/>
          <a:p>
            <a:r>
              <a:rPr lang="en-US" dirty="0"/>
              <a:t>Tuberculosis </a:t>
            </a:r>
          </a:p>
        </p:txBody>
      </p:sp>
      <p:pic>
        <p:nvPicPr>
          <p:cNvPr id="4" name="Content Placeholder 3">
            <a:extLst>
              <a:ext uri="{FF2B5EF4-FFF2-40B4-BE49-F238E27FC236}">
                <a16:creationId xmlns:a16="http://schemas.microsoft.com/office/drawing/2014/main" id="{037DD1E4-270E-423E-BBFD-576BAB4C0B6E}"/>
              </a:ext>
            </a:extLst>
          </p:cNvPr>
          <p:cNvPicPr>
            <a:picLocks noGrp="1" noChangeAspect="1"/>
          </p:cNvPicPr>
          <p:nvPr>
            <p:ph idx="1"/>
          </p:nvPr>
        </p:nvPicPr>
        <p:blipFill rotWithShape="1">
          <a:blip r:embed="rId2"/>
          <a:srcRect l="672" t="11524" r="63507" b="6844"/>
          <a:stretch/>
        </p:blipFill>
        <p:spPr>
          <a:xfrm>
            <a:off x="3058529" y="2247900"/>
            <a:ext cx="3026941" cy="3878263"/>
          </a:xfrm>
          <a:prstGeom prst="rect">
            <a:avLst/>
          </a:prstGeom>
        </p:spPr>
      </p:pic>
    </p:spTree>
    <p:extLst>
      <p:ext uri="{BB962C8B-B14F-4D97-AF65-F5344CB8AC3E}">
        <p14:creationId xmlns:p14="http://schemas.microsoft.com/office/powerpoint/2010/main" val="16318713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3B1C9B-3E2B-41C3-89BB-53A38D25BED7}"/>
              </a:ext>
            </a:extLst>
          </p:cNvPr>
          <p:cNvSpPr>
            <a:spLocks noGrp="1"/>
          </p:cNvSpPr>
          <p:nvPr>
            <p:ph type="title"/>
          </p:nvPr>
        </p:nvSpPr>
        <p:spPr/>
        <p:txBody>
          <a:bodyPr/>
          <a:lstStyle/>
          <a:p>
            <a:r>
              <a:rPr lang="en-US" dirty="0"/>
              <a:t>Tuberculosis </a:t>
            </a:r>
          </a:p>
        </p:txBody>
      </p:sp>
      <p:pic>
        <p:nvPicPr>
          <p:cNvPr id="4" name="Content Placeholder 3">
            <a:extLst>
              <a:ext uri="{FF2B5EF4-FFF2-40B4-BE49-F238E27FC236}">
                <a16:creationId xmlns:a16="http://schemas.microsoft.com/office/drawing/2014/main" id="{3BAED831-4C1D-4860-A613-D3E249158D27}"/>
              </a:ext>
            </a:extLst>
          </p:cNvPr>
          <p:cNvPicPr>
            <a:picLocks noGrp="1" noChangeAspect="1"/>
          </p:cNvPicPr>
          <p:nvPr>
            <p:ph idx="1"/>
          </p:nvPr>
        </p:nvPicPr>
        <p:blipFill rotWithShape="1">
          <a:blip r:embed="rId2"/>
          <a:srcRect l="330" t="10527" r="64402" b="14610"/>
          <a:stretch/>
        </p:blipFill>
        <p:spPr>
          <a:xfrm>
            <a:off x="2947161" y="2247900"/>
            <a:ext cx="3249677" cy="3878263"/>
          </a:xfrm>
          <a:prstGeom prst="rect">
            <a:avLst/>
          </a:prstGeom>
        </p:spPr>
      </p:pic>
    </p:spTree>
    <p:extLst>
      <p:ext uri="{BB962C8B-B14F-4D97-AF65-F5344CB8AC3E}">
        <p14:creationId xmlns:p14="http://schemas.microsoft.com/office/powerpoint/2010/main" val="30478716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47CE6D-9DC2-49DF-A5E6-8D7126493609}"/>
              </a:ext>
            </a:extLst>
          </p:cNvPr>
          <p:cNvSpPr>
            <a:spLocks noGrp="1"/>
          </p:cNvSpPr>
          <p:nvPr>
            <p:ph type="title"/>
          </p:nvPr>
        </p:nvSpPr>
        <p:spPr/>
        <p:txBody>
          <a:bodyPr/>
          <a:lstStyle/>
          <a:p>
            <a:r>
              <a:rPr lang="en-US" dirty="0"/>
              <a:t>Tuberculosis </a:t>
            </a:r>
          </a:p>
        </p:txBody>
      </p:sp>
      <p:pic>
        <p:nvPicPr>
          <p:cNvPr id="4" name="Content Placeholder 3">
            <a:extLst>
              <a:ext uri="{FF2B5EF4-FFF2-40B4-BE49-F238E27FC236}">
                <a16:creationId xmlns:a16="http://schemas.microsoft.com/office/drawing/2014/main" id="{3121871D-854E-4457-91AE-8B721C23CBF3}"/>
              </a:ext>
            </a:extLst>
          </p:cNvPr>
          <p:cNvPicPr>
            <a:picLocks noGrp="1" noChangeAspect="1"/>
          </p:cNvPicPr>
          <p:nvPr>
            <p:ph idx="1"/>
          </p:nvPr>
        </p:nvPicPr>
        <p:blipFill rotWithShape="1">
          <a:blip r:embed="rId2"/>
          <a:srcRect l="784" t="10926" r="63172" b="8635"/>
          <a:stretch/>
        </p:blipFill>
        <p:spPr>
          <a:xfrm>
            <a:off x="3026521" y="2247900"/>
            <a:ext cx="3090957" cy="3878263"/>
          </a:xfrm>
          <a:prstGeom prst="rect">
            <a:avLst/>
          </a:prstGeom>
        </p:spPr>
      </p:pic>
    </p:spTree>
    <p:extLst>
      <p:ext uri="{BB962C8B-B14F-4D97-AF65-F5344CB8AC3E}">
        <p14:creationId xmlns:p14="http://schemas.microsoft.com/office/powerpoint/2010/main" val="12106125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A57479-5839-4DC7-96BC-82CDFED4D2C9}"/>
              </a:ext>
            </a:extLst>
          </p:cNvPr>
          <p:cNvSpPr>
            <a:spLocks noGrp="1"/>
          </p:cNvSpPr>
          <p:nvPr>
            <p:ph type="title"/>
          </p:nvPr>
        </p:nvSpPr>
        <p:spPr/>
        <p:txBody>
          <a:bodyPr/>
          <a:lstStyle/>
          <a:p>
            <a:r>
              <a:rPr lang="en-US" dirty="0"/>
              <a:t>Tuberculosis </a:t>
            </a:r>
          </a:p>
        </p:txBody>
      </p:sp>
      <p:pic>
        <p:nvPicPr>
          <p:cNvPr id="4" name="Content Placeholder 3">
            <a:extLst>
              <a:ext uri="{FF2B5EF4-FFF2-40B4-BE49-F238E27FC236}">
                <a16:creationId xmlns:a16="http://schemas.microsoft.com/office/drawing/2014/main" id="{0C46B4C6-B8A1-4691-A7E9-F114639FC3DD}"/>
              </a:ext>
            </a:extLst>
          </p:cNvPr>
          <p:cNvPicPr>
            <a:picLocks noGrp="1" noChangeAspect="1"/>
          </p:cNvPicPr>
          <p:nvPr>
            <p:ph idx="1"/>
          </p:nvPr>
        </p:nvPicPr>
        <p:blipFill rotWithShape="1">
          <a:blip r:embed="rId2"/>
          <a:srcRect l="672" t="10728" r="62052" b="6644"/>
          <a:stretch/>
        </p:blipFill>
        <p:spPr>
          <a:xfrm>
            <a:off x="3016039" y="2269671"/>
            <a:ext cx="3111922" cy="3878263"/>
          </a:xfrm>
          <a:prstGeom prst="rect">
            <a:avLst/>
          </a:prstGeom>
        </p:spPr>
      </p:pic>
    </p:spTree>
    <p:extLst>
      <p:ext uri="{BB962C8B-B14F-4D97-AF65-F5344CB8AC3E}">
        <p14:creationId xmlns:p14="http://schemas.microsoft.com/office/powerpoint/2010/main" val="535416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D3651D-D485-4B5C-A646-841DDC51DC45}"/>
              </a:ext>
            </a:extLst>
          </p:cNvPr>
          <p:cNvSpPr>
            <a:spLocks noGrp="1"/>
          </p:cNvSpPr>
          <p:nvPr>
            <p:ph type="title"/>
          </p:nvPr>
        </p:nvSpPr>
        <p:spPr/>
        <p:txBody>
          <a:bodyPr/>
          <a:lstStyle/>
          <a:p>
            <a:r>
              <a:rPr kumimoji="0" lang="en-US" sz="4400" b="1" i="0" u="sng" strike="noStrike" kern="1200" cap="none" spc="0" normalizeH="0" baseline="0" noProof="0" dirty="0">
                <a:ln>
                  <a:noFill/>
                </a:ln>
                <a:solidFill>
                  <a:prstClr val="black"/>
                </a:solidFill>
                <a:effectLst/>
                <a:uLnTx/>
                <a:uFillTx/>
                <a:latin typeface="Calibri Light" panose="020F0302020204030204"/>
                <a:ea typeface="+mj-ea"/>
                <a:cs typeface="+mj-cs"/>
              </a:rPr>
              <a:t>Idiopathic pulmonary fibrosis</a:t>
            </a:r>
            <a:br>
              <a:rPr kumimoji="0" lang="en-US" sz="4400" b="1" i="0" u="sng"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en-US" sz="3000" b="1" i="0" u="sng" strike="noStrike" kern="1200" cap="none" spc="0" normalizeH="0" baseline="0" noProof="0" dirty="0">
                <a:ln>
                  <a:noFill/>
                </a:ln>
                <a:solidFill>
                  <a:prstClr val="black"/>
                </a:solidFill>
                <a:effectLst/>
                <a:uLnTx/>
                <a:uFillTx/>
                <a:latin typeface="Calibri Light" panose="020F0302020204030204"/>
                <a:ea typeface="+mj-ea"/>
                <a:cs typeface="+mj-cs"/>
              </a:rPr>
              <a:t>cystically dilated space lined with type 2 pneumocytes </a:t>
            </a:r>
            <a:endParaRPr lang="en-US" dirty="0"/>
          </a:p>
        </p:txBody>
      </p:sp>
      <p:pic>
        <p:nvPicPr>
          <p:cNvPr id="5" name="Content Placeholder 4">
            <a:extLst>
              <a:ext uri="{FF2B5EF4-FFF2-40B4-BE49-F238E27FC236}">
                <a16:creationId xmlns:a16="http://schemas.microsoft.com/office/drawing/2014/main" id="{11A5964B-8C91-4389-B69B-07D43A34DA86}"/>
              </a:ext>
            </a:extLst>
          </p:cNvPr>
          <p:cNvPicPr>
            <a:picLocks noGrp="1" noChangeAspect="1"/>
          </p:cNvPicPr>
          <p:nvPr>
            <p:ph idx="1"/>
          </p:nvPr>
        </p:nvPicPr>
        <p:blipFill rotWithShape="1">
          <a:blip r:embed="rId2"/>
          <a:srcRect l="27761" t="17099" r="25448" b="15206"/>
          <a:stretch/>
        </p:blipFill>
        <p:spPr>
          <a:xfrm>
            <a:off x="2188021" y="2247900"/>
            <a:ext cx="4767958" cy="3878263"/>
          </a:xfrm>
          <a:prstGeom prst="rect">
            <a:avLst/>
          </a:prstGeom>
        </p:spPr>
      </p:pic>
    </p:spTree>
    <p:extLst>
      <p:ext uri="{BB962C8B-B14F-4D97-AF65-F5344CB8AC3E}">
        <p14:creationId xmlns:p14="http://schemas.microsoft.com/office/powerpoint/2010/main" val="24248067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8DB11A-8715-4A8A-8258-F192E88C312A}"/>
              </a:ext>
            </a:extLst>
          </p:cNvPr>
          <p:cNvSpPr>
            <a:spLocks noGrp="1"/>
          </p:cNvSpPr>
          <p:nvPr>
            <p:ph type="title"/>
          </p:nvPr>
        </p:nvSpPr>
        <p:spPr/>
        <p:txBody>
          <a:bodyPr/>
          <a:lstStyle/>
          <a:p>
            <a:r>
              <a:rPr lang="en-US" dirty="0"/>
              <a:t>Tuberculosis </a:t>
            </a:r>
          </a:p>
        </p:txBody>
      </p:sp>
      <p:pic>
        <p:nvPicPr>
          <p:cNvPr id="4" name="Content Placeholder 3">
            <a:extLst>
              <a:ext uri="{FF2B5EF4-FFF2-40B4-BE49-F238E27FC236}">
                <a16:creationId xmlns:a16="http://schemas.microsoft.com/office/drawing/2014/main" id="{0774D5AD-9845-473C-8528-07CC4F092C3B}"/>
              </a:ext>
            </a:extLst>
          </p:cNvPr>
          <p:cNvPicPr>
            <a:picLocks noGrp="1" noChangeAspect="1"/>
          </p:cNvPicPr>
          <p:nvPr>
            <p:ph idx="1"/>
          </p:nvPr>
        </p:nvPicPr>
        <p:blipFill rotWithShape="1">
          <a:blip r:embed="rId2"/>
          <a:srcRect l="783" t="17099" r="62948" b="29541"/>
          <a:stretch/>
        </p:blipFill>
        <p:spPr>
          <a:xfrm>
            <a:off x="2227682" y="2247900"/>
            <a:ext cx="4688635" cy="3878263"/>
          </a:xfrm>
          <a:prstGeom prst="rect">
            <a:avLst/>
          </a:prstGeom>
        </p:spPr>
      </p:pic>
    </p:spTree>
    <p:extLst>
      <p:ext uri="{BB962C8B-B14F-4D97-AF65-F5344CB8AC3E}">
        <p14:creationId xmlns:p14="http://schemas.microsoft.com/office/powerpoint/2010/main" val="1867006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34118-2CBD-478C-8A3B-72BCC96593D7}"/>
              </a:ext>
            </a:extLst>
          </p:cNvPr>
          <p:cNvSpPr>
            <a:spLocks noGrp="1"/>
          </p:cNvSpPr>
          <p:nvPr>
            <p:ph type="title"/>
          </p:nvPr>
        </p:nvSpPr>
        <p:spPr/>
        <p:txBody>
          <a:bodyPr/>
          <a:lstStyle/>
          <a:p>
            <a:r>
              <a:rPr lang="en-US" dirty="0"/>
              <a:t>Tuberculosis </a:t>
            </a:r>
          </a:p>
        </p:txBody>
      </p:sp>
      <p:pic>
        <p:nvPicPr>
          <p:cNvPr id="4" name="Content Placeholder 3">
            <a:extLst>
              <a:ext uri="{FF2B5EF4-FFF2-40B4-BE49-F238E27FC236}">
                <a16:creationId xmlns:a16="http://schemas.microsoft.com/office/drawing/2014/main" id="{AE9D1EC4-E4CF-413A-B587-67B6DD6E5B62}"/>
              </a:ext>
            </a:extLst>
          </p:cNvPr>
          <p:cNvPicPr>
            <a:picLocks noGrp="1" noChangeAspect="1"/>
          </p:cNvPicPr>
          <p:nvPr>
            <p:ph idx="1"/>
          </p:nvPr>
        </p:nvPicPr>
        <p:blipFill rotWithShape="1">
          <a:blip r:embed="rId2"/>
          <a:srcRect l="672" t="10131" r="62947" b="32727"/>
          <a:stretch/>
        </p:blipFill>
        <p:spPr>
          <a:xfrm>
            <a:off x="2376083" y="2247900"/>
            <a:ext cx="4391833" cy="3878263"/>
          </a:xfrm>
          <a:prstGeom prst="rect">
            <a:avLst/>
          </a:prstGeom>
        </p:spPr>
      </p:pic>
    </p:spTree>
    <p:extLst>
      <p:ext uri="{BB962C8B-B14F-4D97-AF65-F5344CB8AC3E}">
        <p14:creationId xmlns:p14="http://schemas.microsoft.com/office/powerpoint/2010/main" val="39646486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530F38-8A1E-4674-8A85-D994CAD95B02}"/>
              </a:ext>
            </a:extLst>
          </p:cNvPr>
          <p:cNvSpPr>
            <a:spLocks noGrp="1"/>
          </p:cNvSpPr>
          <p:nvPr>
            <p:ph type="title"/>
          </p:nvPr>
        </p:nvSpPr>
        <p:spPr/>
        <p:txBody>
          <a:bodyPr/>
          <a:lstStyle/>
          <a:p>
            <a:r>
              <a:rPr lang="en-US" dirty="0"/>
              <a:t>Tuberculosis </a:t>
            </a:r>
          </a:p>
        </p:txBody>
      </p:sp>
      <p:pic>
        <p:nvPicPr>
          <p:cNvPr id="4" name="Content Placeholder 3">
            <a:extLst>
              <a:ext uri="{FF2B5EF4-FFF2-40B4-BE49-F238E27FC236}">
                <a16:creationId xmlns:a16="http://schemas.microsoft.com/office/drawing/2014/main" id="{5DE693F2-4CCA-4615-B5C2-F05F95930E67}"/>
              </a:ext>
            </a:extLst>
          </p:cNvPr>
          <p:cNvPicPr>
            <a:picLocks noGrp="1" noChangeAspect="1"/>
          </p:cNvPicPr>
          <p:nvPr>
            <p:ph idx="1"/>
          </p:nvPr>
        </p:nvPicPr>
        <p:blipFill rotWithShape="1">
          <a:blip r:embed="rId2"/>
          <a:srcRect l="560" t="10304" r="63395" b="38029"/>
          <a:stretch/>
        </p:blipFill>
        <p:spPr>
          <a:xfrm>
            <a:off x="2227065" y="2297259"/>
            <a:ext cx="4689869" cy="3779544"/>
          </a:xfrm>
          <a:prstGeom prst="rect">
            <a:avLst/>
          </a:prstGeom>
        </p:spPr>
      </p:pic>
    </p:spTree>
    <p:extLst>
      <p:ext uri="{BB962C8B-B14F-4D97-AF65-F5344CB8AC3E}">
        <p14:creationId xmlns:p14="http://schemas.microsoft.com/office/powerpoint/2010/main" val="34344854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7459D2-05FA-4731-95B5-C74127D6EC3C}"/>
              </a:ext>
            </a:extLst>
          </p:cNvPr>
          <p:cNvSpPr>
            <a:spLocks noGrp="1"/>
          </p:cNvSpPr>
          <p:nvPr>
            <p:ph type="title"/>
          </p:nvPr>
        </p:nvSpPr>
        <p:spPr/>
        <p:txBody>
          <a:bodyPr/>
          <a:lstStyle/>
          <a:p>
            <a:r>
              <a:rPr lang="en-US" dirty="0"/>
              <a:t>Tuberculosis </a:t>
            </a:r>
          </a:p>
        </p:txBody>
      </p:sp>
      <p:pic>
        <p:nvPicPr>
          <p:cNvPr id="4" name="Content Placeholder 3">
            <a:extLst>
              <a:ext uri="{FF2B5EF4-FFF2-40B4-BE49-F238E27FC236}">
                <a16:creationId xmlns:a16="http://schemas.microsoft.com/office/drawing/2014/main" id="{54C9CBAA-058F-432F-AF52-D90F4CC97433}"/>
              </a:ext>
            </a:extLst>
          </p:cNvPr>
          <p:cNvPicPr>
            <a:picLocks noGrp="1" noChangeAspect="1"/>
          </p:cNvPicPr>
          <p:nvPr>
            <p:ph idx="1"/>
          </p:nvPr>
        </p:nvPicPr>
        <p:blipFill rotWithShape="1">
          <a:blip r:embed="rId2"/>
          <a:srcRect l="560" t="10528" r="63955" b="7244"/>
          <a:stretch/>
        </p:blipFill>
        <p:spPr>
          <a:xfrm>
            <a:off x="3083593" y="2247900"/>
            <a:ext cx="2976814" cy="3878263"/>
          </a:xfrm>
          <a:prstGeom prst="rect">
            <a:avLst/>
          </a:prstGeom>
        </p:spPr>
      </p:pic>
    </p:spTree>
    <p:extLst>
      <p:ext uri="{BB962C8B-B14F-4D97-AF65-F5344CB8AC3E}">
        <p14:creationId xmlns:p14="http://schemas.microsoft.com/office/powerpoint/2010/main" val="13749824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0DE7A8-5DBB-4B71-A1C3-C401476832AC}"/>
              </a:ext>
            </a:extLst>
          </p:cNvPr>
          <p:cNvSpPr>
            <a:spLocks noGrp="1"/>
          </p:cNvSpPr>
          <p:nvPr>
            <p:ph type="title"/>
          </p:nvPr>
        </p:nvSpPr>
        <p:spPr/>
        <p:txBody>
          <a:bodyPr/>
          <a:lstStyle/>
          <a:p>
            <a:r>
              <a:rPr lang="en-US" dirty="0"/>
              <a:t>Nocardia infection </a:t>
            </a:r>
          </a:p>
        </p:txBody>
      </p:sp>
      <p:pic>
        <p:nvPicPr>
          <p:cNvPr id="4" name="Content Placeholder 3">
            <a:extLst>
              <a:ext uri="{FF2B5EF4-FFF2-40B4-BE49-F238E27FC236}">
                <a16:creationId xmlns:a16="http://schemas.microsoft.com/office/drawing/2014/main" id="{782390B0-FBAD-418C-B027-587FBE7FF5E0}"/>
              </a:ext>
            </a:extLst>
          </p:cNvPr>
          <p:cNvPicPr>
            <a:picLocks noGrp="1" noChangeAspect="1"/>
          </p:cNvPicPr>
          <p:nvPr>
            <p:ph idx="1"/>
          </p:nvPr>
        </p:nvPicPr>
        <p:blipFill rotWithShape="1">
          <a:blip r:embed="rId2"/>
          <a:srcRect l="783" t="11723" r="63284" b="32529"/>
          <a:stretch/>
        </p:blipFill>
        <p:spPr>
          <a:xfrm>
            <a:off x="2348890" y="2247900"/>
            <a:ext cx="4446219" cy="3878263"/>
          </a:xfrm>
          <a:prstGeom prst="rect">
            <a:avLst/>
          </a:prstGeom>
        </p:spPr>
      </p:pic>
    </p:spTree>
    <p:extLst>
      <p:ext uri="{BB962C8B-B14F-4D97-AF65-F5344CB8AC3E}">
        <p14:creationId xmlns:p14="http://schemas.microsoft.com/office/powerpoint/2010/main" val="7801197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87428B-3895-4908-ABC6-9EBC78436B26}"/>
              </a:ext>
            </a:extLst>
          </p:cNvPr>
          <p:cNvSpPr>
            <a:spLocks noGrp="1"/>
          </p:cNvSpPr>
          <p:nvPr>
            <p:ph type="title"/>
          </p:nvPr>
        </p:nvSpPr>
        <p:spPr/>
        <p:txBody>
          <a:bodyPr/>
          <a:lstStyle/>
          <a:p>
            <a:r>
              <a:rPr lang="en-US" dirty="0"/>
              <a:t>Respiratory </a:t>
            </a:r>
            <a:r>
              <a:rPr lang="en-US" dirty="0" err="1"/>
              <a:t>syntytial</a:t>
            </a:r>
            <a:r>
              <a:rPr lang="en-US" dirty="0"/>
              <a:t> virus </a:t>
            </a:r>
          </a:p>
        </p:txBody>
      </p:sp>
      <p:pic>
        <p:nvPicPr>
          <p:cNvPr id="4" name="Content Placeholder 3">
            <a:extLst>
              <a:ext uri="{FF2B5EF4-FFF2-40B4-BE49-F238E27FC236}">
                <a16:creationId xmlns:a16="http://schemas.microsoft.com/office/drawing/2014/main" id="{B4309FA5-3E1B-4FA4-B018-AD09F70068FF}"/>
              </a:ext>
            </a:extLst>
          </p:cNvPr>
          <p:cNvPicPr>
            <a:picLocks noGrp="1" noChangeAspect="1"/>
          </p:cNvPicPr>
          <p:nvPr>
            <p:ph idx="1"/>
          </p:nvPr>
        </p:nvPicPr>
        <p:blipFill rotWithShape="1">
          <a:blip r:embed="rId2"/>
          <a:srcRect l="560" t="9931" r="61604" b="6845"/>
          <a:stretch/>
        </p:blipFill>
        <p:spPr>
          <a:xfrm>
            <a:off x="688491" y="2247900"/>
            <a:ext cx="7756262" cy="4610100"/>
          </a:xfrm>
          <a:prstGeom prst="rect">
            <a:avLst/>
          </a:prstGeom>
        </p:spPr>
      </p:pic>
    </p:spTree>
    <p:extLst>
      <p:ext uri="{BB962C8B-B14F-4D97-AF65-F5344CB8AC3E}">
        <p14:creationId xmlns:p14="http://schemas.microsoft.com/office/powerpoint/2010/main" val="12183405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35825B-A03A-4A0E-927E-04692B83E8B5}"/>
              </a:ext>
            </a:extLst>
          </p:cNvPr>
          <p:cNvSpPr>
            <a:spLocks noGrp="1"/>
          </p:cNvSpPr>
          <p:nvPr>
            <p:ph type="title"/>
          </p:nvPr>
        </p:nvSpPr>
        <p:spPr/>
        <p:txBody>
          <a:bodyPr/>
          <a:lstStyle/>
          <a:p>
            <a:r>
              <a:rPr lang="en-US" b="1" dirty="0"/>
              <a:t>Aspergillus</a:t>
            </a:r>
            <a:br>
              <a:rPr lang="en-US" u="sng" dirty="0"/>
            </a:br>
            <a:endParaRPr lang="en-US" dirty="0"/>
          </a:p>
        </p:txBody>
      </p:sp>
      <p:pic>
        <p:nvPicPr>
          <p:cNvPr id="4" name="Content Placeholder 3">
            <a:extLst>
              <a:ext uri="{FF2B5EF4-FFF2-40B4-BE49-F238E27FC236}">
                <a16:creationId xmlns:a16="http://schemas.microsoft.com/office/drawing/2014/main" id="{780C5BFA-51D4-4D5B-9596-115077760FD8}"/>
              </a:ext>
            </a:extLst>
          </p:cNvPr>
          <p:cNvPicPr>
            <a:picLocks noGrp="1" noChangeAspect="1"/>
          </p:cNvPicPr>
          <p:nvPr>
            <p:ph idx="1"/>
          </p:nvPr>
        </p:nvPicPr>
        <p:blipFill rotWithShape="1">
          <a:blip r:embed="rId2"/>
          <a:srcRect l="560" t="10926" r="62388" b="11225"/>
          <a:stretch/>
        </p:blipFill>
        <p:spPr>
          <a:xfrm>
            <a:off x="688491" y="2247900"/>
            <a:ext cx="7756262" cy="4392386"/>
          </a:xfrm>
          <a:prstGeom prst="rect">
            <a:avLst/>
          </a:prstGeom>
        </p:spPr>
      </p:pic>
    </p:spTree>
    <p:extLst>
      <p:ext uri="{BB962C8B-B14F-4D97-AF65-F5344CB8AC3E}">
        <p14:creationId xmlns:p14="http://schemas.microsoft.com/office/powerpoint/2010/main" val="19991257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9FB840-7663-4318-97AA-B3C2110F1955}"/>
              </a:ext>
            </a:extLst>
          </p:cNvPr>
          <p:cNvSpPr>
            <a:spLocks noGrp="1"/>
          </p:cNvSpPr>
          <p:nvPr>
            <p:ph type="title"/>
          </p:nvPr>
        </p:nvSpPr>
        <p:spPr/>
        <p:txBody>
          <a:bodyPr/>
          <a:lstStyle/>
          <a:p>
            <a:r>
              <a:rPr lang="en-US" b="1" dirty="0"/>
              <a:t>Aspergillus</a:t>
            </a:r>
            <a:br>
              <a:rPr lang="en-US" u="sng" dirty="0"/>
            </a:br>
            <a:endParaRPr lang="en-US" dirty="0"/>
          </a:p>
        </p:txBody>
      </p:sp>
      <p:pic>
        <p:nvPicPr>
          <p:cNvPr id="4" name="Content Placeholder 3">
            <a:extLst>
              <a:ext uri="{FF2B5EF4-FFF2-40B4-BE49-F238E27FC236}">
                <a16:creationId xmlns:a16="http://schemas.microsoft.com/office/drawing/2014/main" id="{23985464-7D8A-48F9-86B2-DB903E5CFF4D}"/>
              </a:ext>
            </a:extLst>
          </p:cNvPr>
          <p:cNvPicPr>
            <a:picLocks noGrp="1" noChangeAspect="1"/>
          </p:cNvPicPr>
          <p:nvPr>
            <p:ph idx="1"/>
          </p:nvPr>
        </p:nvPicPr>
        <p:blipFill rotWithShape="1">
          <a:blip r:embed="rId2"/>
          <a:srcRect l="672" t="10130" r="63395" b="14013"/>
          <a:stretch/>
        </p:blipFill>
        <p:spPr>
          <a:xfrm>
            <a:off x="688490" y="2247900"/>
            <a:ext cx="7756263" cy="4305300"/>
          </a:xfrm>
          <a:prstGeom prst="rect">
            <a:avLst/>
          </a:prstGeom>
        </p:spPr>
      </p:pic>
    </p:spTree>
    <p:extLst>
      <p:ext uri="{BB962C8B-B14F-4D97-AF65-F5344CB8AC3E}">
        <p14:creationId xmlns:p14="http://schemas.microsoft.com/office/powerpoint/2010/main" val="10880629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3EE5AA-D0C4-4D97-8DC8-692F4896DA65}"/>
              </a:ext>
            </a:extLst>
          </p:cNvPr>
          <p:cNvSpPr>
            <a:spLocks noGrp="1"/>
          </p:cNvSpPr>
          <p:nvPr>
            <p:ph type="title"/>
          </p:nvPr>
        </p:nvSpPr>
        <p:spPr/>
        <p:txBody>
          <a:bodyPr/>
          <a:lstStyle/>
          <a:p>
            <a:r>
              <a:rPr lang="en-US" b="1" dirty="0"/>
              <a:t>Aspergillus</a:t>
            </a:r>
            <a:br>
              <a:rPr lang="en-US" u="sng" dirty="0"/>
            </a:br>
            <a:endParaRPr lang="en-US" dirty="0"/>
          </a:p>
        </p:txBody>
      </p:sp>
      <p:pic>
        <p:nvPicPr>
          <p:cNvPr id="4" name="Content Placeholder 3">
            <a:extLst>
              <a:ext uri="{FF2B5EF4-FFF2-40B4-BE49-F238E27FC236}">
                <a16:creationId xmlns:a16="http://schemas.microsoft.com/office/drawing/2014/main" id="{DAD76F6A-EBD0-408B-8189-B37F511D2B03}"/>
              </a:ext>
            </a:extLst>
          </p:cNvPr>
          <p:cNvPicPr>
            <a:picLocks noGrp="1" noChangeAspect="1"/>
          </p:cNvPicPr>
          <p:nvPr>
            <p:ph idx="1"/>
          </p:nvPr>
        </p:nvPicPr>
        <p:blipFill rotWithShape="1">
          <a:blip r:embed="rId2"/>
          <a:srcRect l="784" t="9931" r="62164" b="36311"/>
          <a:stretch/>
        </p:blipFill>
        <p:spPr>
          <a:xfrm>
            <a:off x="688490" y="2247900"/>
            <a:ext cx="7756263" cy="4348843"/>
          </a:xfrm>
          <a:prstGeom prst="rect">
            <a:avLst/>
          </a:prstGeom>
        </p:spPr>
      </p:pic>
    </p:spTree>
    <p:extLst>
      <p:ext uri="{BB962C8B-B14F-4D97-AF65-F5344CB8AC3E}">
        <p14:creationId xmlns:p14="http://schemas.microsoft.com/office/powerpoint/2010/main" val="20986297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CD8C4A-08BD-4DE1-A871-EA82F1F6481D}"/>
              </a:ext>
            </a:extLst>
          </p:cNvPr>
          <p:cNvSpPr>
            <a:spLocks noGrp="1"/>
          </p:cNvSpPr>
          <p:nvPr>
            <p:ph type="title"/>
          </p:nvPr>
        </p:nvSpPr>
        <p:spPr/>
        <p:txBody>
          <a:bodyPr/>
          <a:lstStyle/>
          <a:p>
            <a:r>
              <a:rPr lang="en-US" b="1" dirty="0"/>
              <a:t>Aspergillus</a:t>
            </a:r>
            <a:br>
              <a:rPr lang="en-US" u="sng" dirty="0"/>
            </a:br>
            <a:endParaRPr lang="en-US" dirty="0"/>
          </a:p>
        </p:txBody>
      </p:sp>
      <p:pic>
        <p:nvPicPr>
          <p:cNvPr id="4" name="Content Placeholder 3">
            <a:extLst>
              <a:ext uri="{FF2B5EF4-FFF2-40B4-BE49-F238E27FC236}">
                <a16:creationId xmlns:a16="http://schemas.microsoft.com/office/drawing/2014/main" id="{903A0960-D5A0-42DD-9C9E-83A761CB8987}"/>
              </a:ext>
            </a:extLst>
          </p:cNvPr>
          <p:cNvPicPr>
            <a:picLocks noGrp="1" noChangeAspect="1"/>
          </p:cNvPicPr>
          <p:nvPr>
            <p:ph idx="1"/>
          </p:nvPr>
        </p:nvPicPr>
        <p:blipFill rotWithShape="1">
          <a:blip r:embed="rId2"/>
          <a:srcRect l="335" t="10329" r="62613" b="39099"/>
          <a:stretch/>
        </p:blipFill>
        <p:spPr>
          <a:xfrm>
            <a:off x="688490" y="2337310"/>
            <a:ext cx="7756263" cy="4324747"/>
          </a:xfrm>
          <a:prstGeom prst="rect">
            <a:avLst/>
          </a:prstGeom>
        </p:spPr>
      </p:pic>
    </p:spTree>
    <p:extLst>
      <p:ext uri="{BB962C8B-B14F-4D97-AF65-F5344CB8AC3E}">
        <p14:creationId xmlns:p14="http://schemas.microsoft.com/office/powerpoint/2010/main" val="13589437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3FAA8E-B2AB-45EC-B68F-4D8F2E472C7F}"/>
              </a:ext>
            </a:extLst>
          </p:cNvPr>
          <p:cNvSpPr>
            <a:spLocks noGrp="1"/>
          </p:cNvSpPr>
          <p:nvPr>
            <p:ph type="title"/>
          </p:nvPr>
        </p:nvSpPr>
        <p:spPr/>
        <p:txBody>
          <a:bodyPr/>
          <a:lstStyle/>
          <a:p>
            <a:r>
              <a:rPr kumimoji="0" lang="en-US" sz="4400" b="1" i="0" u="sng" strike="noStrike" kern="1200" cap="none" spc="0" normalizeH="0" baseline="0" noProof="0" dirty="0">
                <a:ln>
                  <a:noFill/>
                </a:ln>
                <a:solidFill>
                  <a:prstClr val="black"/>
                </a:solidFill>
                <a:effectLst/>
                <a:uLnTx/>
                <a:uFillTx/>
                <a:latin typeface="Calibri Light" panose="020F0302020204030204"/>
                <a:ea typeface="+mj-ea"/>
                <a:cs typeface="+mj-cs"/>
              </a:rPr>
              <a:t>Nonspecific Interstitial Pneumonia</a:t>
            </a:r>
            <a:br>
              <a:rPr kumimoji="0" lang="en-US" sz="4400" b="1" i="0" u="sng"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en-US" sz="3000" b="1" i="0" u="sng" strike="noStrike" kern="1200" cap="none" spc="0" normalizeH="0" baseline="0" noProof="0" dirty="0">
                <a:ln>
                  <a:noFill/>
                </a:ln>
                <a:solidFill>
                  <a:prstClr val="black"/>
                </a:solidFill>
                <a:effectLst/>
                <a:uLnTx/>
                <a:uFillTx/>
                <a:latin typeface="Calibri Light" panose="020F0302020204030204"/>
                <a:ea typeface="+mj-ea"/>
                <a:cs typeface="+mj-cs"/>
              </a:rPr>
              <a:t>no heterogenicity so in this photo we have just chronic inflammation </a:t>
            </a:r>
            <a:endParaRPr lang="en-US" dirty="0"/>
          </a:p>
        </p:txBody>
      </p:sp>
      <p:pic>
        <p:nvPicPr>
          <p:cNvPr id="5" name="Content Placeholder 4">
            <a:extLst>
              <a:ext uri="{FF2B5EF4-FFF2-40B4-BE49-F238E27FC236}">
                <a16:creationId xmlns:a16="http://schemas.microsoft.com/office/drawing/2014/main" id="{F6F3FB1A-01CC-4C64-99DB-7D6F0C9FB26B}"/>
              </a:ext>
            </a:extLst>
          </p:cNvPr>
          <p:cNvPicPr>
            <a:picLocks noGrp="1" noChangeAspect="1"/>
          </p:cNvPicPr>
          <p:nvPr>
            <p:ph idx="1"/>
          </p:nvPr>
        </p:nvPicPr>
        <p:blipFill rotWithShape="1">
          <a:blip r:embed="rId2"/>
          <a:srcRect l="23843" t="16501" r="25448" b="16600"/>
          <a:stretch/>
        </p:blipFill>
        <p:spPr>
          <a:xfrm>
            <a:off x="688490" y="2131522"/>
            <a:ext cx="7756262" cy="4418907"/>
          </a:xfrm>
          <a:prstGeom prst="rect">
            <a:avLst/>
          </a:prstGeom>
        </p:spPr>
      </p:pic>
    </p:spTree>
    <p:extLst>
      <p:ext uri="{BB962C8B-B14F-4D97-AF65-F5344CB8AC3E}">
        <p14:creationId xmlns:p14="http://schemas.microsoft.com/office/powerpoint/2010/main" val="10084360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5F54EA-B22D-4A09-B4AB-20C48583FFA8}"/>
              </a:ext>
            </a:extLst>
          </p:cNvPr>
          <p:cNvSpPr>
            <a:spLocks noGrp="1"/>
          </p:cNvSpPr>
          <p:nvPr>
            <p:ph type="title"/>
          </p:nvPr>
        </p:nvSpPr>
        <p:spPr/>
        <p:txBody>
          <a:bodyPr/>
          <a:lstStyle/>
          <a:p>
            <a:r>
              <a:rPr lang="en-US" b="1" dirty="0"/>
              <a:t>Aspergillus</a:t>
            </a:r>
            <a:br>
              <a:rPr lang="en-US" u="sng" dirty="0"/>
            </a:br>
            <a:endParaRPr lang="en-US" dirty="0"/>
          </a:p>
        </p:txBody>
      </p:sp>
      <p:pic>
        <p:nvPicPr>
          <p:cNvPr id="4" name="Content Placeholder 3">
            <a:extLst>
              <a:ext uri="{FF2B5EF4-FFF2-40B4-BE49-F238E27FC236}">
                <a16:creationId xmlns:a16="http://schemas.microsoft.com/office/drawing/2014/main" id="{E6EE5E64-8733-4A33-B7D0-B8A84ABFCBF1}"/>
              </a:ext>
            </a:extLst>
          </p:cNvPr>
          <p:cNvPicPr>
            <a:picLocks noGrp="1" noChangeAspect="1"/>
          </p:cNvPicPr>
          <p:nvPr>
            <p:ph idx="1"/>
          </p:nvPr>
        </p:nvPicPr>
        <p:blipFill rotWithShape="1">
          <a:blip r:embed="rId2"/>
          <a:srcRect l="784" t="10130" r="62612" b="33923"/>
          <a:stretch/>
        </p:blipFill>
        <p:spPr>
          <a:xfrm>
            <a:off x="688489" y="2247900"/>
            <a:ext cx="7756263" cy="4370614"/>
          </a:xfrm>
          <a:prstGeom prst="rect">
            <a:avLst/>
          </a:prstGeom>
        </p:spPr>
      </p:pic>
    </p:spTree>
    <p:extLst>
      <p:ext uri="{BB962C8B-B14F-4D97-AF65-F5344CB8AC3E}">
        <p14:creationId xmlns:p14="http://schemas.microsoft.com/office/powerpoint/2010/main" val="12082355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724CD9-7392-4E91-86B9-FEF8AAD2EA17}"/>
              </a:ext>
            </a:extLst>
          </p:cNvPr>
          <p:cNvSpPr>
            <a:spLocks noGrp="1"/>
          </p:cNvSpPr>
          <p:nvPr>
            <p:ph type="title"/>
          </p:nvPr>
        </p:nvSpPr>
        <p:spPr/>
        <p:txBody>
          <a:bodyPr/>
          <a:lstStyle/>
          <a:p>
            <a:r>
              <a:rPr lang="en-US" b="1" dirty="0"/>
              <a:t>Coccidioidomycosis</a:t>
            </a:r>
            <a:endParaRPr lang="en-US" dirty="0"/>
          </a:p>
        </p:txBody>
      </p:sp>
      <p:pic>
        <p:nvPicPr>
          <p:cNvPr id="4" name="Content Placeholder 3">
            <a:extLst>
              <a:ext uri="{FF2B5EF4-FFF2-40B4-BE49-F238E27FC236}">
                <a16:creationId xmlns:a16="http://schemas.microsoft.com/office/drawing/2014/main" id="{87499D25-8A0C-44E2-BEE5-7A2A6F2A5293}"/>
              </a:ext>
            </a:extLst>
          </p:cNvPr>
          <p:cNvPicPr>
            <a:picLocks noGrp="1" noChangeAspect="1"/>
          </p:cNvPicPr>
          <p:nvPr>
            <p:ph idx="1"/>
          </p:nvPr>
        </p:nvPicPr>
        <p:blipFill rotWithShape="1">
          <a:blip r:embed="rId2"/>
          <a:srcRect l="448" t="10330" r="62724" b="38103"/>
          <a:stretch/>
        </p:blipFill>
        <p:spPr>
          <a:xfrm>
            <a:off x="688490" y="2300917"/>
            <a:ext cx="7756263" cy="4208740"/>
          </a:xfrm>
          <a:prstGeom prst="rect">
            <a:avLst/>
          </a:prstGeom>
        </p:spPr>
      </p:pic>
    </p:spTree>
    <p:extLst>
      <p:ext uri="{BB962C8B-B14F-4D97-AF65-F5344CB8AC3E}">
        <p14:creationId xmlns:p14="http://schemas.microsoft.com/office/powerpoint/2010/main" val="21573991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72A090-D3D9-476A-94C2-965A2B1E6081}"/>
              </a:ext>
            </a:extLst>
          </p:cNvPr>
          <p:cNvSpPr>
            <a:spLocks noGrp="1"/>
          </p:cNvSpPr>
          <p:nvPr>
            <p:ph type="title"/>
          </p:nvPr>
        </p:nvSpPr>
        <p:spPr/>
        <p:txBody>
          <a:bodyPr/>
          <a:lstStyle/>
          <a:p>
            <a:r>
              <a:rPr lang="en-US" b="1" dirty="0"/>
              <a:t>Coccidioidomycosis</a:t>
            </a:r>
            <a:endParaRPr lang="en-US" dirty="0"/>
          </a:p>
        </p:txBody>
      </p:sp>
      <p:pic>
        <p:nvPicPr>
          <p:cNvPr id="4" name="Content Placeholder 3">
            <a:extLst>
              <a:ext uri="{FF2B5EF4-FFF2-40B4-BE49-F238E27FC236}">
                <a16:creationId xmlns:a16="http://schemas.microsoft.com/office/drawing/2014/main" id="{8CC6E30A-8235-48E5-B8C4-F592F99C6B3A}"/>
              </a:ext>
            </a:extLst>
          </p:cNvPr>
          <p:cNvPicPr>
            <a:picLocks noGrp="1" noChangeAspect="1"/>
          </p:cNvPicPr>
          <p:nvPr>
            <p:ph idx="1"/>
          </p:nvPr>
        </p:nvPicPr>
        <p:blipFill rotWithShape="1">
          <a:blip r:embed="rId2"/>
          <a:srcRect l="784" t="12121" r="62613" b="28746"/>
          <a:stretch/>
        </p:blipFill>
        <p:spPr>
          <a:xfrm>
            <a:off x="688490" y="2247900"/>
            <a:ext cx="7756263" cy="4327071"/>
          </a:xfrm>
          <a:prstGeom prst="rect">
            <a:avLst/>
          </a:prstGeom>
        </p:spPr>
      </p:pic>
    </p:spTree>
    <p:extLst>
      <p:ext uri="{BB962C8B-B14F-4D97-AF65-F5344CB8AC3E}">
        <p14:creationId xmlns:p14="http://schemas.microsoft.com/office/powerpoint/2010/main" val="2902210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7B1D15-F9FE-4045-9604-F94CCCD25F25}"/>
              </a:ext>
            </a:extLst>
          </p:cNvPr>
          <p:cNvSpPr>
            <a:spLocks noGrp="1"/>
          </p:cNvSpPr>
          <p:nvPr>
            <p:ph type="title"/>
          </p:nvPr>
        </p:nvSpPr>
        <p:spPr/>
        <p:txBody>
          <a:bodyPr/>
          <a:lstStyle/>
          <a:p>
            <a:r>
              <a:rPr kumimoji="0" lang="en-US" sz="4400" b="1" i="0" u="sng" strike="noStrike" kern="1200" cap="none" spc="0" normalizeH="0" baseline="0" noProof="0" dirty="0">
                <a:ln>
                  <a:noFill/>
                </a:ln>
                <a:solidFill>
                  <a:prstClr val="black"/>
                </a:solidFill>
                <a:effectLst/>
                <a:uLnTx/>
                <a:uFillTx/>
                <a:latin typeface="Calibri Light" panose="020F0302020204030204"/>
                <a:ea typeface="+mj-ea"/>
                <a:cs typeface="+mj-cs"/>
              </a:rPr>
              <a:t>Nonspecific Interstitial Pneumonia</a:t>
            </a:r>
            <a:br>
              <a:rPr kumimoji="0" lang="en-US" sz="4400" b="1" i="0" u="sng"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en-US" sz="3000" b="1" i="0" u="sng" strike="noStrike" kern="1200" cap="none" spc="0" normalizeH="0" baseline="0" noProof="0" dirty="0">
                <a:ln>
                  <a:noFill/>
                </a:ln>
                <a:solidFill>
                  <a:prstClr val="black"/>
                </a:solidFill>
                <a:effectLst/>
                <a:uLnTx/>
                <a:uFillTx/>
                <a:latin typeface="Calibri Light" panose="020F0302020204030204"/>
                <a:ea typeface="+mj-ea"/>
                <a:cs typeface="+mj-cs"/>
              </a:rPr>
              <a:t>fibrosis without inflammation </a:t>
            </a:r>
            <a:endParaRPr lang="en-US" dirty="0"/>
          </a:p>
        </p:txBody>
      </p:sp>
      <p:pic>
        <p:nvPicPr>
          <p:cNvPr id="5" name="Content Placeholder 4">
            <a:extLst>
              <a:ext uri="{FF2B5EF4-FFF2-40B4-BE49-F238E27FC236}">
                <a16:creationId xmlns:a16="http://schemas.microsoft.com/office/drawing/2014/main" id="{CB8AD68C-6E7B-40DC-BEF5-397020678E63}"/>
              </a:ext>
            </a:extLst>
          </p:cNvPr>
          <p:cNvPicPr>
            <a:picLocks noGrp="1" noChangeAspect="1"/>
          </p:cNvPicPr>
          <p:nvPr>
            <p:ph idx="1"/>
          </p:nvPr>
        </p:nvPicPr>
        <p:blipFill rotWithShape="1">
          <a:blip r:embed="rId2"/>
          <a:srcRect l="24180" t="17099" r="24664" b="14808"/>
          <a:stretch/>
        </p:blipFill>
        <p:spPr>
          <a:xfrm>
            <a:off x="688490" y="2247900"/>
            <a:ext cx="7756263" cy="4402282"/>
          </a:xfrm>
          <a:prstGeom prst="rect">
            <a:avLst/>
          </a:prstGeom>
        </p:spPr>
      </p:pic>
    </p:spTree>
    <p:extLst>
      <p:ext uri="{BB962C8B-B14F-4D97-AF65-F5344CB8AC3E}">
        <p14:creationId xmlns:p14="http://schemas.microsoft.com/office/powerpoint/2010/main" val="33664673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3ED3EB-71DF-41CC-A8ED-9C5D6697D406}"/>
              </a:ext>
            </a:extLst>
          </p:cNvPr>
          <p:cNvSpPr>
            <a:spLocks noGrp="1"/>
          </p:cNvSpPr>
          <p:nvPr>
            <p:ph type="title"/>
          </p:nvPr>
        </p:nvSpPr>
        <p:spPr/>
        <p:txBody>
          <a:bodyPr/>
          <a:lstStyle/>
          <a:p>
            <a:r>
              <a:rPr kumimoji="0" lang="en-US" sz="4400" b="1" i="0" u="sng" strike="noStrike" kern="1200" cap="none" spc="0" normalizeH="0" baseline="0" noProof="0" dirty="0">
                <a:ln>
                  <a:noFill/>
                </a:ln>
                <a:solidFill>
                  <a:prstClr val="black"/>
                </a:solidFill>
                <a:effectLst/>
                <a:uLnTx/>
                <a:uFillTx/>
                <a:latin typeface="Calibri Light" panose="020F0302020204030204"/>
                <a:ea typeface="+mj-ea"/>
                <a:cs typeface="+mj-cs"/>
              </a:rPr>
              <a:t>Cryptogenic Organizing Pneumonia</a:t>
            </a:r>
            <a:endParaRPr lang="en-US" dirty="0"/>
          </a:p>
        </p:txBody>
      </p:sp>
      <p:pic>
        <p:nvPicPr>
          <p:cNvPr id="5" name="Content Placeholder 4">
            <a:extLst>
              <a:ext uri="{FF2B5EF4-FFF2-40B4-BE49-F238E27FC236}">
                <a16:creationId xmlns:a16="http://schemas.microsoft.com/office/drawing/2014/main" id="{A2C82861-1285-453C-A7A9-0175DD0896A2}"/>
              </a:ext>
            </a:extLst>
          </p:cNvPr>
          <p:cNvPicPr>
            <a:picLocks noGrp="1" noChangeAspect="1"/>
          </p:cNvPicPr>
          <p:nvPr>
            <p:ph idx="1"/>
          </p:nvPr>
        </p:nvPicPr>
        <p:blipFill rotWithShape="1">
          <a:blip r:embed="rId2"/>
          <a:srcRect l="25410" t="16700" r="27351" b="21180"/>
          <a:stretch/>
        </p:blipFill>
        <p:spPr>
          <a:xfrm>
            <a:off x="688490" y="2247900"/>
            <a:ext cx="7756263" cy="4402282"/>
          </a:xfrm>
          <a:prstGeom prst="rect">
            <a:avLst/>
          </a:prstGeom>
        </p:spPr>
      </p:pic>
    </p:spTree>
    <p:extLst>
      <p:ext uri="{BB962C8B-B14F-4D97-AF65-F5344CB8AC3E}">
        <p14:creationId xmlns:p14="http://schemas.microsoft.com/office/powerpoint/2010/main" val="37100012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2B9494-D81D-42C4-94E4-03E24FBA369C}"/>
              </a:ext>
            </a:extLst>
          </p:cNvPr>
          <p:cNvSpPr>
            <a:spLocks noGrp="1"/>
          </p:cNvSpPr>
          <p:nvPr>
            <p:ph type="title"/>
          </p:nvPr>
        </p:nvSpPr>
        <p:spPr/>
        <p:txBody>
          <a:bodyPr/>
          <a:lstStyle/>
          <a:p>
            <a:r>
              <a:rPr lang="en-US" sz="3200" dirty="0"/>
              <a:t>Masson bodies(fibrous plugs in the alveoli ) in </a:t>
            </a:r>
            <a:r>
              <a:rPr kumimoji="0" lang="en-US" sz="3200" b="1" i="0" u="sng" strike="noStrike" kern="1200" cap="none" spc="0" normalizeH="0" baseline="0" noProof="0" dirty="0">
                <a:ln>
                  <a:noFill/>
                </a:ln>
                <a:solidFill>
                  <a:prstClr val="black"/>
                </a:solidFill>
                <a:effectLst/>
                <a:uLnTx/>
                <a:uFillTx/>
                <a:latin typeface="Calibri Light" panose="020F0302020204030204"/>
                <a:ea typeface="+mj-ea"/>
                <a:cs typeface="+mj-cs"/>
              </a:rPr>
              <a:t>Cryptogenic Organizing Pneumonia</a:t>
            </a:r>
            <a:r>
              <a:rPr lang="en-US" sz="3200" dirty="0"/>
              <a:t> </a:t>
            </a:r>
          </a:p>
        </p:txBody>
      </p:sp>
      <p:pic>
        <p:nvPicPr>
          <p:cNvPr id="5" name="Content Placeholder 4">
            <a:extLst>
              <a:ext uri="{FF2B5EF4-FFF2-40B4-BE49-F238E27FC236}">
                <a16:creationId xmlns:a16="http://schemas.microsoft.com/office/drawing/2014/main" id="{6D663414-6737-43AF-8745-29EF074ADCDD}"/>
              </a:ext>
            </a:extLst>
          </p:cNvPr>
          <p:cNvPicPr>
            <a:picLocks noGrp="1" noChangeAspect="1"/>
          </p:cNvPicPr>
          <p:nvPr>
            <p:ph idx="1"/>
          </p:nvPr>
        </p:nvPicPr>
        <p:blipFill rotWithShape="1">
          <a:blip r:embed="rId2"/>
          <a:srcRect l="26539" t="17010" r="27077" b="18549"/>
          <a:stretch/>
        </p:blipFill>
        <p:spPr>
          <a:xfrm>
            <a:off x="702181" y="2131521"/>
            <a:ext cx="7756263" cy="4435533"/>
          </a:xfrm>
          <a:prstGeom prst="rect">
            <a:avLst/>
          </a:prstGeom>
        </p:spPr>
      </p:pic>
      <p:sp>
        <p:nvSpPr>
          <p:cNvPr id="7" name="Oval 6">
            <a:extLst>
              <a:ext uri="{FF2B5EF4-FFF2-40B4-BE49-F238E27FC236}">
                <a16:creationId xmlns:a16="http://schemas.microsoft.com/office/drawing/2014/main" id="{23ED0C72-6376-49CE-BD96-A7CA7988D9BC}"/>
              </a:ext>
            </a:extLst>
          </p:cNvPr>
          <p:cNvSpPr/>
          <p:nvPr/>
        </p:nvSpPr>
        <p:spPr>
          <a:xfrm>
            <a:off x="4272742" y="2793076"/>
            <a:ext cx="615142" cy="76477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74182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944642-3429-4056-AD94-76C84B20D645}"/>
              </a:ext>
            </a:extLst>
          </p:cNvPr>
          <p:cNvSpPr>
            <a:spLocks noGrp="1"/>
          </p:cNvSpPr>
          <p:nvPr>
            <p:ph type="title"/>
          </p:nvPr>
        </p:nvSpPr>
        <p:spPr>
          <a:xfrm>
            <a:off x="688490" y="290945"/>
            <a:ext cx="7756263" cy="1054250"/>
          </a:xfrm>
        </p:spPr>
        <p:txBody>
          <a:bodyPr/>
          <a:lstStyle/>
          <a:p>
            <a:r>
              <a:rPr lang="en-US" sz="2800" dirty="0"/>
              <a:t>Masson bodies(fibrous plugs and if we stain it with MT stain it will appear blue in color) in</a:t>
            </a:r>
            <a:r>
              <a:rPr kumimoji="0" lang="en-US" sz="2800" b="1" i="0" u="sng" strike="noStrike" kern="1200" cap="none" spc="0" normalizeH="0" baseline="0" noProof="0" dirty="0">
                <a:ln>
                  <a:noFill/>
                </a:ln>
                <a:solidFill>
                  <a:prstClr val="black"/>
                </a:solidFill>
                <a:effectLst/>
                <a:uLnTx/>
                <a:uFillTx/>
                <a:latin typeface="Calibri Light" panose="020F0302020204030204"/>
                <a:ea typeface="+mj-ea"/>
                <a:cs typeface="+mj-cs"/>
              </a:rPr>
              <a:t>Cryptogenic Organizing Pneumonia</a:t>
            </a:r>
            <a:r>
              <a:rPr lang="en-US" sz="2800" dirty="0"/>
              <a:t> and the black color is carbon dust </a:t>
            </a:r>
          </a:p>
        </p:txBody>
      </p:sp>
      <p:pic>
        <p:nvPicPr>
          <p:cNvPr id="5" name="Content Placeholder 4">
            <a:extLst>
              <a:ext uri="{FF2B5EF4-FFF2-40B4-BE49-F238E27FC236}">
                <a16:creationId xmlns:a16="http://schemas.microsoft.com/office/drawing/2014/main" id="{4FDC7FFA-189A-42F9-B288-E88C11496C3F}"/>
              </a:ext>
            </a:extLst>
          </p:cNvPr>
          <p:cNvPicPr>
            <a:picLocks noGrp="1" noChangeAspect="1"/>
          </p:cNvPicPr>
          <p:nvPr>
            <p:ph idx="1"/>
          </p:nvPr>
        </p:nvPicPr>
        <p:blipFill rotWithShape="1">
          <a:blip r:embed="rId2"/>
          <a:srcRect l="25634" t="16700" r="27910" b="20383"/>
          <a:stretch/>
        </p:blipFill>
        <p:spPr>
          <a:xfrm>
            <a:off x="688490" y="2198024"/>
            <a:ext cx="7756263" cy="4369031"/>
          </a:xfrm>
          <a:prstGeom prst="rect">
            <a:avLst/>
          </a:prstGeom>
        </p:spPr>
      </p:pic>
    </p:spTree>
    <p:extLst>
      <p:ext uri="{BB962C8B-B14F-4D97-AF65-F5344CB8AC3E}">
        <p14:creationId xmlns:p14="http://schemas.microsoft.com/office/powerpoint/2010/main" val="2963441365"/>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TotalTime>
  <Words>345</Words>
  <Application>Microsoft Office PowerPoint</Application>
  <PresentationFormat>On-screen Show (4:3)</PresentationFormat>
  <Paragraphs>58</Paragraphs>
  <Slides>52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52</vt:i4>
      </vt:variant>
    </vt:vector>
  </HeadingPairs>
  <TitlesOfParts>
    <vt:vector size="60" baseType="lpstr">
      <vt:lpstr>Book Antiqua</vt:lpstr>
      <vt:lpstr>Calibri</vt:lpstr>
      <vt:lpstr>Calibri Light</vt:lpstr>
      <vt:lpstr>inherit</vt:lpstr>
      <vt:lpstr>PT Serif</vt:lpstr>
      <vt:lpstr>Ubuntu</vt:lpstr>
      <vt:lpstr>Wingdings</vt:lpstr>
      <vt:lpstr>Hardcover</vt:lpstr>
      <vt:lpstr>Patho lab  Dr.Omar</vt:lpstr>
      <vt:lpstr>Idiopathic pulmonary fibrosis we could se here cellular fibrosis and if we stain it with MT stain it will appear blue </vt:lpstr>
      <vt:lpstr>Masson Trichrome stain to any kind of fibrosis well appear blue  </vt:lpstr>
      <vt:lpstr>Idiopathic pulmonary fibrosis cystically dilated space lined with type 2 pneumocytes </vt:lpstr>
      <vt:lpstr>Nonspecific Interstitial Pneumonia no heterogenicity so in this photo we have just chronic inflammation </vt:lpstr>
      <vt:lpstr>Nonspecific Interstitial Pneumonia fibrosis without inflammation </vt:lpstr>
      <vt:lpstr>Cryptogenic Organizing Pneumonia</vt:lpstr>
      <vt:lpstr>Masson bodies(fibrous plugs in the alveoli ) in Cryptogenic Organizing Pneumonia </vt:lpstr>
      <vt:lpstr>Masson bodies(fibrous plugs and if we stain it with MT stain it will appear blue in color) inCryptogenic Organizing Pneumonia and the black color is carbon dust </vt:lpstr>
      <vt:lpstr>COAL WORKERS’ PNEUMOCONIOSIS (anthracotic lungs,Black lung disease)</vt:lpstr>
      <vt:lpstr>SILICOSIS</vt:lpstr>
      <vt:lpstr>Silica vs Asbestos </vt:lpstr>
      <vt:lpstr>Silica vs Asbestos  occupations</vt:lpstr>
      <vt:lpstr>Asbestosis </vt:lpstr>
      <vt:lpstr>Asbestosis</vt:lpstr>
      <vt:lpstr>Asbestosis</vt:lpstr>
      <vt:lpstr>Asbestosis (ferruginous body composition is important) </vt:lpstr>
      <vt:lpstr>Sarcoidosis noncaseating  granuloma</vt:lpstr>
      <vt:lpstr>Sarcoidosis noncaseating  granuloma</vt:lpstr>
      <vt:lpstr>Asteroid bodies (stellate inclusions within giant cells) </vt:lpstr>
      <vt:lpstr>Schumann bodies (made up with Ca+2 and Fe+2) (laminated calcified proteinaceous concretions) </vt:lpstr>
      <vt:lpstr>Desquamative Interstitial Pneumonia</vt:lpstr>
      <vt:lpstr>Lobar pneumonia</vt:lpstr>
      <vt:lpstr>Lobar pneumonia</vt:lpstr>
      <vt:lpstr>Lobar pneumonia</vt:lpstr>
      <vt:lpstr>Lobar pneumonia</vt:lpstr>
      <vt:lpstr>Bronchopneumonia</vt:lpstr>
      <vt:lpstr>Bronchopneumonia</vt:lpstr>
      <vt:lpstr>Aspiration Pneumonia</vt:lpstr>
      <vt:lpstr>Lipid pneumonia</vt:lpstr>
      <vt:lpstr>Lipid pneumonia</vt:lpstr>
      <vt:lpstr>Lung abscess </vt:lpstr>
      <vt:lpstr>Lung abscess </vt:lpstr>
      <vt:lpstr>Lung abscess </vt:lpstr>
      <vt:lpstr>Lung abscess </vt:lpstr>
      <vt:lpstr>Tuberculosis </vt:lpstr>
      <vt:lpstr>Tuberculosis </vt:lpstr>
      <vt:lpstr>Tuberculosis </vt:lpstr>
      <vt:lpstr>Tuberculosis </vt:lpstr>
      <vt:lpstr>Tuberculosis </vt:lpstr>
      <vt:lpstr>Tuberculosis </vt:lpstr>
      <vt:lpstr>Tuberculosis </vt:lpstr>
      <vt:lpstr>Tuberculosis </vt:lpstr>
      <vt:lpstr>Nocardia infection </vt:lpstr>
      <vt:lpstr>Respiratory syntytial virus </vt:lpstr>
      <vt:lpstr>Aspergillus </vt:lpstr>
      <vt:lpstr>Aspergillus </vt:lpstr>
      <vt:lpstr>Aspergillus </vt:lpstr>
      <vt:lpstr>Aspergillus </vt:lpstr>
      <vt:lpstr>Aspergillus </vt:lpstr>
      <vt:lpstr>Coccidioidomycosis</vt:lpstr>
      <vt:lpstr>Coccidioidomycosis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Patho lab dr.omar</dc:title>
  <dc:creator>يوسف الطراونه</dc:creator>
  <cp:lastModifiedBy>يوسف الطراونه</cp:lastModifiedBy>
  <cp:revision>7</cp:revision>
  <dcterms:created xsi:type="dcterms:W3CDTF">2020-11-04T15:34:32Z</dcterms:created>
  <dcterms:modified xsi:type="dcterms:W3CDTF">2020-11-04T17:02:30Z</dcterms:modified>
</cp:coreProperties>
</file>