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9.jpg" ContentType="image/jpeg"/>
  <Override PartName="/ppt/media/image11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57" r:id="rId3"/>
    <p:sldId id="258" r:id="rId4"/>
    <p:sldId id="270" r:id="rId5"/>
    <p:sldId id="271" r:id="rId6"/>
    <p:sldId id="284" r:id="rId7"/>
    <p:sldId id="259" r:id="rId8"/>
    <p:sldId id="260" r:id="rId9"/>
    <p:sldId id="261" r:id="rId10"/>
    <p:sldId id="262" r:id="rId11"/>
    <p:sldId id="263" r:id="rId12"/>
    <p:sldId id="283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tham zboon" userId="6190e576ce54683c" providerId="LiveId" clId="{D5B9B1F9-B5D2-4E2F-9B1A-917B7E4EFAB7}"/>
    <pc:docChg chg="undo custSel addSld delSld modSld">
      <pc:chgData name="haytham zboon" userId="6190e576ce54683c" providerId="LiveId" clId="{D5B9B1F9-B5D2-4E2F-9B1A-917B7E4EFAB7}" dt="2021-09-27T07:32:22.326" v="65" actId="47"/>
      <pc:docMkLst>
        <pc:docMk/>
      </pc:docMkLst>
      <pc:sldChg chg="modSp mod">
        <pc:chgData name="haytham zboon" userId="6190e576ce54683c" providerId="LiveId" clId="{D5B9B1F9-B5D2-4E2F-9B1A-917B7E4EFAB7}" dt="2021-09-27T06:16:17.522" v="60" actId="255"/>
        <pc:sldMkLst>
          <pc:docMk/>
          <pc:sldMk cId="0" sldId="263"/>
        </pc:sldMkLst>
        <pc:spChg chg="mod">
          <ac:chgData name="haytham zboon" userId="6190e576ce54683c" providerId="LiveId" clId="{D5B9B1F9-B5D2-4E2F-9B1A-917B7E4EFAB7}" dt="2021-09-27T06:16:17.522" v="60" actId="255"/>
          <ac:spMkLst>
            <pc:docMk/>
            <pc:sldMk cId="0" sldId="263"/>
            <ac:spMk id="3" creationId="{00000000-0000-0000-0000-000000000000}"/>
          </ac:spMkLst>
        </pc:spChg>
      </pc:sldChg>
      <pc:sldChg chg="add del">
        <pc:chgData name="haytham zboon" userId="6190e576ce54683c" providerId="LiveId" clId="{D5B9B1F9-B5D2-4E2F-9B1A-917B7E4EFAB7}" dt="2021-09-27T07:32:22.326" v="65" actId="47"/>
        <pc:sldMkLst>
          <pc:docMk/>
          <pc:sldMk cId="3527571737" sldId="280"/>
        </pc:sldMkLst>
      </pc:sldChg>
      <pc:sldChg chg="modSp mod">
        <pc:chgData name="haytham zboon" userId="6190e576ce54683c" providerId="LiveId" clId="{D5B9B1F9-B5D2-4E2F-9B1A-917B7E4EFAB7}" dt="2021-09-27T07:21:18.238" v="61" actId="1076"/>
        <pc:sldMkLst>
          <pc:docMk/>
          <pc:sldMk cId="3838295454" sldId="282"/>
        </pc:sldMkLst>
        <pc:spChg chg="mod">
          <ac:chgData name="haytham zboon" userId="6190e576ce54683c" providerId="LiveId" clId="{D5B9B1F9-B5D2-4E2F-9B1A-917B7E4EFAB7}" dt="2021-09-27T07:21:18.238" v="61" actId="1076"/>
          <ac:spMkLst>
            <pc:docMk/>
            <pc:sldMk cId="3838295454" sldId="282"/>
            <ac:spMk id="3" creationId="{F2FF7961-0553-420A-92A9-D60B01FF99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39"/>
            <a:ext cx="9143999" cy="10261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6928" y="0"/>
            <a:ext cx="4737070" cy="59983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0762" cy="102006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80" y="52959"/>
            <a:ext cx="9145642" cy="900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804" y="1040079"/>
            <a:ext cx="8254390" cy="786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460" y="1950541"/>
            <a:ext cx="8079079" cy="434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617E-10D4-4157-99DA-BCD9438D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752600"/>
            <a:ext cx="8254390" cy="786764"/>
          </a:xfrm>
        </p:spPr>
        <p:txBody>
          <a:bodyPr/>
          <a:lstStyle/>
          <a:p>
            <a:r>
              <a:rPr lang="en-US" b="1" dirty="0"/>
              <a:t>Pericardial Effusion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F7961-0553-420A-92A9-D60B01FF9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655" y="3458308"/>
            <a:ext cx="8079079" cy="492443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Done by : Rami Salim</a:t>
            </a:r>
          </a:p>
        </p:txBody>
      </p:sp>
    </p:spTree>
    <p:extLst>
      <p:ext uri="{BB962C8B-B14F-4D97-AF65-F5344CB8AC3E}">
        <p14:creationId xmlns:p14="http://schemas.microsoft.com/office/powerpoint/2010/main" val="383829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69" y="-24618"/>
            <a:ext cx="8148651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/>
              <a:t>CLINICAL-</a:t>
            </a:r>
            <a:r>
              <a:rPr sz="4400" spc="-10" dirty="0"/>
              <a:t> SIGNS</a:t>
            </a:r>
            <a:r>
              <a:rPr lang="en-US" sz="4400" spc="-10" dirty="0"/>
              <a:t>-physical examination</a:t>
            </a:r>
            <a:endParaRPr sz="44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9635" y="1676400"/>
            <a:ext cx="7678420" cy="5052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35242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CVS: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b="1" spc="-30" dirty="0">
                <a:latin typeface="Constantia"/>
                <a:cs typeface="Constantia"/>
              </a:rPr>
              <a:t>BECK’s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triad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tamponade</a:t>
            </a:r>
            <a:r>
              <a:rPr sz="2600" spc="-55" dirty="0">
                <a:latin typeface="Constantia"/>
                <a:cs typeface="Constantia"/>
              </a:rPr>
              <a:t> </a:t>
            </a:r>
            <a:endParaRPr lang="en-US" sz="2600" spc="-55" dirty="0">
              <a:latin typeface="Constantia"/>
              <a:cs typeface="Constantia"/>
            </a:endParaRPr>
          </a:p>
          <a:p>
            <a:pPr marL="287020" marR="35242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(hypotension,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muffled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heart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sounds,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jugular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venous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distension),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pulsus </a:t>
            </a:r>
            <a:r>
              <a:rPr sz="2600" b="1" spc="-15" dirty="0">
                <a:latin typeface="Constantia"/>
                <a:cs typeface="Constantia"/>
              </a:rPr>
              <a:t>paradoxus</a:t>
            </a:r>
            <a:r>
              <a:rPr sz="2600" spc="-15" dirty="0">
                <a:latin typeface="Constantia"/>
                <a:cs typeface="Constantia"/>
              </a:rPr>
              <a:t>, pericardial </a:t>
            </a:r>
            <a:r>
              <a:rPr sz="2600" b="1" spc="-5" dirty="0">
                <a:latin typeface="Constantia"/>
                <a:cs typeface="Constantia"/>
              </a:rPr>
              <a:t>friction </a:t>
            </a:r>
            <a:r>
              <a:rPr sz="2600" b="1" dirty="0">
                <a:latin typeface="Constantia"/>
                <a:cs typeface="Constantia"/>
              </a:rPr>
              <a:t>rub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tachycardia</a:t>
            </a:r>
            <a:r>
              <a:rPr sz="2600" spc="-20" dirty="0">
                <a:latin typeface="Constantia"/>
                <a:cs typeface="Constantia"/>
              </a:rPr>
              <a:t>,</a:t>
            </a:r>
            <a:r>
              <a:rPr sz="2600" spc="7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hepatojugular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20" dirty="0">
                <a:latin typeface="Constantia"/>
                <a:cs typeface="Constantia"/>
              </a:rPr>
              <a:t>reflux</a:t>
            </a:r>
            <a:r>
              <a:rPr sz="2600" spc="20" dirty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marR="12700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RESP</a:t>
            </a:r>
            <a:r>
              <a:rPr sz="2600" spc="-10" dirty="0">
                <a:latin typeface="Constantia"/>
                <a:cs typeface="Constantia"/>
              </a:rPr>
              <a:t>: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tachypnea</a:t>
            </a:r>
            <a:r>
              <a:rPr sz="2600" spc="-15" dirty="0">
                <a:latin typeface="Constantia"/>
                <a:cs typeface="Constantia"/>
              </a:rPr>
              <a:t>,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decreased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breath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sounds,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b="1" spc="-30" dirty="0">
                <a:solidFill>
                  <a:srgbClr val="FF0000"/>
                </a:solidFill>
                <a:latin typeface="Constantia"/>
                <a:cs typeface="Constantia"/>
              </a:rPr>
              <a:t>Ewart </a:t>
            </a:r>
            <a:r>
              <a:rPr sz="2600" b="1" spc="-6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sign</a:t>
            </a:r>
            <a:r>
              <a:rPr lang="en-US"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lang="en-US" sz="2600" b="1" spc="-10" dirty="0">
                <a:latin typeface="Constantia"/>
                <a:cs typeface="Constantia"/>
              </a:rPr>
              <a:t>(</a:t>
            </a:r>
            <a:r>
              <a:rPr lang="en-US" sz="2600" b="1" spc="-10" dirty="0">
                <a:solidFill>
                  <a:srgbClr val="0070C0"/>
                </a:solidFill>
                <a:latin typeface="Constantia"/>
                <a:cs typeface="Constantia"/>
              </a:rPr>
              <a:t>dullness to percussion beneath the angle of left scapula from compression of the left lung by pericardial effusion)</a:t>
            </a:r>
            <a:endParaRPr sz="2600" dirty="0">
              <a:solidFill>
                <a:srgbClr val="0070C0"/>
              </a:solidFill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GI: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hepato-splenomegaly</a:t>
            </a:r>
            <a:endParaRPr sz="2600" dirty="0">
              <a:latin typeface="Constantia"/>
              <a:cs typeface="Constantia"/>
            </a:endParaRPr>
          </a:p>
          <a:p>
            <a:pPr marL="287020" marR="5080" indent="-274320">
              <a:lnSpc>
                <a:spcPct val="1008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EXTREMITIES</a:t>
            </a:r>
            <a:r>
              <a:rPr sz="2600" spc="-5" dirty="0">
                <a:latin typeface="Constantia"/>
                <a:cs typeface="Constantia"/>
              </a:rPr>
              <a:t>: </a:t>
            </a:r>
            <a:r>
              <a:rPr sz="2600" spc="-20" dirty="0">
                <a:latin typeface="Constantia"/>
                <a:cs typeface="Constantia"/>
              </a:rPr>
              <a:t>weakened </a:t>
            </a:r>
            <a:r>
              <a:rPr sz="2600" spc="-15" dirty="0">
                <a:latin typeface="Constantia"/>
                <a:cs typeface="Constantia"/>
              </a:rPr>
              <a:t>peripheral </a:t>
            </a:r>
            <a:r>
              <a:rPr sz="2600" spc="-10" dirty="0">
                <a:latin typeface="Constantia"/>
                <a:cs typeface="Constantia"/>
              </a:rPr>
              <a:t>pulses, </a:t>
            </a:r>
            <a:r>
              <a:rPr sz="2600" spc="-5" dirty="0">
                <a:latin typeface="Constantia"/>
                <a:cs typeface="Constantia"/>
              </a:rPr>
              <a:t>edema,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cyanosis.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1040079"/>
            <a:ext cx="290449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</a:t>
            </a:r>
            <a:r>
              <a:rPr spc="-80" dirty="0"/>
              <a:t>A</a:t>
            </a:r>
            <a:r>
              <a:rPr spc="-5" dirty="0"/>
              <a:t>G</a:t>
            </a:r>
            <a:r>
              <a:rPr spc="-25" dirty="0"/>
              <a:t>N</a:t>
            </a:r>
            <a:r>
              <a:rPr spc="-10" dirty="0"/>
              <a:t>O</a:t>
            </a:r>
            <a:r>
              <a:rPr dirty="0"/>
              <a:t>S</a:t>
            </a:r>
            <a:r>
              <a:rPr spc="-5" dirty="0"/>
              <a:t>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867138"/>
            <a:ext cx="7435850" cy="433913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Suspect</a:t>
            </a:r>
            <a:r>
              <a:rPr sz="3200" u="heavy" spc="-1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when: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All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cases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of</a:t>
            </a:r>
            <a:r>
              <a:rPr sz="3200" spc="60" dirty="0">
                <a:latin typeface="Constantia"/>
                <a:cs typeface="Constantia"/>
              </a:rPr>
              <a:t> </a:t>
            </a:r>
            <a:r>
              <a:rPr sz="3200" b="1" spc="-15" dirty="0">
                <a:latin typeface="Constantia"/>
                <a:cs typeface="Constantia"/>
              </a:rPr>
              <a:t>acute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b="1" spc="-15" dirty="0">
                <a:latin typeface="Constantia"/>
                <a:cs typeface="Constantia"/>
              </a:rPr>
              <a:t>pericarditi</a:t>
            </a:r>
            <a:r>
              <a:rPr lang="en-US" sz="3200" b="1" spc="-15" dirty="0">
                <a:latin typeface="Constantia"/>
                <a:cs typeface="Constantia"/>
              </a:rPr>
              <a:t>s</a:t>
            </a:r>
            <a:endParaRPr lang="en-US" sz="3200" dirty="0">
              <a:latin typeface="Constantia"/>
              <a:cs typeface="Constantia"/>
            </a:endParaRPr>
          </a:p>
          <a:p>
            <a:pPr marL="287020" marR="62166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New </a:t>
            </a:r>
            <a:r>
              <a:rPr sz="3200" spc="-15" dirty="0">
                <a:latin typeface="Constantia"/>
                <a:cs typeface="Constantia"/>
              </a:rPr>
              <a:t>radiographic </a:t>
            </a:r>
            <a:r>
              <a:rPr sz="3200" b="1" spc="-15" dirty="0">
                <a:latin typeface="Constantia"/>
                <a:cs typeface="Constantia"/>
              </a:rPr>
              <a:t>cardiomegaly </a:t>
            </a:r>
            <a:r>
              <a:rPr sz="3200" spc="-10" dirty="0">
                <a:latin typeface="Constantia"/>
                <a:cs typeface="Constantia"/>
              </a:rPr>
              <a:t>without </a:t>
            </a:r>
            <a:r>
              <a:rPr sz="3200" spc="-15" dirty="0">
                <a:latin typeface="Constantia"/>
                <a:cs typeface="Constantia"/>
              </a:rPr>
              <a:t>pul</a:t>
            </a:r>
            <a:r>
              <a:rPr lang="en-US" sz="3200" spc="-15" dirty="0">
                <a:latin typeface="Constantia"/>
                <a:cs typeface="Constantia"/>
              </a:rPr>
              <a:t>monary</a:t>
            </a:r>
            <a:r>
              <a:rPr sz="3200" spc="-15" dirty="0">
                <a:latin typeface="Constantia"/>
                <a:cs typeface="Constantia"/>
              </a:rPr>
              <a:t> </a:t>
            </a:r>
            <a:r>
              <a:rPr sz="3200" spc="-6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Congestion.</a:t>
            </a:r>
            <a:r>
              <a:rPr lang="en-US" sz="3200" spc="-20" dirty="0">
                <a:latin typeface="Constantia"/>
                <a:cs typeface="Constantia"/>
              </a:rPr>
              <a:t> 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15" dirty="0">
                <a:latin typeface="Constantia"/>
                <a:cs typeface="Constantia"/>
              </a:rPr>
              <a:t>Isolated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left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pleural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effusion</a:t>
            </a:r>
            <a:r>
              <a:rPr lang="en-US" sz="3200" b="1" spc="-5" dirty="0">
                <a:latin typeface="Constantia"/>
                <a:cs typeface="Constantia"/>
              </a:rPr>
              <a:t> on X-ray</a:t>
            </a:r>
            <a:endParaRPr sz="3200" dirty="0">
              <a:latin typeface="Constantia"/>
              <a:cs typeface="Constantia"/>
            </a:endParaRPr>
          </a:p>
          <a:p>
            <a:pPr marL="287020" marR="299720" indent="-274320">
              <a:lnSpc>
                <a:spcPct val="100800"/>
              </a:lnSpc>
              <a:spcBef>
                <a:spcPts val="60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b="1" spc="-15" dirty="0">
                <a:latin typeface="Constantia"/>
                <a:cs typeface="Constantia"/>
              </a:rPr>
              <a:t>Hemodynamic</a:t>
            </a:r>
            <a:r>
              <a:rPr sz="3200" b="1" spc="-65" dirty="0">
                <a:latin typeface="Constantia"/>
                <a:cs typeface="Constantia"/>
              </a:rPr>
              <a:t> </a:t>
            </a:r>
            <a:r>
              <a:rPr sz="3200" b="1" spc="-15" dirty="0">
                <a:latin typeface="Constantia"/>
                <a:cs typeface="Constantia"/>
              </a:rPr>
              <a:t>deterioration</a:t>
            </a:r>
            <a:r>
              <a:rPr sz="3200" b="1" spc="1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after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MI,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cardiac </a:t>
            </a:r>
            <a:r>
              <a:rPr sz="3200" spc="-635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surgery,</a:t>
            </a:r>
            <a:r>
              <a:rPr sz="3200" spc="4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invasive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cardiac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procedures.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3C307-5625-4BB4-9B1D-774949367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D35F2-6000-437C-9740-74F1A624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E878-1C2F-4CC1-8EC7-B8D3C276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4" y="838200"/>
            <a:ext cx="8254390" cy="786764"/>
          </a:xfrm>
        </p:spPr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85217-0316-4C9C-8E3D-0E43C7F7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59" y="1624964"/>
            <a:ext cx="8079079" cy="5170646"/>
          </a:xfrm>
        </p:spPr>
        <p:txBody>
          <a:bodyPr/>
          <a:lstStyle/>
          <a:p>
            <a:r>
              <a:rPr lang="en-US" sz="2800" b="1" dirty="0"/>
              <a:t>Baseline</a:t>
            </a:r>
            <a:r>
              <a:rPr lang="en-US" sz="2800" dirty="0"/>
              <a:t>: CBC, Electrolytes, Cardiac enzymes, ESR,CRP</a:t>
            </a:r>
          </a:p>
          <a:p>
            <a:r>
              <a:rPr lang="en-US" sz="2800" b="1" dirty="0"/>
              <a:t>Pericardiocentesis</a:t>
            </a:r>
            <a:r>
              <a:rPr lang="en-US" sz="2800" dirty="0"/>
              <a:t>(diagnostic and therapeutic)</a:t>
            </a:r>
          </a:p>
          <a:p>
            <a:r>
              <a:rPr lang="en-US" sz="2800" dirty="0"/>
              <a:t>Pericardial fluid Analysis (mainly if suspected malignancy)</a:t>
            </a:r>
          </a:p>
          <a:p>
            <a:r>
              <a:rPr lang="en-US" sz="2800" b="1" dirty="0"/>
              <a:t>Thyroid profile</a:t>
            </a:r>
          </a:p>
          <a:p>
            <a:r>
              <a:rPr lang="en-US" sz="2800" b="1" dirty="0"/>
              <a:t>Rheumatoid factor, Immunoglobulin complexes, Antinuclear AB test</a:t>
            </a:r>
          </a:p>
          <a:p>
            <a:r>
              <a:rPr lang="en-US" sz="2800" b="1" dirty="0"/>
              <a:t>Chest Radiography- </a:t>
            </a:r>
            <a:r>
              <a:rPr lang="en-US" sz="2800" dirty="0"/>
              <a:t>enlarged cardiac silhouette (</a:t>
            </a:r>
            <a:r>
              <a:rPr lang="en-US" sz="2800" dirty="0">
                <a:solidFill>
                  <a:srgbClr val="FF0000"/>
                </a:solidFill>
              </a:rPr>
              <a:t>water bottle heart</a:t>
            </a:r>
            <a:r>
              <a:rPr lang="en-US" sz="2800" dirty="0"/>
              <a:t>) and pericardial fat strip</a:t>
            </a:r>
          </a:p>
          <a:p>
            <a:r>
              <a:rPr lang="en-US" sz="2800" b="1" dirty="0"/>
              <a:t>CT scan </a:t>
            </a:r>
            <a:r>
              <a:rPr lang="en-US" sz="2800" dirty="0"/>
              <a:t>and MRI</a:t>
            </a:r>
          </a:p>
          <a:p>
            <a:r>
              <a:rPr lang="en-US" sz="2800" dirty="0"/>
              <a:t>Pericardial biopsy if TB suspected</a:t>
            </a:r>
          </a:p>
        </p:txBody>
      </p:sp>
    </p:spTree>
    <p:extLst>
      <p:ext uri="{BB962C8B-B14F-4D97-AF65-F5344CB8AC3E}">
        <p14:creationId xmlns:p14="http://schemas.microsoft.com/office/powerpoint/2010/main" val="115348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6FD2-840F-4EFE-AFE2-3ADF828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B39EF-0926-4D93-8F2E-E6F67D7A5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95D5-2310-40A1-B0D5-BEC676DA1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BF4-5EB2-40F7-9AFB-FCA14E1D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5" y="1066800"/>
            <a:ext cx="8254390" cy="677108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Echocardiography: diagnostic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637A1-DC63-49F0-913F-521912E3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115" y="4495800"/>
            <a:ext cx="8079079" cy="1354217"/>
          </a:xfrm>
        </p:spPr>
        <p:txBody>
          <a:bodyPr/>
          <a:lstStyle/>
          <a:p>
            <a:r>
              <a:rPr lang="en-US" sz="3200" b="1" dirty="0"/>
              <a:t>False positive findings </a:t>
            </a:r>
            <a:r>
              <a:rPr lang="en-US" dirty="0"/>
              <a:t>: </a:t>
            </a:r>
            <a:r>
              <a:rPr lang="en-US" sz="2800" dirty="0"/>
              <a:t>due to pleural effusions, pericardial thickening, increased epicardial fat tissue, mediastinal mass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264CED-6F68-4601-990B-EDE9B786F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54965"/>
              </p:ext>
            </p:extLst>
          </p:nvPr>
        </p:nvGraphicFramePr>
        <p:xfrm>
          <a:off x="410808" y="1805464"/>
          <a:ext cx="8079078" cy="231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940">
                  <a:extLst>
                    <a:ext uri="{9D8B030D-6E8A-4147-A177-3AD203B41FA5}">
                      <a16:colId xmlns:a16="http://schemas.microsoft.com/office/drawing/2014/main" val="182126689"/>
                    </a:ext>
                  </a:extLst>
                </a:gridCol>
                <a:gridCol w="2718112">
                  <a:extLst>
                    <a:ext uri="{9D8B030D-6E8A-4147-A177-3AD203B41FA5}">
                      <a16:colId xmlns:a16="http://schemas.microsoft.com/office/drawing/2014/main" val="2901132435"/>
                    </a:ext>
                  </a:extLst>
                </a:gridCol>
                <a:gridCol w="2693026">
                  <a:extLst>
                    <a:ext uri="{9D8B030D-6E8A-4147-A177-3AD203B41FA5}">
                      <a16:colId xmlns:a16="http://schemas.microsoft.com/office/drawing/2014/main" val="1828623698"/>
                    </a:ext>
                  </a:extLst>
                </a:gridCol>
              </a:tblGrid>
              <a:tr h="579165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effusion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Echo-free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79636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r-JO" sz="2400" b="1" dirty="0"/>
                        <a:t>&gt;</a:t>
                      </a:r>
                      <a:r>
                        <a:rPr lang="en-US" sz="2400" b="1" dirty="0"/>
                        <a:t>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posteriorly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37025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10-20mm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circumferential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495107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r-JO" sz="2400" b="1" dirty="0"/>
                        <a:t>&lt;</a:t>
                      </a:r>
                      <a:r>
                        <a:rPr lang="en-US" sz="2400" b="1" dirty="0"/>
                        <a:t>20mm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circumferential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63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52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7650-37AD-47A9-8CF9-27D44634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54390" cy="786764"/>
          </a:xfrm>
        </p:spPr>
        <p:txBody>
          <a:bodyPr/>
          <a:lstStyle/>
          <a:p>
            <a:r>
              <a:rPr lang="en-US" dirty="0"/>
              <a:t>Electrocardiography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9ADF0-E7BD-4836-91EF-BDE3BE88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55" y="1143000"/>
            <a:ext cx="8079079" cy="861774"/>
          </a:xfrm>
        </p:spPr>
        <p:txBody>
          <a:bodyPr/>
          <a:lstStyle/>
          <a:p>
            <a:r>
              <a:rPr lang="en-US" sz="2800" dirty="0"/>
              <a:t>-Low voltage QRS complexes</a:t>
            </a:r>
          </a:p>
          <a:p>
            <a:r>
              <a:rPr lang="en-US" sz="2800" dirty="0"/>
              <a:t>-Electrical alternans (pathognomonic)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D7670-E0E2-40B2-8B6E-E5135AA6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2066925"/>
            <a:ext cx="8543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3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40A-0B00-4A4B-9444-099687F2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E6E2-BA93-4226-8537-9F147815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04569"/>
            <a:ext cx="8079079" cy="4924425"/>
          </a:xfrm>
        </p:spPr>
        <p:txBody>
          <a:bodyPr/>
          <a:lstStyle/>
          <a:p>
            <a:r>
              <a:rPr lang="en-US" sz="3200" b="1" dirty="0"/>
              <a:t>1-Oxygen</a:t>
            </a:r>
            <a:r>
              <a:rPr lang="en-US" sz="3200" dirty="0"/>
              <a:t> supplementation </a:t>
            </a:r>
          </a:p>
          <a:p>
            <a:r>
              <a:rPr lang="en-US" sz="3200" b="1" dirty="0"/>
              <a:t>2-Fluid</a:t>
            </a:r>
            <a:r>
              <a:rPr lang="en-US" sz="3200" dirty="0"/>
              <a:t> resuscitations</a:t>
            </a:r>
          </a:p>
          <a:p>
            <a:r>
              <a:rPr lang="en-US" sz="3200" dirty="0"/>
              <a:t>3-Bed rest with leg elevation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4-Pericardiocentesis(if </a:t>
            </a:r>
            <a:r>
              <a:rPr lang="en-US" sz="3200" b="1" dirty="0" err="1">
                <a:solidFill>
                  <a:srgbClr val="FF0000"/>
                </a:solidFill>
              </a:rPr>
              <a:t>pt</a:t>
            </a:r>
            <a:r>
              <a:rPr lang="en-US" sz="3200" b="1" dirty="0">
                <a:solidFill>
                  <a:srgbClr val="FF0000"/>
                </a:solidFill>
              </a:rPr>
              <a:t> is unstable)</a:t>
            </a:r>
          </a:p>
          <a:p>
            <a:r>
              <a:rPr lang="en-US" sz="3200" b="1" dirty="0"/>
              <a:t>5-Pharmacotherapy</a:t>
            </a:r>
            <a:r>
              <a:rPr lang="en-US" sz="3200" dirty="0"/>
              <a:t>: (Aspirin/NSAIDS/Colchicine/Steroids)-Antibiotics-Vancomycin/Ceftriaxone/Ciprofloxacin</a:t>
            </a:r>
          </a:p>
          <a:p>
            <a:r>
              <a:rPr lang="en-US" sz="3200" b="1" dirty="0"/>
              <a:t>6-Percutaneous</a:t>
            </a:r>
            <a:r>
              <a:rPr lang="en-US" sz="3200" dirty="0"/>
              <a:t> balloon pericardiotomy</a:t>
            </a:r>
          </a:p>
          <a:p>
            <a:r>
              <a:rPr lang="en-US" sz="3200" b="1" dirty="0"/>
              <a:t>7-Surgical</a:t>
            </a:r>
            <a:r>
              <a:rPr lang="en-US" sz="3200" dirty="0"/>
              <a:t> creation of pericardial window</a:t>
            </a:r>
          </a:p>
        </p:txBody>
      </p:sp>
    </p:spTree>
    <p:extLst>
      <p:ext uri="{BB962C8B-B14F-4D97-AF65-F5344CB8AC3E}">
        <p14:creationId xmlns:p14="http://schemas.microsoft.com/office/powerpoint/2010/main" val="81941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1B3B-C814-4450-A4A1-AE05DFA8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4D7C0-11E2-4091-AABE-2B4CD75B4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F4CB4-49DF-49C2-B186-1DD80838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7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F39E-E105-4B81-BE6E-DD8F6E78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49" y="457200"/>
            <a:ext cx="8254390" cy="1107996"/>
          </a:xfrm>
        </p:spPr>
        <p:txBody>
          <a:bodyPr/>
          <a:lstStyle/>
          <a:p>
            <a:r>
              <a:rPr lang="en-US" sz="3600" dirty="0"/>
              <a:t>Management of recurrent cardiac tamponade or pericardial effusion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8A1A8-70ED-4ADD-B5C6-669BCB00B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60" y="1950541"/>
            <a:ext cx="8079079" cy="3385542"/>
          </a:xfrm>
        </p:spPr>
        <p:txBody>
          <a:bodyPr/>
          <a:lstStyle/>
          <a:p>
            <a:r>
              <a:rPr lang="en-US" sz="4400" b="1" dirty="0"/>
              <a:t>1-pericardial sclerosis</a:t>
            </a:r>
            <a:r>
              <a:rPr lang="en-US" sz="4400" dirty="0"/>
              <a:t>: tetracycline, doxycycline, cisplatin, 5-Fluorouracil</a:t>
            </a:r>
          </a:p>
          <a:p>
            <a:r>
              <a:rPr lang="en-US" sz="4400" b="1" dirty="0"/>
              <a:t>2-pericardio-peritoneal shunt</a:t>
            </a:r>
          </a:p>
          <a:p>
            <a:r>
              <a:rPr lang="en-US" sz="4400" b="1" dirty="0"/>
              <a:t>3-pericardiotomy</a:t>
            </a:r>
          </a:p>
        </p:txBody>
      </p:sp>
    </p:spTree>
    <p:extLst>
      <p:ext uri="{BB962C8B-B14F-4D97-AF65-F5344CB8AC3E}">
        <p14:creationId xmlns:p14="http://schemas.microsoft.com/office/powerpoint/2010/main" val="292366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1040079"/>
            <a:ext cx="409067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947494"/>
            <a:ext cx="7765415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Presence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abnormal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amount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and/or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lang="en-US" sz="2600" spc="-85" dirty="0">
                <a:latin typeface="Constantia"/>
                <a:cs typeface="Constantia"/>
              </a:rPr>
              <a:t>abnormal </a:t>
            </a:r>
            <a:r>
              <a:rPr sz="2600" b="1" spc="-20" dirty="0">
                <a:latin typeface="Constantia"/>
                <a:cs typeface="Constantia"/>
              </a:rPr>
              <a:t>character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of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25" dirty="0">
                <a:latin typeface="Constantia"/>
                <a:cs typeface="Constantia"/>
              </a:rPr>
              <a:t>fluid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pericardial </a:t>
            </a:r>
            <a:r>
              <a:rPr sz="2600" spc="-15" dirty="0">
                <a:latin typeface="Constantia"/>
                <a:cs typeface="Constantia"/>
              </a:rPr>
              <a:t>space</a:t>
            </a:r>
            <a:endParaRPr sz="2600" dirty="0">
              <a:latin typeface="Constantia"/>
              <a:cs typeface="Constantia"/>
            </a:endParaRPr>
          </a:p>
          <a:p>
            <a:pPr marL="287020" marR="17526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Can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caused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by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LOCAL/SYSTEMIC/IDIOPATHIC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causes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Can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ACUTE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CHRONIC </a:t>
            </a:r>
            <a:r>
              <a:rPr sz="2600" spc="-10" dirty="0">
                <a:latin typeface="Constantia"/>
                <a:cs typeface="Constantia"/>
              </a:rPr>
              <a:t>(symptoms)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Treatment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directed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at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removal</a:t>
            </a:r>
            <a:r>
              <a:rPr sz="2600" b="1" spc="-3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of</a:t>
            </a:r>
            <a:r>
              <a:rPr sz="2600" b="1" spc="5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pericardial</a:t>
            </a:r>
            <a:r>
              <a:rPr sz="2600" b="1" dirty="0">
                <a:latin typeface="Constantia"/>
                <a:cs typeface="Constantia"/>
              </a:rPr>
              <a:t> </a:t>
            </a:r>
            <a:r>
              <a:rPr sz="2600" b="1" spc="30" dirty="0">
                <a:latin typeface="Constantia"/>
                <a:cs typeface="Constantia"/>
              </a:rPr>
              <a:t>fluid</a:t>
            </a:r>
            <a:endParaRPr sz="2600" dirty="0"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alleviation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of</a:t>
            </a:r>
            <a:r>
              <a:rPr sz="2600" b="1" spc="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the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underlying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cause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EE9A-1411-4BA0-A774-6889C39E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67C-1CCB-4431-AC07-1CF1A2A44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272E3-BFBA-4D88-91F5-DC38D7F4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852" y="1040079"/>
            <a:ext cx="3291204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867138"/>
            <a:ext cx="7309484" cy="436593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45" dirty="0">
                <a:latin typeface="Constantia"/>
                <a:cs typeface="Constantia"/>
              </a:rPr>
              <a:t>Volume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of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20" dirty="0">
                <a:latin typeface="Constantia"/>
                <a:cs typeface="Constantia"/>
              </a:rPr>
              <a:t>fluid:</a:t>
            </a:r>
            <a:r>
              <a:rPr sz="3200" spc="5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15-50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ml.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Essentially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and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ultrafiltrate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of</a:t>
            </a:r>
            <a:r>
              <a:rPr sz="3200" spc="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plasma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60" dirty="0">
                <a:latin typeface="Constantia"/>
                <a:cs typeface="Constantia"/>
              </a:rPr>
              <a:t>Total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protein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generally</a:t>
            </a:r>
            <a:r>
              <a:rPr sz="3200" spc="-5" dirty="0">
                <a:latin typeface="Constantia"/>
                <a:cs typeface="Constantia"/>
              </a:rPr>
              <a:t> </a:t>
            </a:r>
            <a:r>
              <a:rPr sz="3200" spc="-90" dirty="0">
                <a:latin typeface="Constantia"/>
                <a:cs typeface="Constantia"/>
              </a:rPr>
              <a:t>low.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Albumin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conc.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HIGH.</a:t>
            </a:r>
            <a:endParaRPr sz="32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200" spc="-25" dirty="0">
                <a:latin typeface="Constantia"/>
                <a:cs typeface="Constantia"/>
              </a:rPr>
              <a:t>Acute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(80ml)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vs.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Chronic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(up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5" dirty="0">
                <a:latin typeface="Constantia"/>
                <a:cs typeface="Constantia"/>
              </a:rPr>
              <a:t>to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2lt).</a:t>
            </a:r>
            <a:endParaRPr lang="en-US" sz="3200" spc="-1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lang="en-US" sz="3200" spc="-10" dirty="0">
                <a:solidFill>
                  <a:srgbClr val="FF0000"/>
                </a:solidFill>
                <a:latin typeface="Constantia"/>
                <a:cs typeface="Constantia"/>
              </a:rPr>
              <a:t>Cardiac tamponade </a:t>
            </a:r>
            <a:r>
              <a:rPr lang="en-US" sz="3200" spc="-10" dirty="0">
                <a:latin typeface="Constantia"/>
                <a:cs typeface="Constantia"/>
              </a:rPr>
              <a:t>is acute heart failure due to compression of heart by a large or rapidly developing effusion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F197-C3DE-40A7-A10A-A6483DEA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7041-FF33-4D3E-99E2-D3D527ACC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F972E-7666-410B-8C11-85148C8C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3" y="1040079"/>
            <a:ext cx="8166735" cy="5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0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6250-3CA5-45FF-855F-DD8C4C75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5" y="965836"/>
            <a:ext cx="8254390" cy="786764"/>
          </a:xfrm>
        </p:spPr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BBEAD-2501-40BC-AA81-3CA2A304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079079" cy="3939540"/>
          </a:xfrm>
        </p:spPr>
        <p:txBody>
          <a:bodyPr/>
          <a:lstStyle/>
          <a:p>
            <a:r>
              <a:rPr lang="en-US" sz="3200" dirty="0"/>
              <a:t>Clinical manifestation are highly dependent on the </a:t>
            </a:r>
            <a:r>
              <a:rPr lang="en-US" sz="3200" dirty="0">
                <a:solidFill>
                  <a:srgbClr val="FF0000"/>
                </a:solidFill>
              </a:rPr>
              <a:t>rate</a:t>
            </a:r>
            <a:r>
              <a:rPr lang="en-US" sz="3200" dirty="0"/>
              <a:t> of accumulation of fluid in the pericardial sac</a:t>
            </a:r>
          </a:p>
          <a:p>
            <a:endParaRPr lang="en-US" sz="3200" dirty="0"/>
          </a:p>
          <a:p>
            <a:r>
              <a:rPr lang="en-US" sz="3200" dirty="0"/>
              <a:t>Pericardial effusion    increased pericardial pressure     overcomes ventricular filling pressure       decreased stroke volume    reduced cardiac output.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55EE850-FD0D-4287-B29E-FF3D0968815E}"/>
              </a:ext>
            </a:extLst>
          </p:cNvPr>
          <p:cNvSpPr/>
          <p:nvPr/>
        </p:nvSpPr>
        <p:spPr>
          <a:xfrm>
            <a:off x="3657600" y="4038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30275D-FAE2-49AB-8999-CB3AE61FC274}"/>
              </a:ext>
            </a:extLst>
          </p:cNvPr>
          <p:cNvSpPr/>
          <p:nvPr/>
        </p:nvSpPr>
        <p:spPr>
          <a:xfrm>
            <a:off x="1752600" y="4572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F7A12ED-0D40-42C9-B569-6A72C445CD88}"/>
              </a:ext>
            </a:extLst>
          </p:cNvPr>
          <p:cNvSpPr/>
          <p:nvPr/>
        </p:nvSpPr>
        <p:spPr>
          <a:xfrm>
            <a:off x="1752600" y="5029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4A9F7C-5A32-46A0-B970-A7B3AE712C9C}"/>
              </a:ext>
            </a:extLst>
          </p:cNvPr>
          <p:cNvSpPr/>
          <p:nvPr/>
        </p:nvSpPr>
        <p:spPr>
          <a:xfrm>
            <a:off x="6858000" y="5029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85B0F-92A6-4479-9CCD-C045DCE2D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60" y="1219201"/>
            <a:ext cx="8079079" cy="1477328"/>
          </a:xfrm>
        </p:spPr>
        <p:txBody>
          <a:bodyPr/>
          <a:lstStyle/>
          <a:p>
            <a:r>
              <a:rPr lang="en-US" dirty="0"/>
              <a:t>Hemodynamic effect of pericardial effusion does not depend on the size of the effusion but on the speed of accumulation of it, so a small quickly accumulating effusion can be worse than a large chronic one.</a:t>
            </a:r>
          </a:p>
        </p:txBody>
      </p:sp>
    </p:spTree>
    <p:extLst>
      <p:ext uri="{BB962C8B-B14F-4D97-AF65-F5344CB8AC3E}">
        <p14:creationId xmlns:p14="http://schemas.microsoft.com/office/powerpoint/2010/main" val="17359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1040079"/>
            <a:ext cx="259334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947494"/>
            <a:ext cx="7895590" cy="4116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As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component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of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any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pericardial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disorder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or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2ry </a:t>
            </a:r>
            <a:r>
              <a:rPr sz="2600" b="1" spc="-610" dirty="0">
                <a:latin typeface="Constantia"/>
                <a:cs typeface="Constantia"/>
              </a:rPr>
              <a:t> </a:t>
            </a:r>
            <a:r>
              <a:rPr sz="2600" b="1" spc="-35" dirty="0">
                <a:latin typeface="Constantia"/>
                <a:cs typeface="Constantia"/>
              </a:rPr>
              <a:t>to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systemic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disorder: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35" dirty="0">
                <a:latin typeface="Constantia"/>
                <a:cs typeface="Constantia"/>
              </a:rPr>
              <a:t>A</a:t>
            </a:r>
            <a:r>
              <a:rPr sz="2000" spc="-15" dirty="0">
                <a:latin typeface="Constantia"/>
                <a:cs typeface="Constantia"/>
              </a:rPr>
              <a:t>c</a:t>
            </a:r>
            <a:r>
              <a:rPr sz="2000" spc="-10" dirty="0">
                <a:latin typeface="Constantia"/>
                <a:cs typeface="Constantia"/>
              </a:rPr>
              <a:t>u</a:t>
            </a:r>
            <a:r>
              <a:rPr sz="2000" spc="-4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o</a:t>
            </a:r>
            <a:r>
              <a:rPr sz="2000" spc="-15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at</a:t>
            </a:r>
            <a:r>
              <a:rPr sz="2000" spc="-1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c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or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30" dirty="0">
                <a:latin typeface="Constantia"/>
                <a:cs typeface="Constantia"/>
              </a:rPr>
              <a:t>r</a:t>
            </a:r>
            <a:r>
              <a:rPr sz="2000" spc="-5" dirty="0">
                <a:latin typeface="Constantia"/>
                <a:cs typeface="Constantia"/>
              </a:rPr>
              <a:t>al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p</a:t>
            </a:r>
            <a:r>
              <a:rPr sz="2000" spc="-5" dirty="0">
                <a:latin typeface="Constantia"/>
                <a:cs typeface="Constantia"/>
              </a:rPr>
              <a:t>e</a:t>
            </a:r>
            <a:r>
              <a:rPr sz="2000" dirty="0">
                <a:latin typeface="Constantia"/>
                <a:cs typeface="Constantia"/>
              </a:rPr>
              <a:t>ri</a:t>
            </a:r>
            <a:r>
              <a:rPr sz="2000" spc="-15" dirty="0">
                <a:latin typeface="Constantia"/>
                <a:cs typeface="Constantia"/>
              </a:rPr>
              <a:t>c</a:t>
            </a:r>
            <a:r>
              <a:rPr sz="2000" spc="-5" dirty="0">
                <a:latin typeface="Constantia"/>
                <a:cs typeface="Constantia"/>
              </a:rPr>
              <a:t>ad</a:t>
            </a:r>
            <a:r>
              <a:rPr sz="2000" spc="5" dirty="0">
                <a:latin typeface="Constantia"/>
                <a:cs typeface="Constantia"/>
              </a:rPr>
              <a:t>i</a:t>
            </a:r>
            <a:r>
              <a:rPr sz="2000" spc="-15" dirty="0">
                <a:latin typeface="Constantia"/>
                <a:cs typeface="Constantia"/>
              </a:rPr>
              <a:t>t</a:t>
            </a:r>
            <a:r>
              <a:rPr sz="2000" dirty="0">
                <a:latin typeface="Constantia"/>
                <a:cs typeface="Constantia"/>
              </a:rPr>
              <a:t>i</a:t>
            </a:r>
            <a:r>
              <a:rPr sz="2000" spc="-5" dirty="0">
                <a:latin typeface="Constantia"/>
                <a:cs typeface="Constantia"/>
              </a:rPr>
              <a:t>s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Infectious: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Viral,</a:t>
            </a:r>
            <a:r>
              <a:rPr sz="2000" spc="-10" dirty="0">
                <a:latin typeface="Constantia"/>
                <a:cs typeface="Constantia"/>
              </a:rPr>
              <a:t> Purulent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pericarditis,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Tuberculous,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HIV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Post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MI/post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cardiac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surgery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Malignancy </a:t>
            </a:r>
            <a:r>
              <a:rPr sz="2000" spc="-15" dirty="0">
                <a:latin typeface="Constantia"/>
                <a:cs typeface="Constantia"/>
              </a:rPr>
              <a:t>(lung,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breast,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hodgkin’s,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mesothelioma)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Mediastinal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radiation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Autoimmune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disease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Dialysis,</a:t>
            </a:r>
            <a:r>
              <a:rPr sz="2000" spc="-10" dirty="0">
                <a:latin typeface="Constantia"/>
                <a:cs typeface="Constantia"/>
              </a:rPr>
              <a:t> Ch.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Renal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failure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Hypothyroidism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(myxedema),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ovarian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hyperstimulation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synd.</a:t>
            </a:r>
            <a:endParaRPr sz="20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Drugs: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procainamide,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isoniazid,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hydralazine,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anticoagulants.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1040079"/>
            <a:ext cx="2593340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858320"/>
            <a:ext cx="7177405" cy="347723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HEMORRHAGIC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PERICARDIAL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EFFUSION: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Malignancy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(26%)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20" dirty="0">
                <a:latin typeface="Constantia"/>
                <a:cs typeface="Constantia"/>
              </a:rPr>
              <a:t>Trans-catheter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interventions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and/or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pacemaker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insertion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(18%)</a:t>
            </a: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Post-pericardiotomy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syndrome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(13%)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Complication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MI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(free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wall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rupture,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thrombolysis)</a:t>
            </a:r>
            <a:r>
              <a:rPr sz="2000" dirty="0">
                <a:latin typeface="Constantia"/>
                <a:cs typeface="Constantia"/>
              </a:rPr>
              <a:t> (11%)</a:t>
            </a: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Idiopathic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(10%)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5" dirty="0">
                <a:latin typeface="Constantia"/>
                <a:cs typeface="Constantia"/>
              </a:rPr>
              <a:t>Uremic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(7%)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10" dirty="0">
                <a:latin typeface="Constantia"/>
                <a:cs typeface="Constantia"/>
              </a:rPr>
              <a:t>Aortic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dissection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(4%)</a:t>
            </a:r>
            <a:endParaRPr sz="20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spc="-30" dirty="0">
                <a:latin typeface="Constantia"/>
                <a:cs typeface="Constantia"/>
              </a:rPr>
              <a:t>Trauma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(3%)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1040079"/>
            <a:ext cx="567245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CLINICAL-</a:t>
            </a:r>
            <a:r>
              <a:rPr spc="10" dirty="0"/>
              <a:t> </a:t>
            </a:r>
            <a:r>
              <a:rPr spc="-40" dirty="0"/>
              <a:t>SYMPTOMS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947494"/>
            <a:ext cx="7835900" cy="41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CVS:</a:t>
            </a:r>
            <a:r>
              <a:rPr sz="3600" spc="-5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chest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pain,</a:t>
            </a:r>
            <a:r>
              <a:rPr sz="3600" spc="-5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pericardial</a:t>
            </a:r>
            <a:r>
              <a:rPr sz="3600" spc="1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pain</a:t>
            </a:r>
            <a:r>
              <a:rPr lang="en-US" sz="3600" spc="-5" dirty="0">
                <a:latin typeface="Constantia"/>
                <a:cs typeface="Constantia"/>
              </a:rPr>
              <a:t> aggravated </a:t>
            </a:r>
            <a:r>
              <a:rPr lang="en-US" sz="3600" spc="-5" dirty="0">
                <a:solidFill>
                  <a:srgbClr val="FF0000"/>
                </a:solidFill>
                <a:latin typeface="Constantia"/>
                <a:cs typeface="Constantia"/>
              </a:rPr>
              <a:t>by lying supine</a:t>
            </a:r>
            <a:r>
              <a:rPr sz="3600" spc="-3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(relieved</a:t>
            </a:r>
            <a:r>
              <a:rPr sz="3600" spc="4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by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sitting</a:t>
            </a:r>
            <a:r>
              <a:rPr lang="en-US" sz="3600" spc="-5" dirty="0">
                <a:latin typeface="Constantia"/>
                <a:cs typeface="Constantia"/>
              </a:rPr>
              <a:t>/leaning forward</a:t>
            </a:r>
            <a:r>
              <a:rPr sz="3600" spc="-5" dirty="0">
                <a:latin typeface="Constantia"/>
                <a:cs typeface="Constantia"/>
              </a:rPr>
              <a:t>), </a:t>
            </a:r>
            <a:r>
              <a:rPr sz="3600" spc="-64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light</a:t>
            </a:r>
            <a:r>
              <a:rPr sz="3600" spc="-5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headedness,</a:t>
            </a:r>
            <a:r>
              <a:rPr sz="3600" spc="-5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syncope,</a:t>
            </a:r>
            <a:r>
              <a:rPr sz="3600" spc="-2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palpitations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RESP</a:t>
            </a:r>
            <a:r>
              <a:rPr sz="3600" spc="-10" dirty="0">
                <a:latin typeface="Constantia"/>
                <a:cs typeface="Constantia"/>
              </a:rPr>
              <a:t>: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cough,</a:t>
            </a:r>
            <a:r>
              <a:rPr sz="3600" spc="-8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dyspnea,</a:t>
            </a:r>
            <a:r>
              <a:rPr sz="3600" spc="1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hoarsness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GI</a:t>
            </a:r>
            <a:r>
              <a:rPr sz="3600" dirty="0">
                <a:latin typeface="Constantia"/>
                <a:cs typeface="Constantia"/>
              </a:rPr>
              <a:t>:</a:t>
            </a:r>
            <a:r>
              <a:rPr sz="3600" spc="-30" dirty="0">
                <a:latin typeface="Constantia"/>
                <a:cs typeface="Constantia"/>
              </a:rPr>
              <a:t> </a:t>
            </a:r>
            <a:r>
              <a:rPr sz="3600" spc="-20" dirty="0">
                <a:latin typeface="Constantia"/>
                <a:cs typeface="Constantia"/>
              </a:rPr>
              <a:t>hiccoughs</a:t>
            </a:r>
            <a:endParaRPr sz="3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7020" algn="l"/>
              </a:tabLst>
            </a:pP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NEUR</a:t>
            </a:r>
            <a:r>
              <a:rPr sz="3600" spc="-10" dirty="0">
                <a:latin typeface="Constantia"/>
                <a:cs typeface="Constantia"/>
              </a:rPr>
              <a:t>:</a:t>
            </a:r>
            <a:r>
              <a:rPr sz="3600" spc="-65" dirty="0">
                <a:latin typeface="Constantia"/>
                <a:cs typeface="Constantia"/>
              </a:rPr>
              <a:t> </a:t>
            </a:r>
            <a:r>
              <a:rPr sz="3600" spc="-35" dirty="0">
                <a:latin typeface="Constantia"/>
                <a:cs typeface="Constantia"/>
              </a:rPr>
              <a:t>anxiety,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confusion</a:t>
            </a:r>
            <a:endParaRPr sz="3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634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Segoe UI Symbol</vt:lpstr>
      <vt:lpstr>Office Theme</vt:lpstr>
      <vt:lpstr>Pericardial Effusion </vt:lpstr>
      <vt:lpstr>INTRODUCTION</vt:lpstr>
      <vt:lpstr>PHYSIOLOGY</vt:lpstr>
      <vt:lpstr>PowerPoint Presentation</vt:lpstr>
      <vt:lpstr>pathophysiology</vt:lpstr>
      <vt:lpstr>PowerPoint Presentation</vt:lpstr>
      <vt:lpstr>ETIOLOGY</vt:lpstr>
      <vt:lpstr>ETIOLOGY</vt:lpstr>
      <vt:lpstr>CLINICAL- SYMPTOMS</vt:lpstr>
      <vt:lpstr>CLINICAL- SIGNS-physical examination</vt:lpstr>
      <vt:lpstr>DIAGNOSIS</vt:lpstr>
      <vt:lpstr>PowerPoint Presentation</vt:lpstr>
      <vt:lpstr>investigation</vt:lpstr>
      <vt:lpstr>PowerPoint Presentation</vt:lpstr>
      <vt:lpstr>Echocardiography: diagnostic test</vt:lpstr>
      <vt:lpstr>Electrocardiography</vt:lpstr>
      <vt:lpstr>MANGEMENT</vt:lpstr>
      <vt:lpstr>PowerPoint Presentation</vt:lpstr>
      <vt:lpstr>Management of recurrent cardiac tamponade or pericardial effusion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rami salim</cp:lastModifiedBy>
  <cp:revision>14</cp:revision>
  <dcterms:created xsi:type="dcterms:W3CDTF">2021-09-27T03:36:00Z</dcterms:created>
  <dcterms:modified xsi:type="dcterms:W3CDTF">2022-02-24T08:17:51Z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2021-09-27T00:00:00Z</vt:filetime>
  </property>
</Properties>
</file>