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Raleway"/>
      <p:regular r:id="rId21"/>
      <p:bold r:id="rId22"/>
      <p:italic r:id="rId23"/>
      <p:boldItalic r:id="rId24"/>
    </p:embeddedFont>
    <p:embeddedFont>
      <p:font typeface="Lat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aleway-bold.fntdata"/><Relationship Id="rId21" Type="http://schemas.openxmlformats.org/officeDocument/2006/relationships/font" Target="fonts/Raleway-regular.fntdata"/><Relationship Id="rId24" Type="http://schemas.openxmlformats.org/officeDocument/2006/relationships/font" Target="fonts/Raleway-boldItalic.fntdata"/><Relationship Id="rId23" Type="http://schemas.openxmlformats.org/officeDocument/2006/relationships/font" Target="fonts/Raleway-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ato-bold.fntdata"/><Relationship Id="rId25" Type="http://schemas.openxmlformats.org/officeDocument/2006/relationships/font" Target="fonts/Lato-regular.fntdata"/><Relationship Id="rId28" Type="http://schemas.openxmlformats.org/officeDocument/2006/relationships/font" Target="fonts/Lato-boldItalic.fntdata"/><Relationship Id="rId27"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4bfdf1539e1ca3ec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4bfdf1539e1ca3ec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4bfdf1539e1ca3ec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4bfdf1539e1ca3ec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4bfdf1539e1ca3ec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4bfdf1539e1ca3ec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4bfdf1539e1ca3ec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4bfdf1539e1ca3ec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4bfdf1539e1ca3ec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4bfdf1539e1ca3ec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4bfdf1539e1ca3ec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4bfdf1539e1ca3ec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531211c3049967cb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531211c3049967cb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505b62aee3029904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505b62aee3029904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505b62aee3029904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505b62aee3029904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505b62aee3029904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505b62aee3029904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505b62aee3029904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505b62aee3029904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4bfdf1539e1ca3ec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4bfdf1539e1ca3ec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4bfdf1539e1ca3ec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4bfdf1539e1ca3ec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4bfdf1539e1ca3ec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4bfdf1539e1ca3ec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a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 Id="rId3" Type="http://schemas.openxmlformats.org/officeDocument/2006/relationships/image" Target="../media/image5.jpg"/><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316500" y="-12"/>
            <a:ext cx="4255500" cy="187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Intracranial pressure</a:t>
            </a:r>
            <a:endParaRPr/>
          </a:p>
        </p:txBody>
      </p:sp>
      <p:sp>
        <p:nvSpPr>
          <p:cNvPr id="87" name="Google Shape;87;p13"/>
          <p:cNvSpPr txBox="1"/>
          <p:nvPr>
            <p:ph idx="1" type="subTitle"/>
          </p:nvPr>
        </p:nvSpPr>
        <p:spPr>
          <a:xfrm flipH="1">
            <a:off x="400600" y="1559525"/>
            <a:ext cx="7498800" cy="3243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700"/>
              <a:t>Intracranial pressure (ICP) is the pressure inside the skull which depend on the relative volume of intracranial components </a:t>
            </a:r>
            <a:endParaRPr sz="2700"/>
          </a:p>
          <a:p>
            <a:pPr indent="0" lvl="0" marL="0" rtl="0" algn="l">
              <a:spcBef>
                <a:spcPts val="0"/>
              </a:spcBef>
              <a:spcAft>
                <a:spcPts val="0"/>
              </a:spcAft>
              <a:buNone/>
            </a:pPr>
            <a:r>
              <a:t/>
            </a:r>
            <a:endParaRPr sz="2700"/>
          </a:p>
          <a:p>
            <a:pPr indent="0" lvl="0" marL="0" rtl="0" algn="l">
              <a:spcBef>
                <a:spcPts val="0"/>
              </a:spcBef>
              <a:spcAft>
                <a:spcPts val="0"/>
              </a:spcAft>
              <a:buNone/>
            </a:pPr>
            <a:r>
              <a:rPr lang="ar" sz="2700"/>
              <a:t>Normal intracranial pressure= 7_15mmhg</a:t>
            </a:r>
            <a:endParaRPr sz="2700"/>
          </a:p>
          <a:p>
            <a:pPr indent="0" lvl="0" marL="0" rtl="0" algn="l">
              <a:spcBef>
                <a:spcPts val="0"/>
              </a:spcBef>
              <a:spcAft>
                <a:spcPts val="0"/>
              </a:spcAft>
              <a:buNone/>
            </a:pPr>
            <a:r>
              <a:t/>
            </a:r>
            <a:endParaRPr sz="27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2"/>
          <p:cNvSpPr txBox="1"/>
          <p:nvPr>
            <p:ph type="title"/>
          </p:nvPr>
        </p:nvSpPr>
        <p:spPr>
          <a:xfrm flipH="1">
            <a:off x="1303800" y="220500"/>
            <a:ext cx="7030500" cy="439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Etiology of elevated </a:t>
            </a:r>
            <a:r>
              <a:rPr lang="ar"/>
              <a:t>ICP</a:t>
            </a:r>
            <a:endParaRPr/>
          </a:p>
        </p:txBody>
      </p:sp>
      <p:sp>
        <p:nvSpPr>
          <p:cNvPr id="140" name="Google Shape;140;p22"/>
          <p:cNvSpPr txBox="1"/>
          <p:nvPr>
            <p:ph idx="1" type="body"/>
          </p:nvPr>
        </p:nvSpPr>
        <p:spPr>
          <a:xfrm>
            <a:off x="220800" y="771750"/>
            <a:ext cx="8612700" cy="415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400"/>
              <a:t>Mass effect such as brain tumor</a:t>
            </a:r>
            <a:endParaRPr sz="2400"/>
          </a:p>
          <a:p>
            <a:pPr indent="0" lvl="0" marL="0" rtl="0" algn="l">
              <a:spcBef>
                <a:spcPts val="1600"/>
              </a:spcBef>
              <a:spcAft>
                <a:spcPts val="0"/>
              </a:spcAft>
              <a:buNone/>
            </a:pPr>
            <a:r>
              <a:rPr lang="ar" sz="2400"/>
              <a:t>Generalized brain swelling can occur in ischemic-anoxia states</a:t>
            </a:r>
            <a:endParaRPr sz="2400"/>
          </a:p>
          <a:p>
            <a:pPr indent="0" lvl="0" marL="0" rtl="0" algn="l">
              <a:spcBef>
                <a:spcPts val="1600"/>
              </a:spcBef>
              <a:spcAft>
                <a:spcPts val="0"/>
              </a:spcAft>
              <a:buNone/>
            </a:pPr>
            <a:r>
              <a:rPr lang="ar" sz="2400"/>
              <a:t>Obstruction to CSF flow </a:t>
            </a:r>
            <a:endParaRPr sz="2400"/>
          </a:p>
          <a:p>
            <a:pPr indent="0" lvl="0" marL="0" rtl="0" algn="l">
              <a:spcBef>
                <a:spcPts val="1600"/>
              </a:spcBef>
              <a:spcAft>
                <a:spcPts val="0"/>
              </a:spcAft>
              <a:buNone/>
            </a:pPr>
            <a:r>
              <a:rPr lang="ar" sz="2400"/>
              <a:t>Increase in venous pressure can be due to venous sinus thrombosis, heart failur</a:t>
            </a:r>
            <a:endParaRPr sz="2400"/>
          </a:p>
          <a:p>
            <a:pPr indent="0" lvl="0" marL="0" rtl="0" algn="l">
              <a:spcBef>
                <a:spcPts val="1600"/>
              </a:spcBef>
              <a:spcAft>
                <a:spcPts val="0"/>
              </a:spcAft>
              <a:buNone/>
            </a:pPr>
            <a:r>
              <a:rPr lang="ar" sz="2400"/>
              <a:t>Increased CSF production can occur in meningitis, subarachnoid hemorrhage, or choroid plexus tumor.</a:t>
            </a:r>
            <a:endParaRPr sz="2400"/>
          </a:p>
          <a:p>
            <a:pPr indent="0" lvl="0" marL="0" rtl="0" algn="l">
              <a:spcBef>
                <a:spcPts val="1600"/>
              </a:spcBef>
              <a:spcAft>
                <a:spcPts val="0"/>
              </a:spcAft>
              <a:buNone/>
            </a:pPr>
            <a:r>
              <a:rPr lang="ar" sz="2400"/>
              <a:t>Idiopathic or unknown cause</a:t>
            </a:r>
            <a:endParaRPr sz="2400"/>
          </a:p>
          <a:p>
            <a:pPr indent="0" lvl="0" marL="0" rtl="0" algn="l">
              <a:spcBef>
                <a:spcPts val="1600"/>
              </a:spcBef>
              <a:spcAft>
                <a:spcPts val="1600"/>
              </a:spcAft>
              <a:buNone/>
            </a:pPr>
            <a:r>
              <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3"/>
          <p:cNvSpPr txBox="1"/>
          <p:nvPr>
            <p:ph type="title"/>
          </p:nvPr>
        </p:nvSpPr>
        <p:spPr>
          <a:xfrm>
            <a:off x="266100" y="341207"/>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Presentation sign and symptoms</a:t>
            </a:r>
            <a:endParaRPr/>
          </a:p>
        </p:txBody>
      </p:sp>
      <p:sp>
        <p:nvSpPr>
          <p:cNvPr id="146" name="Google Shape;146;p23"/>
          <p:cNvSpPr txBox="1"/>
          <p:nvPr>
            <p:ph idx="1" type="body"/>
          </p:nvPr>
        </p:nvSpPr>
        <p:spPr>
          <a:xfrm>
            <a:off x="266100" y="876400"/>
            <a:ext cx="4305900" cy="4267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ar" sz="2600"/>
              <a:t>Symptoms</a:t>
            </a:r>
            <a:endParaRPr sz="2600"/>
          </a:p>
          <a:p>
            <a:pPr indent="0" lvl="0" marL="0" rtl="0" algn="l">
              <a:lnSpc>
                <a:spcPct val="100000"/>
              </a:lnSpc>
              <a:spcBef>
                <a:spcPts val="1600"/>
              </a:spcBef>
              <a:spcAft>
                <a:spcPts val="0"/>
              </a:spcAft>
              <a:buNone/>
            </a:pPr>
            <a:r>
              <a:rPr lang="ar" sz="2200"/>
              <a:t>Headache </a:t>
            </a:r>
            <a:endParaRPr sz="2200"/>
          </a:p>
          <a:p>
            <a:pPr indent="0" lvl="0" marL="0" rtl="0" algn="l">
              <a:lnSpc>
                <a:spcPct val="100000"/>
              </a:lnSpc>
              <a:spcBef>
                <a:spcPts val="1600"/>
              </a:spcBef>
              <a:spcAft>
                <a:spcPts val="0"/>
              </a:spcAft>
              <a:buNone/>
            </a:pPr>
            <a:r>
              <a:rPr lang="ar" sz="2200"/>
              <a:t>Vomiting</a:t>
            </a:r>
            <a:endParaRPr sz="2200"/>
          </a:p>
          <a:p>
            <a:pPr indent="0" lvl="0" marL="0" rtl="0" algn="l">
              <a:lnSpc>
                <a:spcPct val="100000"/>
              </a:lnSpc>
              <a:spcBef>
                <a:spcPts val="1600"/>
              </a:spcBef>
              <a:spcAft>
                <a:spcPts val="0"/>
              </a:spcAft>
              <a:buNone/>
            </a:pPr>
            <a:r>
              <a:rPr lang="ar" sz="2200"/>
              <a:t>Nuchal rigidity</a:t>
            </a:r>
            <a:endParaRPr sz="2200"/>
          </a:p>
          <a:p>
            <a:pPr indent="0" lvl="0" marL="0" rtl="0" algn="l">
              <a:lnSpc>
                <a:spcPct val="100000"/>
              </a:lnSpc>
              <a:spcBef>
                <a:spcPts val="1600"/>
              </a:spcBef>
              <a:spcAft>
                <a:spcPts val="0"/>
              </a:spcAft>
              <a:buNone/>
            </a:pPr>
            <a:r>
              <a:rPr lang="ar" sz="2200"/>
              <a:t>Focal neurological deficit</a:t>
            </a:r>
            <a:endParaRPr sz="2200"/>
          </a:p>
          <a:p>
            <a:pPr indent="0" lvl="0" marL="0" rtl="0" algn="l">
              <a:lnSpc>
                <a:spcPct val="100000"/>
              </a:lnSpc>
              <a:spcBef>
                <a:spcPts val="1600"/>
              </a:spcBef>
              <a:spcAft>
                <a:spcPts val="0"/>
              </a:spcAft>
              <a:buNone/>
            </a:pPr>
            <a:r>
              <a:rPr lang="ar" sz="2200"/>
              <a:t>Lethargy</a:t>
            </a:r>
            <a:endParaRPr sz="2200"/>
          </a:p>
          <a:p>
            <a:pPr indent="0" lvl="0" marL="0" rtl="0" algn="l">
              <a:lnSpc>
                <a:spcPct val="100000"/>
              </a:lnSpc>
              <a:spcBef>
                <a:spcPts val="1600"/>
              </a:spcBef>
              <a:spcAft>
                <a:spcPts val="1600"/>
              </a:spcAft>
              <a:buNone/>
            </a:pPr>
            <a:r>
              <a:rPr lang="ar" sz="2200"/>
              <a:t>Altered level of consciousness</a:t>
            </a:r>
            <a:endParaRPr sz="2200"/>
          </a:p>
        </p:txBody>
      </p:sp>
      <p:sp>
        <p:nvSpPr>
          <p:cNvPr id="147" name="Google Shape;147;p23"/>
          <p:cNvSpPr txBox="1"/>
          <p:nvPr>
            <p:ph idx="2" type="body"/>
          </p:nvPr>
        </p:nvSpPr>
        <p:spPr>
          <a:xfrm>
            <a:off x="4274875" y="876400"/>
            <a:ext cx="4561200" cy="4267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ar" sz="2600"/>
              <a:t>Sign</a:t>
            </a:r>
            <a:endParaRPr sz="2600"/>
          </a:p>
          <a:p>
            <a:pPr indent="0" lvl="0" marL="0" rtl="0" algn="l">
              <a:lnSpc>
                <a:spcPct val="100000"/>
              </a:lnSpc>
              <a:spcBef>
                <a:spcPts val="1600"/>
              </a:spcBef>
              <a:spcAft>
                <a:spcPts val="0"/>
              </a:spcAft>
              <a:buNone/>
            </a:pPr>
            <a:r>
              <a:rPr lang="ar" sz="2200"/>
              <a:t>Dilated pupil , papilledema</a:t>
            </a:r>
            <a:endParaRPr sz="2200"/>
          </a:p>
          <a:p>
            <a:pPr indent="0" lvl="0" marL="0" rtl="0" algn="l">
              <a:lnSpc>
                <a:spcPct val="100000"/>
              </a:lnSpc>
              <a:spcBef>
                <a:spcPts val="1600"/>
              </a:spcBef>
              <a:spcAft>
                <a:spcPts val="0"/>
              </a:spcAft>
              <a:buNone/>
            </a:pPr>
            <a:r>
              <a:rPr lang="ar" sz="2200"/>
              <a:t>Sun setting appearance of the eyes</a:t>
            </a:r>
            <a:endParaRPr sz="2200"/>
          </a:p>
          <a:p>
            <a:pPr indent="0" lvl="0" marL="0" rtl="0" algn="l">
              <a:lnSpc>
                <a:spcPct val="100000"/>
              </a:lnSpc>
              <a:spcBef>
                <a:spcPts val="1600"/>
              </a:spcBef>
              <a:spcAft>
                <a:spcPts val="0"/>
              </a:spcAft>
              <a:buNone/>
            </a:pPr>
            <a:r>
              <a:rPr lang="ar" sz="2200"/>
              <a:t>Bulging fontanelle</a:t>
            </a:r>
            <a:endParaRPr sz="2200"/>
          </a:p>
          <a:p>
            <a:pPr indent="0" lvl="0" marL="0" rtl="0" algn="l">
              <a:lnSpc>
                <a:spcPct val="100000"/>
              </a:lnSpc>
              <a:spcBef>
                <a:spcPts val="1600"/>
              </a:spcBef>
              <a:spcAft>
                <a:spcPts val="0"/>
              </a:spcAft>
              <a:buNone/>
            </a:pPr>
            <a:r>
              <a:rPr lang="ar" sz="2200"/>
              <a:t>Cushing triad</a:t>
            </a:r>
            <a:endParaRPr sz="2200"/>
          </a:p>
          <a:p>
            <a:pPr indent="0" lvl="0" marL="0" rtl="0" algn="l">
              <a:lnSpc>
                <a:spcPct val="100000"/>
              </a:lnSpc>
              <a:spcBef>
                <a:spcPts val="1600"/>
              </a:spcBef>
              <a:spcAft>
                <a:spcPts val="0"/>
              </a:spcAft>
              <a:buNone/>
            </a:pPr>
            <a:r>
              <a:rPr lang="ar" sz="2200"/>
              <a:t>Hemiparesis, hyperreflexia and hypertonia</a:t>
            </a:r>
            <a:endParaRPr sz="2200"/>
          </a:p>
          <a:p>
            <a:pPr indent="0" lvl="0" marL="0" rtl="0" algn="l">
              <a:lnSpc>
                <a:spcPct val="100000"/>
              </a:lnSpc>
              <a:spcBef>
                <a:spcPts val="1600"/>
              </a:spcBef>
              <a:spcAft>
                <a:spcPts val="1600"/>
              </a:spcAft>
              <a:buNone/>
            </a:pPr>
            <a:r>
              <a:rPr lang="ar" sz="2200"/>
              <a:t>ocular palsies,</a:t>
            </a: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pic>
        <p:nvPicPr>
          <p:cNvPr id="152" name="Google Shape;152;p24"/>
          <p:cNvPicPr preferRelativeResize="0"/>
          <p:nvPr/>
        </p:nvPicPr>
        <p:blipFill>
          <a:blip r:embed="rId3">
            <a:alphaModFix/>
          </a:blip>
          <a:stretch>
            <a:fillRect/>
          </a:stretch>
        </p:blipFill>
        <p:spPr>
          <a:xfrm>
            <a:off x="152400" y="152400"/>
            <a:ext cx="5139324" cy="4991100"/>
          </a:xfrm>
          <a:prstGeom prst="rect">
            <a:avLst/>
          </a:prstGeom>
          <a:noFill/>
          <a:ln>
            <a:noFill/>
          </a:ln>
        </p:spPr>
      </p:pic>
      <p:pic>
        <p:nvPicPr>
          <p:cNvPr id="153" name="Google Shape;153;p24"/>
          <p:cNvPicPr preferRelativeResize="0"/>
          <p:nvPr/>
        </p:nvPicPr>
        <p:blipFill>
          <a:blip r:embed="rId4">
            <a:alphaModFix/>
          </a:blip>
          <a:stretch>
            <a:fillRect/>
          </a:stretch>
        </p:blipFill>
        <p:spPr>
          <a:xfrm>
            <a:off x="5444125" y="152400"/>
            <a:ext cx="3699875" cy="49911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pic>
        <p:nvPicPr>
          <p:cNvPr id="158" name="Google Shape;158;p25"/>
          <p:cNvPicPr preferRelativeResize="0"/>
          <p:nvPr/>
        </p:nvPicPr>
        <p:blipFill>
          <a:blip r:embed="rId3">
            <a:alphaModFix/>
          </a:blip>
          <a:stretch>
            <a:fillRect/>
          </a:stretch>
        </p:blipFill>
        <p:spPr>
          <a:xfrm>
            <a:off x="152400" y="152400"/>
            <a:ext cx="4861500" cy="47057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6"/>
          <p:cNvSpPr txBox="1"/>
          <p:nvPr>
            <p:ph type="title"/>
          </p:nvPr>
        </p:nvSpPr>
        <p:spPr>
          <a:xfrm>
            <a:off x="421800" y="612499"/>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Diagnosis</a:t>
            </a:r>
            <a:endParaRPr/>
          </a:p>
        </p:txBody>
      </p:sp>
      <p:sp>
        <p:nvSpPr>
          <p:cNvPr id="164" name="Google Shape;164;p26"/>
          <p:cNvSpPr txBox="1"/>
          <p:nvPr>
            <p:ph idx="1" type="body"/>
          </p:nvPr>
        </p:nvSpPr>
        <p:spPr>
          <a:xfrm>
            <a:off x="420000" y="1411876"/>
            <a:ext cx="8304000" cy="3522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ar" sz="2300"/>
              <a:t>The most definitive way of measuring the intracranial pressure is with transducers placed within the brain.</a:t>
            </a:r>
            <a:endParaRPr sz="2700"/>
          </a:p>
          <a:p>
            <a:pPr indent="0" lvl="0" marL="0" rtl="0" algn="l">
              <a:lnSpc>
                <a:spcPct val="100000"/>
              </a:lnSpc>
              <a:spcBef>
                <a:spcPts val="1600"/>
              </a:spcBef>
              <a:spcAft>
                <a:spcPts val="0"/>
              </a:spcAft>
              <a:buNone/>
            </a:pPr>
            <a:r>
              <a:rPr lang="ar" sz="2700"/>
              <a:t>This type of drain is known as an external ventricular drain (EVD).</a:t>
            </a:r>
            <a:endParaRPr sz="2700"/>
          </a:p>
          <a:p>
            <a:pPr indent="0" lvl="0" marL="0" rtl="0" algn="l">
              <a:lnSpc>
                <a:spcPct val="100000"/>
              </a:lnSpc>
              <a:spcBef>
                <a:spcPts val="1600"/>
              </a:spcBef>
              <a:spcAft>
                <a:spcPts val="1600"/>
              </a:spcAft>
              <a:buNone/>
            </a:pPr>
            <a:r>
              <a:rPr lang="ar" sz="2700"/>
              <a:t>Ct scan &amp; MRI to identify etiology</a:t>
            </a:r>
            <a:endParaRPr sz="27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Treatment</a:t>
            </a:r>
            <a:endParaRPr/>
          </a:p>
        </p:txBody>
      </p:sp>
      <p:sp>
        <p:nvSpPr>
          <p:cNvPr id="170" name="Google Shape;170;p27"/>
          <p:cNvSpPr txBox="1"/>
          <p:nvPr>
            <p:ph idx="1" type="body"/>
          </p:nvPr>
        </p:nvSpPr>
        <p:spPr>
          <a:xfrm>
            <a:off x="234625" y="1597875"/>
            <a:ext cx="8691600" cy="3545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300"/>
              <a:t>Stabilization of vital signs </a:t>
            </a:r>
            <a:endParaRPr sz="2300"/>
          </a:p>
          <a:p>
            <a:pPr indent="0" lvl="0" marL="0" rtl="0" algn="l">
              <a:spcBef>
                <a:spcPts val="1600"/>
              </a:spcBef>
              <a:spcAft>
                <a:spcPts val="0"/>
              </a:spcAft>
              <a:buNone/>
            </a:pPr>
            <a:r>
              <a:rPr lang="ar" sz="2300"/>
              <a:t>Medication that lower MAP as antihypertensive ccb ,osmotherapy ,Analgesia and sedation are used to reduce agitation and metabolic needs of the brain, but these medications may cause low blood pressure and other side effects</a:t>
            </a:r>
            <a:endParaRPr sz="2300"/>
          </a:p>
          <a:p>
            <a:pPr indent="0" lvl="0" marL="0" rtl="0" algn="l">
              <a:spcBef>
                <a:spcPts val="1600"/>
              </a:spcBef>
              <a:spcAft>
                <a:spcPts val="1600"/>
              </a:spcAft>
              <a:buNone/>
            </a:pPr>
            <a:r>
              <a:rPr lang="ar" sz="2300"/>
              <a:t>Surgery:Craniotomies ,drastic treatment for increased ICP is decompressive craniectomy,.</a:t>
            </a:r>
            <a:endParaRPr sz="23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flipH="1">
            <a:off x="729450" y="358900"/>
            <a:ext cx="7688700" cy="70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Monro kellie doctorin</a:t>
            </a:r>
            <a:endParaRPr/>
          </a:p>
        </p:txBody>
      </p:sp>
      <p:sp>
        <p:nvSpPr>
          <p:cNvPr id="93" name="Google Shape;93;p14"/>
          <p:cNvSpPr txBox="1"/>
          <p:nvPr>
            <p:ph idx="1" type="body"/>
          </p:nvPr>
        </p:nvSpPr>
        <p:spPr>
          <a:xfrm>
            <a:off x="375000" y="1065106"/>
            <a:ext cx="8397600" cy="3648000"/>
          </a:xfrm>
          <a:prstGeom prst="rect">
            <a:avLst/>
          </a:prstGeom>
          <a:ln cap="flat" cmpd="sng" w="9525">
            <a:solidFill>
              <a:srgbClr val="000000"/>
            </a:solidFill>
            <a:prstDash val="lgDashDot"/>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ar" sz="2800"/>
              <a:t>Describe the relationship between the contents of the cranium and the intracranial pressure.</a:t>
            </a:r>
            <a:endParaRPr sz="2800"/>
          </a:p>
          <a:p>
            <a:pPr indent="0" lvl="0" marL="0" rtl="0" algn="l">
              <a:spcBef>
                <a:spcPts val="1600"/>
              </a:spcBef>
              <a:spcAft>
                <a:spcPts val="0"/>
              </a:spcAft>
              <a:buNone/>
            </a:pPr>
            <a:r>
              <a:rPr lang="ar" sz="2800"/>
              <a:t>Main components:</a:t>
            </a:r>
            <a:endParaRPr sz="2800"/>
          </a:p>
          <a:p>
            <a:pPr indent="0" lvl="0" marL="0" rtl="0" algn="l">
              <a:lnSpc>
                <a:spcPct val="100000"/>
              </a:lnSpc>
              <a:spcBef>
                <a:spcPts val="1600"/>
              </a:spcBef>
              <a:spcAft>
                <a:spcPts val="0"/>
              </a:spcAft>
              <a:buNone/>
            </a:pPr>
            <a:r>
              <a:rPr lang="ar" sz="2100"/>
              <a:t>Brain tissue ~78% 1,400g</a:t>
            </a:r>
            <a:endParaRPr sz="2100"/>
          </a:p>
          <a:p>
            <a:pPr indent="0" lvl="0" marL="0" rtl="0" algn="l">
              <a:spcBef>
                <a:spcPts val="1600"/>
              </a:spcBef>
              <a:spcAft>
                <a:spcPts val="0"/>
              </a:spcAft>
              <a:buNone/>
            </a:pPr>
            <a:r>
              <a:rPr lang="ar" sz="2100"/>
              <a:t>CSF 10% 75ml</a:t>
            </a:r>
            <a:endParaRPr sz="2100"/>
          </a:p>
          <a:p>
            <a:pPr indent="0" lvl="0" marL="0" rtl="0" algn="l">
              <a:spcBef>
                <a:spcPts val="1600"/>
              </a:spcBef>
              <a:spcAft>
                <a:spcPts val="1600"/>
              </a:spcAft>
              <a:buNone/>
            </a:pPr>
            <a:r>
              <a:rPr lang="ar" sz="2100"/>
              <a:t>Intracranial Venus and arteries volume 12%  75ml</a:t>
            </a:r>
            <a:endParaRPr sz="21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idx="1" type="body"/>
          </p:nvPr>
        </p:nvSpPr>
        <p:spPr>
          <a:xfrm>
            <a:off x="566675" y="424625"/>
            <a:ext cx="7767600" cy="4364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sz="2200"/>
          </a:p>
        </p:txBody>
      </p:sp>
      <p:pic>
        <p:nvPicPr>
          <p:cNvPr id="99" name="Google Shape;99;p15"/>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pic>
        <p:nvPicPr>
          <p:cNvPr id="104" name="Google Shape;104;p16"/>
          <p:cNvPicPr preferRelativeResize="0"/>
          <p:nvPr/>
        </p:nvPicPr>
        <p:blipFill>
          <a:blip r:embed="rId3">
            <a:alphaModFix/>
          </a:blip>
          <a:stretch>
            <a:fillRect/>
          </a:stretch>
        </p:blipFill>
        <p:spPr>
          <a:xfrm>
            <a:off x="0" y="0"/>
            <a:ext cx="8898775"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1303800" y="265675"/>
            <a:ext cx="7030500" cy="1100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Autoregulation</a:t>
            </a:r>
            <a:endParaRPr/>
          </a:p>
        </p:txBody>
      </p:sp>
      <p:sp>
        <p:nvSpPr>
          <p:cNvPr id="110" name="Google Shape;110;p17"/>
          <p:cNvSpPr txBox="1"/>
          <p:nvPr>
            <p:ph idx="1" type="body"/>
          </p:nvPr>
        </p:nvSpPr>
        <p:spPr>
          <a:xfrm>
            <a:off x="667500" y="988950"/>
            <a:ext cx="8476500" cy="4154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400"/>
              <a:t>Ability of the brain to maintain normal CBF despite change in CPP</a:t>
            </a:r>
            <a:endParaRPr sz="2400"/>
          </a:p>
          <a:p>
            <a:pPr indent="0" lvl="0" marL="0" rtl="0" algn="l">
              <a:spcBef>
                <a:spcPts val="1600"/>
              </a:spcBef>
              <a:spcAft>
                <a:spcPts val="0"/>
              </a:spcAft>
              <a:buNone/>
            </a:pPr>
            <a:r>
              <a:rPr lang="ar" sz="2400"/>
              <a:t>ICP doesn't rise initially duo to compensatory mechanism such as: </a:t>
            </a:r>
            <a:endParaRPr sz="2400"/>
          </a:p>
          <a:p>
            <a:pPr indent="0" lvl="0" marL="0" rtl="0" algn="l">
              <a:spcBef>
                <a:spcPts val="1600"/>
              </a:spcBef>
              <a:spcAft>
                <a:spcPts val="0"/>
              </a:spcAft>
              <a:buNone/>
            </a:pPr>
            <a:r>
              <a:rPr lang="ar" sz="2400"/>
              <a:t>_limiting blood flow to the head</a:t>
            </a:r>
            <a:endParaRPr sz="2400"/>
          </a:p>
          <a:p>
            <a:pPr indent="0" lvl="0" marL="0" rtl="0" algn="l">
              <a:spcBef>
                <a:spcPts val="1600"/>
              </a:spcBef>
              <a:spcAft>
                <a:spcPts val="0"/>
              </a:spcAft>
              <a:buNone/>
            </a:pPr>
            <a:r>
              <a:rPr lang="ar" sz="2400"/>
              <a:t>_moving the CSF into the spinal canal</a:t>
            </a:r>
            <a:endParaRPr sz="2400"/>
          </a:p>
          <a:p>
            <a:pPr indent="0" lvl="0" marL="0" rtl="0" algn="l">
              <a:spcBef>
                <a:spcPts val="1600"/>
              </a:spcBef>
              <a:spcAft>
                <a:spcPts val="1600"/>
              </a:spcAft>
              <a:buNone/>
            </a:pPr>
            <a:r>
              <a:rPr lang="ar" sz="2400"/>
              <a:t>_increase the absorption or decrease the production of CSF</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idx="1" type="body"/>
          </p:nvPr>
        </p:nvSpPr>
        <p:spPr>
          <a:xfrm>
            <a:off x="1303800" y="840000"/>
            <a:ext cx="7030500" cy="36915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16" name="Google Shape;116;p18"/>
          <p:cNvPicPr preferRelativeResize="0"/>
          <p:nvPr/>
        </p:nvPicPr>
        <p:blipFill>
          <a:blip r:embed="rId3">
            <a:alphaModFix/>
          </a:blip>
          <a:stretch>
            <a:fillRect/>
          </a:stretch>
        </p:blipFill>
        <p:spPr>
          <a:xfrm>
            <a:off x="0" y="222875"/>
            <a:ext cx="9144001" cy="467712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9"/>
          <p:cNvSpPr txBox="1"/>
          <p:nvPr>
            <p:ph idx="1" type="body"/>
          </p:nvPr>
        </p:nvSpPr>
        <p:spPr>
          <a:xfrm>
            <a:off x="0" y="265675"/>
            <a:ext cx="8829600" cy="48777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22" name="Google Shape;122;p19"/>
          <p:cNvPicPr preferRelativeResize="0"/>
          <p:nvPr/>
        </p:nvPicPr>
        <p:blipFill>
          <a:blip r:embed="rId3">
            <a:alphaModFix/>
          </a:blip>
          <a:stretch>
            <a:fillRect/>
          </a:stretch>
        </p:blipFill>
        <p:spPr>
          <a:xfrm>
            <a:off x="157200" y="0"/>
            <a:ext cx="8829600" cy="5143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Elevated</a:t>
            </a:r>
            <a:r>
              <a:rPr lang="ar" sz="4000"/>
              <a:t> </a:t>
            </a:r>
            <a:r>
              <a:rPr lang="ar" sz="4000"/>
              <a:t>ICP</a:t>
            </a:r>
            <a:endParaRPr sz="4000"/>
          </a:p>
        </p:txBody>
      </p:sp>
      <p:sp>
        <p:nvSpPr>
          <p:cNvPr id="128" name="Google Shape;128;p20"/>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400"/>
              <a:t>Sustained intracranial hypertension is defined as an ICP greater than 20mmhg that persists for 5min or longer .</a:t>
            </a:r>
            <a:endParaRPr sz="2400"/>
          </a:p>
          <a:p>
            <a:pPr indent="0" lvl="0" marL="0" rtl="0" algn="l">
              <a:spcBef>
                <a:spcPts val="1600"/>
              </a:spcBef>
              <a:spcAft>
                <a:spcPts val="1600"/>
              </a:spcAft>
              <a:buNone/>
            </a:pPr>
            <a:r>
              <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1056750" y="-1"/>
            <a:ext cx="7030500" cy="82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a:t>Pathophysiology</a:t>
            </a:r>
            <a:endParaRPr/>
          </a:p>
        </p:txBody>
      </p:sp>
      <p:sp>
        <p:nvSpPr>
          <p:cNvPr id="134" name="Google Shape;134;p21"/>
          <p:cNvSpPr txBox="1"/>
          <p:nvPr>
            <p:ph idx="1" type="body"/>
          </p:nvPr>
        </p:nvSpPr>
        <p:spPr>
          <a:xfrm>
            <a:off x="393750" y="550276"/>
            <a:ext cx="8356500" cy="4374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ar" sz="2300"/>
              <a:t>CPP=MAP - ICP</a:t>
            </a:r>
            <a:endParaRPr sz="2300"/>
          </a:p>
          <a:p>
            <a:pPr indent="0" lvl="0" marL="0" rtl="0" algn="l">
              <a:spcBef>
                <a:spcPts val="1600"/>
              </a:spcBef>
              <a:spcAft>
                <a:spcPts val="1600"/>
              </a:spcAft>
              <a:buNone/>
            </a:pPr>
            <a:r>
              <a:rPr lang="ar" sz="2300"/>
              <a:t>One of the main dangers of increased ICP is that it can cause ischemia by decreasing CPP. Once the ICP approaches the level of the mean systemic pressure, cerebral perfusion falls. The body's response to a fall in CPP is to raise systemic blood pressure and dilate cerebral blood vessels. </a:t>
            </a:r>
            <a:r>
              <a:rPr lang="ar" sz="2300">
                <a:solidFill>
                  <a:schemeClr val="dk1"/>
                </a:solidFill>
              </a:rPr>
              <a:t>This results</a:t>
            </a:r>
            <a:r>
              <a:rPr lang="ar" sz="2300"/>
              <a:t> in increased cerebral blood volume, which increases ICP, lowering CPP further and causing a vicious cycle. This results in widespread reduction in cerebral flow and perfusion, eventually leading to ischemia and brain infarction</a:t>
            </a:r>
            <a:endParaRPr sz="23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