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7"/>
  </p:notesMasterIdLst>
  <p:sldIdLst>
    <p:sldId id="256" r:id="rId2"/>
    <p:sldId id="257" r:id="rId3"/>
    <p:sldId id="299" r:id="rId4"/>
    <p:sldId id="258" r:id="rId5"/>
    <p:sldId id="294" r:id="rId6"/>
    <p:sldId id="260" r:id="rId7"/>
    <p:sldId id="261" r:id="rId8"/>
    <p:sldId id="262" r:id="rId9"/>
    <p:sldId id="263" r:id="rId10"/>
    <p:sldId id="264" r:id="rId11"/>
    <p:sldId id="265" r:id="rId12"/>
    <p:sldId id="267" r:id="rId13"/>
    <p:sldId id="268" r:id="rId14"/>
    <p:sldId id="269" r:id="rId15"/>
    <p:sldId id="270" r:id="rId16"/>
    <p:sldId id="298" r:id="rId17"/>
    <p:sldId id="273" r:id="rId18"/>
    <p:sldId id="276"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7" r:id="rId34"/>
    <p:sldId id="295" r:id="rId35"/>
    <p:sldId id="29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4229" autoAdjust="0"/>
  </p:normalViewPr>
  <p:slideViewPr>
    <p:cSldViewPr snapToGrid="0">
      <p:cViewPr>
        <p:scale>
          <a:sx n="75" d="100"/>
          <a:sy n="75" d="100"/>
        </p:scale>
        <p:origin x="558" y="-6"/>
      </p:cViewPr>
      <p:guideLst>
        <p:guide orient="horz" pos="2160"/>
        <p:guide pos="3840"/>
      </p:guideLst>
    </p:cSldViewPr>
  </p:slideViewPr>
  <p:notesTextViewPr>
    <p:cViewPr>
      <p:scale>
        <a:sx n="1" d="1"/>
        <a:sy n="1" d="1"/>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38D85-2FFA-4CD3-83A6-62FCC904873F}" type="datetimeFigureOut">
              <a:rPr lang="en-US" smtClean="0"/>
              <a:pPr/>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A1ED-61EC-44C6-8255-8E3D5F4E782E}" type="slidenum">
              <a:rPr lang="en-US" smtClean="0"/>
              <a:pPr/>
              <a:t>‹#›</a:t>
            </a:fld>
            <a:endParaRPr lang="en-US"/>
          </a:p>
        </p:txBody>
      </p:sp>
    </p:spTree>
    <p:extLst>
      <p:ext uri="{BB962C8B-B14F-4D97-AF65-F5344CB8AC3E}">
        <p14:creationId xmlns:p14="http://schemas.microsoft.com/office/powerpoint/2010/main" val="426283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inflammation may follow acute inflammation or arise de novo. It is of longer duration and is associated with more tissue destruction, the presence of lymphocytes and macrophages, the </a:t>
            </a:r>
            <a:r>
              <a:rPr lang="en-US" dirty="0" err="1"/>
              <a:t>proliferation</a:t>
            </a:r>
            <a:r>
              <a:rPr lang="en-US" dirty="0"/>
              <a:t> of blood vessels, and fibrosis</a:t>
            </a:r>
          </a:p>
        </p:txBody>
      </p:sp>
      <p:sp>
        <p:nvSpPr>
          <p:cNvPr id="4" name="Slide Number Placeholder 3"/>
          <p:cNvSpPr>
            <a:spLocks noGrp="1"/>
          </p:cNvSpPr>
          <p:nvPr>
            <p:ph type="sldNum" sz="quarter" idx="10"/>
          </p:nvPr>
        </p:nvSpPr>
        <p:spPr/>
        <p:txBody>
          <a:bodyPr/>
          <a:lstStyle/>
          <a:p>
            <a:fld id="{43CCA1ED-61EC-44C6-8255-8E3D5F4E782E}" type="slidenum">
              <a:rPr lang="en-US" smtClean="0"/>
              <a:pPr/>
              <a:t>6</a:t>
            </a:fld>
            <a:endParaRPr lang="en-US"/>
          </a:p>
        </p:txBody>
      </p:sp>
    </p:spTree>
    <p:extLst>
      <p:ext uri="{BB962C8B-B14F-4D97-AF65-F5344CB8AC3E}">
        <p14:creationId xmlns:p14="http://schemas.microsoft.com/office/powerpoint/2010/main" val="253537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microbe enters a tissue or the tissue is injured, the presence of the infection or damage is sensed by resident cells, including macrophages, dendritic cells, mast cells, and other cell types. These cells secrete molecules (cytokines and other mediators) that induce and regulate the subsequent inflammatory response Some of these mediators promote the efflux of plasma and the recruitment of circulating leukocytes to the site where the offending agent is located. Mediators also </a:t>
            </a:r>
            <a:r>
              <a:rPr lang="en-US" dirty="0" err="1"/>
              <a:t>activate</a:t>
            </a:r>
            <a:r>
              <a:rPr lang="en-US" dirty="0"/>
              <a:t> the recruited leukocytes, enhancing their ability to destroy and remove the offending agent. </a:t>
            </a:r>
          </a:p>
        </p:txBody>
      </p:sp>
      <p:sp>
        <p:nvSpPr>
          <p:cNvPr id="4" name="Slide Number Placeholder 3"/>
          <p:cNvSpPr>
            <a:spLocks noGrp="1"/>
          </p:cNvSpPr>
          <p:nvPr>
            <p:ph type="sldNum" sz="quarter" idx="10"/>
          </p:nvPr>
        </p:nvSpPr>
        <p:spPr/>
        <p:txBody>
          <a:bodyPr/>
          <a:lstStyle/>
          <a:p>
            <a:fld id="{43CCA1ED-61EC-44C6-8255-8E3D5F4E782E}" type="slidenum">
              <a:rPr lang="en-US" smtClean="0"/>
              <a:pPr/>
              <a:t>7</a:t>
            </a:fld>
            <a:endParaRPr lang="en-US"/>
          </a:p>
        </p:txBody>
      </p:sp>
    </p:spTree>
    <p:extLst>
      <p:ext uri="{BB962C8B-B14F-4D97-AF65-F5344CB8AC3E}">
        <p14:creationId xmlns:p14="http://schemas.microsoft.com/office/powerpoint/2010/main" val="7023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8</a:t>
            </a:fld>
            <a:endParaRPr lang="en-US"/>
          </a:p>
        </p:txBody>
      </p:sp>
    </p:spTree>
    <p:extLst>
      <p:ext uri="{BB962C8B-B14F-4D97-AF65-F5344CB8AC3E}">
        <p14:creationId xmlns:p14="http://schemas.microsoft.com/office/powerpoint/2010/main" val="297859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TLRs are located in </a:t>
            </a:r>
            <a:r>
              <a:rPr lang="en-US" u="sng" dirty="0"/>
              <a:t>plasma membranes and </a:t>
            </a:r>
            <a:r>
              <a:rPr lang="en-US" u="sng" dirty="0" err="1"/>
              <a:t>endoso</a:t>
            </a:r>
            <a:r>
              <a:rPr lang="en-US" dirty="0" err="1"/>
              <a:t>mes</a:t>
            </a:r>
            <a:r>
              <a:rPr lang="en-US" dirty="0"/>
              <a:t>, so they are able to detect extracellular and ingested microbes. </a:t>
            </a:r>
          </a:p>
          <a:p>
            <a:r>
              <a:rPr lang="en-US" dirty="0"/>
              <a:t>TLRs recognize motifs common to many microbes, often called pathogen-associated molecular patterns (PAMPs).</a:t>
            </a:r>
          </a:p>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25</a:t>
            </a:fld>
            <a:endParaRPr lang="en-US"/>
          </a:p>
        </p:txBody>
      </p:sp>
    </p:spTree>
    <p:extLst>
      <p:ext uri="{BB962C8B-B14F-4D97-AF65-F5344CB8AC3E}">
        <p14:creationId xmlns:p14="http://schemas.microsoft.com/office/powerpoint/2010/main" val="112910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endothelial cells are activated by mediators produced at sites of infection and tissue damage, and express increased levels of adhesion molecules. </a:t>
            </a:r>
            <a:r>
              <a:rPr lang="en-US" dirty="0" err="1"/>
              <a:t>Leukocytes</a:t>
            </a:r>
            <a:r>
              <a:rPr lang="en-US" dirty="0"/>
              <a:t> then adhere to the endothelium, and soon </a:t>
            </a:r>
            <a:r>
              <a:rPr lang="en-US" dirty="0" err="1"/>
              <a:t>afterward</a:t>
            </a:r>
            <a:r>
              <a:rPr lang="en-US" dirty="0"/>
              <a:t> they migrate through the vascular wall into the interstitial tissue</a:t>
            </a:r>
          </a:p>
        </p:txBody>
      </p:sp>
      <p:sp>
        <p:nvSpPr>
          <p:cNvPr id="4" name="Slide Number Placeholder 3"/>
          <p:cNvSpPr>
            <a:spLocks noGrp="1"/>
          </p:cNvSpPr>
          <p:nvPr>
            <p:ph type="sldNum" sz="quarter" idx="10"/>
          </p:nvPr>
        </p:nvSpPr>
        <p:spPr/>
        <p:txBody>
          <a:bodyPr/>
          <a:lstStyle/>
          <a:p>
            <a:fld id="{43CCA1ED-61EC-44C6-8255-8E3D5F4E782E}" type="slidenum">
              <a:rPr lang="en-US" smtClean="0"/>
              <a:pPr/>
              <a:t>26</a:t>
            </a:fld>
            <a:endParaRPr lang="en-US"/>
          </a:p>
        </p:txBody>
      </p:sp>
    </p:spTree>
    <p:extLst>
      <p:ext uri="{BB962C8B-B14F-4D97-AF65-F5344CB8AC3E}">
        <p14:creationId xmlns:p14="http://schemas.microsoft.com/office/powerpoint/2010/main" val="331509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29</a:t>
            </a:fld>
            <a:endParaRPr lang="en-US"/>
          </a:p>
        </p:txBody>
      </p:sp>
    </p:spTree>
    <p:extLst>
      <p:ext uri="{BB962C8B-B14F-4D97-AF65-F5344CB8AC3E}">
        <p14:creationId xmlns:p14="http://schemas.microsoft.com/office/powerpoint/2010/main" val="338484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12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75211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258821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00466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01335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026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098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1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58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35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12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81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10/25/2022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5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10/25/2022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2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71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50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pPr/>
              <a:t>10/25/2022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84617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 Id="rId5" Type="http://schemas.openxmlformats.org/officeDocument/2006/relationships/image" Target="../media/image15.jpeg" /><Relationship Id="rId4" Type="http://schemas.openxmlformats.org/officeDocument/2006/relationships/image" Target="../media/image14.jpe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21.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877" y="2030277"/>
            <a:ext cx="8825658" cy="1751827"/>
          </a:xfrm>
        </p:spPr>
        <p:txBody>
          <a:bodyPr/>
          <a:lstStyle/>
          <a:p>
            <a:pPr algn="l"/>
            <a:r>
              <a:rPr lang="en-US" dirty="0">
                <a:latin typeface="Arial Rounded MT Bold" panose="020F0704030504030204" pitchFamily="34" charset="0"/>
              </a:rPr>
              <a:t>Inflammation 1</a:t>
            </a:r>
          </a:p>
        </p:txBody>
      </p:sp>
      <p:sp>
        <p:nvSpPr>
          <p:cNvPr id="3" name="Subtitle 2"/>
          <p:cNvSpPr>
            <a:spLocks noGrp="1"/>
          </p:cNvSpPr>
          <p:nvPr>
            <p:ph type="subTitle" idx="1"/>
          </p:nvPr>
        </p:nvSpPr>
        <p:spPr>
          <a:xfrm>
            <a:off x="205917" y="5346967"/>
            <a:ext cx="4236930" cy="861420"/>
          </a:xfrm>
        </p:spPr>
        <p:txBody>
          <a:bodyPr>
            <a:normAutofit/>
          </a:bodyPr>
          <a:lstStyle/>
          <a:p>
            <a:pPr algn="l"/>
            <a:r>
              <a:rPr lang="en-US" sz="2000" b="1" dirty="0" err="1"/>
              <a:t>Sura</a:t>
            </a:r>
            <a:r>
              <a:rPr lang="en-US" sz="2000" b="1" dirty="0"/>
              <a:t> Al </a:t>
            </a:r>
            <a:r>
              <a:rPr lang="en-US" sz="2000" b="1" dirty="0" err="1"/>
              <a:t>Rawabdeh</a:t>
            </a:r>
            <a:r>
              <a:rPr lang="en-US" sz="2000" b="1" dirty="0"/>
              <a:t>, M.D.</a:t>
            </a:r>
          </a:p>
          <a:p>
            <a:pPr algn="l"/>
            <a:r>
              <a:rPr lang="en-US" sz="2000" b="1" dirty="0"/>
              <a:t>26-10-2022</a:t>
            </a:r>
          </a:p>
        </p:txBody>
      </p:sp>
      <p:pic>
        <p:nvPicPr>
          <p:cNvPr id="4" name="Picture 3"/>
          <p:cNvPicPr>
            <a:picLocks noChangeAspect="1"/>
          </p:cNvPicPr>
          <p:nvPr/>
        </p:nvPicPr>
        <p:blipFill>
          <a:blip r:embed="rId2"/>
          <a:stretch>
            <a:fillRect/>
          </a:stretch>
        </p:blipFill>
        <p:spPr>
          <a:xfrm>
            <a:off x="8292723" y="2974258"/>
            <a:ext cx="3899277" cy="3883742"/>
          </a:xfrm>
          <a:prstGeom prst="rect">
            <a:avLst/>
          </a:prstGeom>
        </p:spPr>
      </p:pic>
    </p:spTree>
    <p:extLst>
      <p:ext uri="{BB962C8B-B14F-4D97-AF65-F5344CB8AC3E}">
        <p14:creationId xmlns:p14="http://schemas.microsoft.com/office/powerpoint/2010/main" val="414055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the inflammation always good??</a:t>
            </a:r>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In some situations, the inflammatory reaction becomes the cause of disease, and the damage it produces is its dominant feature </a:t>
            </a:r>
            <a:r>
              <a:rPr lang="en-US" dirty="0" err="1">
                <a:latin typeface="Arial Rounded MT Bold" panose="020F0704030504030204" pitchFamily="34" charset="0"/>
              </a:rPr>
              <a:t>e.g</a:t>
            </a:r>
            <a:r>
              <a:rPr lang="en-US" dirty="0">
                <a:latin typeface="Arial Rounded MT Bold" panose="020F0704030504030204" pitchFamily="34" charset="0"/>
              </a:rPr>
              <a:t>:</a:t>
            </a:r>
          </a:p>
          <a:p>
            <a:endParaRPr lang="en-US" dirty="0">
              <a:latin typeface="Arial Rounded MT Bold" panose="020F0704030504030204" pitchFamily="34" charset="0"/>
            </a:endParaRPr>
          </a:p>
          <a:p>
            <a:r>
              <a:rPr lang="en-US" dirty="0">
                <a:latin typeface="Arial Rounded MT Bold" panose="020F0704030504030204" pitchFamily="34" charset="0"/>
              </a:rPr>
              <a:t>1. Autoimmune diseases: inflammatory reaction is misdirected against self tissues.</a:t>
            </a:r>
          </a:p>
          <a:p>
            <a:endParaRPr lang="en-US" dirty="0">
              <a:latin typeface="Arial Rounded MT Bold" panose="020F0704030504030204" pitchFamily="34" charset="0"/>
            </a:endParaRPr>
          </a:p>
          <a:p>
            <a:r>
              <a:rPr lang="en-US" dirty="0">
                <a:latin typeface="Arial Rounded MT Bold" panose="020F0704030504030204" pitchFamily="34" charset="0"/>
              </a:rPr>
              <a:t>2. Allergies: against normally harmless environmental substances that evoke an immune response.</a:t>
            </a:r>
          </a:p>
          <a:p>
            <a:endParaRPr lang="en-US" dirty="0">
              <a:latin typeface="Arial Rounded MT Bold" panose="020F0704030504030204" pitchFamily="34" charset="0"/>
            </a:endParaRPr>
          </a:p>
          <a:p>
            <a:r>
              <a:rPr lang="en-US" dirty="0">
                <a:latin typeface="Arial Rounded MT Bold" panose="020F0704030504030204" pitchFamily="34" charset="0"/>
              </a:rPr>
              <a:t>3. Common chronic diseases.</a:t>
            </a: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410580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761" y="214904"/>
            <a:ext cx="6871280" cy="4547818"/>
          </a:xfrm>
          <a:prstGeom prst="rect">
            <a:avLst/>
          </a:prstGeom>
        </p:spPr>
      </p:pic>
      <p:pic>
        <p:nvPicPr>
          <p:cNvPr id="3" name="Picture 4" descr="What is Chronic Inflammation? How can it Damage Your Body? - C.R.Y.O.  Philadel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04" y="3918856"/>
            <a:ext cx="4880595"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15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the inflammation always good??</a:t>
            </a:r>
          </a:p>
        </p:txBody>
      </p:sp>
      <p:sp>
        <p:nvSpPr>
          <p:cNvPr id="3" name="Content Placeholder 2"/>
          <p:cNvSpPr>
            <a:spLocks noGrp="1"/>
          </p:cNvSpPr>
          <p:nvPr>
            <p:ph idx="1"/>
          </p:nvPr>
        </p:nvSpPr>
        <p:spPr/>
        <p:txBody>
          <a:bodyPr>
            <a:normAutofit/>
          </a:bodyPr>
          <a:lstStyle/>
          <a:p>
            <a:r>
              <a:rPr lang="en-US" sz="2000" dirty="0">
                <a:latin typeface="Arial Rounded MT Bold" panose="020F0704030504030204" pitchFamily="34" charset="0"/>
              </a:rPr>
              <a:t>Not only excessive inflammation but also defective inflammation is responsible for serious illness.</a:t>
            </a:r>
          </a:p>
          <a:p>
            <a:endParaRPr lang="en-US" sz="2000" dirty="0">
              <a:latin typeface="Arial Rounded MT Bold" panose="020F0704030504030204" pitchFamily="34" charset="0"/>
            </a:endParaRPr>
          </a:p>
          <a:p>
            <a:r>
              <a:rPr lang="en-US" sz="2000" dirty="0">
                <a:latin typeface="Arial Rounded MT Bold" panose="020F0704030504030204" pitchFamily="34" charset="0"/>
              </a:rPr>
              <a:t>Often caused by a reduced number of leukocytes resulting from replacement of the bone marrow by cancers and suppression of the marrow by therapies for cancer and graft rejection</a:t>
            </a:r>
          </a:p>
        </p:txBody>
      </p:sp>
    </p:spTree>
    <p:extLst>
      <p:ext uri="{BB962C8B-B14F-4D97-AF65-F5344CB8AC3E}">
        <p14:creationId xmlns:p14="http://schemas.microsoft.com/office/powerpoint/2010/main" val="143555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 is terminated when the offending agent is eliminated, how:</a:t>
            </a:r>
          </a:p>
        </p:txBody>
      </p:sp>
      <p:sp>
        <p:nvSpPr>
          <p:cNvPr id="3" name="Content Placeholder 2"/>
          <p:cNvSpPr>
            <a:spLocks noGrp="1"/>
          </p:cNvSpPr>
          <p:nvPr>
            <p:ph idx="1"/>
          </p:nvPr>
        </p:nvSpPr>
        <p:spPr/>
        <p:txBody>
          <a:bodyPr>
            <a:normAutofit/>
          </a:bodyPr>
          <a:lstStyle/>
          <a:p>
            <a:r>
              <a:rPr lang="en-US" dirty="0">
                <a:latin typeface="Arial Rounded MT Bold" panose="020F0704030504030204" pitchFamily="34" charset="0"/>
              </a:rPr>
              <a:t>Mediators are broken down .</a:t>
            </a:r>
          </a:p>
          <a:p>
            <a:r>
              <a:rPr lang="en-US" dirty="0">
                <a:latin typeface="Arial Rounded MT Bold" panose="020F0704030504030204" pitchFamily="34" charset="0"/>
              </a:rPr>
              <a:t>Leukocytes have short life spans in tissues. </a:t>
            </a:r>
          </a:p>
          <a:p>
            <a:r>
              <a:rPr lang="en-US" dirty="0">
                <a:latin typeface="Arial Rounded MT Bold" panose="020F0704030504030204" pitchFamily="34" charset="0"/>
              </a:rPr>
              <a:t> Anti-inflammatory mechanisms are activated, serving to control the response and prevent it from causing excessive damage to the host</a:t>
            </a:r>
          </a:p>
          <a:p>
            <a:endParaRPr lang="en-US" dirty="0">
              <a:latin typeface="Arial Rounded MT Bold" panose="020F0704030504030204" pitchFamily="34" charset="0"/>
            </a:endParaRPr>
          </a:p>
          <a:p>
            <a:r>
              <a:rPr lang="en-US" b="1" u="sng" dirty="0">
                <a:solidFill>
                  <a:schemeClr val="bg2">
                    <a:lumMod val="10000"/>
                  </a:schemeClr>
                </a:solidFill>
                <a:latin typeface="Arial Rounded MT Bold" panose="020F0704030504030204" pitchFamily="34" charset="0"/>
              </a:rPr>
              <a:t>Tissue repair:</a:t>
            </a:r>
          </a:p>
          <a:p>
            <a:r>
              <a:rPr lang="en-US" dirty="0">
                <a:latin typeface="Arial Rounded MT Bold" panose="020F0704030504030204" pitchFamily="34" charset="0"/>
              </a:rPr>
              <a:t>Repair consists of a series of events that heal damaged tissue. In this process, the injured tissue is replaced through regeneration of surviving cells and filling of residual defects with connective tissue (scarring).</a:t>
            </a:r>
            <a:endParaRPr lang="en-US" b="1" u="sng" dirty="0">
              <a:solidFill>
                <a:schemeClr val="tx2">
                  <a:lumMod val="60000"/>
                  <a:lumOff val="40000"/>
                </a:schemeClr>
              </a:solidFill>
              <a:latin typeface="Arial Rounded MT Bold" panose="020F0704030504030204" pitchFamily="34" charset="0"/>
            </a:endParaRPr>
          </a:p>
        </p:txBody>
      </p:sp>
    </p:spTree>
    <p:extLst>
      <p:ext uri="{BB962C8B-B14F-4D97-AF65-F5344CB8AC3E}">
        <p14:creationId xmlns:p14="http://schemas.microsoft.com/office/powerpoint/2010/main" val="319216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56800" cy="1143000"/>
          </a:xfrm>
        </p:spPr>
        <p:txBody>
          <a:bodyPr/>
          <a:lstStyle/>
          <a:p>
            <a:r>
              <a:rPr lang="en-US" dirty="0"/>
              <a:t>CAUSES OF INFLAMMATION</a:t>
            </a:r>
          </a:p>
        </p:txBody>
      </p:sp>
      <p:pic>
        <p:nvPicPr>
          <p:cNvPr id="5122" name="Picture 2" descr="Acute and Chronic Inflammation Stock Illustration - Illustration of burn,  disease: 128873914"/>
          <p:cNvPicPr>
            <a:picLocks noChangeAspect="1" noChangeArrowheads="1"/>
          </p:cNvPicPr>
          <p:nvPr/>
        </p:nvPicPr>
        <p:blipFill rotWithShape="1">
          <a:blip r:embed="rId2">
            <a:extLst>
              <a:ext uri="{28A0092B-C50C-407E-A947-70E740481C1C}">
                <a14:useLocalDpi xmlns:a14="http://schemas.microsoft.com/office/drawing/2010/main" val="0"/>
              </a:ext>
            </a:extLst>
          </a:blip>
          <a:srcRect r="56059" b="11214"/>
          <a:stretch/>
        </p:blipFill>
        <p:spPr bwMode="auto">
          <a:xfrm>
            <a:off x="1992680" y="1722324"/>
            <a:ext cx="7538778" cy="479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6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1.RECOGNITION OF MICROBES AND DAMAGED CELLS</a:t>
            </a:r>
          </a:p>
        </p:txBody>
      </p:sp>
      <p:sp>
        <p:nvSpPr>
          <p:cNvPr id="6" name="Content Placeholder 2"/>
          <p:cNvSpPr>
            <a:spLocks noGrp="1"/>
          </p:cNvSpPr>
          <p:nvPr>
            <p:ph idx="1"/>
          </p:nvPr>
        </p:nvSpPr>
        <p:spPr>
          <a:xfrm>
            <a:off x="0" y="1739756"/>
            <a:ext cx="11716719" cy="4986508"/>
          </a:xfrm>
        </p:spPr>
        <p:txBody>
          <a:bodyPr>
            <a:normAutofit/>
          </a:bodyPr>
          <a:lstStyle/>
          <a:p>
            <a:r>
              <a:rPr lang="en-US" sz="2600" u="sng" dirty="0">
                <a:latin typeface="Arial Rounded MT Bold" panose="020F0704030504030204" pitchFamily="34" charset="0"/>
              </a:rPr>
              <a:t>1. Cellular receptors for microbes</a:t>
            </a:r>
          </a:p>
          <a:p>
            <a:r>
              <a:rPr lang="en-US" dirty="0">
                <a:latin typeface="Arial Rounded MT Bold" panose="020F0704030504030204" pitchFamily="34" charset="0"/>
              </a:rPr>
              <a:t>The best defined of these receptors belong to the family of Toll-like receptors (TLRs), </a:t>
            </a:r>
          </a:p>
          <a:p>
            <a:endParaRPr lang="en-US" dirty="0">
              <a:latin typeface="Arial Rounded MT Bold" panose="020F0704030504030204" pitchFamily="34" charset="0"/>
            </a:endParaRPr>
          </a:p>
          <a:p>
            <a:r>
              <a:rPr lang="en-US" dirty="0">
                <a:latin typeface="Arial Rounded MT Bold" panose="020F0704030504030204" pitchFamily="34" charset="0"/>
              </a:rPr>
              <a:t>Recognition of microbes by these receptors stimulates the production and expression of a number of secreted and membrane proteins. </a:t>
            </a:r>
          </a:p>
          <a:p>
            <a:endParaRPr lang="en-US" dirty="0">
              <a:latin typeface="Arial Rounded MT Bold" panose="020F0704030504030204" pitchFamily="34" charset="0"/>
            </a:endParaRPr>
          </a:p>
          <a:p>
            <a:r>
              <a:rPr lang="en-US" dirty="0">
                <a:latin typeface="Arial Rounded MT Bold" panose="020F0704030504030204" pitchFamily="34" charset="0"/>
              </a:rPr>
              <a:t>These proteins include cytokines that induce inflammation, anti-viral cytokines (interferons), and cytokines and membrane proteins that promote lymphocyte activation and even more potent immune responses</a:t>
            </a:r>
          </a:p>
        </p:txBody>
      </p:sp>
    </p:spTree>
    <p:extLst>
      <p:ext uri="{BB962C8B-B14F-4D97-AF65-F5344CB8AC3E}">
        <p14:creationId xmlns:p14="http://schemas.microsoft.com/office/powerpoint/2010/main" val="82457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1" cy="6741763"/>
          </a:xfrm>
          <a:prstGeom prst="rect">
            <a:avLst/>
          </a:prstGeom>
        </p:spPr>
      </p:pic>
    </p:spTree>
    <p:extLst>
      <p:ext uri="{BB962C8B-B14F-4D97-AF65-F5344CB8AC3E}">
        <p14:creationId xmlns:p14="http://schemas.microsoft.com/office/powerpoint/2010/main" val="354875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Sensors of cell damage</a:t>
            </a:r>
            <a:br>
              <a:rPr lang="en-US" dirty="0"/>
            </a:br>
            <a:endParaRPr lang="en-US" dirty="0"/>
          </a:p>
        </p:txBody>
      </p:sp>
      <p:sp>
        <p:nvSpPr>
          <p:cNvPr id="3" name="Content Placeholder 2"/>
          <p:cNvSpPr>
            <a:spLocks noGrp="1"/>
          </p:cNvSpPr>
          <p:nvPr>
            <p:ph idx="1"/>
          </p:nvPr>
        </p:nvSpPr>
        <p:spPr>
          <a:xfrm>
            <a:off x="677333" y="1534333"/>
            <a:ext cx="9861513" cy="4507030"/>
          </a:xfrm>
        </p:spPr>
        <p:txBody>
          <a:bodyPr>
            <a:normAutofit/>
          </a:bodyPr>
          <a:lstStyle/>
          <a:p>
            <a:r>
              <a:rPr lang="en-US" dirty="0">
                <a:latin typeface="Arial Rounded MT Bold" panose="020F0704030504030204" pitchFamily="34" charset="0"/>
              </a:rPr>
              <a:t>All cells have </a:t>
            </a:r>
            <a:r>
              <a:rPr lang="en-US" u="sng" dirty="0">
                <a:latin typeface="Arial Rounded MT Bold" panose="020F0704030504030204" pitchFamily="34" charset="0"/>
              </a:rPr>
              <a:t>cytosolic</a:t>
            </a:r>
            <a:r>
              <a:rPr lang="en-US" dirty="0">
                <a:latin typeface="Arial Rounded MT Bold" panose="020F0704030504030204" pitchFamily="34" charset="0"/>
              </a:rPr>
              <a:t> receptors that recognize molecules that are liberated or altered as a consequence of cell damage, and are hence appropriately called damage-associated molecular patterns (DAMPs) </a:t>
            </a:r>
            <a:r>
              <a:rPr lang="en-US" dirty="0" err="1">
                <a:latin typeface="Arial Rounded MT Bold" panose="020F0704030504030204" pitchFamily="34" charset="0"/>
              </a:rPr>
              <a:t>e.g</a:t>
            </a:r>
            <a:r>
              <a:rPr lang="en-US" dirty="0">
                <a:latin typeface="Arial Rounded MT Bold" panose="020F0704030504030204" pitchFamily="34" charset="0"/>
              </a:rPr>
              <a:t>:</a:t>
            </a:r>
          </a:p>
          <a:p>
            <a:r>
              <a:rPr lang="en-US" dirty="0">
                <a:latin typeface="Arial Rounded MT Bold" panose="020F0704030504030204" pitchFamily="34" charset="0"/>
              </a:rPr>
              <a:t> Uric acid (a product of DNA breakdown), </a:t>
            </a:r>
          </a:p>
          <a:p>
            <a:r>
              <a:rPr lang="en-US" dirty="0">
                <a:latin typeface="Arial Rounded MT Bold" panose="020F0704030504030204" pitchFamily="34" charset="0"/>
              </a:rPr>
              <a:t>ATP (released from damaged mitochondria),</a:t>
            </a:r>
          </a:p>
          <a:p>
            <a:r>
              <a:rPr lang="en-US" dirty="0">
                <a:latin typeface="Arial Rounded MT Bold" panose="020F0704030504030204" pitchFamily="34" charset="0"/>
              </a:rPr>
              <a:t> Reduced intracellular K+ concentrations (reflecting loss of ions because of plasma membrane injury),</a:t>
            </a:r>
          </a:p>
          <a:p>
            <a:r>
              <a:rPr lang="en-US" dirty="0">
                <a:latin typeface="Arial Rounded MT Bold" panose="020F0704030504030204" pitchFamily="34" charset="0"/>
              </a:rPr>
              <a:t> DNA (when it is released into the cytoplasm and not sequestered in nuclei, as it should be normally), The receptors activate  inflammasome, which induces the production of the cytokine interleukin-1 (IL-1). </a:t>
            </a:r>
          </a:p>
          <a:p>
            <a:r>
              <a:rPr lang="en-US" dirty="0">
                <a:latin typeface="Arial Rounded MT Bold" panose="020F0704030504030204" pitchFamily="34" charset="0"/>
              </a:rPr>
              <a:t>IL-1 recruits leukocytes and thus induces inflammation</a:t>
            </a:r>
          </a:p>
          <a:p>
            <a:endParaRPr lang="en-US" dirty="0"/>
          </a:p>
        </p:txBody>
      </p:sp>
    </p:spTree>
    <p:extLst>
      <p:ext uri="{BB962C8B-B14F-4D97-AF65-F5344CB8AC3E}">
        <p14:creationId xmlns:p14="http://schemas.microsoft.com/office/powerpoint/2010/main" val="417545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inflammasome also has been implicated in inflammatory reactions to</a:t>
            </a:r>
          </a:p>
        </p:txBody>
      </p:sp>
      <p:sp>
        <p:nvSpPr>
          <p:cNvPr id="3" name="Content Placeholder 2"/>
          <p:cNvSpPr>
            <a:spLocks noGrp="1"/>
          </p:cNvSpPr>
          <p:nvPr>
            <p:ph idx="1"/>
          </p:nvPr>
        </p:nvSpPr>
        <p:spPr>
          <a:xfrm>
            <a:off x="677334" y="1886099"/>
            <a:ext cx="8596668" cy="3880773"/>
          </a:xfrm>
        </p:spPr>
        <p:txBody>
          <a:bodyPr/>
          <a:lstStyle/>
          <a:p>
            <a:r>
              <a:rPr lang="en-US" dirty="0">
                <a:solidFill>
                  <a:srgbClr val="FF0000"/>
                </a:solidFill>
              </a:rPr>
              <a:t>Urate crystals </a:t>
            </a:r>
            <a:r>
              <a:rPr lang="en-US" dirty="0"/>
              <a:t>(the cause of gout), </a:t>
            </a:r>
          </a:p>
          <a:p>
            <a:endParaRPr lang="en-US" dirty="0"/>
          </a:p>
          <a:p>
            <a:r>
              <a:rPr lang="en-US" dirty="0">
                <a:solidFill>
                  <a:srgbClr val="FF0000"/>
                </a:solidFill>
              </a:rPr>
              <a:t>Cholesterol crystals </a:t>
            </a:r>
            <a:r>
              <a:rPr lang="en-US" dirty="0"/>
              <a:t>(in atherosclerosis),</a:t>
            </a:r>
          </a:p>
          <a:p>
            <a:r>
              <a:rPr lang="en-US" dirty="0"/>
              <a:t> </a:t>
            </a:r>
          </a:p>
          <a:p>
            <a:r>
              <a:rPr lang="en-US" dirty="0">
                <a:solidFill>
                  <a:srgbClr val="FF0000"/>
                </a:solidFill>
              </a:rPr>
              <a:t>Lipids</a:t>
            </a:r>
            <a:r>
              <a:rPr lang="en-US" dirty="0"/>
              <a:t> (in metabolic syndrome and obesity-associated diabetes),</a:t>
            </a:r>
          </a:p>
          <a:p>
            <a:endParaRPr lang="en-US" dirty="0"/>
          </a:p>
          <a:p>
            <a:r>
              <a:rPr lang="en-US" dirty="0"/>
              <a:t> </a:t>
            </a:r>
            <a:r>
              <a:rPr lang="en-US" dirty="0">
                <a:solidFill>
                  <a:srgbClr val="FF0000"/>
                </a:solidFill>
              </a:rPr>
              <a:t>Amyloid deposits </a:t>
            </a:r>
            <a:r>
              <a:rPr lang="en-US" dirty="0"/>
              <a:t>in the brain (in Alzheimer disease). </a:t>
            </a:r>
          </a:p>
        </p:txBody>
      </p:sp>
      <p:pic>
        <p:nvPicPr>
          <p:cNvPr id="7170" name="Picture 2" descr="Uric acid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32" y="4714504"/>
            <a:ext cx="2663811" cy="19978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holesterol Crystals Red Compensator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483" y="4714504"/>
            <a:ext cx="2510281" cy="20082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ipids: Structure, Function and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521" y="4821382"/>
            <a:ext cx="2263606" cy="18909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lzheimer&amp;#39;s disease: high amyloid levels linked to early dise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95261" y="4821382"/>
            <a:ext cx="2596738" cy="194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4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Autoinflammatory</a:t>
            </a:r>
            <a:r>
              <a:rPr lang="en-US" dirty="0"/>
              <a:t> syndromes</a:t>
            </a:r>
          </a:p>
        </p:txBody>
      </p:sp>
      <p:sp>
        <p:nvSpPr>
          <p:cNvPr id="3" name="Content Placeholder 2"/>
          <p:cNvSpPr>
            <a:spLocks noGrp="1"/>
          </p:cNvSpPr>
          <p:nvPr>
            <p:ph idx="1"/>
          </p:nvPr>
        </p:nvSpPr>
        <p:spPr/>
        <p:txBody>
          <a:bodyPr>
            <a:normAutofit/>
          </a:bodyPr>
          <a:lstStyle/>
          <a:p>
            <a:r>
              <a:rPr lang="en-US" sz="2000" dirty="0">
                <a:latin typeface="Arial Rounded MT Bold" panose="020F0704030504030204" pitchFamily="34" charset="0"/>
              </a:rPr>
              <a:t>Defined as conditions caused by an exaggerated innate immune system response(Gain-of-function mutations in the cytosolic receptors) resulting in episodes of spontaneous inflammation affecting multiple organs.</a:t>
            </a:r>
          </a:p>
          <a:p>
            <a:endParaRPr lang="en-US" sz="2000" dirty="0">
              <a:latin typeface="Arial Rounded MT Bold" panose="020F0704030504030204" pitchFamily="34" charset="0"/>
            </a:endParaRPr>
          </a:p>
          <a:p>
            <a:r>
              <a:rPr lang="en-US" sz="2000" dirty="0">
                <a:latin typeface="Arial Rounded MT Bold" panose="020F0704030504030204" pitchFamily="34" charset="0"/>
              </a:rPr>
              <a:t> IL-1 antagonists are effective treatments for these disorders. </a:t>
            </a:r>
          </a:p>
        </p:txBody>
      </p:sp>
    </p:spTree>
    <p:extLst>
      <p:ext uri="{BB962C8B-B14F-4D97-AF65-F5344CB8AC3E}">
        <p14:creationId xmlns:p14="http://schemas.microsoft.com/office/powerpoint/2010/main" val="211028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idx="1"/>
          </p:nvPr>
        </p:nvSpPr>
        <p:spPr>
          <a:xfrm>
            <a:off x="367368" y="1768116"/>
            <a:ext cx="10791412" cy="3880773"/>
          </a:xfrm>
        </p:spPr>
        <p:txBody>
          <a:bodyPr>
            <a:normAutofit/>
          </a:bodyPr>
          <a:lstStyle/>
          <a:p>
            <a:r>
              <a:rPr lang="en-US" sz="2000" dirty="0">
                <a:latin typeface="Arial Rounded MT Bold" panose="020F0704030504030204" pitchFamily="34" charset="0"/>
              </a:rPr>
              <a:t>Inflammation is a response of vascularized tissues to infections and tissue damage that brings cells and molecules of host defense from the circulation to the sites where they are needed, to eliminate the offending agents</a:t>
            </a:r>
          </a:p>
          <a:p>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r>
              <a:rPr lang="en-US" sz="2000" dirty="0">
                <a:latin typeface="Arial Rounded MT Bold" panose="020F0704030504030204" pitchFamily="34" charset="0"/>
              </a:rPr>
              <a:t>It serves to rid the host of both the initial cause of cell injury (e.g., microbes, toxins) and the consequences of such injury (e.g., necrotic cells and tissues)</a:t>
            </a:r>
          </a:p>
        </p:txBody>
      </p:sp>
      <p:pic>
        <p:nvPicPr>
          <p:cNvPr id="1026" name="Picture 2" descr="1,270 Chronic Inflammation Illustrations &amp;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266" y="4849545"/>
            <a:ext cx="2105915" cy="210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15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Circulating proteins.</a:t>
            </a:r>
            <a:br>
              <a:rPr lang="en-US" dirty="0"/>
            </a:br>
            <a:endParaRPr lang="en-US" dirty="0"/>
          </a:p>
        </p:txBody>
      </p:sp>
      <p:sp>
        <p:nvSpPr>
          <p:cNvPr id="3" name="Content Placeholder 2"/>
          <p:cNvSpPr>
            <a:spLocks noGrp="1"/>
          </p:cNvSpPr>
          <p:nvPr>
            <p:ph idx="1"/>
          </p:nvPr>
        </p:nvSpPr>
        <p:spPr>
          <a:xfrm>
            <a:off x="677333" y="2160589"/>
            <a:ext cx="10124985" cy="3880773"/>
          </a:xfrm>
        </p:spPr>
        <p:txBody>
          <a:bodyPr/>
          <a:lstStyle/>
          <a:p>
            <a:r>
              <a:rPr lang="en-US" dirty="0">
                <a:latin typeface="Arial Rounded MT Bold" panose="020F0704030504030204" pitchFamily="34" charset="0"/>
              </a:rPr>
              <a:t>The complement system reacts against microbes and produces mediators of inflammation</a:t>
            </a:r>
          </a:p>
          <a:p>
            <a:endParaRPr lang="en-US" dirty="0">
              <a:latin typeface="Arial Rounded MT Bold" panose="020F0704030504030204" pitchFamily="34" charset="0"/>
            </a:endParaRPr>
          </a:p>
          <a:p>
            <a:r>
              <a:rPr lang="en-US" dirty="0">
                <a:latin typeface="Arial Rounded MT Bold" panose="020F0704030504030204" pitchFamily="34" charset="0"/>
              </a:rPr>
              <a:t>Mannose-binding lectin recognizes microbial sugars and promotes ingestion of microbes and activation of the complement system. </a:t>
            </a:r>
          </a:p>
          <a:p>
            <a:endParaRPr lang="en-US" dirty="0">
              <a:latin typeface="Arial Rounded MT Bold" panose="020F0704030504030204" pitchFamily="34" charset="0"/>
            </a:endParaRPr>
          </a:p>
          <a:p>
            <a:r>
              <a:rPr lang="en-US" dirty="0" err="1">
                <a:latin typeface="Arial Rounded MT Bold" panose="020F0704030504030204" pitchFamily="34" charset="0"/>
              </a:rPr>
              <a:t>Collectins</a:t>
            </a:r>
            <a:r>
              <a:rPr lang="en-US" dirty="0">
                <a:latin typeface="Arial Rounded MT Bold" panose="020F0704030504030204" pitchFamily="34" charset="0"/>
              </a:rPr>
              <a:t>  bind to microbes and promote their phagocytosis.</a:t>
            </a:r>
          </a:p>
        </p:txBody>
      </p:sp>
    </p:spTree>
    <p:extLst>
      <p:ext uri="{BB962C8B-B14F-4D97-AF65-F5344CB8AC3E}">
        <p14:creationId xmlns:p14="http://schemas.microsoft.com/office/powerpoint/2010/main" val="3032026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92" y="724286"/>
            <a:ext cx="8761413" cy="706964"/>
          </a:xfrm>
        </p:spPr>
        <p:txBody>
          <a:bodyPr/>
          <a:lstStyle/>
          <a:p>
            <a:r>
              <a:rPr lang="en-US" dirty="0"/>
              <a:t>Acute inflammation</a:t>
            </a:r>
          </a:p>
        </p:txBody>
      </p:sp>
      <p:sp>
        <p:nvSpPr>
          <p:cNvPr id="3" name="Content Placeholder 2"/>
          <p:cNvSpPr>
            <a:spLocks noGrp="1"/>
          </p:cNvSpPr>
          <p:nvPr>
            <p:ph idx="1"/>
          </p:nvPr>
        </p:nvSpPr>
        <p:spPr>
          <a:xfrm>
            <a:off x="1270660" y="1534332"/>
            <a:ext cx="9330181" cy="4509219"/>
          </a:xfrm>
        </p:spPr>
        <p:txBody>
          <a:bodyPr>
            <a:normAutofit/>
          </a:bodyPr>
          <a:lstStyle/>
          <a:p>
            <a:r>
              <a:rPr lang="en-US" dirty="0">
                <a:latin typeface="Arial Rounded MT Bold" panose="020F0704030504030204" pitchFamily="34" charset="0"/>
              </a:rPr>
              <a:t>Acute inflammation has three major components:</a:t>
            </a:r>
          </a:p>
          <a:p>
            <a:endParaRPr lang="en-US" dirty="0">
              <a:latin typeface="Arial Rounded MT Bold" panose="020F0704030504030204" pitchFamily="34" charset="0"/>
            </a:endParaRPr>
          </a:p>
          <a:p>
            <a:r>
              <a:rPr lang="en-US" dirty="0">
                <a:latin typeface="Arial Rounded MT Bold" panose="020F0704030504030204" pitchFamily="34" charset="0"/>
              </a:rPr>
              <a:t> (1) Dilation of small vessels, leading to an increase in blood flow</a:t>
            </a:r>
          </a:p>
          <a:p>
            <a:endParaRPr lang="en-US" dirty="0">
              <a:latin typeface="Arial Rounded MT Bold" panose="020F0704030504030204" pitchFamily="34" charset="0"/>
            </a:endParaRPr>
          </a:p>
          <a:p>
            <a:r>
              <a:rPr lang="en-US" dirty="0">
                <a:latin typeface="Arial Rounded MT Bold" panose="020F0704030504030204" pitchFamily="34" charset="0"/>
              </a:rPr>
              <a:t> (2) Increased permeability of the microvasculature, enabling plasma proteins and leukocytes to leave the circulation, </a:t>
            </a:r>
          </a:p>
          <a:p>
            <a:endParaRPr lang="en-US" dirty="0">
              <a:latin typeface="Arial Rounded MT Bold" panose="020F0704030504030204" pitchFamily="34" charset="0"/>
            </a:endParaRPr>
          </a:p>
          <a:p>
            <a:r>
              <a:rPr lang="en-US" dirty="0">
                <a:latin typeface="Arial Rounded MT Bold" panose="020F0704030504030204" pitchFamily="34" charset="0"/>
              </a:rPr>
              <a:t> (3) Emigration of the leukocytes from the microcirculation, their accumulation in the focus of injury, and their activation to eliminate the offending agent</a:t>
            </a:r>
          </a:p>
        </p:txBody>
      </p:sp>
    </p:spTree>
    <p:extLst>
      <p:ext uri="{BB962C8B-B14F-4D97-AF65-F5344CB8AC3E}">
        <p14:creationId xmlns:p14="http://schemas.microsoft.com/office/powerpoint/2010/main" val="283524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592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36" y="155413"/>
            <a:ext cx="8596668" cy="1320800"/>
          </a:xfrm>
        </p:spPr>
        <p:txBody>
          <a:bodyPr/>
          <a:lstStyle/>
          <a:p>
            <a:r>
              <a:rPr lang="en-US" dirty="0"/>
              <a:t>Reactions of Blood Vessels in Acute Inflammation</a:t>
            </a:r>
          </a:p>
        </p:txBody>
      </p:sp>
      <p:sp>
        <p:nvSpPr>
          <p:cNvPr id="3" name="Content Placeholder 2"/>
          <p:cNvSpPr>
            <a:spLocks noGrp="1"/>
          </p:cNvSpPr>
          <p:nvPr>
            <p:ph idx="1"/>
          </p:nvPr>
        </p:nvSpPr>
        <p:spPr>
          <a:xfrm>
            <a:off x="268637" y="1476213"/>
            <a:ext cx="9956800" cy="4873752"/>
          </a:xfrm>
        </p:spPr>
        <p:txBody>
          <a:bodyPr>
            <a:normAutofit/>
          </a:bodyPr>
          <a:lstStyle/>
          <a:p>
            <a:r>
              <a:rPr lang="en-US" sz="2000" dirty="0">
                <a:latin typeface="Arial Rounded MT Bold" panose="020F0704030504030204" pitchFamily="34" charset="0"/>
              </a:rPr>
              <a:t>The vascular reactions of acute inflammation consist of changes in the </a:t>
            </a:r>
            <a:r>
              <a:rPr lang="en-US" sz="2000" u="sng" dirty="0">
                <a:solidFill>
                  <a:srgbClr val="FF0000"/>
                </a:solidFill>
                <a:latin typeface="Arial Rounded MT Bold" panose="020F0704030504030204" pitchFamily="34" charset="0"/>
              </a:rPr>
              <a:t>flow</a:t>
            </a:r>
            <a:r>
              <a:rPr lang="en-US" sz="2000" dirty="0">
                <a:solidFill>
                  <a:srgbClr val="FF0000"/>
                </a:solidFill>
                <a:latin typeface="Arial Rounded MT Bold" panose="020F0704030504030204" pitchFamily="34" charset="0"/>
              </a:rPr>
              <a:t> </a:t>
            </a:r>
            <a:r>
              <a:rPr lang="en-US" sz="2000" dirty="0">
                <a:latin typeface="Arial Rounded MT Bold" panose="020F0704030504030204" pitchFamily="34" charset="0"/>
              </a:rPr>
              <a:t>of blood and the </a:t>
            </a:r>
            <a:r>
              <a:rPr lang="en-US" sz="2000" u="sng" dirty="0">
                <a:solidFill>
                  <a:srgbClr val="FF0000"/>
                </a:solidFill>
                <a:latin typeface="Arial Rounded MT Bold" panose="020F0704030504030204" pitchFamily="34" charset="0"/>
              </a:rPr>
              <a:t>permeability</a:t>
            </a:r>
            <a:r>
              <a:rPr lang="en-US" sz="2000" dirty="0">
                <a:latin typeface="Arial Rounded MT Bold" panose="020F0704030504030204" pitchFamily="34" charset="0"/>
              </a:rPr>
              <a:t> of vessels, both designed to maximize the movement of plasma proteins and leukocytes out of the circulation and into the site of infection or injury</a:t>
            </a:r>
          </a:p>
          <a:p>
            <a:endParaRPr lang="en-US" sz="2000" dirty="0">
              <a:latin typeface="Arial Rounded MT Bold" panose="020F0704030504030204" pitchFamily="34" charset="0"/>
            </a:endParaRPr>
          </a:p>
          <a:p>
            <a:r>
              <a:rPr lang="en-US" sz="2000" dirty="0">
                <a:latin typeface="Arial Rounded MT Bold" panose="020F0704030504030204" pitchFamily="34" charset="0"/>
              </a:rPr>
              <a:t>Clinically:…. </a:t>
            </a:r>
            <a:r>
              <a:rPr lang="en-US" sz="2000" dirty="0">
                <a:solidFill>
                  <a:srgbClr val="FF0000"/>
                </a:solidFill>
                <a:latin typeface="Arial Rounded MT Bold" panose="020F0704030504030204" pitchFamily="34" charset="0"/>
              </a:rPr>
              <a:t>Edema</a:t>
            </a:r>
          </a:p>
          <a:p>
            <a:r>
              <a:rPr lang="en-US" sz="2000" dirty="0">
                <a:latin typeface="Arial Rounded MT Bold" panose="020F0704030504030204" pitchFamily="34" charset="0"/>
              </a:rPr>
              <a:t>Edema denotes an excess of fluid in the interstitial tissue or serous cavities; it can be either an exudate or a transudate.</a:t>
            </a:r>
          </a:p>
          <a:p>
            <a:r>
              <a:rPr lang="en-US" sz="2000" dirty="0">
                <a:latin typeface="Arial Rounded MT Bold" panose="020F0704030504030204" pitchFamily="34" charset="0"/>
              </a:rPr>
              <a:t> Pus: a purulent exudate, is an inflammatory exudate rich in leukocytes (mostly neutrophils), the debris of dead cells  and, in many cases, microbes.</a:t>
            </a:r>
          </a:p>
        </p:txBody>
      </p:sp>
      <p:pic>
        <p:nvPicPr>
          <p:cNvPr id="10244" name="Picture 4" descr="Edema: Stages, What It Is and How to Treat It - eMedi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1424" y="5269402"/>
            <a:ext cx="2350576" cy="158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3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989736"/>
          </a:xfrm>
          <a:prstGeom prst="rect">
            <a:avLst/>
          </a:prstGeom>
        </p:spPr>
      </p:pic>
      <p:sp>
        <p:nvSpPr>
          <p:cNvPr id="3" name="Rectangle 2"/>
          <p:cNvSpPr/>
          <p:nvPr/>
        </p:nvSpPr>
        <p:spPr>
          <a:xfrm>
            <a:off x="10160674" y="4833095"/>
            <a:ext cx="2031325" cy="646331"/>
          </a:xfrm>
          <a:prstGeom prst="rect">
            <a:avLst/>
          </a:prstGeom>
        </p:spPr>
        <p:txBody>
          <a:bodyPr wrap="none">
            <a:spAutoFit/>
          </a:bodyPr>
          <a:lstStyle/>
          <a:p>
            <a:r>
              <a:rPr lang="en-US" b="1" u="sng" dirty="0">
                <a:solidFill>
                  <a:schemeClr val="tx2">
                    <a:lumMod val="60000"/>
                    <a:lumOff val="40000"/>
                  </a:schemeClr>
                </a:solidFill>
              </a:rPr>
              <a:t>normal vascular </a:t>
            </a:r>
          </a:p>
          <a:p>
            <a:r>
              <a:rPr lang="en-US" b="1" u="sng" dirty="0">
                <a:solidFill>
                  <a:schemeClr val="tx2">
                    <a:lumMod val="60000"/>
                    <a:lumOff val="40000"/>
                  </a:schemeClr>
                </a:solidFill>
              </a:rPr>
              <a:t>permeability</a:t>
            </a:r>
          </a:p>
        </p:txBody>
      </p:sp>
      <p:sp>
        <p:nvSpPr>
          <p:cNvPr id="4" name="Rectangle 3"/>
          <p:cNvSpPr/>
          <p:nvPr/>
        </p:nvSpPr>
        <p:spPr>
          <a:xfrm>
            <a:off x="9508392" y="3322786"/>
            <a:ext cx="2082621" cy="646331"/>
          </a:xfrm>
          <a:prstGeom prst="rect">
            <a:avLst/>
          </a:prstGeom>
        </p:spPr>
        <p:txBody>
          <a:bodyPr wrap="none">
            <a:spAutoFit/>
          </a:bodyPr>
          <a:lstStyle/>
          <a:p>
            <a:r>
              <a:rPr lang="en-US" b="1" u="sng" dirty="0">
                <a:solidFill>
                  <a:schemeClr val="tx2">
                    <a:lumMod val="60000"/>
                    <a:lumOff val="40000"/>
                  </a:schemeClr>
                </a:solidFill>
              </a:rPr>
              <a:t> increase in</a:t>
            </a:r>
          </a:p>
          <a:p>
            <a:r>
              <a:rPr lang="en-US" b="1" u="sng" dirty="0">
                <a:solidFill>
                  <a:schemeClr val="tx2">
                    <a:lumMod val="60000"/>
                    <a:lumOff val="40000"/>
                  </a:schemeClr>
                </a:solidFill>
              </a:rPr>
              <a:t> the permeability</a:t>
            </a:r>
          </a:p>
        </p:txBody>
      </p:sp>
    </p:spTree>
    <p:extLst>
      <p:ext uri="{BB962C8B-B14F-4D97-AF65-F5344CB8AC3E}">
        <p14:creationId xmlns:p14="http://schemas.microsoft.com/office/powerpoint/2010/main" val="128485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Vascular Flow and Caliber</a:t>
            </a:r>
          </a:p>
        </p:txBody>
      </p:sp>
      <p:sp>
        <p:nvSpPr>
          <p:cNvPr id="3" name="Content Placeholder 2"/>
          <p:cNvSpPr>
            <a:spLocks noGrp="1"/>
          </p:cNvSpPr>
          <p:nvPr>
            <p:ph idx="1"/>
          </p:nvPr>
        </p:nvSpPr>
        <p:spPr>
          <a:xfrm>
            <a:off x="677333" y="1633647"/>
            <a:ext cx="10744917" cy="4782651"/>
          </a:xfrm>
        </p:spPr>
        <p:txBody>
          <a:bodyPr/>
          <a:lstStyle/>
          <a:p>
            <a:r>
              <a:rPr lang="en-US" dirty="0">
                <a:latin typeface="Arial Rounded MT Bold" panose="020F0704030504030204" pitchFamily="34" charset="0"/>
              </a:rPr>
              <a:t>Changes in vascular flow and caliber begin early after injury and consist of the following: </a:t>
            </a:r>
          </a:p>
          <a:p>
            <a:r>
              <a:rPr lang="en-US" u="sng" dirty="0">
                <a:latin typeface="Arial Rounded MT Bold" panose="020F0704030504030204" pitchFamily="34" charset="0"/>
              </a:rPr>
              <a:t>1. </a:t>
            </a:r>
            <a:r>
              <a:rPr lang="en-US" u="sng" dirty="0" err="1">
                <a:latin typeface="Arial Rounded MT Bold" panose="020F0704030504030204" pitchFamily="34" charset="0"/>
              </a:rPr>
              <a:t>Vasodilation</a:t>
            </a:r>
            <a:r>
              <a:rPr lang="en-US" u="sng" dirty="0">
                <a:latin typeface="Arial Rounded MT Bold" panose="020F0704030504030204" pitchFamily="34" charset="0"/>
              </a:rPr>
              <a:t>:</a:t>
            </a:r>
          </a:p>
          <a:p>
            <a:endParaRPr lang="en-US" u="sng" dirty="0">
              <a:latin typeface="Arial Rounded MT Bold" panose="020F0704030504030204" pitchFamily="34" charset="0"/>
            </a:endParaRPr>
          </a:p>
          <a:p>
            <a:pPr>
              <a:buFont typeface="Wingdings" pitchFamily="2" charset="2"/>
              <a:buChar char="Ø"/>
            </a:pPr>
            <a:r>
              <a:rPr lang="en-US" sz="2000" dirty="0">
                <a:latin typeface="Arial Rounded MT Bold" panose="020F0704030504030204" pitchFamily="34" charset="0"/>
              </a:rPr>
              <a:t>Induced by  histamine, acting on vascular smooth muscle</a:t>
            </a:r>
          </a:p>
          <a:p>
            <a:pPr>
              <a:buFont typeface="Wingdings" pitchFamily="2" charset="2"/>
              <a:buChar char="Ø"/>
            </a:pPr>
            <a:endParaRPr lang="en-US" sz="2000" dirty="0">
              <a:latin typeface="Arial Rounded MT Bold" panose="020F0704030504030204" pitchFamily="34" charset="0"/>
            </a:endParaRPr>
          </a:p>
          <a:p>
            <a:pPr>
              <a:buFont typeface="Wingdings" pitchFamily="2" charset="2"/>
              <a:buChar char="Ø"/>
            </a:pPr>
            <a:r>
              <a:rPr lang="en-US" sz="2000" dirty="0">
                <a:latin typeface="Arial Rounded MT Bold" panose="020F0704030504030204" pitchFamily="34" charset="0"/>
              </a:rPr>
              <a:t>First involves the arterioles and then leads to the opening of new capillary beds in the area. </a:t>
            </a:r>
          </a:p>
          <a:p>
            <a:pPr>
              <a:buFont typeface="Wingdings" pitchFamily="2" charset="2"/>
              <a:buChar char="Ø"/>
            </a:pPr>
            <a:endParaRPr lang="en-US" sz="2000" dirty="0">
              <a:latin typeface="Arial Rounded MT Bold" panose="020F0704030504030204" pitchFamily="34" charset="0"/>
            </a:endParaRPr>
          </a:p>
          <a:p>
            <a:pPr>
              <a:buFont typeface="Wingdings" pitchFamily="2" charset="2"/>
              <a:buChar char="Ø"/>
            </a:pPr>
            <a:r>
              <a:rPr lang="en-US" sz="2000" dirty="0">
                <a:latin typeface="Arial Rounded MT Bold" panose="020F0704030504030204" pitchFamily="34" charset="0"/>
              </a:rPr>
              <a:t>The result is increased blood flow, which is the cause of heat and redness (erythema) at the site of inflammation</a:t>
            </a:r>
            <a:r>
              <a:rPr lang="en-US" dirty="0">
                <a:latin typeface="Arial Rounded MT Bold" panose="020F0704030504030204" pitchFamily="34" charset="0"/>
              </a:rPr>
              <a:t>.</a:t>
            </a:r>
          </a:p>
        </p:txBody>
      </p:sp>
      <p:sp>
        <p:nvSpPr>
          <p:cNvPr id="4" name="AutoShape 2" descr="Acute Inflammation - TeachMeSurg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PERNIO - Definition and synonyms of pernio in the English dictio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780" y="2061275"/>
            <a:ext cx="2200759" cy="165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39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Vascular Flow and Caliber</a:t>
            </a:r>
          </a:p>
        </p:txBody>
      </p:sp>
      <p:sp>
        <p:nvSpPr>
          <p:cNvPr id="3" name="Content Placeholder 2"/>
          <p:cNvSpPr>
            <a:spLocks noGrp="1"/>
          </p:cNvSpPr>
          <p:nvPr>
            <p:ph idx="1"/>
          </p:nvPr>
        </p:nvSpPr>
        <p:spPr>
          <a:xfrm>
            <a:off x="677334" y="1503337"/>
            <a:ext cx="10481446" cy="4538026"/>
          </a:xfrm>
        </p:spPr>
        <p:txBody>
          <a:bodyPr>
            <a:normAutofit/>
          </a:bodyPr>
          <a:lstStyle/>
          <a:p>
            <a:r>
              <a:rPr lang="en-US" dirty="0">
                <a:latin typeface="Arial Rounded MT Bold" panose="020F0704030504030204" pitchFamily="34" charset="0"/>
              </a:rPr>
              <a:t>2. Increased permeability of the microvasculature, with the outpouring of protein-rich fluid (an exudate) into the extravascular tissues.</a:t>
            </a:r>
          </a:p>
          <a:p>
            <a:endParaRPr lang="en-US" dirty="0">
              <a:latin typeface="Arial Rounded MT Bold" panose="020F0704030504030204" pitchFamily="34" charset="0"/>
            </a:endParaRPr>
          </a:p>
          <a:p>
            <a:r>
              <a:rPr lang="en-US" dirty="0">
                <a:latin typeface="Arial Rounded MT Bold" panose="020F0704030504030204" pitchFamily="34" charset="0"/>
              </a:rPr>
              <a:t>3. </a:t>
            </a:r>
            <a:r>
              <a:rPr lang="en-US" u="sng" dirty="0">
                <a:latin typeface="Arial Rounded MT Bold" panose="020F0704030504030204" pitchFamily="34" charset="0"/>
              </a:rPr>
              <a:t>Vascular congestion:</a:t>
            </a:r>
          </a:p>
          <a:p>
            <a:r>
              <a:rPr lang="en-US" dirty="0">
                <a:latin typeface="Arial Rounded MT Bold" panose="020F0704030504030204" pitchFamily="34" charset="0"/>
              </a:rPr>
              <a:t>stasis of blood flow, engorgement of small vessels due to slow blood flow.</a:t>
            </a:r>
          </a:p>
          <a:p>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4. Blood leukocytes, principally neutrophils, accumulate along the vascular endothelium, endothelial cells are activated and leukocytes then migrate through the vascular wall into the interstitial tissue</a:t>
            </a: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1507941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97" y="290226"/>
            <a:ext cx="8761413" cy="706964"/>
          </a:xfrm>
        </p:spPr>
        <p:txBody>
          <a:bodyPr>
            <a:normAutofit fontScale="90000"/>
          </a:bodyPr>
          <a:lstStyle/>
          <a:p>
            <a:r>
              <a:rPr lang="en-US" dirty="0"/>
              <a:t>How dose the vascular permeability increased?</a:t>
            </a:r>
          </a:p>
        </p:txBody>
      </p:sp>
      <p:sp>
        <p:nvSpPr>
          <p:cNvPr id="3" name="Content Placeholder 2"/>
          <p:cNvSpPr>
            <a:spLocks noGrp="1"/>
          </p:cNvSpPr>
          <p:nvPr>
            <p:ph idx="1"/>
          </p:nvPr>
        </p:nvSpPr>
        <p:spPr>
          <a:xfrm>
            <a:off x="324787" y="1984248"/>
            <a:ext cx="9956800" cy="4873752"/>
          </a:xfrm>
        </p:spPr>
        <p:txBody>
          <a:bodyPr/>
          <a:lstStyle/>
          <a:p>
            <a:r>
              <a:rPr lang="en-US" dirty="0">
                <a:latin typeface="Arial Rounded MT Bold" panose="020F0704030504030204" pitchFamily="34" charset="0"/>
              </a:rPr>
              <a:t>1. Retraction of endothelial cells</a:t>
            </a:r>
          </a:p>
          <a:p>
            <a:pPr marL="0" indent="0">
              <a:buNone/>
            </a:pPr>
            <a:r>
              <a:rPr lang="en-US" dirty="0">
                <a:latin typeface="Arial Rounded MT Bold" panose="020F0704030504030204" pitchFamily="34" charset="0"/>
              </a:rPr>
              <a:t>(</a:t>
            </a:r>
            <a:r>
              <a:rPr lang="en-US" sz="2000" dirty="0">
                <a:latin typeface="Arial Rounded MT Bold" panose="020F0704030504030204" pitchFamily="34" charset="0"/>
              </a:rPr>
              <a:t>immediate transient response):</a:t>
            </a:r>
          </a:p>
          <a:p>
            <a:r>
              <a:rPr lang="en-US" sz="2000" dirty="0">
                <a:latin typeface="Arial Rounded MT Bold" panose="020F0704030504030204" pitchFamily="34" charset="0"/>
              </a:rPr>
              <a:t>It is elicited by histamine, bradykinin, leukotrienes.</a:t>
            </a:r>
          </a:p>
          <a:p>
            <a:endParaRPr lang="en-US" sz="2000" dirty="0">
              <a:latin typeface="Arial Rounded MT Bold" panose="020F0704030504030204" pitchFamily="34" charset="0"/>
            </a:endParaRPr>
          </a:p>
          <a:p>
            <a:r>
              <a:rPr lang="en-US" dirty="0">
                <a:latin typeface="Arial Rounded MT Bold" panose="020F0704030504030204" pitchFamily="34" charset="0"/>
              </a:rPr>
              <a:t>2. Endothelial injury</a:t>
            </a:r>
          </a:p>
          <a:p>
            <a:endParaRPr lang="en-US" dirty="0">
              <a:latin typeface="Arial Rounded MT Bold" panose="020F0704030504030204" pitchFamily="34" charset="0"/>
            </a:endParaRPr>
          </a:p>
          <a:p>
            <a:r>
              <a:rPr lang="en-US" dirty="0">
                <a:latin typeface="Arial Rounded MT Bold" panose="020F0704030504030204" pitchFamily="34" charset="0"/>
              </a:rPr>
              <a:t>3. </a:t>
            </a:r>
            <a:r>
              <a:rPr lang="en-US" dirty="0" err="1">
                <a:latin typeface="Arial Rounded MT Bold" panose="020F0704030504030204" pitchFamily="34" charset="0"/>
              </a:rPr>
              <a:t>Transcytosis</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Increased transport of fluids and proteins</a:t>
            </a:r>
          </a:p>
        </p:txBody>
      </p:sp>
      <p:pic>
        <p:nvPicPr>
          <p:cNvPr id="4" name="Picture 3"/>
          <p:cNvPicPr>
            <a:picLocks noChangeAspect="1"/>
          </p:cNvPicPr>
          <p:nvPr/>
        </p:nvPicPr>
        <p:blipFill>
          <a:blip r:embed="rId3"/>
          <a:stretch>
            <a:fillRect/>
          </a:stretch>
        </p:blipFill>
        <p:spPr>
          <a:xfrm>
            <a:off x="7060217" y="1151729"/>
            <a:ext cx="4848902" cy="5706271"/>
          </a:xfrm>
          <a:prstGeom prst="rect">
            <a:avLst/>
          </a:prstGeom>
        </p:spPr>
      </p:pic>
    </p:spTree>
    <p:extLst>
      <p:ext uri="{BB962C8B-B14F-4D97-AF65-F5344CB8AC3E}">
        <p14:creationId xmlns:p14="http://schemas.microsoft.com/office/powerpoint/2010/main" val="3304390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of Lymphatic Vessels and Lymph Nodes</a:t>
            </a:r>
          </a:p>
        </p:txBody>
      </p:sp>
      <p:sp>
        <p:nvSpPr>
          <p:cNvPr id="3" name="Content Placeholder 2"/>
          <p:cNvSpPr>
            <a:spLocks noGrp="1"/>
          </p:cNvSpPr>
          <p:nvPr>
            <p:ph idx="1"/>
          </p:nvPr>
        </p:nvSpPr>
        <p:spPr>
          <a:xfrm>
            <a:off x="398365" y="2160589"/>
            <a:ext cx="10915398" cy="3880773"/>
          </a:xfrm>
        </p:spPr>
        <p:txBody>
          <a:bodyPr/>
          <a:lstStyle/>
          <a:p>
            <a:r>
              <a:rPr lang="en-US" dirty="0">
                <a:latin typeface="Arial Rounded MT Bold" panose="020F0704030504030204" pitchFamily="34" charset="0"/>
              </a:rPr>
              <a:t>In inflammation, lymph flow is increased to help drain edema fluid that accumulates because of increased vascular permeability. In addition to fluid, leukocytes and cell debris, as well as microbes, may find their way into lymph. </a:t>
            </a:r>
          </a:p>
          <a:p>
            <a:endParaRPr lang="en-US" dirty="0">
              <a:latin typeface="Arial Rounded MT Bold" panose="020F0704030504030204" pitchFamily="34" charset="0"/>
            </a:endParaRPr>
          </a:p>
          <a:p>
            <a:r>
              <a:rPr lang="en-US" dirty="0">
                <a:latin typeface="Arial Rounded MT Bold" panose="020F0704030504030204" pitchFamily="34" charset="0"/>
              </a:rPr>
              <a:t>The lymphatics may become secondarily inflamed (lymphangitis), as may the draining lymph nodes (lymphadenitis). </a:t>
            </a:r>
          </a:p>
        </p:txBody>
      </p:sp>
    </p:spTree>
    <p:extLst>
      <p:ext uri="{BB962C8B-B14F-4D97-AF65-F5344CB8AC3E}">
        <p14:creationId xmlns:p14="http://schemas.microsoft.com/office/powerpoint/2010/main" val="238970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45" y="4904401"/>
            <a:ext cx="8825659" cy="3416300"/>
          </a:xfrm>
        </p:spPr>
        <p:txBody>
          <a:bodyPr>
            <a:normAutofit/>
          </a:bodyPr>
          <a:lstStyle/>
          <a:p>
            <a:r>
              <a:rPr lang="en-US" dirty="0">
                <a:latin typeface="Arial Rounded MT Bold" panose="020F0704030504030204" pitchFamily="34" charset="0"/>
              </a:rPr>
              <a:t>This streaking follows the course of the lymphatic</a:t>
            </a:r>
          </a:p>
          <a:p>
            <a:r>
              <a:rPr lang="en-US" dirty="0">
                <a:latin typeface="Arial Rounded MT Bold" panose="020F0704030504030204" pitchFamily="34" charset="0"/>
              </a:rPr>
              <a:t> channels and indicates the presence of lymphangitis</a:t>
            </a:r>
          </a:p>
        </p:txBody>
      </p:sp>
      <p:pic>
        <p:nvPicPr>
          <p:cNvPr id="12290" name="Picture 2" descr="Nonbacterial Causes of Lymphangitis with Streaking | American Board of  Family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333" y="665017"/>
            <a:ext cx="3476242" cy="393073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Management of Bacillus Calmette-Guérin Lymphaden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83" y="706579"/>
            <a:ext cx="3154662" cy="38539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68367" y="4904401"/>
            <a:ext cx="6096000" cy="646331"/>
          </a:xfrm>
          <a:prstGeom prst="rect">
            <a:avLst/>
          </a:prstGeom>
        </p:spPr>
        <p:txBody>
          <a:bodyPr>
            <a:spAutoFit/>
          </a:bodyPr>
          <a:lstStyle/>
          <a:p>
            <a:r>
              <a:rPr lang="en-US" dirty="0">
                <a:latin typeface="Arial Rounded MT Bold" panose="020F0704030504030204" pitchFamily="34" charset="0"/>
              </a:rPr>
              <a:t>painful enlargement of the draining </a:t>
            </a:r>
          </a:p>
          <a:p>
            <a:r>
              <a:rPr lang="en-US" dirty="0">
                <a:latin typeface="Arial Rounded MT Bold" panose="020F0704030504030204" pitchFamily="34" charset="0"/>
              </a:rPr>
              <a:t>lymph nodes, indicating lymphadenitis</a:t>
            </a:r>
            <a:r>
              <a:rPr lang="en-US" dirty="0"/>
              <a:t>.</a:t>
            </a:r>
          </a:p>
        </p:txBody>
      </p:sp>
    </p:spTree>
    <p:extLst>
      <p:ext uri="{BB962C8B-B14F-4D97-AF65-F5344CB8AC3E}">
        <p14:creationId xmlns:p14="http://schemas.microsoft.com/office/powerpoint/2010/main" val="255630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idx="1"/>
          </p:nvPr>
        </p:nvSpPr>
        <p:spPr>
          <a:xfrm>
            <a:off x="677334" y="2160589"/>
            <a:ext cx="9817794" cy="3880773"/>
          </a:xfrm>
        </p:spPr>
        <p:txBody>
          <a:bodyPr/>
          <a:lstStyle/>
          <a:p>
            <a:r>
              <a:rPr lang="en-US" sz="2000" dirty="0">
                <a:latin typeface="Arial Rounded MT Bold" panose="020F0704030504030204" pitchFamily="34" charset="0"/>
              </a:rPr>
              <a:t>The process of inflammation delivers leukocytes  and proteins to foreign invaders, such as microbes, and to damaged or necrotic tissues, and it activates the recruited cells and molecules, which then function to eliminate the harmful or unwanted substances. </a:t>
            </a:r>
          </a:p>
          <a:p>
            <a:endParaRPr lang="en-US" sz="2000" dirty="0">
              <a:latin typeface="Arial Rounded MT Bold" panose="020F0704030504030204" pitchFamily="34" charset="0"/>
            </a:endParaRPr>
          </a:p>
          <a:p>
            <a:r>
              <a:rPr lang="en-US" sz="2000" dirty="0">
                <a:latin typeface="Arial Rounded MT Bold" panose="020F0704030504030204" pitchFamily="34" charset="0"/>
              </a:rPr>
              <a:t>Without inflammation, infections would go unchecked, wounds would never heal, and injured tissues might remain permanent festering sores</a:t>
            </a:r>
          </a:p>
          <a:p>
            <a:endParaRPr lang="en-US" sz="2000" dirty="0">
              <a:latin typeface="Arial Rounded MT Bold" panose="020F070403050403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208434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816" y="960894"/>
            <a:ext cx="6493791" cy="1521731"/>
          </a:xfrm>
        </p:spPr>
        <p:txBody>
          <a:bodyPr/>
          <a:lstStyle/>
          <a:p>
            <a:pPr algn="l"/>
            <a:r>
              <a:rPr lang="en-US" sz="3200" dirty="0"/>
              <a:t>2.Leukocyte Recruitment </a:t>
            </a:r>
            <a:br>
              <a:rPr lang="en-US" sz="3200" dirty="0"/>
            </a:br>
            <a:r>
              <a:rPr lang="en-US" sz="3200" dirty="0"/>
              <a:t>to Sites of Inflammation</a:t>
            </a:r>
          </a:p>
        </p:txBody>
      </p:sp>
      <p:pic>
        <p:nvPicPr>
          <p:cNvPr id="4" name="Picture 3"/>
          <p:cNvPicPr>
            <a:picLocks noChangeAspect="1"/>
          </p:cNvPicPr>
          <p:nvPr/>
        </p:nvPicPr>
        <p:blipFill>
          <a:blip r:embed="rId2"/>
          <a:stretch>
            <a:fillRect/>
          </a:stretch>
        </p:blipFill>
        <p:spPr>
          <a:xfrm>
            <a:off x="7024607" y="83127"/>
            <a:ext cx="4795732" cy="6613332"/>
          </a:xfrm>
          <a:prstGeom prst="rect">
            <a:avLst/>
          </a:prstGeom>
        </p:spPr>
      </p:pic>
    </p:spTree>
    <p:extLst>
      <p:ext uri="{BB962C8B-B14F-4D97-AF65-F5344CB8AC3E}">
        <p14:creationId xmlns:p14="http://schemas.microsoft.com/office/powerpoint/2010/main" val="1784699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2.Leukocyte Recruitment to Sites of Inflammation</a:t>
            </a:r>
          </a:p>
        </p:txBody>
      </p:sp>
      <p:sp>
        <p:nvSpPr>
          <p:cNvPr id="3" name="Content Placeholder 2"/>
          <p:cNvSpPr>
            <a:spLocks noGrp="1"/>
          </p:cNvSpPr>
          <p:nvPr>
            <p:ph idx="1"/>
          </p:nvPr>
        </p:nvSpPr>
        <p:spPr>
          <a:xfrm>
            <a:off x="677334" y="2160589"/>
            <a:ext cx="9970002" cy="3880773"/>
          </a:xfrm>
        </p:spPr>
        <p:txBody>
          <a:bodyPr/>
          <a:lstStyle/>
          <a:p>
            <a:r>
              <a:rPr lang="en-US" dirty="0">
                <a:solidFill>
                  <a:srgbClr val="FF0000"/>
                </a:solidFill>
                <a:latin typeface="Arial Rounded MT Bold" panose="020F0704030504030204" pitchFamily="34" charset="0"/>
              </a:rPr>
              <a:t>Leukocytes</a:t>
            </a:r>
            <a:r>
              <a:rPr lang="en-US" dirty="0">
                <a:latin typeface="Arial Rounded MT Bold" panose="020F0704030504030204" pitchFamily="34" charset="0"/>
              </a:rPr>
              <a:t> that are recruited to sites of inflammation perform the key function of eliminating the offending agents.</a:t>
            </a:r>
          </a:p>
          <a:p>
            <a:endParaRPr lang="en-US" dirty="0">
              <a:latin typeface="Arial Rounded MT Bold" panose="020F0704030504030204" pitchFamily="34" charset="0"/>
            </a:endParaRPr>
          </a:p>
          <a:p>
            <a:r>
              <a:rPr lang="en-US" dirty="0">
                <a:latin typeface="Arial Rounded MT Bold" panose="020F0704030504030204" pitchFamily="34" charset="0"/>
              </a:rPr>
              <a:t>The most important leukocytes in typical inflammatory reactions are the ones capable of phagocytosis, namely, </a:t>
            </a:r>
            <a:r>
              <a:rPr lang="en-US" u="sng" dirty="0">
                <a:solidFill>
                  <a:srgbClr val="FF0000"/>
                </a:solidFill>
                <a:latin typeface="Arial Rounded MT Bold" panose="020F0704030504030204" pitchFamily="34" charset="0"/>
              </a:rPr>
              <a:t>neutrophils and macrophages</a:t>
            </a:r>
          </a:p>
          <a:p>
            <a:endParaRPr lang="en-US" dirty="0">
              <a:latin typeface="Arial Rounded MT Bold" panose="020F0704030504030204" pitchFamily="34" charset="0"/>
            </a:endParaRPr>
          </a:p>
          <a:p>
            <a:r>
              <a:rPr lang="en-US" dirty="0">
                <a:latin typeface="Arial Rounded MT Bold" panose="020F0704030504030204" pitchFamily="34" charset="0"/>
              </a:rPr>
              <a:t>These leukocytes ingest and destroy bacteria and other microbes, however, they may induce tissue damage and prolong inflammation</a:t>
            </a:r>
            <a:r>
              <a:rPr lang="en-US" dirty="0"/>
              <a:t>.</a:t>
            </a:r>
          </a:p>
        </p:txBody>
      </p:sp>
    </p:spTree>
    <p:extLst>
      <p:ext uri="{BB962C8B-B14F-4D97-AF65-F5344CB8AC3E}">
        <p14:creationId xmlns:p14="http://schemas.microsoft.com/office/powerpoint/2010/main" val="266171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74" y="0"/>
            <a:ext cx="12195873" cy="6857999"/>
          </a:xfrm>
          <a:prstGeom prst="rect">
            <a:avLst/>
          </a:prstGeom>
        </p:spPr>
      </p:pic>
    </p:spTree>
    <p:extLst>
      <p:ext uri="{BB962C8B-B14F-4D97-AF65-F5344CB8AC3E}">
        <p14:creationId xmlns:p14="http://schemas.microsoft.com/office/powerpoint/2010/main" val="1415722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ructure of neutrophil extracellular trap. Neutrophil extracellular... |  Download Scientific Diagram"/>
          <p:cNvPicPr>
            <a:picLocks noChangeAspect="1" noChangeArrowheads="1"/>
          </p:cNvPicPr>
          <p:nvPr/>
        </p:nvPicPr>
        <p:blipFill>
          <a:blip r:embed="rId2"/>
          <a:srcRect/>
          <a:stretch>
            <a:fillRect/>
          </a:stretch>
        </p:blipFill>
        <p:spPr bwMode="auto">
          <a:xfrm>
            <a:off x="1937880" y="192249"/>
            <a:ext cx="7624798" cy="5247656"/>
          </a:xfrm>
          <a:prstGeom prst="rect">
            <a:avLst/>
          </a:prstGeom>
          <a:noFill/>
        </p:spPr>
      </p:pic>
      <p:sp>
        <p:nvSpPr>
          <p:cNvPr id="3" name="Rectangle 2"/>
          <p:cNvSpPr/>
          <p:nvPr/>
        </p:nvSpPr>
        <p:spPr>
          <a:xfrm>
            <a:off x="1203702" y="5573021"/>
            <a:ext cx="8761708" cy="923330"/>
          </a:xfrm>
          <a:prstGeom prst="rect">
            <a:avLst/>
          </a:prstGeom>
        </p:spPr>
        <p:txBody>
          <a:bodyPr wrap="square">
            <a:spAutoFit/>
          </a:bodyPr>
          <a:lstStyle/>
          <a:p>
            <a:r>
              <a:rPr lang="en-US" dirty="0"/>
              <a:t>The sticky web-like structure of NET is mainly composed of extracellular DNA. These web-like structures are decorated with </a:t>
            </a:r>
            <a:r>
              <a:rPr lang="en-US" dirty="0" err="1"/>
              <a:t>histones</a:t>
            </a:r>
            <a:r>
              <a:rPr lang="en-US" dirty="0"/>
              <a:t> and </a:t>
            </a:r>
            <a:r>
              <a:rPr lang="en-US" dirty="0" err="1"/>
              <a:t>neutrophil</a:t>
            </a:r>
            <a:r>
              <a:rPr lang="en-US" dirty="0"/>
              <a:t> granule proteins such as </a:t>
            </a:r>
            <a:r>
              <a:rPr lang="en-US" dirty="0" err="1"/>
              <a:t>myeloperoxidase</a:t>
            </a:r>
            <a:r>
              <a:rPr lang="en-US" dirty="0"/>
              <a:t> (MPO), </a:t>
            </a:r>
            <a:r>
              <a:rPr lang="en-US" dirty="0" err="1"/>
              <a:t>elastase</a:t>
            </a:r>
            <a:r>
              <a:rPr lang="en-US" dirty="0"/>
              <a:t>, and </a:t>
            </a:r>
            <a:r>
              <a:rPr lang="en-US" dirty="0" err="1"/>
              <a:t>cathepsin</a:t>
            </a:r>
            <a:r>
              <a:rPr lang="en-US" dirty="0"/>
              <a:t> 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49" y="3771483"/>
            <a:ext cx="11299748" cy="3416300"/>
          </a:xfrm>
        </p:spPr>
        <p:txBody>
          <a:bodyPr>
            <a:normAutofit/>
          </a:bodyPr>
          <a:lstStyle/>
          <a:p>
            <a:r>
              <a:rPr lang="en-US" sz="2000" dirty="0">
                <a:latin typeface="Arial Rounded MT Bold" panose="020F0704030504030204" pitchFamily="34" charset="0"/>
              </a:rPr>
              <a:t>The journey of leukocytes from the vessel lumen to the tissue is a multistep process that is mediated and controlled by adhesion molecules and cytokines, and consist of three phases:</a:t>
            </a:r>
          </a:p>
          <a:p>
            <a:endParaRPr lang="en-US" sz="2000" dirty="0">
              <a:latin typeface="Arial Rounded MT Bold" panose="020F0704030504030204" pitchFamily="34" charset="0"/>
            </a:endParaRPr>
          </a:p>
          <a:p>
            <a:r>
              <a:rPr lang="en-US" sz="2000" dirty="0">
                <a:latin typeface="Arial Rounded MT Bold" panose="020F0704030504030204" pitchFamily="34" charset="0"/>
              </a:rPr>
              <a:t>1. Leukocyte Adhesion to Endothelium.</a:t>
            </a:r>
          </a:p>
          <a:p>
            <a:r>
              <a:rPr lang="en-US" sz="2000" dirty="0">
                <a:latin typeface="Arial Rounded MT Bold" panose="020F0704030504030204" pitchFamily="34" charset="0"/>
              </a:rPr>
              <a:t>2. Leukocyte Migration Through Endothelium.</a:t>
            </a:r>
          </a:p>
          <a:p>
            <a:r>
              <a:rPr lang="en-US" sz="2000" dirty="0">
                <a:latin typeface="Arial Rounded MT Bold" panose="020F0704030504030204" pitchFamily="34" charset="0"/>
              </a:rPr>
              <a:t>3. movement of the cells toward the offending agent</a:t>
            </a:r>
          </a:p>
          <a:p>
            <a:endParaRPr lang="en-US" sz="2000" dirty="0">
              <a:latin typeface="Arial Rounded MT Bold" panose="020F0704030504030204" pitchFamily="34" charset="0"/>
            </a:endParaRPr>
          </a:p>
        </p:txBody>
      </p:sp>
      <p:pic>
        <p:nvPicPr>
          <p:cNvPr id="4" name="Picture 2" descr="Statins interfere with cell recruitment to inflammatory sites. In th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30" y="0"/>
            <a:ext cx="9024079" cy="386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31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The typical inflammatory reaction develops through a series of sequential steps</a:t>
            </a:r>
            <a:r>
              <a:rPr lang="en-US" dirty="0"/>
              <a:t>:</a:t>
            </a:r>
          </a:p>
        </p:txBody>
      </p:sp>
      <p:sp>
        <p:nvSpPr>
          <p:cNvPr id="3" name="Content Placeholder 2"/>
          <p:cNvSpPr>
            <a:spLocks noGrp="1"/>
          </p:cNvSpPr>
          <p:nvPr>
            <p:ph idx="1"/>
          </p:nvPr>
        </p:nvSpPr>
        <p:spPr/>
        <p:txBody>
          <a:bodyPr>
            <a:normAutofit lnSpcReduction="10000"/>
          </a:bodyPr>
          <a:lstStyle/>
          <a:p>
            <a:r>
              <a:rPr lang="en-US" dirty="0">
                <a:latin typeface="Arial Rounded MT Bold" panose="020F0704030504030204" pitchFamily="34" charset="0"/>
              </a:rPr>
              <a:t> </a:t>
            </a:r>
            <a:r>
              <a:rPr lang="en-US" u="sng" dirty="0">
                <a:latin typeface="Arial Rounded MT Bold" panose="020F0704030504030204" pitchFamily="34" charset="0"/>
              </a:rPr>
              <a:t>Recognition</a:t>
            </a:r>
            <a:r>
              <a:rPr lang="en-US" dirty="0">
                <a:latin typeface="Arial Rounded MT Bold" panose="020F0704030504030204" pitchFamily="34" charset="0"/>
              </a:rPr>
              <a:t> of the offending agent.</a:t>
            </a:r>
          </a:p>
          <a:p>
            <a:endParaRPr lang="en-US" dirty="0">
              <a:latin typeface="Arial Rounded MT Bold" panose="020F0704030504030204" pitchFamily="34" charset="0"/>
            </a:endParaRPr>
          </a:p>
          <a:p>
            <a:r>
              <a:rPr lang="en-US" dirty="0">
                <a:latin typeface="Arial Rounded MT Bold" panose="020F0704030504030204" pitchFamily="34" charset="0"/>
              </a:rPr>
              <a:t> </a:t>
            </a:r>
            <a:r>
              <a:rPr lang="en-US" u="sng" dirty="0">
                <a:latin typeface="Arial Rounded MT Bold" panose="020F0704030504030204" pitchFamily="34" charset="0"/>
              </a:rPr>
              <a:t> Recruitment </a:t>
            </a:r>
            <a:r>
              <a:rPr lang="en-US" dirty="0">
                <a:latin typeface="Arial Rounded MT Bold" panose="020F0704030504030204" pitchFamily="34" charset="0"/>
              </a:rPr>
              <a:t>of leukocytes and plasma proteins  from the circulation to the site where the offending agent is located.</a:t>
            </a:r>
          </a:p>
          <a:p>
            <a:endParaRPr lang="en-US" dirty="0">
              <a:latin typeface="Arial Rounded MT Bold" panose="020F0704030504030204" pitchFamily="34" charset="0"/>
            </a:endParaRPr>
          </a:p>
          <a:p>
            <a:r>
              <a:rPr lang="en-US" dirty="0">
                <a:latin typeface="Arial Rounded MT Bold" panose="020F0704030504030204" pitchFamily="34" charset="0"/>
              </a:rPr>
              <a:t> </a:t>
            </a:r>
            <a:r>
              <a:rPr lang="en-US" u="sng" dirty="0">
                <a:latin typeface="Arial Rounded MT Bold" panose="020F0704030504030204" pitchFamily="34" charset="0"/>
              </a:rPr>
              <a:t>Activation </a:t>
            </a:r>
            <a:r>
              <a:rPr lang="en-US" dirty="0">
                <a:latin typeface="Arial Rounded MT Bold" panose="020F0704030504030204" pitchFamily="34" charset="0"/>
              </a:rPr>
              <a:t>of the leukocytes and proteins to destroy and eliminate the offending substance. </a:t>
            </a:r>
          </a:p>
          <a:p>
            <a:endParaRPr lang="en-US" dirty="0">
              <a:latin typeface="Arial Rounded MT Bold" panose="020F0704030504030204" pitchFamily="34" charset="0"/>
            </a:endParaRPr>
          </a:p>
          <a:p>
            <a:r>
              <a:rPr lang="en-US" dirty="0">
                <a:latin typeface="Arial Rounded MT Bold" panose="020F0704030504030204" pitchFamily="34" charset="0"/>
              </a:rPr>
              <a:t> </a:t>
            </a:r>
            <a:r>
              <a:rPr lang="en-US" u="sng" dirty="0">
                <a:latin typeface="Arial Rounded MT Bold" panose="020F0704030504030204" pitchFamily="34" charset="0"/>
              </a:rPr>
              <a:t>Termination. </a:t>
            </a:r>
          </a:p>
          <a:p>
            <a:endParaRPr lang="en-US" dirty="0">
              <a:latin typeface="Arial Rounded MT Bold" panose="020F0704030504030204" pitchFamily="34" charset="0"/>
            </a:endParaRPr>
          </a:p>
          <a:p>
            <a:r>
              <a:rPr lang="en-US" dirty="0">
                <a:latin typeface="Arial Rounded MT Bold" panose="020F0704030504030204" pitchFamily="34" charset="0"/>
              </a:rPr>
              <a:t> </a:t>
            </a:r>
            <a:r>
              <a:rPr lang="en-US" u="sng" dirty="0">
                <a:latin typeface="Arial Rounded MT Bold" panose="020F0704030504030204" pitchFamily="34" charset="0"/>
              </a:rPr>
              <a:t>Repair.</a:t>
            </a:r>
          </a:p>
        </p:txBody>
      </p:sp>
    </p:spTree>
    <p:extLst>
      <p:ext uri="{BB962C8B-B14F-4D97-AF65-F5344CB8AC3E}">
        <p14:creationId xmlns:p14="http://schemas.microsoft.com/office/powerpoint/2010/main" val="47477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te inflammation - Creative Diagno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02" y="0"/>
            <a:ext cx="8596668" cy="1320800"/>
          </a:xfrm>
        </p:spPr>
        <p:txBody>
          <a:bodyPr/>
          <a:lstStyle/>
          <a:p>
            <a:r>
              <a:rPr lang="en-US" dirty="0"/>
              <a:t>Inflammation may be of two types, acute and chronic.</a:t>
            </a:r>
          </a:p>
        </p:txBody>
      </p:sp>
      <p:pic>
        <p:nvPicPr>
          <p:cNvPr id="4" name="Picture 3"/>
          <p:cNvPicPr>
            <a:picLocks noChangeAspect="1"/>
          </p:cNvPicPr>
          <p:nvPr/>
        </p:nvPicPr>
        <p:blipFill>
          <a:blip r:embed="rId3"/>
          <a:stretch>
            <a:fillRect/>
          </a:stretch>
        </p:blipFill>
        <p:spPr>
          <a:xfrm>
            <a:off x="524202" y="1320800"/>
            <a:ext cx="11130523" cy="4320583"/>
          </a:xfrm>
          <a:prstGeom prst="rect">
            <a:avLst/>
          </a:prstGeom>
        </p:spPr>
      </p:pic>
      <p:sp>
        <p:nvSpPr>
          <p:cNvPr id="5" name="Rectangle 4"/>
          <p:cNvSpPr/>
          <p:nvPr/>
        </p:nvSpPr>
        <p:spPr>
          <a:xfrm>
            <a:off x="524202" y="5755858"/>
            <a:ext cx="8205354" cy="646331"/>
          </a:xfrm>
          <a:prstGeom prst="rect">
            <a:avLst/>
          </a:prstGeom>
        </p:spPr>
        <p:txBody>
          <a:bodyPr wrap="square">
            <a:spAutoFit/>
          </a:bodyPr>
          <a:lstStyle/>
          <a:p>
            <a:r>
              <a:rPr lang="en-US" dirty="0"/>
              <a:t>**if the initial response fails to clear the stimulus, the reaction progresses to chronic inflammation</a:t>
            </a:r>
          </a:p>
        </p:txBody>
      </p:sp>
    </p:spTree>
    <p:extLst>
      <p:ext uri="{BB962C8B-B14F-4D97-AF65-F5344CB8AC3E}">
        <p14:creationId xmlns:p14="http://schemas.microsoft.com/office/powerpoint/2010/main" val="80105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26221"/>
          </a:xfrm>
          <a:prstGeom prst="rect">
            <a:avLst/>
          </a:prstGeom>
        </p:spPr>
      </p:pic>
    </p:spTree>
    <p:extLst>
      <p:ext uri="{BB962C8B-B14F-4D97-AF65-F5344CB8AC3E}">
        <p14:creationId xmlns:p14="http://schemas.microsoft.com/office/powerpoint/2010/main" val="55300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 signs</a:t>
            </a:r>
          </a:p>
        </p:txBody>
      </p:sp>
      <p:sp>
        <p:nvSpPr>
          <p:cNvPr id="3" name="Content Placeholder 2"/>
          <p:cNvSpPr>
            <a:spLocks noGrp="1"/>
          </p:cNvSpPr>
          <p:nvPr>
            <p:ph idx="1"/>
          </p:nvPr>
        </p:nvSpPr>
        <p:spPr>
          <a:xfrm>
            <a:off x="427912" y="1664643"/>
            <a:ext cx="8596668" cy="4240211"/>
          </a:xfrm>
        </p:spPr>
        <p:txBody>
          <a:bodyPr>
            <a:normAutofit lnSpcReduction="10000"/>
          </a:bodyPr>
          <a:lstStyle/>
          <a:p>
            <a:r>
              <a:rPr lang="en-US" sz="2000" dirty="0">
                <a:latin typeface="Arial Rounded MT Bold" panose="020F0704030504030204" pitchFamily="34" charset="0"/>
              </a:rPr>
              <a:t>The external manifestations of inflammation are:</a:t>
            </a:r>
          </a:p>
          <a:p>
            <a:r>
              <a:rPr lang="en-US" sz="2000" dirty="0">
                <a:latin typeface="Arial Rounded MT Bold" panose="020F0704030504030204" pitchFamily="34" charset="0"/>
              </a:rPr>
              <a:t> Heat (</a:t>
            </a:r>
            <a:r>
              <a:rPr lang="en-US" sz="2000" dirty="0" err="1">
                <a:latin typeface="Arial Rounded MT Bold" panose="020F0704030504030204" pitchFamily="34" charset="0"/>
              </a:rPr>
              <a:t>calor</a:t>
            </a:r>
            <a:r>
              <a:rPr lang="en-US" sz="2000" dirty="0">
                <a:latin typeface="Arial Rounded MT Bold" panose="020F0704030504030204" pitchFamily="34" charset="0"/>
              </a:rPr>
              <a:t> in Latin).</a:t>
            </a:r>
          </a:p>
          <a:p>
            <a:endParaRPr lang="en-US" sz="2000" dirty="0">
              <a:latin typeface="Arial Rounded MT Bold" panose="020F0704030504030204" pitchFamily="34" charset="0"/>
            </a:endParaRPr>
          </a:p>
          <a:p>
            <a:r>
              <a:rPr lang="en-US" sz="2000" dirty="0">
                <a:latin typeface="Arial Rounded MT Bold" panose="020F0704030504030204" pitchFamily="34" charset="0"/>
              </a:rPr>
              <a:t> Redness (</a:t>
            </a:r>
            <a:r>
              <a:rPr lang="en-US" sz="2000" dirty="0" err="1">
                <a:latin typeface="Arial Rounded MT Bold" panose="020F0704030504030204" pitchFamily="34" charset="0"/>
              </a:rPr>
              <a:t>rubor</a:t>
            </a:r>
            <a:r>
              <a:rPr lang="en-US" sz="2000" dirty="0">
                <a:latin typeface="Arial Rounded MT Bold" panose="020F0704030504030204" pitchFamily="34" charset="0"/>
              </a:rPr>
              <a:t>)</a:t>
            </a:r>
          </a:p>
          <a:p>
            <a:endParaRPr lang="en-US" sz="2000" dirty="0">
              <a:latin typeface="Arial Rounded MT Bold" panose="020F0704030504030204" pitchFamily="34" charset="0"/>
            </a:endParaRPr>
          </a:p>
          <a:p>
            <a:r>
              <a:rPr lang="en-US" sz="2000" dirty="0">
                <a:latin typeface="Arial Rounded MT Bold" panose="020F0704030504030204" pitchFamily="34" charset="0"/>
              </a:rPr>
              <a:t> Swelling (tumor),</a:t>
            </a:r>
          </a:p>
          <a:p>
            <a:endParaRPr lang="en-US" sz="2000" dirty="0">
              <a:latin typeface="Arial Rounded MT Bold" panose="020F0704030504030204" pitchFamily="34" charset="0"/>
            </a:endParaRPr>
          </a:p>
          <a:p>
            <a:r>
              <a:rPr lang="en-US" sz="2000" dirty="0">
                <a:latin typeface="Arial Rounded MT Bold" panose="020F0704030504030204" pitchFamily="34" charset="0"/>
              </a:rPr>
              <a:t> Pain (dolor),</a:t>
            </a:r>
          </a:p>
          <a:p>
            <a:endParaRPr lang="en-US" sz="2000" dirty="0">
              <a:latin typeface="Arial Rounded MT Bold" panose="020F0704030504030204" pitchFamily="34" charset="0"/>
            </a:endParaRPr>
          </a:p>
          <a:p>
            <a:r>
              <a:rPr lang="en-US" sz="2000" dirty="0">
                <a:latin typeface="Arial Rounded MT Bold" panose="020F0704030504030204" pitchFamily="34" charset="0"/>
              </a:rPr>
              <a:t>Loss of function (</a:t>
            </a:r>
            <a:r>
              <a:rPr lang="en-US" sz="2000" dirty="0" err="1">
                <a:latin typeface="Arial Rounded MT Bold" panose="020F0704030504030204" pitchFamily="34" charset="0"/>
              </a:rPr>
              <a:t>functio</a:t>
            </a:r>
            <a:r>
              <a:rPr lang="en-US" sz="2000" dirty="0">
                <a:latin typeface="Arial Rounded MT Bold" panose="020F0704030504030204" pitchFamily="34" charset="0"/>
              </a:rPr>
              <a:t> </a:t>
            </a:r>
            <a:r>
              <a:rPr lang="en-US" sz="2000" dirty="0" err="1">
                <a:latin typeface="Arial Rounded MT Bold" panose="020F0704030504030204" pitchFamily="34" charset="0"/>
              </a:rPr>
              <a:t>laesa</a:t>
            </a:r>
            <a:r>
              <a:rPr lang="en-US" sz="2000" dirty="0">
                <a:latin typeface="Arial Rounded MT Bold" panose="020F0704030504030204" pitchFamily="34" charset="0"/>
              </a:rPr>
              <a:t>).</a:t>
            </a:r>
          </a:p>
        </p:txBody>
      </p:sp>
      <p:pic>
        <p:nvPicPr>
          <p:cNvPr id="4" name="Picture 2" descr="Cartoon, cardinal signs of inflammation and cellular event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05" y="2621134"/>
            <a:ext cx="5340550" cy="39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6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Are the 5 Cardinal Signs of 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667" y="736269"/>
            <a:ext cx="7000507" cy="466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091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1869</TotalTime>
  <Words>1637</Words>
  <Application>Microsoft Office PowerPoint</Application>
  <PresentationFormat>شاشة عريضة</PresentationFormat>
  <Paragraphs>167</Paragraphs>
  <Slides>35</Slides>
  <Notes>8</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Facet</vt:lpstr>
      <vt:lpstr>Inflammation 1</vt:lpstr>
      <vt:lpstr>Inflammation</vt:lpstr>
      <vt:lpstr>Inflammation</vt:lpstr>
      <vt:lpstr>The typical inflammatory reaction develops through a series of sequential steps:</vt:lpstr>
      <vt:lpstr>عرض تقديمي في PowerPoint</vt:lpstr>
      <vt:lpstr>Inflammation may be of two types, acute and chronic.</vt:lpstr>
      <vt:lpstr>عرض تقديمي في PowerPoint</vt:lpstr>
      <vt:lpstr>cardinal signs</vt:lpstr>
      <vt:lpstr>عرض تقديمي في PowerPoint</vt:lpstr>
      <vt:lpstr>Dose the inflammation always good??</vt:lpstr>
      <vt:lpstr>عرض تقديمي في PowerPoint</vt:lpstr>
      <vt:lpstr>Dose the inflammation always good??</vt:lpstr>
      <vt:lpstr>Inflammation is terminated when the offending agent is eliminated, how:</vt:lpstr>
      <vt:lpstr>CAUSES OF INFLAMMATION</vt:lpstr>
      <vt:lpstr>1.RECOGNITION OF MICROBES AND DAMAGED CELLS</vt:lpstr>
      <vt:lpstr>عرض تقديمي في PowerPoint</vt:lpstr>
      <vt:lpstr>2. Sensors of cell damage </vt:lpstr>
      <vt:lpstr>The inflammasome also has been implicated in inflammatory reactions to</vt:lpstr>
      <vt:lpstr>Autoinflammatory syndromes</vt:lpstr>
      <vt:lpstr>3. Circulating proteins. </vt:lpstr>
      <vt:lpstr>Acute inflammation</vt:lpstr>
      <vt:lpstr>عرض تقديمي في PowerPoint</vt:lpstr>
      <vt:lpstr>Reactions of Blood Vessels in Acute Inflammation</vt:lpstr>
      <vt:lpstr>عرض تقديمي في PowerPoint</vt:lpstr>
      <vt:lpstr>Changes in Vascular Flow and Caliber</vt:lpstr>
      <vt:lpstr>Changes in Vascular Flow and Caliber</vt:lpstr>
      <vt:lpstr>How dose the vascular permeability increased?</vt:lpstr>
      <vt:lpstr>Responses of Lymphatic Vessels and Lymph Nodes</vt:lpstr>
      <vt:lpstr>عرض تقديمي في PowerPoint</vt:lpstr>
      <vt:lpstr>2.Leukocyte Recruitment  to Sites of Inflammation</vt:lpstr>
      <vt:lpstr>2.Leukocyte Recruitment to Sites of Inflammation</vt:lpstr>
      <vt:lpstr>عرض تقديمي في PowerPoint</vt:lpstr>
      <vt:lpstr>عرض تقديمي في PowerPoint</vt:lpstr>
      <vt:lpstr>عرض تقديمي في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Windows User</dc:creator>
  <cp:lastModifiedBy>962797891825</cp:lastModifiedBy>
  <cp:revision>63</cp:revision>
  <dcterms:created xsi:type="dcterms:W3CDTF">2021-09-29T06:28:14Z</dcterms:created>
  <dcterms:modified xsi:type="dcterms:W3CDTF">2022-10-25T17:24:17Z</dcterms:modified>
</cp:coreProperties>
</file>