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3" r:id="rId2"/>
    <p:sldId id="258" r:id="rId3"/>
    <p:sldId id="259" r:id="rId4"/>
    <p:sldId id="377" r:id="rId5"/>
    <p:sldId id="300" r:id="rId6"/>
    <p:sldId id="319" r:id="rId7"/>
    <p:sldId id="374" r:id="rId8"/>
    <p:sldId id="375" r:id="rId9"/>
    <p:sldId id="373" r:id="rId10"/>
    <p:sldId id="301" r:id="rId11"/>
    <p:sldId id="379" r:id="rId12"/>
    <p:sldId id="380" r:id="rId13"/>
    <p:sldId id="292" r:id="rId14"/>
    <p:sldId id="321" r:id="rId15"/>
    <p:sldId id="283" r:id="rId16"/>
    <p:sldId id="310" r:id="rId17"/>
    <p:sldId id="323" r:id="rId18"/>
    <p:sldId id="279" r:id="rId19"/>
    <p:sldId id="335" r:id="rId20"/>
    <p:sldId id="312" r:id="rId21"/>
    <p:sldId id="284" r:id="rId22"/>
    <p:sldId id="376" r:id="rId23"/>
    <p:sldId id="337" r:id="rId24"/>
    <p:sldId id="378" r:id="rId25"/>
    <p:sldId id="349" r:id="rId26"/>
    <p:sldId id="381" r:id="rId27"/>
    <p:sldId id="382" r:id="rId28"/>
    <p:sldId id="383" r:id="rId29"/>
    <p:sldId id="384" r:id="rId30"/>
    <p:sldId id="385" r:id="rId31"/>
    <p:sldId id="397" r:id="rId32"/>
    <p:sldId id="398" r:id="rId33"/>
    <p:sldId id="399" r:id="rId34"/>
    <p:sldId id="400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6" r:id="rId45"/>
    <p:sldId id="401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15" autoAdjust="0"/>
  </p:normalViewPr>
  <p:slideViewPr>
    <p:cSldViewPr>
      <p:cViewPr varScale="1">
        <p:scale>
          <a:sx n="88" d="100"/>
          <a:sy n="88" d="100"/>
        </p:scale>
        <p:origin x="14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CC4B8E3-F39F-BA2D-B5D2-F64917BB9B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CEE8D1-10D8-C3AA-0FEA-EE6DE8CEDC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A22C14-B91D-C642-B629-4B2431A810DD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1F1F1CF3-48CD-8750-9E71-67FDF54EEA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B373849-0E2F-5069-13AB-71333AE1D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8EB024-0042-F1BB-F2FE-D483E9EAA7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AFED9B-A553-588B-3A07-A07A39B1A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B782F53-D86E-AD4E-9BD9-9CA628188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814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2D349FE7-A807-9E4A-A13B-1365AD2FA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80DC0C-EF38-244F-9692-9DD7487563AB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5211F8B1-255C-3C76-36C2-37AE37A70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DBD6C2CB-0421-CA82-D909-4E71C2A9C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162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D49FB534-B935-71AC-E19A-4B6E443AF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E82993-47C6-FF43-9BBD-22C5CED07A55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22AF2B4A-443B-EA17-7F2E-998F14BF8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F7E0845C-F6FC-A7B0-7D9D-73738327E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/>
              <a:t>As HIV-specific immune responses develop, they begin to restrain replication of the virus, and patients enter a period of clinical latency. </a:t>
            </a:r>
          </a:p>
          <a:p>
            <a:pPr algn="just"/>
            <a:r>
              <a:rPr lang="en-US" altLang="en-US"/>
              <a:t>This stage is characterized by a decrease in viremia as the virus is cleared from the circulation,  and clinical symptoms are subtle or absent.</a:t>
            </a:r>
          </a:p>
          <a:p>
            <a:pPr algn="just"/>
            <a:r>
              <a:rPr lang="en-US" altLang="en-US"/>
              <a:t> However, studies have demonstrated that the virus is still present in the plasma, albeit at lower levels, and more so in the lymphoid tissues, where it causes a gradual deterioration of the immune system.</a:t>
            </a:r>
          </a:p>
          <a:p>
            <a:pPr algn="just"/>
            <a:r>
              <a:rPr lang="en-US" altLang="en-US"/>
              <a:t>The period of clinical latency can vary widely but has a median length of 10 years in untreated patients.</a:t>
            </a:r>
          </a:p>
          <a:p>
            <a:pPr algn="just"/>
            <a:r>
              <a:rPr lang="en-US" altLang="en-US" b="1"/>
              <a:t> </a:t>
            </a:r>
            <a:endParaRPr lang="en-US" altLang="en-US"/>
          </a:p>
          <a:p>
            <a:pPr eaLnBrk="1" hangingPunct="1"/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299062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D8651D51-C776-D606-F8A0-49589B9CD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E707C-B76C-0047-8692-862F5A431338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A10817EB-6469-6AEA-3470-5BE4FBF289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A58A4CEF-0076-C005-73C7-045AF67EE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GB" altLang="en-US" b="1">
                <a:solidFill>
                  <a:schemeClr val="hlink"/>
                </a:solidFill>
              </a:rPr>
              <a:t>HIV Disease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en-GB" altLang="en-US" sz="2800" b="1"/>
              <a:t>Progression of HIV disease is measured by:</a:t>
            </a:r>
          </a:p>
          <a:p>
            <a:pPr lvl="1" indent="-282575" eaLnBrk="1" hangingPunct="1">
              <a:defRPr/>
            </a:pPr>
            <a:r>
              <a:rPr lang="en-GB" altLang="en-US" b="1"/>
              <a:t>CD4+ count</a:t>
            </a:r>
          </a:p>
          <a:p>
            <a:pPr marL="1203325" lvl="2" eaLnBrk="1" hangingPunct="1">
              <a:buClr>
                <a:schemeClr val="accent2"/>
              </a:buClr>
              <a:defRPr/>
            </a:pPr>
            <a:r>
              <a:rPr lang="en-GB" altLang="en-US" sz="2800" b="1"/>
              <a:t>Degree of immune suppression</a:t>
            </a:r>
          </a:p>
          <a:p>
            <a:pPr marL="1203325" lvl="2" eaLnBrk="1" hangingPunct="1">
              <a:buClr>
                <a:schemeClr val="accent2"/>
              </a:buClr>
              <a:defRPr/>
            </a:pPr>
            <a:r>
              <a:rPr lang="en-GB" altLang="en-US" sz="2800" b="1"/>
              <a:t>Lower CD4+ count means decreasing immunity</a:t>
            </a:r>
            <a:endParaRPr lang="en-US" altLang="en-US" sz="2800" b="1"/>
          </a:p>
          <a:p>
            <a:pPr lvl="1" indent="-282575" eaLnBrk="1" hangingPunct="1">
              <a:buClr>
                <a:schemeClr val="accent2"/>
              </a:buClr>
              <a:defRPr/>
            </a:pPr>
            <a:r>
              <a:rPr lang="en-GB" altLang="en-US" b="1"/>
              <a:t>Viral load</a:t>
            </a:r>
          </a:p>
          <a:p>
            <a:pPr marL="1203325" lvl="2" eaLnBrk="1" hangingPunct="1">
              <a:buClr>
                <a:schemeClr val="accent2"/>
              </a:buClr>
              <a:defRPr/>
            </a:pPr>
            <a:r>
              <a:rPr lang="en-GB" altLang="en-US" sz="2800" b="1"/>
              <a:t>Amount of virus in the blood</a:t>
            </a:r>
          </a:p>
          <a:p>
            <a:pPr marL="1203325" lvl="2" eaLnBrk="1" hangingPunct="1">
              <a:buClr>
                <a:schemeClr val="accent2"/>
              </a:buClr>
              <a:defRPr/>
            </a:pPr>
            <a:r>
              <a:rPr lang="en-GB" altLang="en-US" sz="2800" b="1"/>
              <a:t>Higher viral load means more immune suppression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040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70978E70-55C4-DFF6-52A8-FDD600813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76FEC7-610D-ED46-A4C9-B39382B6C2F3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CC7DC8B0-0F7A-AD45-F522-0B912C394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847DF2D6-D06B-E5E0-C7AA-3E071F22B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Factors which influence how long individuals will remain in this stage before progressing to advanced disease:</a:t>
            </a:r>
          </a:p>
          <a:p>
            <a:pPr eaLnBrk="1" hangingPunct="1"/>
            <a:r>
              <a:rPr lang="en-US" altLang="en-US"/>
              <a:t>1) How high the viral set point is</a:t>
            </a:r>
          </a:p>
          <a:p>
            <a:pPr eaLnBrk="1" hangingPunct="1"/>
            <a:r>
              <a:rPr lang="en-US" altLang="en-US"/>
              <a:t>2) If and when antiretroviral treatment is initiated</a:t>
            </a:r>
          </a:p>
          <a:p>
            <a:pPr eaLnBrk="1" hangingPunct="1"/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076106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xmlns="" id="{7D63450A-C41F-536C-8B52-DD1DD13D18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xmlns="" id="{4E8C8656-CCCF-7E65-E22D-3CE4678D7D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Kaposi’s sarcoma (shown) is a rare cancer of the blood vessels that is associated with HIV. It manifests as bluish-red oval-shaped patches that may eventually become thickened. Lesions may appear singly or in clusters. </a:t>
            </a:r>
          </a:p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xmlns="" id="{A27200FE-03AA-D029-C6D4-CEDA70F36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5B7631-AB19-2E4A-A7A1-A9D53BB03729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395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xmlns="" id="{DC376957-59A1-58A8-C252-7D8FA0F0B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454E863-B5D4-6AD7-88F1-14699DB10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Group Specific Antigen (Gag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Located in </a:t>
            </a:r>
            <a:r>
              <a:rPr lang="en-US" dirty="0" err="1"/>
              <a:t>nucelocapsid</a:t>
            </a:r>
            <a:r>
              <a:rPr lang="en-US" dirty="0"/>
              <a:t> of virus.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Icosahedryl</a:t>
            </a:r>
            <a:r>
              <a:rPr lang="en-US" dirty="0"/>
              <a:t> </a:t>
            </a:r>
            <a:r>
              <a:rPr lang="en-US" dirty="0" err="1"/>
              <a:t>capsid</a:t>
            </a:r>
            <a:r>
              <a:rPr lang="en-US" dirty="0"/>
              <a:t> surrounds the internal nucleic acids made up of </a:t>
            </a:r>
            <a:r>
              <a:rPr lang="en-US" i="1" dirty="0"/>
              <a:t>p24 </a:t>
            </a:r>
            <a:r>
              <a:rPr lang="en-US" dirty="0"/>
              <a:t>and </a:t>
            </a:r>
            <a:r>
              <a:rPr lang="en-US" i="1" dirty="0"/>
              <a:t>p15.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/>
              <a:t>p17 </a:t>
            </a:r>
            <a:r>
              <a:rPr lang="en-US" dirty="0"/>
              <a:t>lies between protein core and envelope and is embedded in the internal portion of the envelope.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Two additional </a:t>
            </a:r>
            <a:r>
              <a:rPr lang="en-US" i="1" dirty="0"/>
              <a:t>p55 </a:t>
            </a:r>
            <a:r>
              <a:rPr lang="en-US" dirty="0"/>
              <a:t>products, </a:t>
            </a:r>
            <a:r>
              <a:rPr lang="en-US" i="1" dirty="0"/>
              <a:t>p7 </a:t>
            </a:r>
            <a:r>
              <a:rPr lang="en-US" dirty="0"/>
              <a:t>and </a:t>
            </a:r>
            <a:r>
              <a:rPr lang="en-US" i="1" dirty="0"/>
              <a:t>p9</a:t>
            </a:r>
            <a:r>
              <a:rPr lang="en-US" dirty="0"/>
              <a:t>, are nucleic acid binding proteins closely associated with the RNA.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E</a:t>
            </a:r>
            <a:r>
              <a:rPr lang="en-US" sz="2800" b="1" dirty="0"/>
              <a:t>nvelope (</a:t>
            </a:r>
            <a:r>
              <a:rPr lang="en-US" sz="2800" b="1" dirty="0" err="1"/>
              <a:t>Env</a:t>
            </a:r>
            <a:r>
              <a:rPr lang="en-US" sz="2800" b="1" dirty="0"/>
              <a:t>) </a:t>
            </a:r>
            <a:r>
              <a:rPr lang="en-US" sz="2800" dirty="0"/>
              <a:t>gene codes for envelope proteins </a:t>
            </a:r>
            <a:r>
              <a:rPr lang="en-US" sz="2800" i="1" dirty="0"/>
              <a:t>gp160</a:t>
            </a:r>
            <a:r>
              <a:rPr lang="en-US" sz="2800" dirty="0"/>
              <a:t>, </a:t>
            </a:r>
            <a:r>
              <a:rPr lang="en-US" sz="2800" i="1" dirty="0"/>
              <a:t>gp120 </a:t>
            </a:r>
            <a:r>
              <a:rPr lang="en-US" sz="2800" dirty="0"/>
              <a:t>and </a:t>
            </a:r>
            <a:r>
              <a:rPr lang="en-US" sz="2800" i="1" dirty="0"/>
              <a:t>gp41</a:t>
            </a:r>
            <a:r>
              <a:rPr lang="en-US" sz="2800" dirty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/>
              <a:t>These </a:t>
            </a:r>
            <a:r>
              <a:rPr lang="en-US" sz="2400" i="1" dirty="0" err="1"/>
              <a:t>polyproteins</a:t>
            </a:r>
            <a:r>
              <a:rPr lang="en-US" sz="2400" i="1" dirty="0"/>
              <a:t> will eventually be cleaved by proteases to become HIV envelope </a:t>
            </a:r>
            <a:r>
              <a:rPr lang="en-US" sz="2400" i="1" dirty="0" err="1"/>
              <a:t>glycoproteins</a:t>
            </a:r>
            <a:r>
              <a:rPr lang="en-US" sz="2400" i="1" dirty="0"/>
              <a:t> gp120 and gp41.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/>
              <a:t>gp160 </a:t>
            </a:r>
            <a:r>
              <a:rPr lang="en-US" sz="2400" dirty="0"/>
              <a:t>cleaved to form </a:t>
            </a:r>
            <a:r>
              <a:rPr lang="en-US" sz="2400" i="1" dirty="0"/>
              <a:t>gp120 </a:t>
            </a:r>
            <a:r>
              <a:rPr lang="en-US" sz="2400" dirty="0"/>
              <a:t>and </a:t>
            </a:r>
            <a:r>
              <a:rPr lang="en-US" sz="2400" i="1" dirty="0"/>
              <a:t>gp41</a:t>
            </a:r>
            <a:r>
              <a:rPr lang="en-US" sz="2400" dirty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/>
              <a:t>gp120 </a:t>
            </a:r>
            <a:r>
              <a:rPr lang="en-US" sz="2400" dirty="0"/>
              <a:t>forms the 72 knobs which protrude from outer envelope.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/>
              <a:t>gp41 </a:t>
            </a:r>
            <a:r>
              <a:rPr lang="en-US" sz="2400" dirty="0"/>
              <a:t>is a </a:t>
            </a:r>
            <a:r>
              <a:rPr lang="en-US" sz="2400" dirty="0" err="1"/>
              <a:t>transmembrane</a:t>
            </a:r>
            <a:r>
              <a:rPr lang="en-US" sz="2400" dirty="0"/>
              <a:t> glycoprotein antigen that spans the inner and outer membranes and attaches to </a:t>
            </a:r>
            <a:r>
              <a:rPr lang="en-US" sz="2400" i="1" dirty="0"/>
              <a:t>gp120</a:t>
            </a:r>
            <a:r>
              <a:rPr lang="en-US" sz="2400" dirty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/>
              <a:t>gp120 </a:t>
            </a:r>
            <a:r>
              <a:rPr lang="en-US" sz="2400" dirty="0"/>
              <a:t>and </a:t>
            </a:r>
            <a:r>
              <a:rPr lang="en-US" sz="2400" i="1" dirty="0"/>
              <a:t>gp41 </a:t>
            </a:r>
            <a:r>
              <a:rPr lang="en-US" sz="2400" dirty="0"/>
              <a:t>both involved with fusion and attachment of HIV to CD4 antigen on host cells.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/>
              <a:t>Polymerase  </a:t>
            </a:r>
            <a:r>
              <a:rPr lang="en-US" dirty="0"/>
              <a:t>codes for p66 and p51 subunits of reverse transcriptase and p31 an </a:t>
            </a:r>
            <a:r>
              <a:rPr lang="en-US" dirty="0" err="1"/>
              <a:t>endonuclease</a:t>
            </a:r>
            <a:r>
              <a:rPr lang="en-US" dirty="0"/>
              <a:t>.</a:t>
            </a:r>
          </a:p>
          <a:p>
            <a:pPr lvl="1" eaLnBrk="1" hangingPunct="1">
              <a:defRPr/>
            </a:pPr>
            <a:r>
              <a:rPr lang="en-US" dirty="0"/>
              <a:t>Located in the core, close to nucleic acids.</a:t>
            </a:r>
          </a:p>
          <a:p>
            <a:pPr lvl="1" eaLnBrk="1" hangingPunct="1">
              <a:defRPr/>
            </a:pPr>
            <a:r>
              <a:rPr lang="en-US" dirty="0"/>
              <a:t>Responsible for conversion of viral RNA into DNA, integration of DNA into host cell DNA and cleavage of protein precursors.</a:t>
            </a:r>
          </a:p>
          <a:p>
            <a:pPr eaLnBrk="1" hangingPunct="1">
              <a:lnSpc>
                <a:spcPct val="90000"/>
              </a:lnSpc>
              <a:defRPr/>
            </a:pPr>
            <a:endParaRPr lang="ar-JO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xmlns="" id="{ADFB3E13-F447-489A-3A99-5B6161BB7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966E84-89C7-B344-9072-94449CC50BB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898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xmlns="" id="{3F1893AA-BF56-A8BA-7CAA-9C227DE7B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xmlns="" id="{DC067EDC-F140-0CED-4377-12C49055BF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x-none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xmlns="" id="{BFE9ED0A-3AE0-89D1-DF30-48E03536C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C0F604-781F-D04A-B62A-EB2218808976}" type="slidenum">
              <a:rPr lang="en-US" altLang="x-none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99917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xmlns="" id="{772742FC-0C84-0C7B-6386-E09E3C4BF0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xmlns="" id="{25FD9912-3DDA-AFBA-99A5-9E2F04CB9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xmlns="" id="{8B5D2B8D-6256-90BC-4494-C910AD9AD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42DFDB-F061-7D41-8BBE-FB2BC545CAE7}" type="slidenum">
              <a:rPr lang="en-US" altLang="x-none">
                <a:latin typeface="Calibri" panose="020F0502020204030204" pitchFamily="34" charset="0"/>
              </a:rPr>
              <a:pPr/>
              <a:t>36</a:t>
            </a:fld>
            <a:endParaRPr lang="en-US" altLang="x-non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1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93E689C3-D8E2-B923-B422-4D4F675C8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14638A-B9E0-8D41-A3B6-45B70AD1970B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0E438E43-0FE8-AAA9-F869-34B6F2F37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BDD75B88-CA2B-E70B-E23E-EEF843F81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95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D53E3DFB-84FF-86FC-0940-C7F0A4FF98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86D29FF-A6DE-62FD-DB63-C725DA543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Group Specific Antigen (Gag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Located in </a:t>
            </a:r>
            <a:r>
              <a:rPr lang="en-US" dirty="0" err="1"/>
              <a:t>nucelocapsid</a:t>
            </a:r>
            <a:r>
              <a:rPr lang="en-US" dirty="0"/>
              <a:t> of virus.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Icosahedryl</a:t>
            </a:r>
            <a:r>
              <a:rPr lang="en-US" dirty="0"/>
              <a:t> </a:t>
            </a:r>
            <a:r>
              <a:rPr lang="en-US" dirty="0" err="1"/>
              <a:t>capsid</a:t>
            </a:r>
            <a:r>
              <a:rPr lang="en-US" dirty="0"/>
              <a:t> surrounds the internal nucleic acids made up of </a:t>
            </a:r>
            <a:r>
              <a:rPr lang="en-US" i="1" dirty="0"/>
              <a:t>p24 </a:t>
            </a:r>
            <a:r>
              <a:rPr lang="en-US" dirty="0"/>
              <a:t>and </a:t>
            </a:r>
            <a:r>
              <a:rPr lang="en-US" i="1" dirty="0"/>
              <a:t>p15.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/>
              <a:t>p17 </a:t>
            </a:r>
            <a:r>
              <a:rPr lang="en-US" dirty="0"/>
              <a:t>lies between protein core and envelope and is embedded in the internal portion of the envelope.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Two additional </a:t>
            </a:r>
            <a:r>
              <a:rPr lang="en-US" i="1" dirty="0"/>
              <a:t>p55 </a:t>
            </a:r>
            <a:r>
              <a:rPr lang="en-US" dirty="0"/>
              <a:t>products, </a:t>
            </a:r>
            <a:r>
              <a:rPr lang="en-US" i="1" dirty="0"/>
              <a:t>p7 </a:t>
            </a:r>
            <a:r>
              <a:rPr lang="en-US" dirty="0"/>
              <a:t>and </a:t>
            </a:r>
            <a:r>
              <a:rPr lang="en-US" i="1" dirty="0"/>
              <a:t>p9</a:t>
            </a:r>
            <a:r>
              <a:rPr lang="en-US" dirty="0"/>
              <a:t>, are nucleic acid binding proteins closely associated with the RNA.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E</a:t>
            </a:r>
            <a:r>
              <a:rPr lang="en-US" sz="2800" b="1" dirty="0"/>
              <a:t>nvelope (</a:t>
            </a:r>
            <a:r>
              <a:rPr lang="en-US" sz="2800" b="1" dirty="0" err="1"/>
              <a:t>Env</a:t>
            </a:r>
            <a:r>
              <a:rPr lang="en-US" sz="2800" b="1" dirty="0"/>
              <a:t>) </a:t>
            </a:r>
            <a:r>
              <a:rPr lang="en-US" sz="2800" dirty="0"/>
              <a:t>gene codes for envelope proteins </a:t>
            </a:r>
            <a:r>
              <a:rPr lang="en-US" sz="2800" i="1" dirty="0"/>
              <a:t>gp160</a:t>
            </a:r>
            <a:r>
              <a:rPr lang="en-US" sz="2800" dirty="0"/>
              <a:t>, </a:t>
            </a:r>
            <a:r>
              <a:rPr lang="en-US" sz="2800" i="1" dirty="0"/>
              <a:t>gp120 </a:t>
            </a:r>
            <a:r>
              <a:rPr lang="en-US" sz="2800" dirty="0"/>
              <a:t>and </a:t>
            </a:r>
            <a:r>
              <a:rPr lang="en-US" sz="2800" i="1" dirty="0"/>
              <a:t>gp41</a:t>
            </a:r>
            <a:r>
              <a:rPr lang="en-US" sz="2800" dirty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/>
              <a:t>These </a:t>
            </a:r>
            <a:r>
              <a:rPr lang="en-US" sz="2400" i="1" dirty="0" err="1"/>
              <a:t>polyproteins</a:t>
            </a:r>
            <a:r>
              <a:rPr lang="en-US" sz="2400" i="1" dirty="0"/>
              <a:t> will eventually be cleaved by proteases to become HIV envelope </a:t>
            </a:r>
            <a:r>
              <a:rPr lang="en-US" sz="2400" i="1" dirty="0" err="1"/>
              <a:t>glycoproteins</a:t>
            </a:r>
            <a:r>
              <a:rPr lang="en-US" sz="2400" i="1" dirty="0"/>
              <a:t> gp120 and gp41.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/>
              <a:t>gp160 </a:t>
            </a:r>
            <a:r>
              <a:rPr lang="en-US" sz="2400" dirty="0"/>
              <a:t>cleaved to form </a:t>
            </a:r>
            <a:r>
              <a:rPr lang="en-US" sz="2400" i="1" dirty="0"/>
              <a:t>gp120 </a:t>
            </a:r>
            <a:r>
              <a:rPr lang="en-US" sz="2400" dirty="0"/>
              <a:t>and </a:t>
            </a:r>
            <a:r>
              <a:rPr lang="en-US" sz="2400" i="1" dirty="0"/>
              <a:t>gp41</a:t>
            </a:r>
            <a:r>
              <a:rPr lang="en-US" sz="2400" dirty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/>
              <a:t>gp120 </a:t>
            </a:r>
            <a:r>
              <a:rPr lang="en-US" sz="2400" dirty="0"/>
              <a:t>forms the 72 knobs which protrude from outer envelope.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/>
              <a:t>gp41 </a:t>
            </a:r>
            <a:r>
              <a:rPr lang="en-US" sz="2400" dirty="0"/>
              <a:t>is a </a:t>
            </a:r>
            <a:r>
              <a:rPr lang="en-US" sz="2400" dirty="0" err="1"/>
              <a:t>transmembrane</a:t>
            </a:r>
            <a:r>
              <a:rPr lang="en-US" sz="2400" dirty="0"/>
              <a:t> glycoprotein antigen that spans the inner and outer membranes and attaches to </a:t>
            </a:r>
            <a:r>
              <a:rPr lang="en-US" sz="2400" i="1" dirty="0"/>
              <a:t>gp120</a:t>
            </a:r>
            <a:r>
              <a:rPr lang="en-US" sz="2400" dirty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/>
              <a:t>gp120 </a:t>
            </a:r>
            <a:r>
              <a:rPr lang="en-US" sz="2400" dirty="0"/>
              <a:t>and </a:t>
            </a:r>
            <a:r>
              <a:rPr lang="en-US" sz="2400" i="1" dirty="0"/>
              <a:t>gp41 </a:t>
            </a:r>
            <a:r>
              <a:rPr lang="en-US" sz="2400" dirty="0"/>
              <a:t>both involved with fusion and attachment of HIV to CD4 antigen on host cells.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/>
              <a:t>Polymerase  </a:t>
            </a:r>
            <a:r>
              <a:rPr lang="en-US" dirty="0"/>
              <a:t>codes for p66 and p51 subunits of reverse transcriptase and p31 an </a:t>
            </a:r>
            <a:r>
              <a:rPr lang="en-US" dirty="0" err="1"/>
              <a:t>endonuclease</a:t>
            </a:r>
            <a:r>
              <a:rPr lang="en-US" dirty="0"/>
              <a:t>.</a:t>
            </a:r>
          </a:p>
          <a:p>
            <a:pPr lvl="1" eaLnBrk="1" hangingPunct="1">
              <a:defRPr/>
            </a:pPr>
            <a:r>
              <a:rPr lang="en-US" dirty="0"/>
              <a:t>Located in the core, close to nucleic acids.</a:t>
            </a:r>
          </a:p>
          <a:p>
            <a:pPr lvl="1" eaLnBrk="1" hangingPunct="1">
              <a:defRPr/>
            </a:pPr>
            <a:r>
              <a:rPr lang="en-US" dirty="0"/>
              <a:t>Responsible for conversion of viral RNA into DNA, integration of DNA into host cell DNA and cleavage of protein precursors.</a:t>
            </a:r>
          </a:p>
          <a:p>
            <a:pPr eaLnBrk="1" hangingPunct="1">
              <a:lnSpc>
                <a:spcPct val="90000"/>
              </a:lnSpc>
              <a:defRPr/>
            </a:pPr>
            <a:endParaRPr lang="ar-JO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98992F28-92AC-157E-4CE1-6EA577D09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6F52C6-846B-084C-90FE-76854FC6FC82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27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61FA8DB2-B07C-E51D-2459-F9242A931E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E9840FCD-DE14-D445-6D38-10CF84675A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2F679030-302F-51B1-E350-7AF483C7B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2D25A1-2EFD-4843-A013-35171F3216E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99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6F8825B9-787E-ABDF-2B86-5322361A2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9D2128-6B2F-D949-AA64-0E09CF394FA7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CAF4C3B0-57E2-001B-DEA6-7DEE1D0ED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B7F86BD3-5942-CC21-77F6-2C465B524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937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C1F784BF-58C6-BB51-56F5-B6D272C55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ADA059-6608-C548-82B2-C8E2836A3A5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813E1040-0454-2D59-D3D5-03AE22B2F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xmlns="" id="{2E4386B1-1170-8D47-2A86-CC54D5498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263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929ACA6-146D-3DC6-4CCD-C642423E5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D1E50A-B358-D645-87EF-26FAF345CC5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378CAADA-B4A7-EABD-5232-1B40A5B44E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207C79B1-87AD-21F1-85F0-7D6BF915E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987547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xmlns="" id="{6614E367-B8E0-473A-F6FB-B10408EB3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50723D-0DB7-B446-ADE4-4934F9EDCF51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5603" name="Rectangle 1026">
            <a:extLst>
              <a:ext uri="{FF2B5EF4-FFF2-40B4-BE49-F238E27FC236}">
                <a16:creationId xmlns:a16="http://schemas.microsoft.com/office/drawing/2014/main" xmlns="" id="{96A5DF2E-6DF4-0996-1CA1-462F4A7FEC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1027">
            <a:extLst>
              <a:ext uri="{FF2B5EF4-FFF2-40B4-BE49-F238E27FC236}">
                <a16:creationId xmlns:a16="http://schemas.microsoft.com/office/drawing/2014/main" xmlns="" id="{1F0599E2-F738-6A19-2A7B-C33A644B3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737234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63BD30B1-B7E5-28FA-3601-23D380E2F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4706C0-0E44-8546-83FB-3ACA5D4F37BA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07966660-2F1E-9BCB-60E3-6A0C4C421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xmlns="" id="{3867B88D-0CF9-8EA7-A0AD-77B4071FD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An inmate presenting with some or all of the previously mentioned conditions should be questioned about recent potential HIV exposures so that testing can be done: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	</a:t>
            </a:r>
            <a:r>
              <a:rPr lang="en-US" sz="1100" dirty="0"/>
              <a:t>- Needle sharing?</a:t>
            </a:r>
            <a:r>
              <a:rPr lang="en-US" sz="1050" dirty="0"/>
              <a:t>	</a:t>
            </a:r>
            <a:r>
              <a:rPr lang="en-US" sz="1100" dirty="0"/>
              <a:t>Tattooing?	Unprotected sex/new partner?</a:t>
            </a:r>
          </a:p>
          <a:p>
            <a:pPr eaLnBrk="1" hangingPunct="1">
              <a:defRPr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8933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F1FB61-90C5-14EC-57C8-F3434DAF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FA48-3039-744D-BC72-4153F84FBE75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486BE7-1766-D889-3D88-F7B2D12E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29548-CB2E-9327-C984-F89F298D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F3225-E42F-D546-889F-ED166FC77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04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563E9C-123A-7DBB-6E98-280E102E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7DD1-24C4-DE4C-85AC-67A25E60198C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13798F-69B4-31E3-93BD-D32AA606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1CEE2-EE14-8DC5-8F4D-EC19D433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6656-CBF5-2547-8A86-7781702F6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66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93E1F8-C8E1-4588-01C5-6E29935A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7A92-B8AE-A74D-8438-48AB54FCA4FF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83226B-5362-FFA3-9C89-2FAE877B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5900D1-B14A-DDA1-3DA2-0DCB9E98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762A2-C7BB-FD48-9524-EBF4F327F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3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4D1B8D-3D14-0906-931E-86594FCE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0E65-2647-044C-8C26-D648E1A06A7E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2052F9-CF79-4064-17F4-CD95B627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A7599B-FBCA-CC56-698E-1E00BD59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C9F57-5113-4744-A0F6-1CFD4463F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23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0AE40E-89BF-9AF1-43A0-6D539FEF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72C3-7967-614D-A2BD-0394F3817049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9330A0-582E-299E-A96E-8CE47B19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83D58-DB7B-81A7-20E9-8B87B739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11D95-A317-7948-B04A-06D6DBBF6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76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6FFFA8C-C3F9-29AC-31ED-6138276C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A66A-694A-D64D-B280-6A804C2FDB41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4D13548-276E-DE47-C68E-5F22B99B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DAEA47F-2915-2767-82BF-BBA471C0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20585-53C5-FB41-9DE9-75755DFB0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65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084A744-7F04-D6F6-C9F6-0D484D4B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802B8-36A0-0D48-B77A-85DBE0C62172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0A3BACA-2055-779F-7855-F88D7A96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3C53F53-D7F9-066C-8492-CFE28F7B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35C65-1170-2343-ACF8-BCF247D3A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10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3C75619-4B87-54D4-CF17-2ACD1B6E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35DE-E75F-A948-B9FF-2E9F1F877638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DD9DF7A-B0E2-CEAB-2849-A859AD3C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828F73E-F4F3-30E6-EDCA-4DB3C867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9082F-D323-F74A-98FC-855879F7F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41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240CB6F-12A4-9B44-4638-ACB5FE36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A10A-14E0-4744-AC5A-BBA6E4A335E7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ED13E72-A524-E256-AB67-B3E0464F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36BBB0A-95EA-5237-778E-864DC181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6A1DA-1D4C-7946-BBF7-CA2E01435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25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9E07C56-D7E3-0264-B0CF-A5E4F238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BA420-F933-264B-A1D2-46DB2B683522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0CF2967-368F-0F39-18E1-95C7249C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C488FF3-9952-0DD2-3013-B4C06483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3C7BC-4C42-A547-A407-BBDB2C38C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23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BE7E1A3-9E30-F48F-1BB4-968C9E58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7FBC-8AD7-F64D-A960-EFE8AFE557C1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31B8DEC-FDE7-2E40-F276-9116BBE2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ED1EE0B-A99F-23D9-A614-A8B81298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F29F3-562D-3E43-BD7A-E5EBDAE7D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2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AC6C8FC1-D15F-BA31-8BE3-004C0A867B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B705CDF-080A-F71C-3566-2407E64531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3267D2-8FDE-8CA4-E719-C21BB7DF4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9032B-8D8E-CE41-B084-A04FF0C3828D}" type="datetimeFigureOut">
              <a:rPr lang="en-US"/>
              <a:pPr>
                <a:defRPr/>
              </a:pPr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1BE014-B28B-8DD3-9746-5C18F57AB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5F81CE-9741-0472-BFB6-BBE6176A2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6BA5EF5-280C-B245-991D-B367533205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://www.ncbi.nlm.nih.gov/pubmedhealth/n/pmh_adam/A003939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457C663-49F2-5EFF-B504-5413E24352F6}"/>
              </a:ext>
            </a:extLst>
          </p:cNvPr>
          <p:cNvCxnSpPr/>
          <p:nvPr/>
        </p:nvCxnSpPr>
        <p:spPr>
          <a:xfrm>
            <a:off x="762000" y="6056313"/>
            <a:ext cx="7620000" cy="0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279BB4C-7173-669F-5534-474D626DC86A}"/>
              </a:ext>
            </a:extLst>
          </p:cNvPr>
          <p:cNvSpPr txBox="1">
            <a:spLocks/>
          </p:cNvSpPr>
          <p:nvPr/>
        </p:nvSpPr>
        <p:spPr bwMode="auto">
          <a:xfrm>
            <a:off x="381000" y="3929063"/>
            <a:ext cx="8229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HIV and AIDS</a:t>
            </a:r>
          </a:p>
          <a:p>
            <a:pPr algn="ctr" eaLnBrk="1" hangingPunct="1">
              <a:defRPr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UGS-3ed year-Faculty of Medicine</a:t>
            </a:r>
          </a:p>
        </p:txBody>
      </p:sp>
      <p:pic>
        <p:nvPicPr>
          <p:cNvPr id="3076" name="Picture 2" descr="http://ts1.mm.bing.net/th?id=JN.UvCxHQxdjdcaSS%2bq9jbYJw&amp;pid=15.1&amp;P=0">
            <a:extLst>
              <a:ext uri="{FF2B5EF4-FFF2-40B4-BE49-F238E27FC236}">
                <a16:creationId xmlns:a16="http://schemas.microsoft.com/office/drawing/2014/main" xmlns="" id="{6AB3C33A-C6C6-10DF-07E5-D22DABA8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449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>
            <a:extLst>
              <a:ext uri="{FF2B5EF4-FFF2-40B4-BE49-F238E27FC236}">
                <a16:creationId xmlns:a16="http://schemas.microsoft.com/office/drawing/2014/main" xmlns="" id="{C41CE960-FCF2-6C50-DBE7-1267E660A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6900"/>
            <a:ext cx="35814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C6BAD439-36A6-CF83-8F35-D3FC919B4EB0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1752600"/>
            <a:ext cx="1828800" cy="1981200"/>
            <a:chOff x="1828800" y="1600200"/>
            <a:chExt cx="2209800" cy="22860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1C4C9D7A-DD7E-B121-FE7C-410E6C83D16F}"/>
                </a:ext>
              </a:extLst>
            </p:cNvPr>
            <p:cNvSpPr/>
            <p:nvPr/>
          </p:nvSpPr>
          <p:spPr>
            <a:xfrm>
              <a:off x="1828800" y="1600200"/>
              <a:ext cx="2209800" cy="2286000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7C8EC17-0EB2-6B0E-BE0B-732CAC6772F3}"/>
                </a:ext>
              </a:extLst>
            </p:cNvPr>
            <p:cNvSpPr txBox="1"/>
            <p:nvPr/>
          </p:nvSpPr>
          <p:spPr>
            <a:xfrm>
              <a:off x="2302602" y="2210167"/>
              <a:ext cx="1183548" cy="923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5400" dirty="0">
                  <a:latin typeface="+mn-lt"/>
                  <a:cs typeface="Arial" charset="0"/>
                </a:rPr>
                <a:t>HIV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2607A83-1A90-2166-6626-E122FD272C63}"/>
              </a:ext>
            </a:extLst>
          </p:cNvPr>
          <p:cNvSpPr/>
          <p:nvPr/>
        </p:nvSpPr>
        <p:spPr>
          <a:xfrm>
            <a:off x="7010400" y="152400"/>
            <a:ext cx="1676400" cy="1676400"/>
          </a:xfrm>
          <a:prstGeom prst="ellipse">
            <a:avLst/>
          </a:prstGeom>
          <a:noFill/>
          <a:ln w="444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246657-8531-C1BB-E0C9-90503DB6BD33}"/>
              </a:ext>
            </a:extLst>
          </p:cNvPr>
          <p:cNvSpPr txBox="1"/>
          <p:nvPr/>
        </p:nvSpPr>
        <p:spPr>
          <a:xfrm>
            <a:off x="260350" y="177800"/>
            <a:ext cx="37782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  <a:cs typeface="Arial" charset="0"/>
              </a:rPr>
              <a:t>HIV tropism (affinity)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336A77A-9A51-7256-A9B4-1BF480B784BF}"/>
              </a:ext>
            </a:extLst>
          </p:cNvPr>
          <p:cNvSpPr/>
          <p:nvPr/>
        </p:nvSpPr>
        <p:spPr>
          <a:xfrm>
            <a:off x="7162800" y="1981200"/>
            <a:ext cx="1524000" cy="1524000"/>
          </a:xfrm>
          <a:prstGeom prst="ellipse">
            <a:avLst/>
          </a:prstGeom>
          <a:noFill/>
          <a:ln w="444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D7BE370-B8D2-C531-3CCC-BD574914830A}"/>
              </a:ext>
            </a:extLst>
          </p:cNvPr>
          <p:cNvSpPr/>
          <p:nvPr/>
        </p:nvSpPr>
        <p:spPr>
          <a:xfrm>
            <a:off x="7239000" y="3657600"/>
            <a:ext cx="1524000" cy="1524000"/>
          </a:xfrm>
          <a:prstGeom prst="ellipse">
            <a:avLst/>
          </a:prstGeom>
          <a:noFill/>
          <a:ln w="444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53B376A-330D-9125-38EB-F38A9AAC73A0}"/>
              </a:ext>
            </a:extLst>
          </p:cNvPr>
          <p:cNvSpPr/>
          <p:nvPr/>
        </p:nvSpPr>
        <p:spPr>
          <a:xfrm>
            <a:off x="6705600" y="5257800"/>
            <a:ext cx="1524000" cy="1524000"/>
          </a:xfrm>
          <a:prstGeom prst="ellipse">
            <a:avLst/>
          </a:prstGeom>
          <a:noFill/>
          <a:ln w="444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4C06BB4-13A6-4663-EB82-4F8941AAF5A3}"/>
              </a:ext>
            </a:extLst>
          </p:cNvPr>
          <p:cNvSpPr/>
          <p:nvPr/>
        </p:nvSpPr>
        <p:spPr>
          <a:xfrm>
            <a:off x="4953000" y="5334000"/>
            <a:ext cx="1524000" cy="1524000"/>
          </a:xfrm>
          <a:prstGeom prst="ellipse">
            <a:avLst/>
          </a:prstGeom>
          <a:noFill/>
          <a:ln w="444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C389428-886F-B925-FCCF-C5143A2BF64D}"/>
              </a:ext>
            </a:extLst>
          </p:cNvPr>
          <p:cNvSpPr/>
          <p:nvPr/>
        </p:nvSpPr>
        <p:spPr>
          <a:xfrm>
            <a:off x="3048000" y="5334000"/>
            <a:ext cx="1524000" cy="1524000"/>
          </a:xfrm>
          <a:prstGeom prst="ellipse">
            <a:avLst/>
          </a:prstGeom>
          <a:noFill/>
          <a:ln w="444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4FFEA47B-C347-C471-1981-C1C7C4104CD6}"/>
              </a:ext>
            </a:extLst>
          </p:cNvPr>
          <p:cNvSpPr/>
          <p:nvPr/>
        </p:nvSpPr>
        <p:spPr>
          <a:xfrm rot="5400000">
            <a:off x="2240757" y="2574131"/>
            <a:ext cx="474662" cy="3778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xmlns="" id="{290808A3-29D6-D7B3-E4C9-8B3DB8718FF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590800"/>
            <a:ext cx="381000" cy="533400"/>
            <a:chOff x="6248400" y="2590800"/>
            <a:chExt cx="456789" cy="56085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4466688-0903-A786-122D-D355723B7405}"/>
                </a:ext>
              </a:extLst>
            </p:cNvPr>
            <p:cNvCxnSpPr/>
            <p:nvPr/>
          </p:nvCxnSpPr>
          <p:spPr>
            <a:xfrm>
              <a:off x="6248400" y="2590800"/>
              <a:ext cx="441563" cy="290442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13E1A3C-7FB9-B9D9-909A-8833CD395AA4}"/>
                </a:ext>
              </a:extLst>
            </p:cNvPr>
            <p:cNvCxnSpPr/>
            <p:nvPr/>
          </p:nvCxnSpPr>
          <p:spPr>
            <a:xfrm flipV="1">
              <a:off x="6248400" y="2896266"/>
              <a:ext cx="456789" cy="2553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2">
            <a:extLst>
              <a:ext uri="{FF2B5EF4-FFF2-40B4-BE49-F238E27FC236}">
                <a16:creationId xmlns:a16="http://schemas.microsoft.com/office/drawing/2014/main" xmlns="" id="{8BE8E9D3-0740-04E6-FCE0-9C67719876B3}"/>
              </a:ext>
            </a:extLst>
          </p:cNvPr>
          <p:cNvGrpSpPr>
            <a:grpSpLocks/>
          </p:cNvGrpSpPr>
          <p:nvPr/>
        </p:nvGrpSpPr>
        <p:grpSpPr bwMode="auto">
          <a:xfrm rot="5220194">
            <a:off x="5612607" y="4917281"/>
            <a:ext cx="338138" cy="561975"/>
            <a:chOff x="6248400" y="2590800"/>
            <a:chExt cx="456789" cy="56085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82B277A-FD6E-B55E-15E6-AB88580DA4D1}"/>
                </a:ext>
              </a:extLst>
            </p:cNvPr>
            <p:cNvCxnSpPr/>
            <p:nvPr/>
          </p:nvCxnSpPr>
          <p:spPr>
            <a:xfrm>
              <a:off x="6216085" y="2636628"/>
              <a:ext cx="439633" cy="28993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466998D-0E2D-2642-99B7-60A7E1663363}"/>
                </a:ext>
              </a:extLst>
            </p:cNvPr>
            <p:cNvCxnSpPr/>
            <p:nvPr/>
          </p:nvCxnSpPr>
          <p:spPr>
            <a:xfrm flipV="1">
              <a:off x="6248346" y="2895199"/>
              <a:ext cx="456788" cy="256662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xmlns="" id="{2D2F9B96-D239-C7CF-3866-B055B1A0BF4C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191000"/>
            <a:ext cx="304800" cy="560388"/>
            <a:chOff x="6248400" y="2590800"/>
            <a:chExt cx="456789" cy="56085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94C69C1-0FE8-C1D0-2C3F-E58B0209A9C3}"/>
                </a:ext>
              </a:extLst>
            </p:cNvPr>
            <p:cNvCxnSpPr/>
            <p:nvPr/>
          </p:nvCxnSpPr>
          <p:spPr>
            <a:xfrm>
              <a:off x="6248400" y="2590800"/>
              <a:ext cx="440136" cy="29075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E431082-0ABE-7A73-880D-19159E27983E}"/>
                </a:ext>
              </a:extLst>
            </p:cNvPr>
            <p:cNvCxnSpPr/>
            <p:nvPr/>
          </p:nvCxnSpPr>
          <p:spPr>
            <a:xfrm flipV="1">
              <a:off x="6248400" y="2895853"/>
              <a:ext cx="456789" cy="255801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xmlns="" id="{0996EBF8-1266-3C1B-D15D-0E290E1B4495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762000"/>
            <a:ext cx="381000" cy="533400"/>
            <a:chOff x="6248400" y="2590800"/>
            <a:chExt cx="456789" cy="56085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C27079C-BE10-C80D-18C6-ADE992B81C16}"/>
                </a:ext>
              </a:extLst>
            </p:cNvPr>
            <p:cNvCxnSpPr/>
            <p:nvPr/>
          </p:nvCxnSpPr>
          <p:spPr>
            <a:xfrm>
              <a:off x="6248400" y="2590800"/>
              <a:ext cx="441563" cy="290442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B1145A9B-E91B-5923-DC4C-890A9AEAA36F}"/>
                </a:ext>
              </a:extLst>
            </p:cNvPr>
            <p:cNvCxnSpPr/>
            <p:nvPr/>
          </p:nvCxnSpPr>
          <p:spPr>
            <a:xfrm flipV="1">
              <a:off x="6248400" y="2896266"/>
              <a:ext cx="456789" cy="2553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xmlns="" id="{2A36A633-322B-4B8D-3F4B-4C9CA4FD814F}"/>
              </a:ext>
            </a:extLst>
          </p:cNvPr>
          <p:cNvGrpSpPr>
            <a:grpSpLocks/>
          </p:cNvGrpSpPr>
          <p:nvPr/>
        </p:nvGrpSpPr>
        <p:grpSpPr bwMode="auto">
          <a:xfrm rot="5156053">
            <a:off x="3640932" y="4853781"/>
            <a:ext cx="361950" cy="560387"/>
            <a:chOff x="6248400" y="2590800"/>
            <a:chExt cx="456789" cy="56085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A9ED78E-5480-DE54-95A9-644B019E6939}"/>
                </a:ext>
              </a:extLst>
            </p:cNvPr>
            <p:cNvCxnSpPr/>
            <p:nvPr/>
          </p:nvCxnSpPr>
          <p:spPr>
            <a:xfrm>
              <a:off x="6234373" y="2590809"/>
              <a:ext cx="440761" cy="29075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3E889EA9-5EA5-366D-303E-9888157A9B6F}"/>
                </a:ext>
              </a:extLst>
            </p:cNvPr>
            <p:cNvCxnSpPr/>
            <p:nvPr/>
          </p:nvCxnSpPr>
          <p:spPr>
            <a:xfrm flipV="1">
              <a:off x="6212790" y="2916531"/>
              <a:ext cx="456789" cy="2558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B52C761-CE64-B098-EC0D-28547511A6B0}"/>
              </a:ext>
            </a:extLst>
          </p:cNvPr>
          <p:cNvSpPr/>
          <p:nvPr/>
        </p:nvSpPr>
        <p:spPr>
          <a:xfrm>
            <a:off x="7239000" y="2601913"/>
            <a:ext cx="14732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Macrophages</a:t>
            </a:r>
            <a:endParaRPr lang="en-US" b="1" dirty="0">
              <a:latin typeface="+mn-lt"/>
              <a:cs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A440D2F-CAA6-BA13-8286-63625E225934}"/>
              </a:ext>
            </a:extLst>
          </p:cNvPr>
          <p:cNvSpPr/>
          <p:nvPr/>
        </p:nvSpPr>
        <p:spPr>
          <a:xfrm>
            <a:off x="7439025" y="4278313"/>
            <a:ext cx="12477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Monocytes</a:t>
            </a:r>
            <a:endParaRPr lang="en-US" b="1" dirty="0">
              <a:latin typeface="+mn-lt"/>
              <a:cs typeface="Arial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A930B1B-6A59-A820-48E6-16D5FC1F3682}"/>
              </a:ext>
            </a:extLst>
          </p:cNvPr>
          <p:cNvSpPr/>
          <p:nvPr/>
        </p:nvSpPr>
        <p:spPr>
          <a:xfrm>
            <a:off x="6934200" y="5715000"/>
            <a:ext cx="12747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Langerhans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cell</a:t>
            </a:r>
            <a:endParaRPr lang="en-US" b="1" dirty="0">
              <a:latin typeface="+mn-lt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47A8EC1-354F-6C90-8045-17B6CCA6F485}"/>
              </a:ext>
            </a:extLst>
          </p:cNvPr>
          <p:cNvSpPr txBox="1"/>
          <p:nvPr/>
        </p:nvSpPr>
        <p:spPr>
          <a:xfrm>
            <a:off x="7158038" y="762000"/>
            <a:ext cx="14525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n-lt"/>
                <a:cs typeface="Arial" charset="0"/>
              </a:rPr>
              <a:t>T-helper cells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B2AC0BF-6DC6-0CC4-5656-BAC902658EBF}"/>
              </a:ext>
            </a:extLst>
          </p:cNvPr>
          <p:cNvSpPr/>
          <p:nvPr/>
        </p:nvSpPr>
        <p:spPr>
          <a:xfrm>
            <a:off x="3211513" y="5715000"/>
            <a:ext cx="12255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Microglial </a:t>
            </a:r>
          </a:p>
          <a:p>
            <a:pPr eaLnBrk="1" hangingPunct="1"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  <a:cs typeface="Arial" charset="0"/>
              </a:rPr>
              <a:t>Cells brain </a:t>
            </a:r>
            <a:endParaRPr lang="en-US" b="1" dirty="0">
              <a:latin typeface="+mn-lt"/>
              <a:cs typeface="Arial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64BB635-D587-BCFE-ABCD-809BD6A1E482}"/>
              </a:ext>
            </a:extLst>
          </p:cNvPr>
          <p:cNvSpPr txBox="1"/>
          <p:nvPr/>
        </p:nvSpPr>
        <p:spPr>
          <a:xfrm>
            <a:off x="5154613" y="5551488"/>
            <a:ext cx="1192212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latin typeface="+mn-lt"/>
                <a:cs typeface="Arial" charset="0"/>
              </a:rPr>
              <a:t>Follicular</a:t>
            </a:r>
          </a:p>
          <a:p>
            <a:pPr algn="ctr" eaLnBrk="1" hangingPunct="1">
              <a:defRPr/>
            </a:pPr>
            <a:r>
              <a:rPr lang="en-US" sz="1600" b="1" dirty="0">
                <a:latin typeface="+mn-lt"/>
                <a:cs typeface="Arial" charset="0"/>
              </a:rPr>
              <a:t>dendritic</a:t>
            </a:r>
          </a:p>
          <a:p>
            <a:pPr algn="ctr" eaLnBrk="1" hangingPunct="1">
              <a:defRPr/>
            </a:pPr>
            <a:r>
              <a:rPr lang="en-US" sz="1600" b="1" dirty="0">
                <a:latin typeface="+mn-lt"/>
                <a:cs typeface="Arial" charset="0"/>
              </a:rPr>
              <a:t>cells </a:t>
            </a:r>
          </a:p>
          <a:p>
            <a:pPr algn="ctr" eaLnBrk="1" hangingPunct="1">
              <a:defRPr/>
            </a:pPr>
            <a:r>
              <a:rPr lang="en-US" sz="1600" b="1" dirty="0">
                <a:latin typeface="+mn-lt"/>
                <a:cs typeface="Arial" charset="0"/>
              </a:rPr>
              <a:t>(LN, spleen)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D2C756A-D6FF-AE86-E82E-4F344DD1A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0"/>
            <a:ext cx="317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HIV has affinity to CD+4 cells</a:t>
            </a:r>
          </a:p>
        </p:txBody>
      </p:sp>
      <p:grpSp>
        <p:nvGrpSpPr>
          <p:cNvPr id="20" name="Group 25">
            <a:extLst>
              <a:ext uri="{FF2B5EF4-FFF2-40B4-BE49-F238E27FC236}">
                <a16:creationId xmlns:a16="http://schemas.microsoft.com/office/drawing/2014/main" xmlns="" id="{ED930A68-3BA6-F049-F465-0AFBE15A5DFB}"/>
              </a:ext>
            </a:extLst>
          </p:cNvPr>
          <p:cNvGrpSpPr>
            <a:grpSpLocks/>
          </p:cNvGrpSpPr>
          <p:nvPr/>
        </p:nvGrpSpPr>
        <p:grpSpPr bwMode="auto">
          <a:xfrm rot="2645088">
            <a:off x="6645275" y="4972050"/>
            <a:ext cx="412750" cy="560388"/>
            <a:chOff x="6248400" y="2590800"/>
            <a:chExt cx="456789" cy="56085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9085900B-C82F-AB79-3012-98B7D40D0820}"/>
                </a:ext>
              </a:extLst>
            </p:cNvPr>
            <p:cNvCxnSpPr/>
            <p:nvPr/>
          </p:nvCxnSpPr>
          <p:spPr>
            <a:xfrm>
              <a:off x="6248119" y="2591461"/>
              <a:ext cx="440978" cy="290754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589A8E4D-2F19-C464-1C55-8460B1D070B2}"/>
                </a:ext>
              </a:extLst>
            </p:cNvPr>
            <p:cNvCxnSpPr/>
            <p:nvPr/>
          </p:nvCxnSpPr>
          <p:spPr>
            <a:xfrm flipV="1">
              <a:off x="6240773" y="2893780"/>
              <a:ext cx="456789" cy="25580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CC24183-4BFC-C3F4-BDBA-0EBE1599A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48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CD4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CFEFEB03-C157-6842-F2A9-2DBDAFB3FCD3}"/>
              </a:ext>
            </a:extLst>
          </p:cNvPr>
          <p:cNvCxnSpPr/>
          <p:nvPr/>
        </p:nvCxnSpPr>
        <p:spPr>
          <a:xfrm flipV="1">
            <a:off x="5943600" y="1447800"/>
            <a:ext cx="609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17B22BED-6186-96DA-9A09-F79BEE2AB4C7}"/>
              </a:ext>
            </a:extLst>
          </p:cNvPr>
          <p:cNvCxnSpPr/>
          <p:nvPr/>
        </p:nvCxnSpPr>
        <p:spPr>
          <a:xfrm>
            <a:off x="5943600" y="2819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A1DE8FDF-B5B4-55D7-01D9-EF06C3620800}"/>
              </a:ext>
            </a:extLst>
          </p:cNvPr>
          <p:cNvCxnSpPr/>
          <p:nvPr/>
        </p:nvCxnSpPr>
        <p:spPr>
          <a:xfrm>
            <a:off x="5943600" y="2819400"/>
            <a:ext cx="838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179CEABF-EF37-FCF0-59CF-3471445A76E8}"/>
              </a:ext>
            </a:extLst>
          </p:cNvPr>
          <p:cNvCxnSpPr/>
          <p:nvPr/>
        </p:nvCxnSpPr>
        <p:spPr>
          <a:xfrm flipH="1">
            <a:off x="5791200" y="2819400"/>
            <a:ext cx="1524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30E24EC8-07F1-DEEA-BD21-BE62D22E126F}"/>
              </a:ext>
            </a:extLst>
          </p:cNvPr>
          <p:cNvCxnSpPr/>
          <p:nvPr/>
        </p:nvCxnSpPr>
        <p:spPr>
          <a:xfrm flipH="1">
            <a:off x="3810000" y="2819400"/>
            <a:ext cx="21336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1A8F0AC-9E61-96E5-C2B0-AD635D1B7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287713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gp120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2CA7814E-11B4-F1C5-F5EE-A7B28E2F1D8D}"/>
              </a:ext>
            </a:extLst>
          </p:cNvPr>
          <p:cNvCxnSpPr>
            <a:stCxn id="66" idx="0"/>
          </p:cNvCxnSpPr>
          <p:nvPr/>
        </p:nvCxnSpPr>
        <p:spPr>
          <a:xfrm flipH="1" flipV="1">
            <a:off x="2438400" y="2971800"/>
            <a:ext cx="336550" cy="315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9EEADB2F-29DC-A149-831C-0887973D7060}"/>
              </a:ext>
            </a:extLst>
          </p:cNvPr>
          <p:cNvCxnSpPr/>
          <p:nvPr/>
        </p:nvCxnSpPr>
        <p:spPr>
          <a:xfrm>
            <a:off x="5943600" y="2819400"/>
            <a:ext cx="762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198752F1-7250-F6D4-D5C8-8B80FE364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800600" cy="355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hlink"/>
                </a:solidFill>
              </a:rPr>
              <a:t>Transmission of HIV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7BB01F21-4C84-AC33-A6A8-E6F1C7070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4648200"/>
          </a:xfrm>
        </p:spPr>
        <p:txBody>
          <a:bodyPr/>
          <a:lstStyle/>
          <a:p>
            <a:pPr marL="0" indent="0" algn="just" eaLnBrk="1" hangingPunct="1">
              <a:spcBef>
                <a:spcPts val="300"/>
              </a:spcBef>
              <a:buClr>
                <a:schemeClr val="accent2"/>
              </a:buClr>
              <a:buFont typeface="Times"/>
              <a:buChar char="•"/>
              <a:defRPr/>
            </a:pPr>
            <a:r>
              <a:rPr lang="en-GB" altLang="en-US" sz="2800" dirty="0"/>
              <a:t> Direct contact with </a:t>
            </a:r>
            <a:r>
              <a:rPr lang="en-GB" altLang="en-US" sz="2800" b="1" dirty="0">
                <a:solidFill>
                  <a:schemeClr val="accent5"/>
                </a:solidFill>
              </a:rPr>
              <a:t>infected blood</a:t>
            </a:r>
          </a:p>
          <a:p>
            <a:pPr marL="0" indent="0" algn="just" eaLnBrk="1" hangingPunct="1">
              <a:spcBef>
                <a:spcPts val="300"/>
              </a:spcBef>
              <a:buClr>
                <a:schemeClr val="accent2"/>
              </a:buClr>
              <a:buFont typeface="Times"/>
              <a:buChar char="•"/>
              <a:defRPr/>
            </a:pPr>
            <a:endParaRPr lang="en-GB" altLang="en-US" sz="2800" b="1" dirty="0">
              <a:solidFill>
                <a:schemeClr val="accent5"/>
              </a:solidFill>
            </a:endParaRPr>
          </a:p>
          <a:p>
            <a:pPr marL="0" indent="0" algn="just" eaLnBrk="1" hangingPunct="1">
              <a:spcBef>
                <a:spcPts val="300"/>
              </a:spcBef>
              <a:buClr>
                <a:schemeClr val="accent2"/>
              </a:buClr>
              <a:buFont typeface="Times"/>
              <a:buChar char="•"/>
              <a:defRPr/>
            </a:pPr>
            <a:r>
              <a:rPr lang="en-GB" altLang="en-US" sz="2800" b="1" dirty="0">
                <a:solidFill>
                  <a:srgbClr val="7030A0"/>
                </a:solidFill>
              </a:rPr>
              <a:t> Sexual contact</a:t>
            </a:r>
            <a:r>
              <a:rPr lang="en-US" altLang="en-US" sz="2800" b="1" dirty="0">
                <a:solidFill>
                  <a:srgbClr val="7030A0"/>
                </a:solidFill>
              </a:rPr>
              <a:t> (85%) </a:t>
            </a:r>
            <a:r>
              <a:rPr lang="en-GB" altLang="en-US" sz="2800" dirty="0"/>
              <a:t>: oral, anal, or vaginal</a:t>
            </a:r>
          </a:p>
          <a:p>
            <a:pPr marL="0" indent="0" algn="just" eaLnBrk="1" hangingPunct="1">
              <a:spcBef>
                <a:spcPts val="300"/>
              </a:spcBef>
              <a:buClr>
                <a:schemeClr val="accent2"/>
              </a:buClr>
              <a:buFont typeface="Times"/>
              <a:buChar char="•"/>
              <a:defRPr/>
            </a:pPr>
            <a:endParaRPr lang="en-GB" altLang="en-US" sz="2800" dirty="0"/>
          </a:p>
          <a:p>
            <a:pPr marL="0" indent="0" algn="just" eaLnBrk="1" hangingPunct="1">
              <a:spcBef>
                <a:spcPts val="300"/>
              </a:spcBef>
              <a:buClr>
                <a:schemeClr val="accent2"/>
              </a:buClr>
              <a:buFont typeface="Times"/>
              <a:buChar char="•"/>
              <a:defRPr/>
            </a:pPr>
            <a:r>
              <a:rPr lang="en-GB" altLang="en-US" sz="2800" dirty="0"/>
              <a:t> Direct contact with </a:t>
            </a:r>
            <a:r>
              <a:rPr lang="en-GB" altLang="en-US" sz="2800" b="1" dirty="0">
                <a:solidFill>
                  <a:srgbClr val="C00000"/>
                </a:solidFill>
              </a:rPr>
              <a:t>semen or vaginal and</a:t>
            </a:r>
            <a:br>
              <a:rPr lang="en-GB" altLang="en-US" sz="2800" b="1" dirty="0">
                <a:solidFill>
                  <a:srgbClr val="C00000"/>
                </a:solidFill>
              </a:rPr>
            </a:br>
            <a:r>
              <a:rPr lang="en-GB" altLang="en-US" sz="2800" b="1" dirty="0">
                <a:solidFill>
                  <a:srgbClr val="C00000"/>
                </a:solidFill>
              </a:rPr>
              <a:t>  cervical secretions</a:t>
            </a:r>
          </a:p>
          <a:p>
            <a:pPr marL="0" indent="0" algn="just" eaLnBrk="1" hangingPunct="1">
              <a:spcBef>
                <a:spcPts val="300"/>
              </a:spcBef>
              <a:buClr>
                <a:schemeClr val="accent2"/>
              </a:buClr>
              <a:buFont typeface="Times"/>
              <a:buChar char="•"/>
              <a:defRPr/>
            </a:pPr>
            <a:endParaRPr lang="en-GB" altLang="en-US" sz="2800" b="1" dirty="0">
              <a:solidFill>
                <a:srgbClr val="C00000"/>
              </a:solidFill>
            </a:endParaRPr>
          </a:p>
          <a:p>
            <a:pPr marL="0" indent="0" algn="just" eaLnBrk="1" hangingPunct="1">
              <a:spcBef>
                <a:spcPts val="300"/>
              </a:spcBef>
              <a:buClr>
                <a:schemeClr val="accent2"/>
              </a:buClr>
              <a:buFont typeface="Times"/>
              <a:buChar char="•"/>
              <a:defRPr/>
            </a:pPr>
            <a:r>
              <a:rPr lang="en-GB" altLang="en-US" sz="2800" b="1" dirty="0">
                <a:solidFill>
                  <a:srgbClr val="FFC000"/>
                </a:solidFill>
              </a:rPr>
              <a:t> HIV-infected mothers to infants </a:t>
            </a:r>
            <a:r>
              <a:rPr lang="en-GB" altLang="en-US" sz="2800" dirty="0"/>
              <a:t>during</a:t>
            </a:r>
            <a:br>
              <a:rPr lang="en-GB" altLang="en-US" sz="2800" dirty="0"/>
            </a:br>
            <a:r>
              <a:rPr lang="en-GB" altLang="en-US" sz="2800" dirty="0"/>
              <a:t>  pregnancy, delivery, or breastfeeding</a:t>
            </a:r>
          </a:p>
        </p:txBody>
      </p:sp>
      <p:sp>
        <p:nvSpPr>
          <p:cNvPr id="4" name="7-Point Star 3">
            <a:extLst>
              <a:ext uri="{FF2B5EF4-FFF2-40B4-BE49-F238E27FC236}">
                <a16:creationId xmlns:a16="http://schemas.microsoft.com/office/drawing/2014/main" xmlns="" id="{DFA7F82E-D765-1130-939E-12578189EF89}"/>
              </a:ext>
            </a:extLst>
          </p:cNvPr>
          <p:cNvSpPr/>
          <p:nvPr/>
        </p:nvSpPr>
        <p:spPr>
          <a:xfrm>
            <a:off x="1905000" y="228600"/>
            <a:ext cx="3810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7-Point Star 4">
            <a:extLst>
              <a:ext uri="{FF2B5EF4-FFF2-40B4-BE49-F238E27FC236}">
                <a16:creationId xmlns:a16="http://schemas.microsoft.com/office/drawing/2014/main" xmlns="" id="{EAAC2A9A-0F41-9B6B-3C86-5AF49599FD95}"/>
              </a:ext>
            </a:extLst>
          </p:cNvPr>
          <p:cNvSpPr/>
          <p:nvPr/>
        </p:nvSpPr>
        <p:spPr>
          <a:xfrm>
            <a:off x="6934200" y="228600"/>
            <a:ext cx="3810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2803B945-10E1-12FA-14A6-0439A6664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-152400"/>
            <a:ext cx="5105400" cy="1066800"/>
          </a:xfrm>
        </p:spPr>
        <p:txBody>
          <a:bodyPr/>
          <a:lstStyle/>
          <a:p>
            <a:pPr algn="l" eaLnBrk="1" hangingPunct="1"/>
            <a:r>
              <a:rPr lang="en-GB" altLang="en-US" sz="4000" b="1">
                <a:solidFill>
                  <a:schemeClr val="hlink"/>
                </a:solidFill>
              </a:rPr>
              <a:t>Transmission of HIV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xmlns="" id="{A2B979E4-BE0E-72F6-CF04-9AFB902B5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20763"/>
            <a:ext cx="4427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</a:rPr>
              <a:t>HIV is not transmitted by</a:t>
            </a:r>
            <a:endParaRPr lang="en-US" altLang="en-US" sz="2400" b="1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xmlns="" id="{62685227-BD68-EEAD-171E-BF0592B9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920875"/>
            <a:ext cx="44196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Times" pitchFamily="18" charset="0"/>
              <a:buChar char="•"/>
            </a:pPr>
            <a:r>
              <a:rPr lang="en-US" altLang="en-US" sz="2000"/>
              <a:t> </a:t>
            </a:r>
            <a:r>
              <a:rPr lang="en-US" altLang="en-US" sz="2400" b="1"/>
              <a:t>Public baths</a:t>
            </a:r>
          </a:p>
          <a:p>
            <a:pPr eaLnBrk="1" hangingPunct="1">
              <a:buClr>
                <a:schemeClr val="accent2"/>
              </a:buClr>
              <a:buFont typeface="Times" pitchFamily="18" charset="0"/>
              <a:buChar char="•"/>
            </a:pPr>
            <a:r>
              <a:rPr lang="en-US" altLang="en-US" sz="2400" b="1"/>
              <a:t> Handshakes</a:t>
            </a:r>
          </a:p>
          <a:p>
            <a:pPr eaLnBrk="1" hangingPunct="1">
              <a:buClr>
                <a:schemeClr val="accent2"/>
              </a:buClr>
              <a:buFont typeface="Times" pitchFamily="18" charset="0"/>
              <a:buChar char="•"/>
            </a:pPr>
            <a:r>
              <a:rPr lang="en-US" altLang="en-US" sz="2400" b="1"/>
              <a:t> Work or school contact</a:t>
            </a:r>
          </a:p>
          <a:p>
            <a:pPr eaLnBrk="1" hangingPunct="1">
              <a:buClr>
                <a:schemeClr val="accent2"/>
              </a:buClr>
              <a:buFont typeface="Times" pitchFamily="18" charset="0"/>
              <a:buChar char="•"/>
            </a:pPr>
            <a:r>
              <a:rPr lang="en-US" altLang="en-US" sz="2400" b="1"/>
              <a:t> Using telephones</a:t>
            </a:r>
          </a:p>
          <a:p>
            <a:pPr eaLnBrk="1" hangingPunct="1">
              <a:buClr>
                <a:schemeClr val="accent2"/>
              </a:buClr>
              <a:buFont typeface="Times" pitchFamily="18" charset="0"/>
              <a:buChar char="•"/>
            </a:pPr>
            <a:r>
              <a:rPr lang="en-US" altLang="en-US" sz="2400" b="1"/>
              <a:t> Sharing cups, glasses,</a:t>
            </a:r>
            <a:br>
              <a:rPr lang="en-US" altLang="en-US" sz="2400" b="1"/>
            </a:br>
            <a:r>
              <a:rPr lang="en-US" altLang="en-US" sz="2400" b="1"/>
              <a:t>  plates, or other utensils</a:t>
            </a:r>
            <a:endParaRPr lang="en-US" altLang="en-US" sz="2000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xmlns="" id="{271D74E3-41BB-0F3C-D55A-C68AA6C40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35814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Clr>
                <a:srgbClr val="003399"/>
              </a:buClr>
              <a:buFontTx/>
              <a:buChar char="•"/>
            </a:pPr>
            <a:r>
              <a:rPr lang="en-GB" altLang="en-US" sz="2400" b="1"/>
              <a:t>Coughing, sneezing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>
                <a:srgbClr val="003399"/>
              </a:buClr>
              <a:buFontTx/>
              <a:buChar char="•"/>
            </a:pPr>
            <a:r>
              <a:rPr lang="en-GB" altLang="en-US" sz="2400" b="1"/>
              <a:t>Touching, hugging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>
                <a:srgbClr val="003399"/>
              </a:buClr>
              <a:buFontTx/>
              <a:buChar char="•"/>
            </a:pPr>
            <a:r>
              <a:rPr lang="en-GB" altLang="en-US" sz="2400" b="1"/>
              <a:t>Water, food</a:t>
            </a:r>
          </a:p>
          <a:p>
            <a:pPr eaLnBrk="1" hangingPunct="1">
              <a:lnSpc>
                <a:spcPct val="140000"/>
              </a:lnSpc>
              <a:buClr>
                <a:srgbClr val="003399"/>
              </a:buClr>
              <a:buFontTx/>
              <a:buNone/>
            </a:pPr>
            <a:r>
              <a:rPr lang="en-US" altLang="en-US" sz="2400" b="1"/>
              <a:t> </a:t>
            </a:r>
          </a:p>
        </p:txBody>
      </p:sp>
      <p:sp>
        <p:nvSpPr>
          <p:cNvPr id="9" name="7-Point Star 8">
            <a:extLst>
              <a:ext uri="{FF2B5EF4-FFF2-40B4-BE49-F238E27FC236}">
                <a16:creationId xmlns:a16="http://schemas.microsoft.com/office/drawing/2014/main" xmlns="" id="{21F2DAD0-F876-BECC-F8D1-9B0BB19D4B78}"/>
              </a:ext>
            </a:extLst>
          </p:cNvPr>
          <p:cNvSpPr/>
          <p:nvPr/>
        </p:nvSpPr>
        <p:spPr>
          <a:xfrm>
            <a:off x="1905000" y="228600"/>
            <a:ext cx="3810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7-Point Star 9">
            <a:extLst>
              <a:ext uri="{FF2B5EF4-FFF2-40B4-BE49-F238E27FC236}">
                <a16:creationId xmlns:a16="http://schemas.microsoft.com/office/drawing/2014/main" xmlns="" id="{61670A6E-09F8-28FD-4CEA-3390EA1D429A}"/>
              </a:ext>
            </a:extLst>
          </p:cNvPr>
          <p:cNvSpPr/>
          <p:nvPr/>
        </p:nvSpPr>
        <p:spPr>
          <a:xfrm>
            <a:off x="6934200" y="228600"/>
            <a:ext cx="3810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xmlns="" id="{8DD83739-AA24-B970-5281-A289F45A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1066800"/>
          </a:xfrm>
        </p:spPr>
        <p:txBody>
          <a:bodyPr/>
          <a:lstStyle/>
          <a:p>
            <a:pPr marL="0"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7030A0"/>
                </a:solidFill>
              </a:rPr>
              <a:t>The  HIV infection progresses through a clinical course which divides into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A5DDC7CB-6479-0F66-06D9-FB35A05843C5}"/>
              </a:ext>
            </a:extLst>
          </p:cNvPr>
          <p:cNvSpPr/>
          <p:nvPr/>
        </p:nvSpPr>
        <p:spPr>
          <a:xfrm>
            <a:off x="2514600" y="5505450"/>
            <a:ext cx="6096000" cy="1004888"/>
          </a:xfrm>
          <a:custGeom>
            <a:avLst/>
            <a:gdLst>
              <a:gd name="connsiteX0" fmla="*/ 0 w 6096000"/>
              <a:gd name="connsiteY0" fmla="*/ 0 h 1004093"/>
              <a:gd name="connsiteX1" fmla="*/ 6096000 w 6096000"/>
              <a:gd name="connsiteY1" fmla="*/ 0 h 1004093"/>
              <a:gd name="connsiteX2" fmla="*/ 6096000 w 6096000"/>
              <a:gd name="connsiteY2" fmla="*/ 1004093 h 1004093"/>
              <a:gd name="connsiteX3" fmla="*/ 0 w 6096000"/>
              <a:gd name="connsiteY3" fmla="*/ 1004093 h 1004093"/>
              <a:gd name="connsiteX4" fmla="*/ 0 w 6096000"/>
              <a:gd name="connsiteY4" fmla="*/ 0 h 10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004093">
                <a:moveTo>
                  <a:pt x="0" y="0"/>
                </a:moveTo>
                <a:lnTo>
                  <a:pt x="6096000" y="0"/>
                </a:lnTo>
                <a:lnTo>
                  <a:pt x="6096000" y="1004093"/>
                </a:lnTo>
                <a:lnTo>
                  <a:pt x="0" y="100409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9136" tIns="199136" rIns="199136" bIns="199136"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bg1"/>
                </a:solidFill>
                <a:cs typeface="Arial" charset="0"/>
              </a:rPr>
              <a:t>Stage of AIDS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E8F16672-B7C5-C4D3-FC4D-C21381B4214E}"/>
              </a:ext>
            </a:extLst>
          </p:cNvPr>
          <p:cNvSpPr/>
          <p:nvPr/>
        </p:nvSpPr>
        <p:spPr>
          <a:xfrm>
            <a:off x="2514600" y="3976688"/>
            <a:ext cx="6096000" cy="1544637"/>
          </a:xfrm>
          <a:custGeom>
            <a:avLst/>
            <a:gdLst>
              <a:gd name="connsiteX0" fmla="*/ 0 w 6096000"/>
              <a:gd name="connsiteY0" fmla="*/ 540859 h 1544296"/>
              <a:gd name="connsiteX1" fmla="*/ 2854963 w 6096000"/>
              <a:gd name="connsiteY1" fmla="*/ 540859 h 1544296"/>
              <a:gd name="connsiteX2" fmla="*/ 2854963 w 6096000"/>
              <a:gd name="connsiteY2" fmla="*/ 386074 h 1544296"/>
              <a:gd name="connsiteX3" fmla="*/ 2661926 w 6096000"/>
              <a:gd name="connsiteY3" fmla="*/ 386074 h 1544296"/>
              <a:gd name="connsiteX4" fmla="*/ 3048000 w 6096000"/>
              <a:gd name="connsiteY4" fmla="*/ 0 h 1544296"/>
              <a:gd name="connsiteX5" fmla="*/ 3434074 w 6096000"/>
              <a:gd name="connsiteY5" fmla="*/ 386074 h 1544296"/>
              <a:gd name="connsiteX6" fmla="*/ 3241037 w 6096000"/>
              <a:gd name="connsiteY6" fmla="*/ 386074 h 1544296"/>
              <a:gd name="connsiteX7" fmla="*/ 3241037 w 6096000"/>
              <a:gd name="connsiteY7" fmla="*/ 540859 h 1544296"/>
              <a:gd name="connsiteX8" fmla="*/ 6096000 w 6096000"/>
              <a:gd name="connsiteY8" fmla="*/ 540859 h 1544296"/>
              <a:gd name="connsiteX9" fmla="*/ 6096000 w 6096000"/>
              <a:gd name="connsiteY9" fmla="*/ 1544296 h 1544296"/>
              <a:gd name="connsiteX10" fmla="*/ 0 w 6096000"/>
              <a:gd name="connsiteY10" fmla="*/ 1544296 h 1544296"/>
              <a:gd name="connsiteX11" fmla="*/ 0 w 6096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544296">
                <a:moveTo>
                  <a:pt x="6096000" y="1003437"/>
                </a:moveTo>
                <a:lnTo>
                  <a:pt x="3241037" y="1003437"/>
                </a:lnTo>
                <a:lnTo>
                  <a:pt x="3241037" y="1158222"/>
                </a:lnTo>
                <a:lnTo>
                  <a:pt x="3434074" y="1158222"/>
                </a:lnTo>
                <a:lnTo>
                  <a:pt x="3048000" y="1544295"/>
                </a:lnTo>
                <a:lnTo>
                  <a:pt x="2661926" y="1158222"/>
                </a:lnTo>
                <a:lnTo>
                  <a:pt x="2854963" y="1158222"/>
                </a:lnTo>
                <a:lnTo>
                  <a:pt x="2854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034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9135" tIns="199136" rIns="199136" bIns="739995"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bg1"/>
                </a:solidFill>
                <a:cs typeface="Arial" charset="0"/>
              </a:rPr>
              <a:t>Period of clinical latency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EDA360A8-1317-99DC-0E16-4101472951BA}"/>
              </a:ext>
            </a:extLst>
          </p:cNvPr>
          <p:cNvSpPr/>
          <p:nvPr/>
        </p:nvSpPr>
        <p:spPr>
          <a:xfrm>
            <a:off x="2514600" y="2425700"/>
            <a:ext cx="6096000" cy="1544638"/>
          </a:xfrm>
          <a:custGeom>
            <a:avLst/>
            <a:gdLst>
              <a:gd name="connsiteX0" fmla="*/ 0 w 6096000"/>
              <a:gd name="connsiteY0" fmla="*/ 540859 h 1544296"/>
              <a:gd name="connsiteX1" fmla="*/ 2854963 w 6096000"/>
              <a:gd name="connsiteY1" fmla="*/ 540859 h 1544296"/>
              <a:gd name="connsiteX2" fmla="*/ 2854963 w 6096000"/>
              <a:gd name="connsiteY2" fmla="*/ 386074 h 1544296"/>
              <a:gd name="connsiteX3" fmla="*/ 2661926 w 6096000"/>
              <a:gd name="connsiteY3" fmla="*/ 386074 h 1544296"/>
              <a:gd name="connsiteX4" fmla="*/ 3048000 w 6096000"/>
              <a:gd name="connsiteY4" fmla="*/ 0 h 1544296"/>
              <a:gd name="connsiteX5" fmla="*/ 3434074 w 6096000"/>
              <a:gd name="connsiteY5" fmla="*/ 386074 h 1544296"/>
              <a:gd name="connsiteX6" fmla="*/ 3241037 w 6096000"/>
              <a:gd name="connsiteY6" fmla="*/ 386074 h 1544296"/>
              <a:gd name="connsiteX7" fmla="*/ 3241037 w 6096000"/>
              <a:gd name="connsiteY7" fmla="*/ 540859 h 1544296"/>
              <a:gd name="connsiteX8" fmla="*/ 6096000 w 6096000"/>
              <a:gd name="connsiteY8" fmla="*/ 540859 h 1544296"/>
              <a:gd name="connsiteX9" fmla="*/ 6096000 w 6096000"/>
              <a:gd name="connsiteY9" fmla="*/ 1544296 h 1544296"/>
              <a:gd name="connsiteX10" fmla="*/ 0 w 6096000"/>
              <a:gd name="connsiteY10" fmla="*/ 1544296 h 1544296"/>
              <a:gd name="connsiteX11" fmla="*/ 0 w 6096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544296">
                <a:moveTo>
                  <a:pt x="6096000" y="1003437"/>
                </a:moveTo>
                <a:lnTo>
                  <a:pt x="3241037" y="1003437"/>
                </a:lnTo>
                <a:lnTo>
                  <a:pt x="3241037" y="1158222"/>
                </a:lnTo>
                <a:lnTo>
                  <a:pt x="3434074" y="1158222"/>
                </a:lnTo>
                <a:lnTo>
                  <a:pt x="3048000" y="1544295"/>
                </a:lnTo>
                <a:lnTo>
                  <a:pt x="2661926" y="1158222"/>
                </a:lnTo>
                <a:lnTo>
                  <a:pt x="2854963" y="1158222"/>
                </a:lnTo>
                <a:lnTo>
                  <a:pt x="2854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03437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9135" tIns="199137" rIns="199136" bIns="739995" anchor="ctr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bg1"/>
                </a:solidFill>
                <a:cs typeface="Arial" charset="0"/>
              </a:rPr>
              <a:t>Acute/Early infection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xmlns="" id="{957BF027-972B-A1C5-7446-B44603FEF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Stages of HIV Disease</a:t>
            </a:r>
          </a:p>
        </p:txBody>
      </p:sp>
      <p:pic>
        <p:nvPicPr>
          <p:cNvPr id="20490" name="Picture 10">
            <a:extLst>
              <a:ext uri="{FF2B5EF4-FFF2-40B4-BE49-F238E27FC236}">
                <a16:creationId xmlns:a16="http://schemas.microsoft.com/office/drawing/2014/main" xmlns="" id="{19215EEA-F189-32BF-1961-1D3C766A12D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72075"/>
            <a:ext cx="1676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>
            <a:extLst>
              <a:ext uri="{FF2B5EF4-FFF2-40B4-BE49-F238E27FC236}">
                <a16:creationId xmlns:a16="http://schemas.microsoft.com/office/drawing/2014/main" xmlns="" id="{41C8571E-1C08-C743-EADF-35A4D3EF582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48075"/>
            <a:ext cx="16779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>
            <a:extLst>
              <a:ext uri="{FF2B5EF4-FFF2-40B4-BE49-F238E27FC236}">
                <a16:creationId xmlns:a16="http://schemas.microsoft.com/office/drawing/2014/main" xmlns="" id="{0C6EB2F7-7F9F-A53C-D999-88DA72E6C9C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7875"/>
            <a:ext cx="16779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ts1.mm.bing.net/th?id=JN.gTYs8yMPUNSfvk%2b7k%2fT0%2fg&amp;pid=15.1&amp;P=0">
            <a:extLst>
              <a:ext uri="{FF2B5EF4-FFF2-40B4-BE49-F238E27FC236}">
                <a16:creationId xmlns:a16="http://schemas.microsoft.com/office/drawing/2014/main" xmlns="" id="{F22D6D77-E3CB-A73A-AEAF-1E61DAC18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76300"/>
            <a:ext cx="1219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4B4F16DB-57E7-1689-2C45-B7B9A983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104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86866F2B-5BB5-2B56-E3CC-79D7DE856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09700"/>
            <a:ext cx="1020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E5263B5B-940E-F1C2-5BDE-0261D613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Stages of HIV Disease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6BD869-AF3D-996B-0979-55377795F3E7}"/>
              </a:ext>
            </a:extLst>
          </p:cNvPr>
          <p:cNvSpPr/>
          <p:nvPr/>
        </p:nvSpPr>
        <p:spPr>
          <a:xfrm>
            <a:off x="6248400" y="2514600"/>
            <a:ext cx="2571750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latin typeface="+mn-lt"/>
                <a:cs typeface="Arial" charset="0"/>
              </a:rPr>
              <a:t>Enters acute stage </a:t>
            </a:r>
          </a:p>
          <a:p>
            <a:pPr algn="ctr" eaLnBrk="1" hangingPunct="1">
              <a:defRPr/>
            </a:pPr>
            <a:r>
              <a:rPr lang="en-US" sz="2400" b="1" dirty="0">
                <a:latin typeface="+mn-lt"/>
                <a:cs typeface="Arial" charset="0"/>
              </a:rPr>
              <a:t>of  infection</a:t>
            </a:r>
          </a:p>
        </p:txBody>
      </p:sp>
      <p:pic>
        <p:nvPicPr>
          <p:cNvPr id="103426" name="Picture 2">
            <a:extLst>
              <a:ext uri="{FF2B5EF4-FFF2-40B4-BE49-F238E27FC236}">
                <a16:creationId xmlns:a16="http://schemas.microsoft.com/office/drawing/2014/main" xmlns="" id="{D4754D01-E374-18E3-C947-2AA04509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533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>
            <a:extLst>
              <a:ext uri="{FF2B5EF4-FFF2-40B4-BE49-F238E27FC236}">
                <a16:creationId xmlns:a16="http://schemas.microsoft.com/office/drawing/2014/main" xmlns="" id="{AFB61F0A-55F2-E491-6A3B-7EE9F557F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00500"/>
            <a:ext cx="561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xmlns="" id="{3911B31F-14D2-6929-C01F-F0DFAA742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2413"/>
            <a:ext cx="9906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01B242DA-8860-CC83-FA72-0A53DB02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533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66DD615-6859-073E-44D5-F399150B6ADF}"/>
              </a:ext>
            </a:extLst>
          </p:cNvPr>
          <p:cNvSpPr/>
          <p:nvPr/>
        </p:nvSpPr>
        <p:spPr>
          <a:xfrm>
            <a:off x="5468938" y="4687888"/>
            <a:ext cx="3446462" cy="2246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 1-6 weeks: flu like illness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 lasts 1-3 weeks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 Infectious stage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sz="2000" b="1" dirty="0">
                <a:latin typeface="+mn-lt"/>
              </a:rPr>
              <a:t> Extremely high levels of HIV </a:t>
            </a:r>
          </a:p>
          <a:p>
            <a:pPr algn="just" eaLnBrk="1" hangingPunct="1">
              <a:defRPr/>
            </a:pPr>
            <a:r>
              <a:rPr lang="en-US" sz="2000" b="1" dirty="0">
                <a:latin typeface="+mn-lt"/>
              </a:rPr>
              <a:t>  in the blood (hallmark of this </a:t>
            </a:r>
          </a:p>
          <a:p>
            <a:pPr algn="just" eaLnBrk="1" hangingPunct="1">
              <a:defRPr/>
            </a:pPr>
            <a:r>
              <a:rPr lang="en-US" sz="2000" b="1" dirty="0">
                <a:latin typeface="+mn-lt"/>
              </a:rPr>
              <a:t>  disease stage)</a:t>
            </a:r>
          </a:p>
          <a:p>
            <a:pPr algn="just" eaLnBrk="1" hangingPunct="1">
              <a:defRPr/>
            </a:pPr>
            <a:endParaRPr lang="ar-JO" sz="2000" b="1" dirty="0">
              <a:latin typeface="+mn-l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2FB1815C-0A68-5EA7-1D6C-9AE3ED98D33C}"/>
              </a:ext>
            </a:extLst>
          </p:cNvPr>
          <p:cNvCxnSpPr/>
          <p:nvPr/>
        </p:nvCxnSpPr>
        <p:spPr>
          <a:xfrm>
            <a:off x="3581400" y="312420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B4CC8ECF-F96C-928E-CF31-F867FE9A19E9}"/>
              </a:ext>
            </a:extLst>
          </p:cNvPr>
          <p:cNvCxnSpPr/>
          <p:nvPr/>
        </p:nvCxnSpPr>
        <p:spPr>
          <a:xfrm>
            <a:off x="5638800" y="3124200"/>
            <a:ext cx="762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C7FF5BA-FCA1-25CA-D743-22C9281201DA}"/>
              </a:ext>
            </a:extLst>
          </p:cNvPr>
          <p:cNvCxnSpPr/>
          <p:nvPr/>
        </p:nvCxnSpPr>
        <p:spPr>
          <a:xfrm rot="5400000">
            <a:off x="6782594" y="3885406"/>
            <a:ext cx="1219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2">
            <a:extLst>
              <a:ext uri="{FF2B5EF4-FFF2-40B4-BE49-F238E27FC236}">
                <a16:creationId xmlns:a16="http://schemas.microsoft.com/office/drawing/2014/main" xmlns="" id="{72C06EC9-26C3-CF1F-A4B9-06B3C6BD755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82E558A-D61C-BB63-53FB-D69057BC84DF}"/>
              </a:ext>
            </a:extLst>
          </p:cNvPr>
          <p:cNvSpPr/>
          <p:nvPr/>
        </p:nvSpPr>
        <p:spPr>
          <a:xfrm>
            <a:off x="3352800" y="381000"/>
            <a:ext cx="24447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B050"/>
                </a:solidFill>
                <a:latin typeface="+mn-lt"/>
                <a:cs typeface="Arial" charset="0"/>
              </a:rPr>
              <a:t>Acute infection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4E91DDFE-9EA3-E12A-97BC-CEF20405D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Stages of HIV Disease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E908A1AD-7DF8-5DF0-AA6E-B81A181D9A5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30545FB-86F4-626F-9B2E-7A5B4653FAAE}"/>
              </a:ext>
            </a:extLst>
          </p:cNvPr>
          <p:cNvCxnSpPr/>
          <p:nvPr/>
        </p:nvCxnSpPr>
        <p:spPr>
          <a:xfrm>
            <a:off x="228600" y="1676400"/>
            <a:ext cx="8305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1F003F-3308-0CB2-663B-7DB448666A53}"/>
              </a:ext>
            </a:extLst>
          </p:cNvPr>
          <p:cNvCxnSpPr/>
          <p:nvPr/>
        </p:nvCxnSpPr>
        <p:spPr>
          <a:xfrm rot="5400000">
            <a:off x="77788" y="1674812"/>
            <a:ext cx="304800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DBB1A20-5B13-7304-658B-B6C6A048F1F6}"/>
              </a:ext>
            </a:extLst>
          </p:cNvPr>
          <p:cNvCxnSpPr/>
          <p:nvPr/>
        </p:nvCxnSpPr>
        <p:spPr>
          <a:xfrm rot="5400000">
            <a:off x="5407819" y="1674019"/>
            <a:ext cx="304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F9B8617-5D81-BE0A-5BA2-F28185AC3E13}"/>
              </a:ext>
            </a:extLst>
          </p:cNvPr>
          <p:cNvCxnSpPr/>
          <p:nvPr/>
        </p:nvCxnSpPr>
        <p:spPr>
          <a:xfrm rot="5400000">
            <a:off x="8381207" y="1674019"/>
            <a:ext cx="3048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4E4B8FB-C5CB-9712-742C-71F2674F9290}"/>
              </a:ext>
            </a:extLst>
          </p:cNvPr>
          <p:cNvCxnSpPr/>
          <p:nvPr/>
        </p:nvCxnSpPr>
        <p:spPr>
          <a:xfrm rot="5400000">
            <a:off x="2743994" y="1674019"/>
            <a:ext cx="304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DDC79F-C53E-0FD2-8C4A-057117DA84B7}"/>
              </a:ext>
            </a:extLst>
          </p:cNvPr>
          <p:cNvSpPr/>
          <p:nvPr/>
        </p:nvSpPr>
        <p:spPr>
          <a:xfrm>
            <a:off x="381000" y="1752600"/>
            <a:ext cx="22590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Acute/Early Infection </a:t>
            </a:r>
            <a:endParaRPr lang="ar-JO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40C523-BE25-3E02-B76C-3C4F771BF902}"/>
              </a:ext>
            </a:extLst>
          </p:cNvPr>
          <p:cNvSpPr/>
          <p:nvPr/>
        </p:nvSpPr>
        <p:spPr>
          <a:xfrm>
            <a:off x="3254375" y="1763713"/>
            <a:ext cx="20034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Intermediate Stage</a:t>
            </a:r>
          </a:p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(8-10 years)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CBFED7D-8F2F-37DA-A4F4-63F7A6C17C4E}"/>
              </a:ext>
            </a:extLst>
          </p:cNvPr>
          <p:cNvCxnSpPr/>
          <p:nvPr/>
        </p:nvCxnSpPr>
        <p:spPr>
          <a:xfrm rot="5400000">
            <a:off x="2857501" y="2857500"/>
            <a:ext cx="838200" cy="3175"/>
          </a:xfrm>
          <a:prstGeom prst="straightConnector1">
            <a:avLst/>
          </a:prstGeom>
          <a:ln w="22225"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F14C43E0-BFB4-15F3-8A3E-DA37919C3953}"/>
              </a:ext>
            </a:extLst>
          </p:cNvPr>
          <p:cNvCxnSpPr/>
          <p:nvPr/>
        </p:nvCxnSpPr>
        <p:spPr>
          <a:xfrm rot="5400000">
            <a:off x="2972594" y="3047206"/>
            <a:ext cx="1219200" cy="1588"/>
          </a:xfrm>
          <a:prstGeom prst="straightConnector1">
            <a:avLst/>
          </a:prstGeom>
          <a:ln w="22225"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120A5322-6300-ED36-CF29-9DEE7D5DCD97}"/>
              </a:ext>
            </a:extLst>
          </p:cNvPr>
          <p:cNvCxnSpPr/>
          <p:nvPr/>
        </p:nvCxnSpPr>
        <p:spPr>
          <a:xfrm rot="5400000">
            <a:off x="3123407" y="3275806"/>
            <a:ext cx="1676400" cy="1587"/>
          </a:xfrm>
          <a:prstGeom prst="straightConnector1">
            <a:avLst/>
          </a:prstGeom>
          <a:ln w="2222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2D60DA78-37B5-7361-261B-EDB05AAA49FA}"/>
              </a:ext>
            </a:extLst>
          </p:cNvPr>
          <p:cNvCxnSpPr/>
          <p:nvPr/>
        </p:nvCxnSpPr>
        <p:spPr>
          <a:xfrm rot="5400000">
            <a:off x="3428207" y="3428206"/>
            <a:ext cx="1981200" cy="1587"/>
          </a:xfrm>
          <a:prstGeom prst="straightConnector1">
            <a:avLst/>
          </a:prstGeom>
          <a:ln w="2222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39ED79AA-3740-B79D-5A8E-A91C89522B50}"/>
              </a:ext>
            </a:extLst>
          </p:cNvPr>
          <p:cNvCxnSpPr/>
          <p:nvPr/>
        </p:nvCxnSpPr>
        <p:spPr>
          <a:xfrm rot="5400000">
            <a:off x="3580607" y="3656806"/>
            <a:ext cx="2438400" cy="158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5D0EE70-7D3F-82C5-DE67-29EFDDB993BB}"/>
              </a:ext>
            </a:extLst>
          </p:cNvPr>
          <p:cNvCxnSpPr/>
          <p:nvPr/>
        </p:nvCxnSpPr>
        <p:spPr>
          <a:xfrm rot="5400000">
            <a:off x="3771107" y="3847306"/>
            <a:ext cx="2819400" cy="158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C8B78F2D-8CD0-EEF2-58E8-36531FAF9CE1}"/>
              </a:ext>
            </a:extLst>
          </p:cNvPr>
          <p:cNvCxnSpPr/>
          <p:nvPr/>
        </p:nvCxnSpPr>
        <p:spPr>
          <a:xfrm rot="5400000">
            <a:off x="3961607" y="3961606"/>
            <a:ext cx="3048000" cy="158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9E89B9DE-65B6-E7D6-CFFC-69CB4FDDB194}"/>
              </a:ext>
            </a:extLst>
          </p:cNvPr>
          <p:cNvCxnSpPr/>
          <p:nvPr/>
        </p:nvCxnSpPr>
        <p:spPr>
          <a:xfrm rot="5400000">
            <a:off x="2743201" y="2743200"/>
            <a:ext cx="609600" cy="3175"/>
          </a:xfrm>
          <a:prstGeom prst="straightConnector1">
            <a:avLst/>
          </a:prstGeom>
          <a:ln w="22225"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3CE60C8D-1E85-461A-8B5C-C347E5D68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1952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57A6EE4-BEB6-034D-3C7F-0E8641B30949}"/>
              </a:ext>
            </a:extLst>
          </p:cNvPr>
          <p:cNvSpPr txBox="1"/>
          <p:nvPr/>
        </p:nvSpPr>
        <p:spPr>
          <a:xfrm>
            <a:off x="2971800" y="5181600"/>
            <a:ext cx="2279650" cy="5238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Asymptomatic</a:t>
            </a:r>
            <a:endParaRPr lang="ar-JO" sz="2800" dirty="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24AB047-389B-2412-B8FB-3ADBEDE77330}"/>
              </a:ext>
            </a:extLst>
          </p:cNvPr>
          <p:cNvSpPr txBox="1"/>
          <p:nvPr/>
        </p:nvSpPr>
        <p:spPr>
          <a:xfrm>
            <a:off x="762000" y="1219200"/>
            <a:ext cx="1544638" cy="4000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B050"/>
                </a:solidFill>
                <a:latin typeface="+mn-lt"/>
              </a:rPr>
              <a:t>&gt;500 cell/μL </a:t>
            </a:r>
            <a:endParaRPr lang="ar-JO" sz="2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9719" name="Rectangle 37">
            <a:extLst>
              <a:ext uri="{FF2B5EF4-FFF2-40B4-BE49-F238E27FC236}">
                <a16:creationId xmlns:a16="http://schemas.microsoft.com/office/drawing/2014/main" xmlns="" id="{35661779-180A-7890-68D5-D1BDE7754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715000"/>
            <a:ext cx="281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reference range is from 500 to 1300 cells/μL peripheral blood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9D7D378-E37F-DB2F-CFC8-6215E224F966}"/>
              </a:ext>
            </a:extLst>
          </p:cNvPr>
          <p:cNvSpPr txBox="1"/>
          <p:nvPr/>
        </p:nvSpPr>
        <p:spPr>
          <a:xfrm>
            <a:off x="3346450" y="1230313"/>
            <a:ext cx="1884363" cy="4000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200-500 cell/μL </a:t>
            </a:r>
            <a:endParaRPr lang="ar-JO" sz="20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A653451-B60F-3DAD-93F6-5E3F5B355338}"/>
              </a:ext>
            </a:extLst>
          </p:cNvPr>
          <p:cNvCxnSpPr/>
          <p:nvPr/>
        </p:nvCxnSpPr>
        <p:spPr>
          <a:xfrm>
            <a:off x="230188" y="1677988"/>
            <a:ext cx="83058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1C2E201-A73E-5280-BAE8-E76478216B51}"/>
              </a:ext>
            </a:extLst>
          </p:cNvPr>
          <p:cNvCxnSpPr/>
          <p:nvPr/>
        </p:nvCxnSpPr>
        <p:spPr>
          <a:xfrm rot="5400000">
            <a:off x="5409407" y="1675606"/>
            <a:ext cx="3048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B221D05-1888-5956-F9E9-E69A16A92460}"/>
              </a:ext>
            </a:extLst>
          </p:cNvPr>
          <p:cNvCxnSpPr/>
          <p:nvPr/>
        </p:nvCxnSpPr>
        <p:spPr>
          <a:xfrm rot="5400000">
            <a:off x="8382794" y="1675606"/>
            <a:ext cx="304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EB2132B-F82D-9B84-DAC4-E93E0382DE3C}"/>
              </a:ext>
            </a:extLst>
          </p:cNvPr>
          <p:cNvCxnSpPr/>
          <p:nvPr/>
        </p:nvCxnSpPr>
        <p:spPr>
          <a:xfrm rot="5400000">
            <a:off x="2745582" y="1675606"/>
            <a:ext cx="3048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xmlns="" id="{03A81B2E-47F5-6D3A-A039-E72D49A1A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3276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b="1"/>
              <a:t>Acute/Early Infection: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/>
              <a:t>Following HIV transmission, approximately 50% of individuals will develop a febrile, flu-like illness with some or all of the following conditions: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- Swollen glands		- Rash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- Oral ulcers		             - Muscle aches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- Sore throat		- Headache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- Diarrhea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     -Hepatospleenomegaly (small %)		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     - Nausea or vomiting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/>
              <a:t>Onset of illness is generally 1-6 weeks following exposure and can last 1-3 weeks</a:t>
            </a:r>
            <a:endParaRPr lang="ar-OM" altLang="en-US" sz="2400"/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/>
              <a:t>Within days, H</a:t>
            </a:r>
            <a:r>
              <a:rPr lang="en-US" altLang="en-US" sz="2400" b="1">
                <a:solidFill>
                  <a:srgbClr val="0070C0"/>
                </a:solidFill>
              </a:rPr>
              <a:t>IV disseminates into  </a:t>
            </a:r>
            <a:r>
              <a:rPr lang="en-US" altLang="en-US" sz="2400"/>
              <a:t>lymph nodes, central nervous system where it “hides out” and remains dormant.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	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4F28B233-AED3-6849-11A5-F8C27B16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Stages of HIV Disease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7B801B-DF48-446A-C54A-6A2DA9C1E40A}"/>
              </a:ext>
            </a:extLst>
          </p:cNvPr>
          <p:cNvSpPr txBox="1"/>
          <p:nvPr/>
        </p:nvSpPr>
        <p:spPr>
          <a:xfrm rot="16200000">
            <a:off x="217487" y="1839913"/>
            <a:ext cx="1306513" cy="3698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HIV Ab titer</a:t>
            </a:r>
            <a:endParaRPr lang="ar-JO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8553B5-9242-ED18-4C85-1634DB157B0F}"/>
              </a:ext>
            </a:extLst>
          </p:cNvPr>
          <p:cNvSpPr txBox="1"/>
          <p:nvPr/>
        </p:nvSpPr>
        <p:spPr>
          <a:xfrm>
            <a:off x="2427288" y="3505200"/>
            <a:ext cx="3352800" cy="3698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Weeks after HIV acquisition </a:t>
            </a:r>
            <a:endParaRPr lang="ar-JO" b="1" dirty="0">
              <a:latin typeface="+mj-lt"/>
            </a:endParaRPr>
          </a:p>
        </p:txBody>
      </p:sp>
      <p:pic>
        <p:nvPicPr>
          <p:cNvPr id="105476" name="Picture 4">
            <a:extLst>
              <a:ext uri="{FF2B5EF4-FFF2-40B4-BE49-F238E27FC236}">
                <a16:creationId xmlns:a16="http://schemas.microsoft.com/office/drawing/2014/main" xmlns="" id="{60963B6A-193A-5F0D-5CA0-1DAE79FD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0"/>
            <a:ext cx="22098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>
            <a:extLst>
              <a:ext uri="{FF2B5EF4-FFF2-40B4-BE49-F238E27FC236}">
                <a16:creationId xmlns:a16="http://schemas.microsoft.com/office/drawing/2014/main" xmlns="" id="{433D56E6-FA60-24F8-E17B-4F06EC5BC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57200"/>
            <a:ext cx="534193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B3EC5D-6B2F-A30C-72F6-DB66F91F7DC5}"/>
              </a:ext>
            </a:extLst>
          </p:cNvPr>
          <p:cNvSpPr txBox="1"/>
          <p:nvPr/>
        </p:nvSpPr>
        <p:spPr>
          <a:xfrm>
            <a:off x="979488" y="3340100"/>
            <a:ext cx="5600700" cy="3079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latin typeface="+mn-lt"/>
              </a:rPr>
              <a:t>0      1      2      3        4      5      6       7       8      9      10    11    12     13    14    15</a:t>
            </a:r>
            <a:endParaRPr lang="ar-JO" sz="1400" b="1" dirty="0">
              <a:latin typeface="+mn-lt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8333EBBD-8153-DBC5-F209-EA7FAEBC9CA2}"/>
              </a:ext>
            </a:extLst>
          </p:cNvPr>
          <p:cNvGrpSpPr>
            <a:grpSpLocks/>
          </p:cNvGrpSpPr>
          <p:nvPr/>
        </p:nvGrpSpPr>
        <p:grpSpPr bwMode="auto">
          <a:xfrm>
            <a:off x="1279525" y="4222750"/>
            <a:ext cx="5033963" cy="2482850"/>
            <a:chOff x="1295147" y="914400"/>
            <a:chExt cx="6648703" cy="3661151"/>
          </a:xfrm>
        </p:grpSpPr>
        <p:pic>
          <p:nvPicPr>
            <p:cNvPr id="26641" name="Picture 3">
              <a:extLst>
                <a:ext uri="{FF2B5EF4-FFF2-40B4-BE49-F238E27FC236}">
                  <a16:creationId xmlns:a16="http://schemas.microsoft.com/office/drawing/2014/main" xmlns="" id="{EE39D9BD-9174-EC75-7CCF-A90F214249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914400"/>
              <a:ext cx="6572250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47C8C7B-AD3B-0ADB-4A3E-01D2BACB36C0}"/>
                </a:ext>
              </a:extLst>
            </p:cNvPr>
            <p:cNvSpPr txBox="1"/>
            <p:nvPr/>
          </p:nvSpPr>
          <p:spPr>
            <a:xfrm>
              <a:off x="1295147" y="4088646"/>
              <a:ext cx="243220" cy="48690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eaLnBrk="1" hangingPunct="1">
                <a:defRPr/>
              </a:pPr>
              <a:endParaRPr lang="ar-JO" sz="1600" b="1" dirty="0">
                <a:latin typeface="+mn-lt"/>
              </a:endParaRPr>
            </a:p>
          </p:txBody>
        </p:sp>
      </p:grpSp>
      <p:pic>
        <p:nvPicPr>
          <p:cNvPr id="105478" name="Picture 6">
            <a:extLst>
              <a:ext uri="{FF2B5EF4-FFF2-40B4-BE49-F238E27FC236}">
                <a16:creationId xmlns:a16="http://schemas.microsoft.com/office/drawing/2014/main" xmlns="" id="{662DC146-4F6E-A6ED-4E45-D7C28E9A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4114800"/>
            <a:ext cx="21494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1E9DFD-7E09-DF53-665F-29ADE6B21A73}"/>
              </a:ext>
            </a:extLst>
          </p:cNvPr>
          <p:cNvSpPr txBox="1"/>
          <p:nvPr/>
        </p:nvSpPr>
        <p:spPr>
          <a:xfrm>
            <a:off x="1665288" y="4856163"/>
            <a:ext cx="1189037" cy="35401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sz="1700" b="1" dirty="0">
                <a:latin typeface="+mj-lt"/>
              </a:rPr>
              <a:t>-</a:t>
            </a:r>
            <a:r>
              <a:rPr lang="en-US" sz="1500" b="1" dirty="0">
                <a:latin typeface="+mn-lt"/>
              </a:rPr>
              <a:t>HIV present</a:t>
            </a:r>
            <a:endParaRPr lang="ar-JO" sz="1500" b="1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80DA792-2233-588D-CA52-D4FF1A9329C6}"/>
              </a:ext>
            </a:extLst>
          </p:cNvPr>
          <p:cNvSpPr txBox="1"/>
          <p:nvPr/>
        </p:nvSpPr>
        <p:spPr>
          <a:xfrm>
            <a:off x="1665288" y="5178425"/>
            <a:ext cx="1447800" cy="7842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1500" b="1" dirty="0">
                <a:latin typeface="+mn-lt"/>
              </a:rPr>
              <a:t>-No or</a:t>
            </a:r>
          </a:p>
          <a:p>
            <a:pPr eaLnBrk="1" hangingPunct="1">
              <a:defRPr/>
            </a:pPr>
            <a:r>
              <a:rPr lang="en-US" sz="1500" b="1" dirty="0">
                <a:latin typeface="+mn-lt"/>
              </a:rPr>
              <a:t>undetectable Abs</a:t>
            </a:r>
            <a:endParaRPr lang="ar-JO" sz="1500" b="1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577A3F-1F35-56F9-533B-DEE2882761C9}"/>
              </a:ext>
            </a:extLst>
          </p:cNvPr>
          <p:cNvSpPr txBox="1"/>
          <p:nvPr/>
        </p:nvSpPr>
        <p:spPr>
          <a:xfrm>
            <a:off x="1436688" y="4038600"/>
            <a:ext cx="1549400" cy="3222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n-lt"/>
              </a:rPr>
              <a:t>Window period</a:t>
            </a:r>
            <a:endParaRPr lang="ar-JO" b="1" dirty="0"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E86ECD4-6BDD-5684-16A1-FD08EF2BF20E}"/>
              </a:ext>
            </a:extLst>
          </p:cNvPr>
          <p:cNvSpPr/>
          <p:nvPr/>
        </p:nvSpPr>
        <p:spPr>
          <a:xfrm>
            <a:off x="3036888" y="2590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A8D7E6E-9015-F358-8D56-4BA6470059D0}"/>
              </a:ext>
            </a:extLst>
          </p:cNvPr>
          <p:cNvSpPr txBox="1"/>
          <p:nvPr/>
        </p:nvSpPr>
        <p:spPr>
          <a:xfrm>
            <a:off x="3810000" y="1828800"/>
            <a:ext cx="2476500" cy="9239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Level after which Ab </a:t>
            </a:r>
          </a:p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can be detected</a:t>
            </a:r>
          </a:p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(Stage of serocoversion)</a:t>
            </a:r>
            <a:endParaRPr lang="ar-JO" b="1" dirty="0">
              <a:latin typeface="+mj-lt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C4CABF5-A4F4-C9B1-A868-8116E27DC499}"/>
              </a:ext>
            </a:extLst>
          </p:cNvPr>
          <p:cNvCxnSpPr/>
          <p:nvPr/>
        </p:nvCxnSpPr>
        <p:spPr>
          <a:xfrm rot="10800000" flipV="1">
            <a:off x="3352800" y="22098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DA95A7-833B-9ADD-6B36-E23EBCED40E3}"/>
              </a:ext>
            </a:extLst>
          </p:cNvPr>
          <p:cNvSpPr txBox="1"/>
          <p:nvPr/>
        </p:nvSpPr>
        <p:spPr>
          <a:xfrm>
            <a:off x="1538288" y="1304925"/>
            <a:ext cx="1196975" cy="5238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p24 Ag</a:t>
            </a:r>
            <a:endParaRPr lang="ar-JO" sz="28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6B2430F-8867-1486-C1BA-F75F07E304BA}"/>
              </a:ext>
            </a:extLst>
          </p:cNvPr>
          <p:cNvSpPr txBox="1"/>
          <p:nvPr/>
        </p:nvSpPr>
        <p:spPr>
          <a:xfrm>
            <a:off x="6400800" y="609600"/>
            <a:ext cx="2690813" cy="13843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" eaLnBrk="1" hangingPunct="1">
              <a:defRPr/>
            </a:pPr>
            <a:r>
              <a:rPr lang="en-US" sz="2800" b="1" dirty="0">
                <a:solidFill>
                  <a:srgbClr val="7030A0"/>
                </a:solidFill>
                <a:latin typeface="+mn-lt"/>
              </a:rPr>
              <a:t>Diagnosis of HIV </a:t>
            </a:r>
          </a:p>
          <a:p>
            <a:pPr algn="just" eaLnBrk="1" hangingPunct="1">
              <a:defRPr/>
            </a:pPr>
            <a:r>
              <a:rPr lang="en-US" sz="2800" b="1" dirty="0">
                <a:solidFill>
                  <a:srgbClr val="7030A0"/>
                </a:solidFill>
                <a:latin typeface="+mn-lt"/>
              </a:rPr>
              <a:t>infection during </a:t>
            </a:r>
          </a:p>
          <a:p>
            <a:pPr algn="just" eaLnBrk="1" hangingPunct="1">
              <a:defRPr/>
            </a:pPr>
            <a:r>
              <a:rPr lang="en-US" sz="2800" b="1" dirty="0">
                <a:solidFill>
                  <a:srgbClr val="7030A0"/>
                </a:solidFill>
                <a:latin typeface="+mn-lt"/>
              </a:rPr>
              <a:t>acute infection</a:t>
            </a:r>
            <a:endParaRPr lang="ar-JO" sz="2800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xmlns="" id="{E3E9A814-21B6-32AD-D446-6AB6A8C8B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u="sng"/>
              <a:t>Acute/Early Infection (con’t)</a:t>
            </a:r>
            <a:endParaRPr lang="en-US" altLang="en-US" sz="2000" u="sng"/>
          </a:p>
          <a:p>
            <a:pPr eaLnBrk="1" hangingPunct="1">
              <a:buFontTx/>
              <a:buNone/>
            </a:pPr>
            <a:r>
              <a:rPr lang="en-US" altLang="en-US" sz="2800" b="1" u="sng">
                <a:solidFill>
                  <a:srgbClr val="00B0F0"/>
                </a:solidFill>
              </a:rPr>
              <a:t>Diagnosis</a:t>
            </a:r>
          </a:p>
          <a:p>
            <a:pPr eaLnBrk="1" hangingPunct="1"/>
            <a:endParaRPr lang="en-US" altLang="en-US" sz="2000"/>
          </a:p>
          <a:p>
            <a:pPr algn="just" eaLnBrk="1" hangingPunct="1"/>
            <a:r>
              <a:rPr lang="en-US" altLang="en-US" sz="2400"/>
              <a:t>Testing for HIV antibody may be negative at this time.</a:t>
            </a:r>
          </a:p>
          <a:p>
            <a:pPr algn="just" eaLnBrk="1" hangingPunct="1"/>
            <a:endParaRPr lang="en-US" altLang="en-US" sz="2400"/>
          </a:p>
          <a:p>
            <a:pPr algn="just" eaLnBrk="1" hangingPunct="1"/>
            <a:r>
              <a:rPr lang="en-US" altLang="en-US" sz="2400"/>
              <a:t>Diagnosis of HIV in general can made by obtaining a quantitative HIV RNA PCR (viral load test) or a pro viral cDNA test.</a:t>
            </a:r>
          </a:p>
          <a:p>
            <a:pPr algn="just" eaLnBrk="1" hangingPunct="1"/>
            <a:endParaRPr lang="en-US" altLang="en-US" sz="2400"/>
          </a:p>
          <a:p>
            <a:pPr algn="just" eaLnBrk="1" hangingPunct="1"/>
            <a:r>
              <a:rPr lang="en-US" altLang="en-US" sz="2400"/>
              <a:t>A positive HIV antibody usually develops by 4-6 weeks following transmission and after 6 months to get accurate results on tests for </a:t>
            </a:r>
            <a:r>
              <a:rPr lang="en-US" altLang="en-US" sz="2400" b="1"/>
              <a:t>HIV</a:t>
            </a:r>
            <a:r>
              <a:rPr lang="en-US" altLang="en-US" sz="2400"/>
              <a:t> antibodies 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3A4DC45-0C63-EE83-88BB-7C33E64D2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Stages of HIV Disease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xmlns="" id="{73A007CE-0C03-9C61-386B-322349816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b="1"/>
              <a:t>Intermediate Stage</a:t>
            </a:r>
          </a:p>
          <a:p>
            <a:pPr algn="just" eaLnBrk="1" hangingPunct="1"/>
            <a:r>
              <a:rPr lang="en-US" altLang="en-US" sz="2400"/>
              <a:t>T cell destruction by HIV begins to weaken the immune system over time</a:t>
            </a:r>
          </a:p>
          <a:p>
            <a:pPr algn="just" eaLnBrk="1" hangingPunct="1"/>
            <a:r>
              <a:rPr lang="en-US" altLang="en-US" sz="2400"/>
              <a:t>In general if untreated, there is an 8-10 year period during which an HIV+ individual undergoes a gradual </a:t>
            </a:r>
            <a:r>
              <a:rPr lang="en-US" altLang="en-US" sz="2400" b="1"/>
              <a:t>decline</a:t>
            </a:r>
            <a:r>
              <a:rPr lang="en-US" altLang="en-US" sz="2400"/>
              <a:t> in immune function (monitored by laboratory testing of CD4 count) and </a:t>
            </a:r>
            <a:r>
              <a:rPr lang="en-US" altLang="en-US" sz="2400" b="1"/>
              <a:t>increase</a:t>
            </a:r>
            <a:r>
              <a:rPr lang="en-US" altLang="en-US" sz="2400"/>
              <a:t> in HIV viral load (monitored by laboratory testing of viral load).</a:t>
            </a:r>
          </a:p>
          <a:p>
            <a:pPr algn="just" eaLnBrk="1" hangingPunct="1"/>
            <a:r>
              <a:rPr lang="en-US" altLang="en-US" sz="2400"/>
              <a:t>Often no symptoms exhibited during the intermediate disease stage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EEE425E7-6BDA-3CB6-C6E4-58E074F2D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Stages of HIV Disease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D98CFA5F-E4B6-27F2-70BC-EB35F25CA5B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48275"/>
            <a:ext cx="1371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28349C07-755B-1288-A5B7-FAFA05A6C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1143000" cy="533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hlink"/>
                </a:solidFill>
              </a:rPr>
              <a:t>HIV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7CFD45A6-1870-139E-975A-D66B5D639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467600" cy="609600"/>
          </a:xfrm>
        </p:spPr>
        <p:txBody>
          <a:bodyPr/>
          <a:lstStyle/>
          <a:p>
            <a:pPr marL="3175" indent="-3175" eaLnBrk="1" hangingPunct="1">
              <a:buFont typeface="Arial" panose="020B0604020202020204" pitchFamily="34" charset="0"/>
              <a:buNone/>
            </a:pPr>
            <a:r>
              <a:rPr lang="en-GB" altLang="en-US" b="1"/>
              <a:t>H</a:t>
            </a:r>
            <a:r>
              <a:rPr lang="en-GB" altLang="en-US"/>
              <a:t>uman </a:t>
            </a:r>
            <a:r>
              <a:rPr lang="en-GB" altLang="en-US" b="1"/>
              <a:t>I</a:t>
            </a:r>
            <a:r>
              <a:rPr lang="en-GB" altLang="en-US"/>
              <a:t>mmunodeficiency </a:t>
            </a:r>
            <a:r>
              <a:rPr lang="en-GB" altLang="en-US" b="1"/>
              <a:t>V</a:t>
            </a:r>
            <a:r>
              <a:rPr lang="en-GB" altLang="en-US"/>
              <a:t>irus</a:t>
            </a:r>
            <a:r>
              <a:rPr lang="en-GB" altLang="en-US" b="1"/>
              <a:t> </a:t>
            </a:r>
          </a:p>
          <a:p>
            <a:pPr marL="3175" indent="-3175" eaLnBrk="1" hangingPunct="1"/>
            <a:endParaRPr lang="en-GB" altLang="en-US" b="1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3B081B-2CDF-BB87-09F1-01A855AF7844}"/>
              </a:ext>
            </a:extLst>
          </p:cNvPr>
          <p:cNvSpPr txBox="1"/>
          <p:nvPr/>
        </p:nvSpPr>
        <p:spPr>
          <a:xfrm>
            <a:off x="3124200" y="-76200"/>
            <a:ext cx="2844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079BA81B-4974-F325-52B0-A1B26ED23B09}"/>
              </a:ext>
            </a:extLst>
          </p:cNvPr>
          <p:cNvSpPr/>
          <p:nvPr/>
        </p:nvSpPr>
        <p:spPr>
          <a:xfrm>
            <a:off x="3565525" y="2393950"/>
            <a:ext cx="4283075" cy="104775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5"/>
                </a:moveTo>
                <a:lnTo>
                  <a:pt x="1047750" y="3251185"/>
                </a:lnTo>
                <a:cubicBezTo>
                  <a:pt x="1047750" y="3423645"/>
                  <a:pt x="1042809" y="3589038"/>
                  <a:pt x="1034014" y="3710983"/>
                </a:cubicBezTo>
                <a:cubicBezTo>
                  <a:pt x="1025219" y="3832929"/>
                  <a:pt x="1013290" y="3901440"/>
                  <a:pt x="1000853" y="3901436"/>
                </a:cubicBezTo>
                <a:cubicBezTo>
                  <a:pt x="667235" y="3901436"/>
                  <a:pt x="333617" y="3901440"/>
                  <a:pt x="0" y="3901440"/>
                </a:cubicBezTo>
                <a:lnTo>
                  <a:pt x="0" y="3901440"/>
                </a:lnTo>
                <a:lnTo>
                  <a:pt x="0" y="390144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000853" y="0"/>
                </a:lnTo>
                <a:cubicBezTo>
                  <a:pt x="1013291" y="0"/>
                  <a:pt x="1025219" y="68507"/>
                  <a:pt x="1034014" y="190457"/>
                </a:cubicBezTo>
                <a:cubicBezTo>
                  <a:pt x="1042809" y="312402"/>
                  <a:pt x="1047750" y="477798"/>
                  <a:pt x="1047750" y="650255"/>
                </a:cubicBezTo>
                <a:lnTo>
                  <a:pt x="1047750" y="65025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1" tIns="89246" rIns="127346" bIns="89248" spcCol="1270" anchor="ctr"/>
          <a:lstStyle/>
          <a:p>
            <a:pPr marL="228600" lvl="1" indent="-228600" defTabSz="8890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altLang="en-US" sz="2200" b="1" dirty="0"/>
              <a:t>Infects only </a:t>
            </a:r>
            <a:r>
              <a:rPr lang="en-GB" altLang="en-US" sz="2200" b="1" dirty="0">
                <a:solidFill>
                  <a:srgbClr val="FF0000"/>
                </a:solidFill>
              </a:rPr>
              <a:t>H</a:t>
            </a:r>
            <a:r>
              <a:rPr lang="en-GB" altLang="en-US" sz="2200" b="1" dirty="0"/>
              <a:t>uman beings</a:t>
            </a:r>
            <a:endParaRPr lang="en-US" sz="2200" b="1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9CD32D70-343E-A444-58F8-A28126BFAF68}"/>
              </a:ext>
            </a:extLst>
          </p:cNvPr>
          <p:cNvSpPr/>
          <p:nvPr/>
        </p:nvSpPr>
        <p:spPr>
          <a:xfrm>
            <a:off x="1371600" y="2262188"/>
            <a:ext cx="2193925" cy="1309687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1584" tIns="187759" rIns="311584" bIns="187759" spcCol="1270" anchor="ctr"/>
          <a:lstStyle/>
          <a:p>
            <a:pPr algn="ctr" defTabSz="28892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6500" dirty="0"/>
              <a:t>H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07D0DD4D-FA80-2571-27F7-F45770383FB4}"/>
              </a:ext>
            </a:extLst>
          </p:cNvPr>
          <p:cNvSpPr/>
          <p:nvPr/>
        </p:nvSpPr>
        <p:spPr>
          <a:xfrm>
            <a:off x="3565525" y="3768725"/>
            <a:ext cx="4283075" cy="104775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5"/>
                </a:moveTo>
                <a:lnTo>
                  <a:pt x="1047750" y="3251185"/>
                </a:lnTo>
                <a:cubicBezTo>
                  <a:pt x="1047750" y="3423645"/>
                  <a:pt x="1042809" y="3589038"/>
                  <a:pt x="1034014" y="3710983"/>
                </a:cubicBezTo>
                <a:cubicBezTo>
                  <a:pt x="1025219" y="3832929"/>
                  <a:pt x="1013290" y="3901440"/>
                  <a:pt x="1000853" y="3901436"/>
                </a:cubicBezTo>
                <a:cubicBezTo>
                  <a:pt x="667235" y="3901436"/>
                  <a:pt x="333617" y="3901440"/>
                  <a:pt x="0" y="3901440"/>
                </a:cubicBezTo>
                <a:lnTo>
                  <a:pt x="0" y="3901440"/>
                </a:lnTo>
                <a:lnTo>
                  <a:pt x="0" y="390144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000853" y="0"/>
                </a:lnTo>
                <a:cubicBezTo>
                  <a:pt x="1013291" y="0"/>
                  <a:pt x="1025219" y="68507"/>
                  <a:pt x="1034014" y="190457"/>
                </a:cubicBezTo>
                <a:cubicBezTo>
                  <a:pt x="1042809" y="312402"/>
                  <a:pt x="1047750" y="477798"/>
                  <a:pt x="1047750" y="650255"/>
                </a:cubicBezTo>
                <a:lnTo>
                  <a:pt x="1047750" y="65025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1" tIns="89247" rIns="127346" bIns="89247" spcCol="1270" anchor="ctr"/>
          <a:lstStyle/>
          <a:p>
            <a:pPr marL="0" lvl="1" indent="-228600" defTabSz="8890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altLang="en-US" sz="2200" b="1" dirty="0">
                <a:solidFill>
                  <a:srgbClr val="FF0000"/>
                </a:solidFill>
              </a:rPr>
              <a:t>I</a:t>
            </a:r>
            <a:r>
              <a:rPr lang="en-GB" altLang="en-US" sz="2200" b="1" dirty="0"/>
              <a:t>mmunodeficiency virus weakens the immune system and increases the risk of infection</a:t>
            </a:r>
            <a:endParaRPr lang="en-US" sz="2200" b="1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8EC50A60-C1DC-E2FD-6439-7DB3BB01FBAD}"/>
              </a:ext>
            </a:extLst>
          </p:cNvPr>
          <p:cNvSpPr/>
          <p:nvPr/>
        </p:nvSpPr>
        <p:spPr>
          <a:xfrm>
            <a:off x="1371600" y="3636963"/>
            <a:ext cx="2193925" cy="1309687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1584" tIns="187759" rIns="311584" bIns="187759" spcCol="1270" anchor="ctr"/>
          <a:lstStyle/>
          <a:p>
            <a:pPr algn="ctr" defTabSz="28892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6500" dirty="0"/>
              <a:t>I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0683C311-9807-003D-BEE6-0EE2987EBF39}"/>
              </a:ext>
            </a:extLst>
          </p:cNvPr>
          <p:cNvSpPr/>
          <p:nvPr/>
        </p:nvSpPr>
        <p:spPr>
          <a:xfrm>
            <a:off x="3565525" y="5143500"/>
            <a:ext cx="4283075" cy="1047750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5"/>
                </a:moveTo>
                <a:lnTo>
                  <a:pt x="1047750" y="3251185"/>
                </a:lnTo>
                <a:cubicBezTo>
                  <a:pt x="1047750" y="3423645"/>
                  <a:pt x="1042809" y="3589038"/>
                  <a:pt x="1034014" y="3710983"/>
                </a:cubicBezTo>
                <a:cubicBezTo>
                  <a:pt x="1025219" y="3832929"/>
                  <a:pt x="1013290" y="3901440"/>
                  <a:pt x="1000853" y="3901436"/>
                </a:cubicBezTo>
                <a:cubicBezTo>
                  <a:pt x="667235" y="3901436"/>
                  <a:pt x="333617" y="3901440"/>
                  <a:pt x="0" y="3901440"/>
                </a:cubicBezTo>
                <a:lnTo>
                  <a:pt x="0" y="3901440"/>
                </a:lnTo>
                <a:lnTo>
                  <a:pt x="0" y="390144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000853" y="0"/>
                </a:lnTo>
                <a:cubicBezTo>
                  <a:pt x="1013291" y="0"/>
                  <a:pt x="1025219" y="68507"/>
                  <a:pt x="1034014" y="190457"/>
                </a:cubicBezTo>
                <a:cubicBezTo>
                  <a:pt x="1042809" y="312402"/>
                  <a:pt x="1047750" y="477798"/>
                  <a:pt x="1047750" y="650255"/>
                </a:cubicBezTo>
                <a:lnTo>
                  <a:pt x="1047750" y="65025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1" tIns="89247" rIns="127346" bIns="89247" spcCol="1270" anchor="ctr"/>
          <a:lstStyle/>
          <a:p>
            <a:pPr marL="228600" lvl="1" indent="-228600" defTabSz="8890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altLang="en-US" sz="2200" b="1" dirty="0">
                <a:solidFill>
                  <a:srgbClr val="FF0000"/>
                </a:solidFill>
              </a:rPr>
              <a:t>V</a:t>
            </a:r>
            <a:r>
              <a:rPr lang="en-GB" altLang="en-US" sz="2200" b="1" dirty="0"/>
              <a:t>irus that attacks the body</a:t>
            </a:r>
            <a:endParaRPr lang="en-US" sz="2200" b="1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8C628FB6-B79F-9429-8DF0-E54117297114}"/>
              </a:ext>
            </a:extLst>
          </p:cNvPr>
          <p:cNvSpPr/>
          <p:nvPr/>
        </p:nvSpPr>
        <p:spPr>
          <a:xfrm>
            <a:off x="1371600" y="5029200"/>
            <a:ext cx="2193925" cy="1309688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1584" tIns="187759" rIns="311584" bIns="187759" spcCol="1270" anchor="ctr"/>
          <a:lstStyle/>
          <a:p>
            <a:pPr algn="ctr" defTabSz="28892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6500" dirty="0"/>
              <a:t>V</a:t>
            </a:r>
          </a:p>
        </p:txBody>
      </p:sp>
      <p:sp>
        <p:nvSpPr>
          <p:cNvPr id="23" name="7-Point Star 22">
            <a:extLst>
              <a:ext uri="{FF2B5EF4-FFF2-40B4-BE49-F238E27FC236}">
                <a16:creationId xmlns:a16="http://schemas.microsoft.com/office/drawing/2014/main" xmlns="" id="{A8EBC8DC-E6D9-BC23-884E-7DA07CF2A0EA}"/>
              </a:ext>
            </a:extLst>
          </p:cNvPr>
          <p:cNvSpPr/>
          <p:nvPr/>
        </p:nvSpPr>
        <p:spPr>
          <a:xfrm>
            <a:off x="1905000" y="228600"/>
            <a:ext cx="3810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7-Point Star 23">
            <a:extLst>
              <a:ext uri="{FF2B5EF4-FFF2-40B4-BE49-F238E27FC236}">
                <a16:creationId xmlns:a16="http://schemas.microsoft.com/office/drawing/2014/main" xmlns="" id="{89550F58-8CB9-8EFA-48AF-283F1D019128}"/>
              </a:ext>
            </a:extLst>
          </p:cNvPr>
          <p:cNvSpPr/>
          <p:nvPr/>
        </p:nvSpPr>
        <p:spPr>
          <a:xfrm>
            <a:off x="6934200" y="228600"/>
            <a:ext cx="3810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>
            <a:extLst>
              <a:ext uri="{FF2B5EF4-FFF2-40B4-BE49-F238E27FC236}">
                <a16:creationId xmlns:a16="http://schemas.microsoft.com/office/drawing/2014/main" xmlns="" id="{9ED48101-DC08-EAD9-8E50-526C3DEF3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3962400" cy="4525963"/>
          </a:xfrm>
        </p:spPr>
        <p:txBody>
          <a:bodyPr/>
          <a:lstStyle/>
          <a:p>
            <a:pPr marL="230188" indent="-230188" algn="just" eaLnBrk="1" hangingPunct="1">
              <a:buClr>
                <a:schemeClr val="accent2"/>
              </a:buClr>
            </a:pPr>
            <a:r>
              <a:rPr lang="en-GB" altLang="en-US" sz="2400"/>
              <a:t>Severity of illness is determined by amount of virus in the body (increasing viral load)  and the degree of immune suppression (decreasing CD4+ counts)</a:t>
            </a:r>
          </a:p>
          <a:p>
            <a:pPr marL="230188" indent="-230188" algn="just" eaLnBrk="1" hangingPunct="1">
              <a:buClr>
                <a:schemeClr val="accent2"/>
              </a:buClr>
            </a:pPr>
            <a:r>
              <a:rPr lang="en-GB" altLang="en-US" sz="2400"/>
              <a:t>Higher the viral load, the sooner immune suppression occurs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1A11318-DC43-2035-8031-04A1FAFF6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Stages of HIV Disease</a:t>
            </a:r>
          </a:p>
        </p:txBody>
      </p:sp>
      <p:pic>
        <p:nvPicPr>
          <p:cNvPr id="31750" name="Picture 6">
            <a:extLst>
              <a:ext uri="{FF2B5EF4-FFF2-40B4-BE49-F238E27FC236}">
                <a16:creationId xmlns:a16="http://schemas.microsoft.com/office/drawing/2014/main" xmlns="" id="{F2E81B0F-C0D8-9A8C-7463-CD6848E51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2076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>
            <a:extLst>
              <a:ext uri="{FF2B5EF4-FFF2-40B4-BE49-F238E27FC236}">
                <a16:creationId xmlns:a16="http://schemas.microsoft.com/office/drawing/2014/main" xmlns="" id="{0577ADA8-6955-4B3C-CDBE-70E38AFB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09800"/>
            <a:ext cx="2409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xmlns="" id="{DD6284CC-6CC6-A270-D023-AB929FEB4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1117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xmlns="" id="{9A0FA7C4-ED4A-BD50-5F12-8FBB0C8F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038600"/>
            <a:ext cx="184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xmlns="" id="{3B49F173-CEC0-B088-49A9-79016773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829175"/>
            <a:ext cx="2381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xmlns="" id="{55306B3D-D1B2-B5A2-0C36-B2BC8C37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108426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AB3EB3E2-D2AA-E108-C598-3DA8378E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666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A04AD8-9F29-97C3-83D1-E33B91A0D2F4}"/>
              </a:ext>
            </a:extLst>
          </p:cNvPr>
          <p:cNvSpPr txBox="1"/>
          <p:nvPr/>
        </p:nvSpPr>
        <p:spPr>
          <a:xfrm flipH="1">
            <a:off x="381000" y="762000"/>
            <a:ext cx="2239963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7030A0"/>
                </a:solidFill>
                <a:latin typeface="+mn-lt"/>
              </a:rPr>
              <a:t>Viral Load</a:t>
            </a:r>
            <a:endParaRPr lang="ar-JO" sz="2800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7D905899-2346-7C25-9724-7FD0A2F70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153400" cy="4800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Stage of AIDS</a:t>
            </a:r>
          </a:p>
          <a:p>
            <a:pPr eaLnBrk="1" hangingPunct="1"/>
            <a:r>
              <a:rPr lang="en-US" altLang="en-US" sz="2000"/>
              <a:t>More than 50% of people do not know they are HIV-infected until they become symptomatic (an indicator of advanced disease).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 Hallmarks of this stage of the disease include: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	- Opportunistic infections or malignancies	- Neuropathy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	- Rashes				                - Diarrhea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	- Recurrent vaginal candidiasis		                - Recurrent infections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	- Herpes zoster			                - Cancers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	- Thrush				                - Anemia</a:t>
            </a:r>
          </a:p>
          <a:p>
            <a:pPr eaLnBrk="1" hangingPunct="1"/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20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8B1B9134-5BFE-C92E-9AE8-54B7AF5A9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-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Stages of HIV Disease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1790AE6E-8176-ECC1-50D9-EB3CA6D2A51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808ACB8-9F2D-13A2-1436-33D9C643BED4}"/>
              </a:ext>
            </a:extLst>
          </p:cNvPr>
          <p:cNvCxnSpPr/>
          <p:nvPr/>
        </p:nvCxnSpPr>
        <p:spPr>
          <a:xfrm>
            <a:off x="457200" y="4960938"/>
            <a:ext cx="83058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8F911AF-EA3A-7BF4-D08B-7D01F068918F}"/>
              </a:ext>
            </a:extLst>
          </p:cNvPr>
          <p:cNvCxnSpPr/>
          <p:nvPr/>
        </p:nvCxnSpPr>
        <p:spPr>
          <a:xfrm rot="5400000">
            <a:off x="306388" y="4959350"/>
            <a:ext cx="304800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9544DF4-440A-1569-BDE3-2B86D86C98AE}"/>
              </a:ext>
            </a:extLst>
          </p:cNvPr>
          <p:cNvCxnSpPr/>
          <p:nvPr/>
        </p:nvCxnSpPr>
        <p:spPr>
          <a:xfrm rot="5400000">
            <a:off x="5636419" y="4958556"/>
            <a:ext cx="304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3A6E8E4-ECEA-EF07-E207-12A65BCD1394}"/>
              </a:ext>
            </a:extLst>
          </p:cNvPr>
          <p:cNvCxnSpPr/>
          <p:nvPr/>
        </p:nvCxnSpPr>
        <p:spPr>
          <a:xfrm rot="5400000">
            <a:off x="8609807" y="4958556"/>
            <a:ext cx="3048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0EEE827-DBA2-BF0E-8F36-4C132DC2CFA5}"/>
              </a:ext>
            </a:extLst>
          </p:cNvPr>
          <p:cNvCxnSpPr/>
          <p:nvPr/>
        </p:nvCxnSpPr>
        <p:spPr>
          <a:xfrm rot="5400000">
            <a:off x="2972594" y="4958556"/>
            <a:ext cx="304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FD8493-2003-CFE8-7807-72952B1069C2}"/>
              </a:ext>
            </a:extLst>
          </p:cNvPr>
          <p:cNvSpPr/>
          <p:nvPr/>
        </p:nvSpPr>
        <p:spPr>
          <a:xfrm>
            <a:off x="609600" y="5037138"/>
            <a:ext cx="2497138" cy="40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Acute/Early Infection </a:t>
            </a:r>
            <a:endParaRPr lang="ar-JO" sz="2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BA9CD9F-F7A1-A634-8B0C-A4E4CA921E3F}"/>
              </a:ext>
            </a:extLst>
          </p:cNvPr>
          <p:cNvSpPr/>
          <p:nvPr/>
        </p:nvSpPr>
        <p:spPr>
          <a:xfrm>
            <a:off x="3482975" y="5049838"/>
            <a:ext cx="22129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6699"/>
                </a:solidFill>
                <a:latin typeface="+mj-lt"/>
              </a:rPr>
              <a:t>Intermediate Stage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DEF9F2-1369-502E-7BF3-E04BC5C5D399}"/>
              </a:ext>
            </a:extLst>
          </p:cNvPr>
          <p:cNvSpPr txBox="1"/>
          <p:nvPr/>
        </p:nvSpPr>
        <p:spPr>
          <a:xfrm>
            <a:off x="990600" y="4503738"/>
            <a:ext cx="1544638" cy="40163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B050"/>
                </a:solidFill>
                <a:latin typeface="+mn-lt"/>
              </a:rPr>
              <a:t>&gt;500 cell/μL </a:t>
            </a:r>
            <a:endParaRPr lang="ar-JO" sz="2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784530-5AD4-8E3F-14A3-8615F992727F}"/>
              </a:ext>
            </a:extLst>
          </p:cNvPr>
          <p:cNvSpPr txBox="1"/>
          <p:nvPr/>
        </p:nvSpPr>
        <p:spPr>
          <a:xfrm>
            <a:off x="3575050" y="4516438"/>
            <a:ext cx="1884363" cy="4000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6699"/>
                </a:solidFill>
                <a:latin typeface="+mj-lt"/>
              </a:rPr>
              <a:t>200-500 cell/μL </a:t>
            </a:r>
            <a:endParaRPr lang="ar-JO" sz="2000" b="1" dirty="0">
              <a:solidFill>
                <a:srgbClr val="FF6699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2DDD6A3-17E0-0655-31DD-4DA74E481CB2}"/>
              </a:ext>
            </a:extLst>
          </p:cNvPr>
          <p:cNvSpPr/>
          <p:nvPr/>
        </p:nvSpPr>
        <p:spPr>
          <a:xfrm>
            <a:off x="6465888" y="5086350"/>
            <a:ext cx="16113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Arial" charset="0"/>
              </a:rPr>
              <a:t>Stage of AIDS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7C33A81-7A75-9122-A974-D427A27B1EA9}"/>
              </a:ext>
            </a:extLst>
          </p:cNvPr>
          <p:cNvSpPr/>
          <p:nvPr/>
        </p:nvSpPr>
        <p:spPr>
          <a:xfrm>
            <a:off x="6477000" y="4476750"/>
            <a:ext cx="16017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&lt; 200 cell/μL </a:t>
            </a:r>
            <a:endParaRPr lang="ar-JO" sz="2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4B29C197-C6E8-A1CC-71AF-71578EAB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828800"/>
            <a:ext cx="71024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xmlns="" id="{24C08960-8955-22BE-667A-508B34A7D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34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26AD0AB7-59C6-CD86-E199-1FBF0CF5E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3581400" cy="1143000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Oral Candidiasis (thrush)</a:t>
            </a:r>
          </a:p>
        </p:txBody>
      </p:sp>
      <p:pic>
        <p:nvPicPr>
          <p:cNvPr id="33795" name="Picture 8">
            <a:extLst>
              <a:ext uri="{FF2B5EF4-FFF2-40B4-BE49-F238E27FC236}">
                <a16:creationId xmlns:a16="http://schemas.microsoft.com/office/drawing/2014/main" xmlns="" id="{86DC4E70-72D5-F0AD-4F6B-A57B2562D2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00" y="304800"/>
            <a:ext cx="4183063" cy="3365500"/>
          </a:xfr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03A8A71-01C6-761D-6B49-EEB9E099C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910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Oral Hairy </a:t>
            </a:r>
            <a:r>
              <a:rPr lang="en-US" sz="3200" dirty="0" err="1">
                <a:latin typeface="+mj-lt"/>
                <a:ea typeface="+mj-ea"/>
                <a:cs typeface="+mj-cs"/>
              </a:rPr>
              <a:t>Leukoplakia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AEF8C6-1F9F-5DE9-C775-6EAB96D19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3810000"/>
            <a:ext cx="4254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DD5656-762C-2D71-DCC9-1429D6E4C0FA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5127625"/>
            <a:ext cx="3962400" cy="1273175"/>
          </a:xfrm>
          <a:prstGeom prst="rect">
            <a:avLst/>
          </a:prstGeom>
        </p:spPr>
        <p:txBody>
          <a:bodyPr/>
          <a:lstStyle/>
          <a:p>
            <a:pPr indent="-342900" eaLnBrk="1" hangingPunct="1">
              <a:spcBef>
                <a:spcPct val="20000"/>
              </a:spcBef>
              <a:defRPr/>
            </a:pPr>
            <a:r>
              <a:rPr lang="en-US" sz="2400" dirty="0">
                <a:latin typeface="+mn-lt"/>
                <a:cs typeface="+mn-cs"/>
              </a:rPr>
              <a:t> Due to the Epstein-Barr virus under </a:t>
            </a:r>
            <a:r>
              <a:rPr lang="en-US" sz="2400" dirty="0" err="1">
                <a:latin typeface="+mn-lt"/>
                <a:cs typeface="+mn-cs"/>
              </a:rPr>
              <a:t>immunosuppressed</a:t>
            </a:r>
            <a:r>
              <a:rPr lang="en-US" sz="2400" dirty="0">
                <a:latin typeface="+mn-lt"/>
                <a:cs typeface="+mn-cs"/>
              </a:rPr>
              <a:t> conditions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A8353-0D48-486E-003C-8A966428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312738"/>
            <a:ext cx="8493124" cy="1143000"/>
          </a:xfrm>
        </p:spPr>
        <p:txBody>
          <a:bodyPr rtlCol="0" anchor="t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l">
              <a:defRPr/>
            </a:pPr>
            <a:r>
              <a:rPr lang="en-US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Laboratory Diagnosis:</a:t>
            </a:r>
            <a:br>
              <a:rPr lang="en-US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en-US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0963" name="Content Placeholder 5">
            <a:extLst>
              <a:ext uri="{FF2B5EF4-FFF2-40B4-BE49-F238E27FC236}">
                <a16:creationId xmlns:a16="http://schemas.microsoft.com/office/drawing/2014/main" xmlns="" id="{1E0F5495-7970-EA01-F164-03A6F418BD5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81013" y="1219200"/>
            <a:ext cx="5386387" cy="447992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Detecting antibody with ELISA.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Western blot as confirmatory test.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Determine the “viral load”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PCR.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OraQuick is a rapid screening immunoassay for HIV antibody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p24 antigen test or viral culture.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4" name="Picture 2" descr="Image result for elisa for hiv">
            <a:extLst>
              <a:ext uri="{FF2B5EF4-FFF2-40B4-BE49-F238E27FC236}">
                <a16:creationId xmlns:a16="http://schemas.microsoft.com/office/drawing/2014/main" xmlns="" id="{89DB85FF-DB5D-4183-52DC-29A2CBAD5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90600"/>
            <a:ext cx="20574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AutoShape 4" descr="Image result for oraquick">
            <a:extLst>
              <a:ext uri="{FF2B5EF4-FFF2-40B4-BE49-F238E27FC236}">
                <a16:creationId xmlns:a16="http://schemas.microsoft.com/office/drawing/2014/main" xmlns="" id="{B01AF4EF-9D15-689F-1C22-0EEE0E6EFE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40966" name="AutoShape 9" descr="Image result for oraquick blood test HIV">
            <a:extLst>
              <a:ext uri="{FF2B5EF4-FFF2-40B4-BE49-F238E27FC236}">
                <a16:creationId xmlns:a16="http://schemas.microsoft.com/office/drawing/2014/main" xmlns="" id="{8A12C782-FDE7-4CCA-7C03-DFFA903290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40967" name="Group 6">
            <a:extLst>
              <a:ext uri="{FF2B5EF4-FFF2-40B4-BE49-F238E27FC236}">
                <a16:creationId xmlns:a16="http://schemas.microsoft.com/office/drawing/2014/main" xmlns="" id="{9AAD91E8-12F2-C79F-5D28-1FFA8C49EE4A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2819400"/>
            <a:ext cx="3003550" cy="1530350"/>
            <a:chOff x="5919355" y="2819400"/>
            <a:chExt cx="3003804" cy="1530927"/>
          </a:xfrm>
        </p:grpSpPr>
        <p:pic>
          <p:nvPicPr>
            <p:cNvPr id="40969" name="Picture 7" descr="OraQuick Positive Negative Results Image">
              <a:extLst>
                <a:ext uri="{FF2B5EF4-FFF2-40B4-BE49-F238E27FC236}">
                  <a16:creationId xmlns:a16="http://schemas.microsoft.com/office/drawing/2014/main" xmlns="" id="{C4945166-38C5-1679-C3B7-60E0B39CD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1559" y="2819400"/>
              <a:ext cx="1371600" cy="1530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0" name="Picture 10">
              <a:extLst>
                <a:ext uri="{FF2B5EF4-FFF2-40B4-BE49-F238E27FC236}">
                  <a16:creationId xmlns:a16="http://schemas.microsoft.com/office/drawing/2014/main" xmlns="" id="{A600BBB2-D3CA-74B0-1824-7ACF8B1A63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30"/>
            <a:stretch>
              <a:fillRect/>
            </a:stretch>
          </p:blipFill>
          <p:spPr bwMode="auto">
            <a:xfrm>
              <a:off x="5919355" y="2819400"/>
              <a:ext cx="1632204" cy="1530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68" name="Picture 12" descr="https://o.quizlet.com/8i-kHfOW4By.uaRoRy1kxQ.jpg">
            <a:extLst>
              <a:ext uri="{FF2B5EF4-FFF2-40B4-BE49-F238E27FC236}">
                <a16:creationId xmlns:a16="http://schemas.microsoft.com/office/drawing/2014/main" xmlns="" id="{94764728-14CA-1A15-F2C4-5328C341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495800"/>
            <a:ext cx="274161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xmlns="" id="{16980BDC-F488-A0C3-4171-0F743D398F6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762000"/>
            <a:ext cx="5715000" cy="3536950"/>
            <a:chOff x="76200" y="321001"/>
            <a:chExt cx="9357819" cy="619303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956CCD3-1636-AB45-6139-AB5E05B87CA5}"/>
                </a:ext>
              </a:extLst>
            </p:cNvPr>
            <p:cNvSpPr/>
            <p:nvPr/>
          </p:nvSpPr>
          <p:spPr bwMode="auto">
            <a:xfrm>
              <a:off x="2574219" y="1363366"/>
              <a:ext cx="4988237" cy="4111084"/>
            </a:xfrm>
            <a:prstGeom prst="ellipse">
              <a:avLst/>
            </a:prstGeom>
            <a:noFill/>
            <a:ln w="1016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4D2A06E-FACC-BEAB-97B7-416690CEB05D}"/>
                </a:ext>
              </a:extLst>
            </p:cNvPr>
            <p:cNvSpPr/>
            <p:nvPr/>
          </p:nvSpPr>
          <p:spPr>
            <a:xfrm>
              <a:off x="2756176" y="1532923"/>
              <a:ext cx="4621723" cy="3771970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pic>
          <p:nvPicPr>
            <p:cNvPr id="42015" name="Picture 3">
              <a:extLst>
                <a:ext uri="{FF2B5EF4-FFF2-40B4-BE49-F238E27FC236}">
                  <a16:creationId xmlns:a16="http://schemas.microsoft.com/office/drawing/2014/main" xmlns="" id="{60453CF9-658C-AA45-AC76-580C4A5FE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488" y="1757363"/>
              <a:ext cx="1936750" cy="326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4">
              <a:extLst>
                <a:ext uri="{FF2B5EF4-FFF2-40B4-BE49-F238E27FC236}">
                  <a16:creationId xmlns:a16="http://schemas.microsoft.com/office/drawing/2014/main" xmlns="" id="{4F257630-678F-BDE4-234B-6D5467B02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544763"/>
              <a:ext cx="8001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2C9D237-5259-09F3-2C28-B10C0B49209C}"/>
                </a:ext>
              </a:extLst>
            </p:cNvPr>
            <p:cNvCxnSpPr>
              <a:stCxn id="57" idx="5"/>
            </p:cNvCxnSpPr>
            <p:nvPr/>
          </p:nvCxnSpPr>
          <p:spPr>
            <a:xfrm rot="16200000" flipH="1">
              <a:off x="2621644" y="1758729"/>
              <a:ext cx="461420" cy="66024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8287F45-FB72-12E5-32AC-C9CF6920DBAA}"/>
                </a:ext>
              </a:extLst>
            </p:cNvPr>
            <p:cNvCxnSpPr/>
            <p:nvPr/>
          </p:nvCxnSpPr>
          <p:spPr>
            <a:xfrm>
              <a:off x="2270089" y="3108979"/>
              <a:ext cx="486088" cy="55593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8767E41-F238-04DD-3D6D-483ADEA1FF8B}"/>
                </a:ext>
              </a:extLst>
            </p:cNvPr>
            <p:cNvCxnSpPr/>
            <p:nvPr/>
          </p:nvCxnSpPr>
          <p:spPr>
            <a:xfrm flipV="1">
              <a:off x="2696389" y="4515476"/>
              <a:ext cx="486088" cy="280743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3FED4A7-61C1-13A5-CE27-7DDCAB452C72}"/>
                </a:ext>
              </a:extLst>
            </p:cNvPr>
            <p:cNvCxnSpPr/>
            <p:nvPr/>
          </p:nvCxnSpPr>
          <p:spPr>
            <a:xfrm rot="16200000" flipH="1">
              <a:off x="3684360" y="1351764"/>
              <a:ext cx="394709" cy="30672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BDD7661-B943-B74E-C642-305BC00CD540}"/>
                </a:ext>
              </a:extLst>
            </p:cNvPr>
            <p:cNvCxnSpPr/>
            <p:nvPr/>
          </p:nvCxnSpPr>
          <p:spPr>
            <a:xfrm flipV="1">
              <a:off x="7133556" y="2319562"/>
              <a:ext cx="488686" cy="283523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5BBEEE8-591F-B9FC-97E8-67EB66702A66}"/>
                </a:ext>
              </a:extLst>
            </p:cNvPr>
            <p:cNvCxnSpPr/>
            <p:nvPr/>
          </p:nvCxnSpPr>
          <p:spPr>
            <a:xfrm flipV="1">
              <a:off x="7377899" y="3108979"/>
              <a:ext cx="486086" cy="11118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55FB133F-6C64-343A-B8F7-F097C879C11E}"/>
                </a:ext>
              </a:extLst>
            </p:cNvPr>
            <p:cNvCxnSpPr/>
            <p:nvPr/>
          </p:nvCxnSpPr>
          <p:spPr>
            <a:xfrm flipV="1">
              <a:off x="6832026" y="1872039"/>
              <a:ext cx="423700" cy="33633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E88CBF08-3763-9B58-01BC-B2AE6D068776}"/>
                </a:ext>
              </a:extLst>
            </p:cNvPr>
            <p:cNvCxnSpPr/>
            <p:nvPr/>
          </p:nvCxnSpPr>
          <p:spPr>
            <a:xfrm rot="5400000" flipH="1" flipV="1">
              <a:off x="4871072" y="1336960"/>
              <a:ext cx="391928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F3EC460-4203-D302-91FC-7711FDE0E213}"/>
                </a:ext>
              </a:extLst>
            </p:cNvPr>
            <p:cNvCxnSpPr/>
            <p:nvPr/>
          </p:nvCxnSpPr>
          <p:spPr>
            <a:xfrm rot="5400000" flipH="1" flipV="1">
              <a:off x="3472598" y="5038156"/>
              <a:ext cx="391930" cy="36391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98823490-6C19-1317-C176-781BB5FCC006}"/>
                </a:ext>
              </a:extLst>
            </p:cNvPr>
            <p:cNvCxnSpPr>
              <a:stCxn id="68" idx="0"/>
            </p:cNvCxnSpPr>
            <p:nvPr/>
          </p:nvCxnSpPr>
          <p:spPr>
            <a:xfrm rot="5400000" flipH="1" flipV="1">
              <a:off x="4625933" y="5441869"/>
              <a:ext cx="336335" cy="6238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3FC27798-151A-E1C1-9B67-FF0F0EA57543}"/>
                </a:ext>
              </a:extLst>
            </p:cNvPr>
            <p:cNvCxnSpPr>
              <a:stCxn id="66" idx="0"/>
            </p:cNvCxnSpPr>
            <p:nvPr/>
          </p:nvCxnSpPr>
          <p:spPr>
            <a:xfrm rot="16200000" flipV="1">
              <a:off x="5591015" y="5279402"/>
              <a:ext cx="394709" cy="10657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5227912A-2AC8-9567-C991-C364B9F1214E}"/>
                </a:ext>
              </a:extLst>
            </p:cNvPr>
            <p:cNvCxnSpPr/>
            <p:nvPr/>
          </p:nvCxnSpPr>
          <p:spPr>
            <a:xfrm rot="10800000">
              <a:off x="6769641" y="4685033"/>
              <a:ext cx="426301" cy="33911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43184974-C199-BE51-3E74-F734C96A718A}"/>
                </a:ext>
              </a:extLst>
            </p:cNvPr>
            <p:cNvCxnSpPr/>
            <p:nvPr/>
          </p:nvCxnSpPr>
          <p:spPr>
            <a:xfrm rot="10800000">
              <a:off x="7255727" y="4009582"/>
              <a:ext cx="488686" cy="16955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425CF018-CE69-2D45-EAAF-C6B3F103EABE}"/>
                </a:ext>
              </a:extLst>
            </p:cNvPr>
            <p:cNvSpPr/>
            <p:nvPr/>
          </p:nvSpPr>
          <p:spPr>
            <a:xfrm rot="19880238">
              <a:off x="3486605" y="1082622"/>
              <a:ext cx="363915" cy="225152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038EF3B6-F9ED-AFFB-3BF8-33D272C8E23F}"/>
                </a:ext>
              </a:extLst>
            </p:cNvPr>
            <p:cNvSpPr/>
            <p:nvPr/>
          </p:nvSpPr>
          <p:spPr>
            <a:xfrm rot="3452995">
              <a:off x="2451848" y="4749857"/>
              <a:ext cx="366912" cy="226146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13B9E995-4715-5566-5405-DBF84012FD44}"/>
                </a:ext>
              </a:extLst>
            </p:cNvPr>
            <p:cNvSpPr/>
            <p:nvPr/>
          </p:nvSpPr>
          <p:spPr>
            <a:xfrm rot="2478485">
              <a:off x="3242262" y="5416079"/>
              <a:ext cx="366515" cy="225150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400E3F30-94FC-11C9-C252-572B13CC9FD9}"/>
                </a:ext>
              </a:extLst>
            </p:cNvPr>
            <p:cNvSpPr/>
            <p:nvPr/>
          </p:nvSpPr>
          <p:spPr>
            <a:xfrm rot="5400000">
              <a:off x="1990544" y="2997296"/>
              <a:ext cx="364133" cy="226146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57CBD9C6-FD31-99DB-3DB8-3E2F88A72B65}"/>
                </a:ext>
              </a:extLst>
            </p:cNvPr>
            <p:cNvSpPr/>
            <p:nvPr/>
          </p:nvSpPr>
          <p:spPr>
            <a:xfrm>
              <a:off x="2210303" y="1599635"/>
              <a:ext cx="363915" cy="302981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537BC4EB-02CE-4473-18C6-6681508F3FC5}"/>
                </a:ext>
              </a:extLst>
            </p:cNvPr>
            <p:cNvSpPr/>
            <p:nvPr/>
          </p:nvSpPr>
          <p:spPr>
            <a:xfrm rot="3030423">
              <a:off x="7184135" y="1699204"/>
              <a:ext cx="364132" cy="226146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5DFFB580-D677-698F-67DA-5885E9AFDAB9}"/>
                </a:ext>
              </a:extLst>
            </p:cNvPr>
            <p:cNvSpPr/>
            <p:nvPr/>
          </p:nvSpPr>
          <p:spPr>
            <a:xfrm>
              <a:off x="4885079" y="913065"/>
              <a:ext cx="363915" cy="227930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1B44B8F9-095B-5F60-728C-4965A849FFEE}"/>
                </a:ext>
              </a:extLst>
            </p:cNvPr>
            <p:cNvSpPr/>
            <p:nvPr/>
          </p:nvSpPr>
          <p:spPr>
            <a:xfrm rot="17577345">
              <a:off x="7695726" y="4113861"/>
              <a:ext cx="339116" cy="241744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70B63908-F41B-3871-DE62-727699AC0FBE}"/>
                </a:ext>
              </a:extLst>
            </p:cNvPr>
            <p:cNvSpPr/>
            <p:nvPr/>
          </p:nvSpPr>
          <p:spPr>
            <a:xfrm rot="4268179">
              <a:off x="7831385" y="2938921"/>
              <a:ext cx="364132" cy="226148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11CF3581-47B1-5992-4CE8-12FA4E5755A0}"/>
                </a:ext>
              </a:extLst>
            </p:cNvPr>
            <p:cNvSpPr/>
            <p:nvPr/>
          </p:nvSpPr>
          <p:spPr>
            <a:xfrm rot="2640749">
              <a:off x="7562455" y="2152783"/>
              <a:ext cx="361317" cy="225150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73DDC03A-BFF6-CDAC-F38A-A379CC56F67B}"/>
                </a:ext>
              </a:extLst>
            </p:cNvPr>
            <p:cNvSpPr/>
            <p:nvPr/>
          </p:nvSpPr>
          <p:spPr>
            <a:xfrm rot="21048675">
              <a:off x="5675295" y="5530043"/>
              <a:ext cx="363915" cy="225152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66D182DB-BD98-2804-EFDD-2F1426244B37}"/>
                </a:ext>
              </a:extLst>
            </p:cNvPr>
            <p:cNvSpPr/>
            <p:nvPr/>
          </p:nvSpPr>
          <p:spPr>
            <a:xfrm rot="19365210">
              <a:off x="7073769" y="5024149"/>
              <a:ext cx="366515" cy="225152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4F353B57-3965-CDEA-E995-D19305492E69}"/>
                </a:ext>
              </a:extLst>
            </p:cNvPr>
            <p:cNvSpPr/>
            <p:nvPr/>
          </p:nvSpPr>
          <p:spPr>
            <a:xfrm>
              <a:off x="4580951" y="5641229"/>
              <a:ext cx="363915" cy="225152"/>
            </a:xfrm>
            <a:prstGeom prst="ellips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D975D30A-CD17-45B5-76E1-2DE90CA1A429}"/>
                </a:ext>
              </a:extLst>
            </p:cNvPr>
            <p:cNvSpPr txBox="1"/>
            <p:nvPr/>
          </p:nvSpPr>
          <p:spPr>
            <a:xfrm>
              <a:off x="1698222" y="988114"/>
              <a:ext cx="1255508" cy="64765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+mj-lt"/>
                </a:rPr>
                <a:t>gp120</a:t>
              </a:r>
              <a:endParaRPr lang="ar-JO" dirty="0">
                <a:latin typeface="+mj-lt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51F1BAA2-2FE0-6FE0-ECED-FBD5E45D2D05}"/>
                </a:ext>
              </a:extLst>
            </p:cNvPr>
            <p:cNvSpPr txBox="1"/>
            <p:nvPr/>
          </p:nvSpPr>
          <p:spPr>
            <a:xfrm>
              <a:off x="1822993" y="1922073"/>
              <a:ext cx="1063153" cy="64765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+mj-lt"/>
                </a:rPr>
                <a:t>gp41</a:t>
              </a:r>
              <a:endParaRPr lang="ar-JO" dirty="0">
                <a:latin typeface="+mj-lt"/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xmlns="" id="{6034FA85-CCEF-893F-83AC-6304E91A74AE}"/>
                </a:ext>
              </a:extLst>
            </p:cNvPr>
            <p:cNvCxnSpPr/>
            <p:nvPr/>
          </p:nvCxnSpPr>
          <p:spPr>
            <a:xfrm flipV="1">
              <a:off x="1752810" y="3656567"/>
              <a:ext cx="2490220" cy="411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xmlns="" id="{A6A28EB6-9AE9-7302-1837-6575C7F60EC9}"/>
                </a:ext>
              </a:extLst>
            </p:cNvPr>
            <p:cNvCxnSpPr/>
            <p:nvPr/>
          </p:nvCxnSpPr>
          <p:spPr>
            <a:xfrm flipV="1">
              <a:off x="2589815" y="4037378"/>
              <a:ext cx="2438232" cy="14481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34B646EE-772F-206E-F49F-5C94FD5AC4DC}"/>
                </a:ext>
              </a:extLst>
            </p:cNvPr>
            <p:cNvSpPr/>
            <p:nvPr/>
          </p:nvSpPr>
          <p:spPr>
            <a:xfrm>
              <a:off x="76200" y="5571739"/>
              <a:ext cx="4309796" cy="644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latin typeface="+mj-lt"/>
                </a:rPr>
                <a:t>Polymerase (</a:t>
              </a:r>
              <a:r>
                <a:rPr lang="en-US" b="1" dirty="0" err="1">
                  <a:latin typeface="+mj-lt"/>
                </a:rPr>
                <a:t>Pol</a:t>
              </a:r>
              <a:r>
                <a:rPr lang="en-US" b="1" dirty="0">
                  <a:latin typeface="+mj-lt"/>
                </a:rPr>
                <a:t>) proteins</a:t>
              </a:r>
              <a:endParaRPr lang="ar-JO" dirty="0">
                <a:latin typeface="+mj-lt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0A883AB0-E034-9600-33AC-CDA2B9A86700}"/>
                </a:ext>
              </a:extLst>
            </p:cNvPr>
            <p:cNvSpPr/>
            <p:nvPr/>
          </p:nvSpPr>
          <p:spPr>
            <a:xfrm>
              <a:off x="476507" y="4076293"/>
              <a:ext cx="2219883" cy="647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+mj-lt"/>
                </a:rPr>
                <a:t>p24 and p15</a:t>
              </a:r>
              <a:endParaRPr lang="ar-JO" dirty="0">
                <a:latin typeface="+mj-lt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AC3BB296-E97D-1A6D-4F89-2F108D3108CC}"/>
                </a:ext>
              </a:extLst>
            </p:cNvPr>
            <p:cNvSpPr/>
            <p:nvPr/>
          </p:nvSpPr>
          <p:spPr>
            <a:xfrm>
              <a:off x="5410157" y="4268087"/>
              <a:ext cx="153365" cy="1528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xmlns="" id="{B3B72FBB-F183-7903-0233-0F9A8520EFEB}"/>
                </a:ext>
              </a:extLst>
            </p:cNvPr>
            <p:cNvCxnSpPr/>
            <p:nvPr/>
          </p:nvCxnSpPr>
          <p:spPr>
            <a:xfrm rot="16200000" flipV="1">
              <a:off x="5552406" y="4409847"/>
              <a:ext cx="1545479" cy="15232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640C64C3-D3F6-AB74-E4F8-CEDB4B1C648A}"/>
                </a:ext>
              </a:extLst>
            </p:cNvPr>
            <p:cNvSpPr txBox="1"/>
            <p:nvPr/>
          </p:nvSpPr>
          <p:spPr>
            <a:xfrm>
              <a:off x="6325144" y="5866380"/>
              <a:ext cx="3108875" cy="647655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latin typeface="+mj-lt"/>
                </a:rPr>
                <a:t>Protease</a:t>
              </a:r>
              <a:endParaRPr lang="ar-JO" b="1" dirty="0">
                <a:latin typeface="+mj-lt"/>
              </a:endParaRP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xmlns="" id="{73AB5514-70BB-DD28-33F2-9629B5B3D8BB}"/>
                </a:ext>
              </a:extLst>
            </p:cNvPr>
            <p:cNvCxnSpPr/>
            <p:nvPr/>
          </p:nvCxnSpPr>
          <p:spPr>
            <a:xfrm flipV="1">
              <a:off x="1370698" y="3581518"/>
              <a:ext cx="1372480" cy="1528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0DB79577-5332-177E-3A49-83DF9B4A0B8D}"/>
                </a:ext>
              </a:extLst>
            </p:cNvPr>
            <p:cNvSpPr txBox="1"/>
            <p:nvPr/>
          </p:nvSpPr>
          <p:spPr>
            <a:xfrm>
              <a:off x="450513" y="3409180"/>
              <a:ext cx="883794" cy="64765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+mj-lt"/>
                </a:rPr>
                <a:t>p17</a:t>
              </a:r>
              <a:endParaRPr lang="ar-JO" dirty="0">
                <a:latin typeface="+mj-lt"/>
              </a:endParaRP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xmlns="" id="{36027748-275F-3DF4-82BA-D95A6517C28F}"/>
                </a:ext>
              </a:extLst>
            </p:cNvPr>
            <p:cNvCxnSpPr/>
            <p:nvPr/>
          </p:nvCxnSpPr>
          <p:spPr>
            <a:xfrm rot="10800000" flipV="1">
              <a:off x="6325144" y="913065"/>
              <a:ext cx="761623" cy="6865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33728B60-5618-2C9E-0648-A2A39A3CDDC7}"/>
                </a:ext>
              </a:extLst>
            </p:cNvPr>
            <p:cNvSpPr txBox="1"/>
            <p:nvPr/>
          </p:nvSpPr>
          <p:spPr>
            <a:xfrm>
              <a:off x="6439517" y="321001"/>
              <a:ext cx="1520646" cy="64765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+mj-lt"/>
                </a:rPr>
                <a:t>Envelop</a:t>
              </a:r>
              <a:endParaRPr lang="ar-JO" dirty="0">
                <a:latin typeface="+mj-lt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09B49B8-CE00-2D01-688E-7E771763D2B0}"/>
              </a:ext>
            </a:extLst>
          </p:cNvPr>
          <p:cNvSpPr txBox="1"/>
          <p:nvPr/>
        </p:nvSpPr>
        <p:spPr>
          <a:xfrm>
            <a:off x="3581400" y="-76200"/>
            <a:ext cx="2124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dirty="0">
                <a:latin typeface="+mj-lt"/>
                <a:cs typeface="Arial" charset="0"/>
              </a:rPr>
              <a:t>Treatment</a:t>
            </a:r>
          </a:p>
        </p:txBody>
      </p:sp>
      <p:grpSp>
        <p:nvGrpSpPr>
          <p:cNvPr id="4" name="Group 73">
            <a:extLst>
              <a:ext uri="{FF2B5EF4-FFF2-40B4-BE49-F238E27FC236}">
                <a16:creationId xmlns:a16="http://schemas.microsoft.com/office/drawing/2014/main" xmlns="" id="{54E3BBBF-3CDB-2A73-74FB-3FF3D2B4E614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295400"/>
            <a:ext cx="3048000" cy="2514600"/>
            <a:chOff x="5562600" y="1600200"/>
            <a:chExt cx="2743200" cy="2133600"/>
          </a:xfrm>
        </p:grpSpPr>
        <p:grpSp>
          <p:nvGrpSpPr>
            <p:cNvPr id="42002" name="Group 71">
              <a:extLst>
                <a:ext uri="{FF2B5EF4-FFF2-40B4-BE49-F238E27FC236}">
                  <a16:creationId xmlns:a16="http://schemas.microsoft.com/office/drawing/2014/main" xmlns="" id="{C3FB0A02-253E-DA8A-57F8-7F6F394F0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600" y="1600200"/>
              <a:ext cx="2743200" cy="2133600"/>
              <a:chOff x="5029200" y="1447800"/>
              <a:chExt cx="3886200" cy="3048000"/>
            </a:xfrm>
          </p:grpSpPr>
          <p:grpSp>
            <p:nvGrpSpPr>
              <p:cNvPr id="42004" name="Group 32">
                <a:extLst>
                  <a:ext uri="{FF2B5EF4-FFF2-40B4-BE49-F238E27FC236}">
                    <a16:creationId xmlns:a16="http://schemas.microsoft.com/office/drawing/2014/main" xmlns="" id="{EB7DE6A8-8F20-FBA1-4641-053B1124A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9200" y="1447800"/>
                <a:ext cx="3886200" cy="3048000"/>
                <a:chOff x="5029200" y="1524000"/>
                <a:chExt cx="3886200" cy="3048000"/>
              </a:xfrm>
            </p:grpSpPr>
            <p:grpSp>
              <p:nvGrpSpPr>
                <p:cNvPr id="42006" name="Group 9">
                  <a:extLst>
                    <a:ext uri="{FF2B5EF4-FFF2-40B4-BE49-F238E27FC236}">
                      <a16:creationId xmlns:a16="http://schemas.microsoft.com/office/drawing/2014/main" xmlns="" id="{C31FC3CF-F5F3-E114-6D57-144D2CA9F2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38800" y="1524000"/>
                  <a:ext cx="3276600" cy="3048000"/>
                  <a:chOff x="5791200" y="838200"/>
                  <a:chExt cx="2895600" cy="2743200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xmlns="" id="{ADB4A677-CE5E-D4A6-DC2D-F1A7559CEE03}"/>
                      </a:ext>
                    </a:extLst>
                  </p:cNvPr>
                  <p:cNvSpPr/>
                  <p:nvPr/>
                </p:nvSpPr>
                <p:spPr>
                  <a:xfrm>
                    <a:off x="5790885" y="838200"/>
                    <a:ext cx="2895915" cy="2743200"/>
                  </a:xfrm>
                  <a:prstGeom prst="ellipse">
                    <a:avLst/>
                  </a:prstGeom>
                  <a:noFill/>
                  <a:ln w="444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xmlns="" id="{1FBDEF9F-8BB7-E4D1-3FB1-5587A346AEEC}"/>
                      </a:ext>
                    </a:extLst>
                  </p:cNvPr>
                  <p:cNvSpPr txBox="1"/>
                  <p:nvPr/>
                </p:nvSpPr>
                <p:spPr>
                  <a:xfrm>
                    <a:off x="6298877" y="1944832"/>
                    <a:ext cx="1804804" cy="436418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hangingPunct="1">
                      <a:defRPr/>
                    </a:pPr>
                    <a:r>
                      <a:rPr lang="en-US" sz="2000" b="1" dirty="0">
                        <a:latin typeface="+mj-lt"/>
                        <a:cs typeface="Arial" charset="0"/>
                      </a:rPr>
                      <a:t>T-helper cells</a:t>
                    </a:r>
                  </a:p>
                </p:txBody>
              </p:sp>
            </p:grpSp>
            <p:grpSp>
              <p:nvGrpSpPr>
                <p:cNvPr id="42007" name="Group 30">
                  <a:extLst>
                    <a:ext uri="{FF2B5EF4-FFF2-40B4-BE49-F238E27FC236}">
                      <a16:creationId xmlns:a16="http://schemas.microsoft.com/office/drawing/2014/main" xmlns="" id="{4A8C1E6A-F90C-9948-6520-CCCC11EB04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29200" y="2895600"/>
                  <a:ext cx="914400" cy="350838"/>
                  <a:chOff x="5943600" y="4876800"/>
                  <a:chExt cx="914400" cy="350838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xmlns="" id="{51D23097-94BB-A28E-5311-2BD7FF7F0765}"/>
                      </a:ext>
                    </a:extLst>
                  </p:cNvPr>
                  <p:cNvCxnSpPr/>
                  <p:nvPr/>
                </p:nvCxnSpPr>
                <p:spPr>
                  <a:xfrm>
                    <a:off x="6401038" y="5029200"/>
                    <a:ext cx="457438" cy="1925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xmlns="" id="{87E86C51-CBEC-203A-4826-800563B93C3F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5943600" y="4877185"/>
                    <a:ext cx="457438" cy="152015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xmlns="" id="{333A265D-6F01-7F8B-ED16-0B1277D842B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943600" y="5029200"/>
                    <a:ext cx="491848" cy="19819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xmlns="" id="{1DCDE8AB-A7B0-178C-BA1B-689F4B7F8C7C}"/>
                  </a:ext>
                </a:extLst>
              </p:cNvPr>
              <p:cNvSpPr/>
              <p:nvPr/>
            </p:nvSpPr>
            <p:spPr>
              <a:xfrm rot="2559005">
                <a:off x="5962293" y="1559406"/>
                <a:ext cx="374451" cy="694652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hangingPunct="1">
                  <a:defRPr/>
                </a:pPr>
                <a:endParaRPr lang="ar-JO">
                  <a:latin typeface="+mj-lt"/>
                </a:endParaRPr>
              </a:p>
            </p:txBody>
          </p:sp>
        </p:grp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xmlns="" id="{6EFC4F51-DAA3-6C27-14BD-EC5DAAE7DD49}"/>
                </a:ext>
              </a:extLst>
            </p:cNvPr>
            <p:cNvSpPr/>
            <p:nvPr/>
          </p:nvSpPr>
          <p:spPr>
            <a:xfrm rot="12072791">
              <a:off x="6072664" y="3197706"/>
              <a:ext cx="481488" cy="381193"/>
            </a:xfrm>
            <a:custGeom>
              <a:avLst/>
              <a:gdLst>
                <a:gd name="connsiteX0" fmla="*/ 148081 w 248094"/>
                <a:gd name="connsiteY0" fmla="*/ 85725 h 344264"/>
                <a:gd name="connsiteX1" fmla="*/ 176656 w 248094"/>
                <a:gd name="connsiteY1" fmla="*/ 128588 h 344264"/>
                <a:gd name="connsiteX2" fmla="*/ 219519 w 248094"/>
                <a:gd name="connsiteY2" fmla="*/ 171450 h 344264"/>
                <a:gd name="connsiteX3" fmla="*/ 248094 w 248094"/>
                <a:gd name="connsiteY3" fmla="*/ 257175 h 344264"/>
                <a:gd name="connsiteX4" fmla="*/ 233806 w 248094"/>
                <a:gd name="connsiteY4" fmla="*/ 328613 h 344264"/>
                <a:gd name="connsiteX5" fmla="*/ 190944 w 248094"/>
                <a:gd name="connsiteY5" fmla="*/ 342900 h 344264"/>
                <a:gd name="connsiteX6" fmla="*/ 76644 w 248094"/>
                <a:gd name="connsiteY6" fmla="*/ 314325 h 344264"/>
                <a:gd name="connsiteX7" fmla="*/ 5206 w 248094"/>
                <a:gd name="connsiteY7" fmla="*/ 228600 h 344264"/>
                <a:gd name="connsiteX8" fmla="*/ 33781 w 248094"/>
                <a:gd name="connsiteY8" fmla="*/ 0 h 344264"/>
                <a:gd name="connsiteX9" fmla="*/ 148081 w 248094"/>
                <a:gd name="connsiteY9" fmla="*/ 28575 h 344264"/>
                <a:gd name="connsiteX10" fmla="*/ 219519 w 248094"/>
                <a:gd name="connsiteY10" fmla="*/ 157163 h 344264"/>
                <a:gd name="connsiteX11" fmla="*/ 248094 w 248094"/>
                <a:gd name="connsiteY11" fmla="*/ 157163 h 3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094" h="344264">
                  <a:moveTo>
                    <a:pt x="148081" y="85725"/>
                  </a:moveTo>
                  <a:cubicBezTo>
                    <a:pt x="157606" y="100013"/>
                    <a:pt x="165663" y="115396"/>
                    <a:pt x="176656" y="128588"/>
                  </a:cubicBezTo>
                  <a:cubicBezTo>
                    <a:pt x="189591" y="144110"/>
                    <a:pt x="209706" y="153787"/>
                    <a:pt x="219519" y="171450"/>
                  </a:cubicBezTo>
                  <a:cubicBezTo>
                    <a:pt x="234147" y="197780"/>
                    <a:pt x="248094" y="257175"/>
                    <a:pt x="248094" y="257175"/>
                  </a:cubicBezTo>
                  <a:cubicBezTo>
                    <a:pt x="243331" y="280988"/>
                    <a:pt x="247276" y="308407"/>
                    <a:pt x="233806" y="328613"/>
                  </a:cubicBezTo>
                  <a:cubicBezTo>
                    <a:pt x="225452" y="341144"/>
                    <a:pt x="205942" y="344264"/>
                    <a:pt x="190944" y="342900"/>
                  </a:cubicBezTo>
                  <a:cubicBezTo>
                    <a:pt x="151833" y="339344"/>
                    <a:pt x="114744" y="323850"/>
                    <a:pt x="76644" y="314325"/>
                  </a:cubicBezTo>
                  <a:cubicBezTo>
                    <a:pt x="66650" y="304332"/>
                    <a:pt x="6736" y="250023"/>
                    <a:pt x="5206" y="228600"/>
                  </a:cubicBezTo>
                  <a:cubicBezTo>
                    <a:pt x="0" y="155719"/>
                    <a:pt x="19192" y="72947"/>
                    <a:pt x="33781" y="0"/>
                  </a:cubicBezTo>
                  <a:cubicBezTo>
                    <a:pt x="130010" y="16039"/>
                    <a:pt x="93595" y="1333"/>
                    <a:pt x="148081" y="28575"/>
                  </a:cubicBezTo>
                  <a:cubicBezTo>
                    <a:pt x="207165" y="161515"/>
                    <a:pt x="158326" y="157163"/>
                    <a:pt x="219519" y="157163"/>
                  </a:cubicBezTo>
                  <a:lnTo>
                    <a:pt x="248094" y="157163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ar-JO">
                <a:latin typeface="+mj-lt"/>
              </a:endParaRPr>
            </a:p>
          </p:txBody>
        </p:sp>
      </p:grpSp>
      <p:sp>
        <p:nvSpPr>
          <p:cNvPr id="77" name="Rectangle 2">
            <a:extLst>
              <a:ext uri="{FF2B5EF4-FFF2-40B4-BE49-F238E27FC236}">
                <a16:creationId xmlns:a16="http://schemas.microsoft.com/office/drawing/2014/main" xmlns="" id="{0B2D69B5-DDAA-48B6-5A48-318EFA132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5145088"/>
            <a:ext cx="2009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Protease inhibitors:</a:t>
            </a:r>
          </a:p>
          <a:p>
            <a:pPr algn="ctr">
              <a:defRPr/>
            </a:pPr>
            <a:r>
              <a:rPr lang="en-US" dirty="0" err="1">
                <a:latin typeface="+mj-lt"/>
              </a:rPr>
              <a:t>Indinavir</a:t>
            </a:r>
            <a:r>
              <a:rPr lang="en-US" dirty="0">
                <a:latin typeface="+mj-lt"/>
              </a:rPr>
              <a:t> (IDV)</a:t>
            </a:r>
          </a:p>
          <a:p>
            <a:pPr algn="ctr">
              <a:defRPr/>
            </a:pPr>
            <a:r>
              <a:rPr lang="en-US" dirty="0" err="1">
                <a:latin typeface="+mj-lt"/>
              </a:rPr>
              <a:t>Ritonavir</a:t>
            </a:r>
            <a:r>
              <a:rPr lang="en-US" dirty="0">
                <a:latin typeface="+mj-lt"/>
              </a:rPr>
              <a:t> (RTV)</a:t>
            </a:r>
          </a:p>
        </p:txBody>
      </p:sp>
      <p:grpSp>
        <p:nvGrpSpPr>
          <p:cNvPr id="10" name="Group 86">
            <a:extLst>
              <a:ext uri="{FF2B5EF4-FFF2-40B4-BE49-F238E27FC236}">
                <a16:creationId xmlns:a16="http://schemas.microsoft.com/office/drawing/2014/main" xmlns="" id="{34F251AE-2A62-0932-3CD4-EA227D29D797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4267200"/>
            <a:ext cx="457200" cy="839788"/>
            <a:chOff x="2667000" y="4876800"/>
            <a:chExt cx="457200" cy="838994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CCD24681-C0D9-6D2E-AC34-1F81A26A77FA}"/>
                </a:ext>
              </a:extLst>
            </p:cNvPr>
            <p:cNvCxnSpPr/>
            <p:nvPr/>
          </p:nvCxnSpPr>
          <p:spPr>
            <a:xfrm rot="5400000">
              <a:off x="2476103" y="5296296"/>
              <a:ext cx="837408" cy="1587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5E2630EF-7005-925D-9D5A-CFE3E6ED9DBA}"/>
                </a:ext>
              </a:extLst>
            </p:cNvPr>
            <p:cNvCxnSpPr/>
            <p:nvPr/>
          </p:nvCxnSpPr>
          <p:spPr>
            <a:xfrm>
              <a:off x="2667000" y="4876800"/>
              <a:ext cx="457200" cy="1586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1">
            <a:extLst>
              <a:ext uri="{FF2B5EF4-FFF2-40B4-BE49-F238E27FC236}">
                <a16:creationId xmlns:a16="http://schemas.microsoft.com/office/drawing/2014/main" xmlns="" id="{CD07DBBA-CE9F-CEB2-01E1-4EC2A93AA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87925"/>
            <a:ext cx="3352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tabLst>
                <a:tab pos="2917825" algn="l"/>
              </a:tabLst>
              <a:defRPr/>
            </a:pPr>
            <a:r>
              <a:rPr lang="en-US" dirty="0">
                <a:latin typeface="+mj-lt"/>
              </a:rPr>
              <a:t>The nucleoside analogue reverse transcriptase inhibitors:	</a:t>
            </a:r>
          </a:p>
          <a:p>
            <a:pPr>
              <a:buFontTx/>
              <a:buChar char="•"/>
              <a:tabLst>
                <a:tab pos="2917825" algn="l"/>
              </a:tabLst>
              <a:defRPr/>
            </a:pPr>
            <a:r>
              <a:rPr lang="en-US" dirty="0" err="1">
                <a:latin typeface="+mj-lt"/>
              </a:rPr>
              <a:t>Abacavir</a:t>
            </a:r>
            <a:endParaRPr lang="en-US" dirty="0">
              <a:latin typeface="+mj-lt"/>
            </a:endParaRPr>
          </a:p>
          <a:p>
            <a:pPr>
              <a:buFontTx/>
              <a:buChar char="•"/>
              <a:tabLst>
                <a:tab pos="2917825" algn="l"/>
              </a:tabLst>
              <a:defRPr/>
            </a:pPr>
            <a:r>
              <a:rPr lang="en-US" dirty="0" err="1">
                <a:latin typeface="+mj-lt"/>
              </a:rPr>
              <a:t>Tenofovir</a:t>
            </a:r>
            <a:r>
              <a:rPr lang="en-US" dirty="0">
                <a:latin typeface="+mj-lt"/>
              </a:rPr>
              <a:t> </a:t>
            </a:r>
          </a:p>
        </p:txBody>
      </p:sp>
      <p:grpSp>
        <p:nvGrpSpPr>
          <p:cNvPr id="12" name="Group 89">
            <a:extLst>
              <a:ext uri="{FF2B5EF4-FFF2-40B4-BE49-F238E27FC236}">
                <a16:creationId xmlns:a16="http://schemas.microsoft.com/office/drawing/2014/main" xmlns="" id="{B957CDD6-1BE4-A30A-966F-84B9804E916C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114800"/>
            <a:ext cx="457200" cy="839788"/>
            <a:chOff x="2667000" y="4876800"/>
            <a:chExt cx="457200" cy="838994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85003EDB-F53A-EA7A-F850-17D8C3999223}"/>
                </a:ext>
              </a:extLst>
            </p:cNvPr>
            <p:cNvCxnSpPr/>
            <p:nvPr/>
          </p:nvCxnSpPr>
          <p:spPr>
            <a:xfrm rot="5400000">
              <a:off x="2476103" y="5296296"/>
              <a:ext cx="837408" cy="1587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59C8F672-A790-8477-4254-5ACEF716A2FE}"/>
                </a:ext>
              </a:extLst>
            </p:cNvPr>
            <p:cNvCxnSpPr/>
            <p:nvPr/>
          </p:nvCxnSpPr>
          <p:spPr>
            <a:xfrm>
              <a:off x="2667000" y="4876800"/>
              <a:ext cx="457200" cy="1586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519A3C56-D3CA-F588-A136-47530E246233}"/>
              </a:ext>
            </a:extLst>
          </p:cNvPr>
          <p:cNvSpPr/>
          <p:nvPr/>
        </p:nvSpPr>
        <p:spPr>
          <a:xfrm>
            <a:off x="5943600" y="4495800"/>
            <a:ext cx="2743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+mj-lt"/>
                <a:ea typeface="Calibri" pitchFamily="34" charset="0"/>
              </a:rPr>
              <a:t>Coreceptor</a:t>
            </a:r>
            <a:r>
              <a:rPr lang="en-US" dirty="0">
                <a:latin typeface="+mj-lt"/>
                <a:ea typeface="Calibri" pitchFamily="34" charset="0"/>
              </a:rPr>
              <a:t> antagonists:</a:t>
            </a:r>
          </a:p>
          <a:p>
            <a:pPr eaLnBrk="1" hangingPunct="1">
              <a:defRPr/>
            </a:pPr>
            <a:r>
              <a:rPr lang="en-US" dirty="0" err="1">
                <a:latin typeface="+mj-lt"/>
                <a:ea typeface="Calibri" pitchFamily="34" charset="0"/>
              </a:rPr>
              <a:t>maraviroc</a:t>
            </a:r>
            <a:r>
              <a:rPr lang="en-US" dirty="0">
                <a:latin typeface="+mj-lt"/>
                <a:ea typeface="Calibri" pitchFamily="34" charset="0"/>
              </a:rPr>
              <a:t> (MVC) </a:t>
            </a:r>
            <a:endParaRPr lang="ar-JO" dirty="0">
              <a:latin typeface="+mj-lt"/>
            </a:endParaRPr>
          </a:p>
        </p:txBody>
      </p:sp>
      <p:grpSp>
        <p:nvGrpSpPr>
          <p:cNvPr id="14" name="Group 94">
            <a:extLst>
              <a:ext uri="{FF2B5EF4-FFF2-40B4-BE49-F238E27FC236}">
                <a16:creationId xmlns:a16="http://schemas.microsoft.com/office/drawing/2014/main" xmlns="" id="{24794E9C-F016-DA32-5CBB-96BB38B62103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733800"/>
            <a:ext cx="457200" cy="839788"/>
            <a:chOff x="2667000" y="4876800"/>
            <a:chExt cx="457200" cy="838994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50E6144D-2F8E-C481-BEC6-1A22C818F835}"/>
                </a:ext>
              </a:extLst>
            </p:cNvPr>
            <p:cNvCxnSpPr/>
            <p:nvPr/>
          </p:nvCxnSpPr>
          <p:spPr>
            <a:xfrm rot="5400000">
              <a:off x="2476103" y="5296296"/>
              <a:ext cx="837408" cy="1587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A263FF2C-D809-B3BD-CF70-B4B04B65D560}"/>
                </a:ext>
              </a:extLst>
            </p:cNvPr>
            <p:cNvCxnSpPr/>
            <p:nvPr/>
          </p:nvCxnSpPr>
          <p:spPr>
            <a:xfrm>
              <a:off x="2667000" y="4876800"/>
              <a:ext cx="457200" cy="1586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B9719CB2-A4B8-3273-2760-7137E46B7001}"/>
              </a:ext>
            </a:extLst>
          </p:cNvPr>
          <p:cNvSpPr/>
          <p:nvPr/>
        </p:nvSpPr>
        <p:spPr>
          <a:xfrm>
            <a:off x="6172200" y="5715000"/>
            <a:ext cx="22098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Calibri" pitchFamily="34" charset="0"/>
              </a:rPr>
              <a:t>Integrase inhibitors: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Calibri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  <a:ea typeface="Calibri" pitchFamily="34" charset="0"/>
              </a:rPr>
              <a:t>raltegravir</a:t>
            </a:r>
            <a:endParaRPr lang="en-US" b="1" dirty="0">
              <a:solidFill>
                <a:srgbClr val="FF0000"/>
              </a:solidFill>
              <a:latin typeface="+mj-lt"/>
              <a:ea typeface="Calibri" pitchFamily="34" charset="0"/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BCC\Desktop\pictures for presentations In Shaa- Allah\_275-4867.jpg">
            <a:extLst>
              <a:ext uri="{FF2B5EF4-FFF2-40B4-BE49-F238E27FC236}">
                <a16:creationId xmlns:a16="http://schemas.microsoft.com/office/drawing/2014/main" xmlns="" id="{CA465F31-D785-8534-4A41-22AF47840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>
            <a:fillRect/>
          </a:stretch>
        </p:blipFill>
        <p:spPr bwMode="auto">
          <a:xfrm>
            <a:off x="0" y="-41275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7FEA4-F186-0228-376D-6B9E86E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2133600"/>
            <a:ext cx="8686800" cy="1600200"/>
          </a:xfrm>
        </p:spPr>
        <p:txBody>
          <a:bodyPr>
            <a:normAutofit fontScale="90000"/>
            <a:scene3d>
              <a:camera prst="orthographicFront"/>
              <a:lightRig rig="sunset" dir="tl"/>
            </a:scene3d>
            <a:sp3d contourW="25400" prstMaterial="dkEdge">
              <a:bevelT w="508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</a:rPr>
              <a:t>HSV-2, HPV, </a:t>
            </a:r>
            <a:r>
              <a:rPr lang="en-US" sz="4800" b="1" spc="50" dirty="0" err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</a:rPr>
              <a:t>Molluscum</a:t>
            </a: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</a:rPr>
              <a:t> </a:t>
            </a:r>
            <a:r>
              <a:rPr lang="en-US" sz="4800" b="1" spc="50" dirty="0" err="1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</a:rPr>
              <a:t>contagiosum</a:t>
            </a: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</a:rPr>
              <a:t> virus 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</a:rPr>
              <a:t>&amp; CMV</a:t>
            </a:r>
          </a:p>
        </p:txBody>
      </p:sp>
      <p:pic>
        <p:nvPicPr>
          <p:cNvPr id="9" name="Picture 8" descr="C:\Users\Dell\Documents\My Received Files\My Pictures\virology\virus.jpg">
            <a:extLst>
              <a:ext uri="{FF2B5EF4-FFF2-40B4-BE49-F238E27FC236}">
                <a16:creationId xmlns:a16="http://schemas.microsoft.com/office/drawing/2014/main" xmlns="" id="{197F1494-FD6D-6E6B-390E-11F4832C9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5319" b="11702"/>
          <a:stretch>
            <a:fillRect/>
          </a:stretch>
        </p:blipFill>
        <p:spPr bwMode="auto">
          <a:xfrm rot="5400000">
            <a:off x="-3185067" y="3143599"/>
            <a:ext cx="6903534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 prstMaterial="powder">
            <a:bevelT w="127000" h="635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231C3E-D3B0-95EC-554E-D989122452A3}"/>
              </a:ext>
            </a:extLst>
          </p:cNvPr>
          <p:cNvSpPr txBox="1"/>
          <p:nvPr/>
        </p:nvSpPr>
        <p:spPr>
          <a:xfrm>
            <a:off x="6684818" y="6396334"/>
            <a:ext cx="2459182" cy="46166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flat" dir="t"/>
          </a:scene3d>
          <a:sp3d prstMaterial="dkEdg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/>
            </a:scene3d>
            <a:sp3d contourW="12700" prstMaterial="dkEdge">
              <a:bevelT w="38100" h="317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defRPr/>
            </a:pPr>
            <a:r>
              <a:rPr lang="en-US" sz="2400" b="1">
                <a:ln w="11430"/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UGS Module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E6B14E-B727-E616-060A-422496761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401"/>
            <a:ext cx="6096000" cy="3810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Diseases: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Herpes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genitalis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aseptic meningitis, and neonatal infection.</a:t>
            </a:r>
          </a:p>
          <a:p>
            <a:pPr>
              <a:defRPr/>
            </a:pPr>
            <a:r>
              <a:rPr lang="en-US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 Characteristics: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Enveloped, icosahedral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nucleocapsid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and linear dsDNA. One serotype. </a:t>
            </a:r>
          </a:p>
          <a:p>
            <a:pPr>
              <a:defRPr/>
            </a:pPr>
            <a:r>
              <a:rPr lang="en-US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Transmission: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Sexual contact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adults and during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passage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through 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birth canal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neonates.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Genital herpes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is caused by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HSV-1 and HSV2</a:t>
            </a:r>
            <a:r>
              <a:rPr lang="ar-S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(most common)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n-US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2B588-41A2-6B35-25A1-3DF82EF3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55" y="826531"/>
            <a:ext cx="7871064" cy="707886"/>
          </a:xfrm>
        </p:spPr>
        <p:txBody>
          <a:bodyPr wrap="none">
            <a:spAutoFit/>
            <a:scene3d>
              <a:camera prst="orthographicFront"/>
              <a:lightRig rig="flat" dir="tl"/>
            </a:scene3d>
            <a:sp3d extrusionH="25400" contourW="8890" prstMaterial="dkEdge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rgbClr val="FFF200">
                        <a:lumMod val="49000"/>
                        <a:lumOff val="51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ea typeface="+mn-ea"/>
                <a:cs typeface="Arial"/>
              </a:rPr>
              <a:t>Herpes Simplex Virus-Type 2</a:t>
            </a:r>
          </a:p>
        </p:txBody>
      </p:sp>
      <p:pic>
        <p:nvPicPr>
          <p:cNvPr id="45060" name="Picture 4" descr="http://2.bp.blogspot.com/-COp2Vu0z_EQ/UVaU0IvAzPI/AAAAAAAABg4/-JE3YZh21xM/s1600/pharmatutor-art-1722-5.png">
            <a:extLst>
              <a:ext uri="{FF2B5EF4-FFF2-40B4-BE49-F238E27FC236}">
                <a16:creationId xmlns:a16="http://schemas.microsoft.com/office/drawing/2014/main" xmlns="" id="{7D17B376-1B1E-D030-E764-5C9E9A67F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3"/>
          <a:stretch>
            <a:fillRect/>
          </a:stretch>
        </p:blipFill>
        <p:spPr bwMode="auto">
          <a:xfrm>
            <a:off x="6400800" y="2208213"/>
            <a:ext cx="27368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C7902950-7636-CF87-3C0D-CBCCB15D2737}"/>
              </a:ext>
            </a:extLst>
          </p:cNvPr>
          <p:cNvSpPr txBox="1"/>
          <p:nvPr/>
        </p:nvSpPr>
        <p:spPr>
          <a:xfrm>
            <a:off x="13648" y="4724400"/>
            <a:ext cx="8229600" cy="1066800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i="1" spc="5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br>
              <a:rPr lang="en-US" b="1" i="1" spc="5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b="1" i="1" spc="5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9A2EE2-0090-0EDC-38CF-1311B5CB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>
            <a:norm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Pathogenesis</a:t>
            </a:r>
            <a:r>
              <a:rPr lang="en-US" sz="4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57E7D1-5F1F-A94F-C76F-D948C1E1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43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rgbClr val="1F4451"/>
                </a:solidFill>
                <a:latin typeface="Arial" pitchFamily="34" charset="0"/>
                <a:cs typeface="Arial" pitchFamily="34" charset="0"/>
              </a:rPr>
              <a:t>Initial vesicular lesions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occur on </a:t>
            </a:r>
            <a:r>
              <a:rPr lang="en-US" sz="2400" b="1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genitals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The virus then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travels up the axon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latent in sensory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>
                <a:solidFill>
                  <a:srgbClr val="193843"/>
                </a:solidFill>
                <a:latin typeface="Arial" pitchFamily="34" charset="0"/>
                <a:cs typeface="Arial" pitchFamily="34" charset="0"/>
              </a:rPr>
              <a:t>lumbar or sacral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ganglion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cells.</a:t>
            </a:r>
          </a:p>
          <a:p>
            <a:pPr marL="109728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193843"/>
                </a:solidFill>
                <a:latin typeface="Arial" pitchFamily="34" charset="0"/>
                <a:cs typeface="Arial" pitchFamily="34" charset="0"/>
              </a:rPr>
              <a:t> Recurrences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less severe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than </a:t>
            </a:r>
            <a:r>
              <a:rPr lang="en-US" sz="2400" b="1" dirty="0">
                <a:solidFill>
                  <a:srgbClr val="1F4451"/>
                </a:solidFill>
                <a:latin typeface="Arial" pitchFamily="34" charset="0"/>
                <a:cs typeface="Arial" pitchFamily="34" charset="0"/>
              </a:rPr>
              <a:t>the primary infection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solidFill>
                  <a:srgbClr val="1F4451"/>
                </a:solidFill>
                <a:latin typeface="Arial" pitchFamily="34" charset="0"/>
                <a:cs typeface="Arial" pitchFamily="34" charset="0"/>
              </a:rPr>
              <a:t>HSV-2 infections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neonate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can be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life-threatening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because of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reduced CMI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Font typeface="Arial" panose="020B0604020202020204" pitchFamily="34" charset="0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Asymptomatic shedding of HSV-2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female genital tract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neonatal infections.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xmlns="" id="{63881564-9BD3-2903-F2E0-CFC732E8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14400"/>
            <a:ext cx="4419600" cy="457200"/>
          </a:xfrm>
        </p:spPr>
        <p:txBody>
          <a:bodyPr>
            <a:normAutofit fontScale="90000"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Genital herpes: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xmlns="" id="{C468D457-0022-ABDB-97B0-1DF9B789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5791200" cy="36957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Before the blisters appear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the person may feel the skin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tingling, burning, itching, or have pain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at the site where the blisters will appear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Small, painful </a:t>
            </a:r>
            <a:r>
              <a:rPr lang="en-GB" sz="2000" b="1" dirty="0">
                <a:latin typeface="Arial" pitchFamily="34" charset="0"/>
                <a:cs typeface="Arial" pitchFamily="34" charset="0"/>
                <a:hlinkClick r:id="rId4"/>
              </a:rPr>
              <a:t>blisters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filled with clear or straw-coloured fluid </a:t>
            </a:r>
            <a:r>
              <a:rPr lang="en-GB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break </a:t>
            </a:r>
            <a:r>
              <a:rPr lang="en-GB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shallow painful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ulcers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crust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heal over 7 - 14 days or more.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Blip>
                <a:blip r:embed="rId3"/>
              </a:buBlip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Blip>
                <a:blip r:embed="rId3"/>
              </a:buBlip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109728" indent="0">
              <a:buFont typeface="Arial" panose="020B0604020202020204" pitchFamily="34" charset="0"/>
              <a:buNone/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BCC\Desktop\Picture2.jpg">
            <a:extLst>
              <a:ext uri="{FF2B5EF4-FFF2-40B4-BE49-F238E27FC236}">
                <a16:creationId xmlns:a16="http://schemas.microsoft.com/office/drawing/2014/main" xmlns="" id="{9BE5D1AA-FEAE-D1BA-255B-0A8F7836C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705600" y="1295400"/>
            <a:ext cx="1798638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CC\Desktop\Picture1.jpg">
            <a:extLst>
              <a:ext uri="{FF2B5EF4-FFF2-40B4-BE49-F238E27FC236}">
                <a16:creationId xmlns:a16="http://schemas.microsoft.com/office/drawing/2014/main" xmlns="" id="{DAD42992-AA7F-DE70-5D7E-D6A28BD7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54775" y="4048125"/>
            <a:ext cx="2533650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Rectangle 6">
            <a:extLst>
              <a:ext uri="{FF2B5EF4-FFF2-40B4-BE49-F238E27FC236}">
                <a16:creationId xmlns:a16="http://schemas.microsoft.com/office/drawing/2014/main" xmlns="" id="{BA428025-9D27-CF59-B6AE-E22A177C0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Blip>
                <a:blip r:embed="rId7"/>
              </a:buBlip>
            </a:pPr>
            <a:r>
              <a:rPr lang="en-GB" altLang="x-none" sz="2000" b="1">
                <a:solidFill>
                  <a:srgbClr val="193843"/>
                </a:solidFill>
              </a:rPr>
              <a:t>Enlarged and tender lymph nodes</a:t>
            </a:r>
            <a:r>
              <a:rPr lang="en-GB" altLang="x-none" sz="2000"/>
              <a:t> in the groin</a:t>
            </a:r>
          </a:p>
          <a:p>
            <a:pPr>
              <a:buFontTx/>
              <a:buBlip>
                <a:blip r:embed="rId7"/>
              </a:buBlip>
            </a:pPr>
            <a:r>
              <a:rPr lang="en-GB" altLang="x-none" sz="2000" b="1">
                <a:solidFill>
                  <a:srgbClr val="193843"/>
                </a:solidFill>
              </a:rPr>
              <a:t>Dysuria</a:t>
            </a:r>
          </a:p>
          <a:p>
            <a:pPr>
              <a:buFontTx/>
              <a:buBlip>
                <a:blip r:embed="rId7"/>
              </a:buBlip>
            </a:pPr>
            <a:r>
              <a:rPr lang="en-GB" altLang="x-none" sz="2000" b="1">
                <a:solidFill>
                  <a:srgbClr val="193843"/>
                </a:solidFill>
              </a:rPr>
              <a:t>Vaginal discharge.</a:t>
            </a:r>
          </a:p>
          <a:p>
            <a:pPr>
              <a:buFontTx/>
              <a:buBlip>
                <a:blip r:embed="rId7"/>
              </a:buBlip>
            </a:pPr>
            <a:r>
              <a:rPr lang="en-GB" altLang="x-none" sz="2000" b="1">
                <a:solidFill>
                  <a:srgbClr val="193843"/>
                </a:solidFill>
              </a:rPr>
              <a:t>Recurrence</a:t>
            </a:r>
            <a:r>
              <a:rPr lang="en-GB" altLang="x-none" sz="2000"/>
              <a:t> </a:t>
            </a:r>
            <a:r>
              <a:rPr lang="en-GB" altLang="x-none" sz="2000">
                <a:sym typeface="Wingdings" pitchFamily="2" charset="2"/>
              </a:rPr>
              <a:t> latency.</a:t>
            </a:r>
            <a:endParaRPr lang="en-GB" altLang="x-none" sz="2000" b="1">
              <a:solidFill>
                <a:srgbClr val="193843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57D6E9DB-73A8-9866-A913-BDE5252EE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1371600" cy="542925"/>
          </a:xfrm>
        </p:spPr>
        <p:txBody>
          <a:bodyPr/>
          <a:lstStyle/>
          <a:p>
            <a:pPr algn="l" eaLnBrk="1" hangingPunct="1"/>
            <a:r>
              <a:rPr lang="en-GB" altLang="en-US" sz="2800" b="1">
                <a:solidFill>
                  <a:schemeClr val="hlink"/>
                </a:solidFill>
              </a:rPr>
              <a:t>AIDS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6BF7A4CF-046E-4B76-9352-F3DB2BA93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762000"/>
          </a:xfrm>
        </p:spPr>
        <p:txBody>
          <a:bodyPr/>
          <a:lstStyle/>
          <a:p>
            <a:pPr marL="3175" indent="-3175" eaLnBrk="1" hangingPunct="1">
              <a:buFont typeface="Arial" panose="020B0604020202020204" pitchFamily="34" charset="0"/>
              <a:buNone/>
              <a:tabLst>
                <a:tab pos="4802188" algn="r"/>
              </a:tabLst>
            </a:pPr>
            <a:r>
              <a:rPr lang="en-GB" altLang="en-US" sz="2800" b="1">
                <a:solidFill>
                  <a:srgbClr val="FF0000"/>
                </a:solidFill>
              </a:rPr>
              <a:t>A</a:t>
            </a:r>
            <a:r>
              <a:rPr lang="en-GB" altLang="en-US" sz="2800"/>
              <a:t>cquired </a:t>
            </a:r>
            <a:r>
              <a:rPr lang="en-GB" altLang="en-US" sz="2800" b="1">
                <a:solidFill>
                  <a:srgbClr val="FF0000"/>
                </a:solidFill>
              </a:rPr>
              <a:t>I</a:t>
            </a:r>
            <a:r>
              <a:rPr lang="en-GB" altLang="en-US" sz="2800"/>
              <a:t>mmune </a:t>
            </a:r>
            <a:r>
              <a:rPr lang="en-GB" altLang="en-US" sz="2800" b="1">
                <a:solidFill>
                  <a:srgbClr val="FF0000"/>
                </a:solidFill>
              </a:rPr>
              <a:t>D</a:t>
            </a:r>
            <a:r>
              <a:rPr lang="en-GB" altLang="en-US" sz="2800"/>
              <a:t>eficiency </a:t>
            </a:r>
            <a:r>
              <a:rPr lang="en-GB" altLang="en-US" sz="2800" b="1">
                <a:solidFill>
                  <a:srgbClr val="FF0000"/>
                </a:solidFill>
              </a:rPr>
              <a:t>S</a:t>
            </a:r>
            <a:r>
              <a:rPr lang="en-GB" altLang="en-US" sz="2800"/>
              <a:t>yndrome</a:t>
            </a:r>
            <a:endParaRPr lang="en-GB" altLang="en-US" sz="2800" b="1">
              <a:solidFill>
                <a:schemeClr val="accent1"/>
              </a:solidFill>
            </a:endParaRPr>
          </a:p>
          <a:p>
            <a:pPr marL="3175" indent="-3175" eaLnBrk="1" hangingPunct="1">
              <a:lnSpc>
                <a:spcPct val="80000"/>
              </a:lnSpc>
              <a:buFont typeface="Arial" panose="020B0604020202020204" pitchFamily="34" charset="0"/>
              <a:buNone/>
              <a:tabLst>
                <a:tab pos="4802188" algn="r"/>
              </a:tabLst>
            </a:pPr>
            <a:endParaRPr lang="en-GB" alt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1FD402-F921-1BD3-EC5F-05FE93C4F6AB}"/>
              </a:ext>
            </a:extLst>
          </p:cNvPr>
          <p:cNvSpPr txBox="1"/>
          <p:nvPr/>
        </p:nvSpPr>
        <p:spPr>
          <a:xfrm>
            <a:off x="3124200" y="-76200"/>
            <a:ext cx="2844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D103F7A0-0109-8B60-0D9C-43594E027263}"/>
              </a:ext>
            </a:extLst>
          </p:cNvPr>
          <p:cNvSpPr/>
          <p:nvPr/>
        </p:nvSpPr>
        <p:spPr>
          <a:xfrm>
            <a:off x="3505200" y="1955800"/>
            <a:ext cx="3630613" cy="925513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5"/>
                </a:moveTo>
                <a:lnTo>
                  <a:pt x="1047750" y="3251185"/>
                </a:lnTo>
                <a:cubicBezTo>
                  <a:pt x="1047750" y="3423645"/>
                  <a:pt x="1042809" y="3589038"/>
                  <a:pt x="1034014" y="3710983"/>
                </a:cubicBezTo>
                <a:cubicBezTo>
                  <a:pt x="1025219" y="3832929"/>
                  <a:pt x="1013290" y="3901440"/>
                  <a:pt x="1000853" y="3901436"/>
                </a:cubicBezTo>
                <a:cubicBezTo>
                  <a:pt x="667235" y="3901436"/>
                  <a:pt x="333617" y="3901440"/>
                  <a:pt x="0" y="3901440"/>
                </a:cubicBezTo>
                <a:lnTo>
                  <a:pt x="0" y="3901440"/>
                </a:lnTo>
                <a:lnTo>
                  <a:pt x="0" y="390144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000853" y="0"/>
                </a:lnTo>
                <a:cubicBezTo>
                  <a:pt x="1013291" y="0"/>
                  <a:pt x="1025219" y="68507"/>
                  <a:pt x="1034014" y="190457"/>
                </a:cubicBezTo>
                <a:cubicBezTo>
                  <a:pt x="1042809" y="312402"/>
                  <a:pt x="1047750" y="477798"/>
                  <a:pt x="1047750" y="650255"/>
                </a:cubicBezTo>
                <a:lnTo>
                  <a:pt x="1047750" y="65025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1" tIns="89246" rIns="127346" bIns="89248" spcCol="1270" anchor="ctr"/>
          <a:lstStyle/>
          <a:p>
            <a:pPr marL="228600" lvl="1" indent="-228600" defTabSz="8890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altLang="en-US" sz="2000" b="1" dirty="0">
                <a:solidFill>
                  <a:srgbClr val="FF0000"/>
                </a:solidFill>
              </a:rPr>
              <a:t>A</a:t>
            </a:r>
            <a:r>
              <a:rPr lang="en-GB" altLang="en-US" sz="2000" dirty="0"/>
              <a:t>cquired, not inherited</a:t>
            </a:r>
            <a:endParaRPr lang="en-US" sz="20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C67115B5-3A96-984C-DA13-5DDECD3E4E69}"/>
              </a:ext>
            </a:extLst>
          </p:cNvPr>
          <p:cNvSpPr/>
          <p:nvPr/>
        </p:nvSpPr>
        <p:spPr>
          <a:xfrm>
            <a:off x="1524000" y="1814513"/>
            <a:ext cx="2041525" cy="1157287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1584" tIns="187759" rIns="311584" bIns="187759" spcCol="1270" anchor="ctr"/>
          <a:lstStyle/>
          <a:p>
            <a:pPr algn="ctr" defTabSz="28892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6500" dirty="0"/>
              <a:t>A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50049C03-DDCB-CFF6-49A8-1B9507BBD923}"/>
              </a:ext>
            </a:extLst>
          </p:cNvPr>
          <p:cNvSpPr/>
          <p:nvPr/>
        </p:nvSpPr>
        <p:spPr>
          <a:xfrm>
            <a:off x="3505200" y="3182938"/>
            <a:ext cx="3630613" cy="925512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5"/>
                </a:moveTo>
                <a:lnTo>
                  <a:pt x="1047750" y="3251185"/>
                </a:lnTo>
                <a:cubicBezTo>
                  <a:pt x="1047750" y="3423645"/>
                  <a:pt x="1042809" y="3589038"/>
                  <a:pt x="1034014" y="3710983"/>
                </a:cubicBezTo>
                <a:cubicBezTo>
                  <a:pt x="1025219" y="3832929"/>
                  <a:pt x="1013290" y="3901440"/>
                  <a:pt x="1000853" y="3901436"/>
                </a:cubicBezTo>
                <a:cubicBezTo>
                  <a:pt x="667235" y="3901436"/>
                  <a:pt x="333617" y="3901440"/>
                  <a:pt x="0" y="3901440"/>
                </a:cubicBezTo>
                <a:lnTo>
                  <a:pt x="0" y="3901440"/>
                </a:lnTo>
                <a:lnTo>
                  <a:pt x="0" y="390144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000853" y="0"/>
                </a:lnTo>
                <a:cubicBezTo>
                  <a:pt x="1013291" y="0"/>
                  <a:pt x="1025219" y="68507"/>
                  <a:pt x="1034014" y="190457"/>
                </a:cubicBezTo>
                <a:cubicBezTo>
                  <a:pt x="1042809" y="312402"/>
                  <a:pt x="1047750" y="477798"/>
                  <a:pt x="1047750" y="650255"/>
                </a:cubicBezTo>
                <a:lnTo>
                  <a:pt x="1047750" y="65025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1" tIns="89247" rIns="127346" bIns="89247" spcCol="1270" anchor="ctr"/>
          <a:lstStyle/>
          <a:p>
            <a:pPr marL="0" lvl="1" indent="-228600" algn="just" defTabSz="8890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altLang="en-US" sz="2000" dirty="0"/>
              <a:t>Weakens the </a:t>
            </a:r>
            <a:r>
              <a:rPr lang="en-GB" altLang="en-US" sz="2000" b="1" dirty="0">
                <a:solidFill>
                  <a:srgbClr val="FF0000"/>
                </a:solidFill>
              </a:rPr>
              <a:t>I</a:t>
            </a:r>
            <a:r>
              <a:rPr lang="en-GB" altLang="en-US" sz="2000" dirty="0"/>
              <a:t>mmune system</a:t>
            </a:r>
            <a:endParaRPr lang="en-US" sz="20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4B459522-6E78-A9C7-2698-8A5B578AE0CA}"/>
              </a:ext>
            </a:extLst>
          </p:cNvPr>
          <p:cNvSpPr/>
          <p:nvPr/>
        </p:nvSpPr>
        <p:spPr>
          <a:xfrm>
            <a:off x="1524000" y="3033713"/>
            <a:ext cx="2041525" cy="1157287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1584" tIns="187759" rIns="311584" bIns="187759" spcCol="1270" anchor="ctr"/>
          <a:lstStyle/>
          <a:p>
            <a:pPr algn="ctr" defTabSz="28892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6500" dirty="0"/>
              <a:t>I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DCCDC8A6-6D3C-52B7-F07B-8ED11C58908B}"/>
              </a:ext>
            </a:extLst>
          </p:cNvPr>
          <p:cNvSpPr/>
          <p:nvPr/>
        </p:nvSpPr>
        <p:spPr>
          <a:xfrm>
            <a:off x="3505200" y="4370388"/>
            <a:ext cx="3630613" cy="925512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5"/>
                </a:moveTo>
                <a:lnTo>
                  <a:pt x="1047750" y="3251185"/>
                </a:lnTo>
                <a:cubicBezTo>
                  <a:pt x="1047750" y="3423645"/>
                  <a:pt x="1042809" y="3589038"/>
                  <a:pt x="1034014" y="3710983"/>
                </a:cubicBezTo>
                <a:cubicBezTo>
                  <a:pt x="1025219" y="3832929"/>
                  <a:pt x="1013290" y="3901440"/>
                  <a:pt x="1000853" y="3901436"/>
                </a:cubicBezTo>
                <a:cubicBezTo>
                  <a:pt x="667235" y="3901436"/>
                  <a:pt x="333617" y="3901440"/>
                  <a:pt x="0" y="3901440"/>
                </a:cubicBezTo>
                <a:lnTo>
                  <a:pt x="0" y="3901440"/>
                </a:lnTo>
                <a:lnTo>
                  <a:pt x="0" y="390144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000853" y="0"/>
                </a:lnTo>
                <a:cubicBezTo>
                  <a:pt x="1013291" y="0"/>
                  <a:pt x="1025219" y="68507"/>
                  <a:pt x="1034014" y="190457"/>
                </a:cubicBezTo>
                <a:cubicBezTo>
                  <a:pt x="1042809" y="312402"/>
                  <a:pt x="1047750" y="477798"/>
                  <a:pt x="1047750" y="650255"/>
                </a:cubicBezTo>
                <a:lnTo>
                  <a:pt x="1047750" y="65025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1" tIns="89247" rIns="127346" bIns="89247" spcCol="1270" anchor="ctr"/>
          <a:lstStyle/>
          <a:p>
            <a:pPr marL="0" lvl="1" indent="-228600" defTabSz="8890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altLang="en-US" sz="2000" dirty="0"/>
              <a:t>Creates a </a:t>
            </a:r>
            <a:r>
              <a:rPr lang="en-GB" altLang="en-US" sz="2000" b="1" dirty="0">
                <a:solidFill>
                  <a:srgbClr val="FF0000"/>
                </a:solidFill>
              </a:rPr>
              <a:t>D</a:t>
            </a:r>
            <a:r>
              <a:rPr lang="en-GB" altLang="en-US" sz="2000" dirty="0"/>
              <a:t>eficiency of CD4+ cells in the immune system</a:t>
            </a:r>
            <a:endParaRPr lang="en-US" sz="200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1E87D8F6-ED26-4A9C-B786-FC803C552C6A}"/>
              </a:ext>
            </a:extLst>
          </p:cNvPr>
          <p:cNvSpPr/>
          <p:nvPr/>
        </p:nvSpPr>
        <p:spPr>
          <a:xfrm>
            <a:off x="1524000" y="4252913"/>
            <a:ext cx="2041525" cy="1157287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1584" tIns="187759" rIns="311584" bIns="187759" spcCol="1270" anchor="ctr"/>
          <a:lstStyle/>
          <a:p>
            <a:pPr algn="ctr" defTabSz="28892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6500" dirty="0"/>
              <a:t>D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BC99113B-FA47-E4B5-3454-ABC8499194C5}"/>
              </a:ext>
            </a:extLst>
          </p:cNvPr>
          <p:cNvSpPr/>
          <p:nvPr/>
        </p:nvSpPr>
        <p:spPr>
          <a:xfrm>
            <a:off x="3505200" y="5627688"/>
            <a:ext cx="3630613" cy="925512"/>
          </a:xfrm>
          <a:custGeom>
            <a:avLst/>
            <a:gdLst>
              <a:gd name="connsiteX0" fmla="*/ 174629 w 1047750"/>
              <a:gd name="connsiteY0" fmla="*/ 0 h 3901440"/>
              <a:gd name="connsiteX1" fmla="*/ 873121 w 1047750"/>
              <a:gd name="connsiteY1" fmla="*/ 0 h 3901440"/>
              <a:gd name="connsiteX2" fmla="*/ 996602 w 1047750"/>
              <a:gd name="connsiteY2" fmla="*/ 51148 h 3901440"/>
              <a:gd name="connsiteX3" fmla="*/ 1047749 w 1047750"/>
              <a:gd name="connsiteY3" fmla="*/ 174629 h 3901440"/>
              <a:gd name="connsiteX4" fmla="*/ 1047750 w 1047750"/>
              <a:gd name="connsiteY4" fmla="*/ 3901440 h 3901440"/>
              <a:gd name="connsiteX5" fmla="*/ 1047750 w 1047750"/>
              <a:gd name="connsiteY5" fmla="*/ 3901440 h 3901440"/>
              <a:gd name="connsiteX6" fmla="*/ 1047750 w 1047750"/>
              <a:gd name="connsiteY6" fmla="*/ 3901440 h 3901440"/>
              <a:gd name="connsiteX7" fmla="*/ 0 w 1047750"/>
              <a:gd name="connsiteY7" fmla="*/ 3901440 h 3901440"/>
              <a:gd name="connsiteX8" fmla="*/ 0 w 1047750"/>
              <a:gd name="connsiteY8" fmla="*/ 3901440 h 3901440"/>
              <a:gd name="connsiteX9" fmla="*/ 0 w 1047750"/>
              <a:gd name="connsiteY9" fmla="*/ 3901440 h 3901440"/>
              <a:gd name="connsiteX10" fmla="*/ 0 w 1047750"/>
              <a:gd name="connsiteY10" fmla="*/ 174629 h 3901440"/>
              <a:gd name="connsiteX11" fmla="*/ 51148 w 1047750"/>
              <a:gd name="connsiteY11" fmla="*/ 51148 h 3901440"/>
              <a:gd name="connsiteX12" fmla="*/ 174629 w 1047750"/>
              <a:gd name="connsiteY12" fmla="*/ 1 h 3901440"/>
              <a:gd name="connsiteX13" fmla="*/ 174629 w 1047750"/>
              <a:gd name="connsiteY13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7750" h="3901440">
                <a:moveTo>
                  <a:pt x="1047750" y="650255"/>
                </a:moveTo>
                <a:lnTo>
                  <a:pt x="1047750" y="3251185"/>
                </a:lnTo>
                <a:cubicBezTo>
                  <a:pt x="1047750" y="3423645"/>
                  <a:pt x="1042809" y="3589038"/>
                  <a:pt x="1034014" y="3710983"/>
                </a:cubicBezTo>
                <a:cubicBezTo>
                  <a:pt x="1025219" y="3832929"/>
                  <a:pt x="1013290" y="3901440"/>
                  <a:pt x="1000853" y="3901436"/>
                </a:cubicBezTo>
                <a:cubicBezTo>
                  <a:pt x="667235" y="3901436"/>
                  <a:pt x="333617" y="3901440"/>
                  <a:pt x="0" y="3901440"/>
                </a:cubicBezTo>
                <a:lnTo>
                  <a:pt x="0" y="3901440"/>
                </a:lnTo>
                <a:lnTo>
                  <a:pt x="0" y="390144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000853" y="0"/>
                </a:lnTo>
                <a:cubicBezTo>
                  <a:pt x="1013291" y="0"/>
                  <a:pt x="1025219" y="68507"/>
                  <a:pt x="1034014" y="190457"/>
                </a:cubicBezTo>
                <a:cubicBezTo>
                  <a:pt x="1042809" y="312402"/>
                  <a:pt x="1047750" y="477798"/>
                  <a:pt x="1047750" y="650255"/>
                </a:cubicBezTo>
                <a:lnTo>
                  <a:pt x="1047750" y="65025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1" tIns="89247" rIns="127346" bIns="89247" spcCol="1270" anchor="ctr"/>
          <a:lstStyle/>
          <a:p>
            <a:pPr marL="0" lvl="1" indent="-228600" defTabSz="8890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altLang="en-US" sz="2000" b="1" dirty="0">
                <a:solidFill>
                  <a:srgbClr val="FF0000"/>
                </a:solidFill>
              </a:rPr>
              <a:t>S</a:t>
            </a:r>
            <a:r>
              <a:rPr lang="en-GB" altLang="en-US" sz="2000" dirty="0"/>
              <a:t>yndrome, or a group of illnesses taking place at the same time</a:t>
            </a:r>
          </a:p>
          <a:p>
            <a:pPr marL="228600" lvl="1" indent="-228600" defTabSz="889000" eaLnBrk="1" hangingPunct="1">
              <a:lnSpc>
                <a:spcPct val="90000"/>
              </a:lnSpc>
              <a:spcAft>
                <a:spcPct val="15000"/>
              </a:spcAft>
              <a:defRPr/>
            </a:pPr>
            <a:endParaRPr lang="en-US" sz="200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DDB0C46B-84A3-8AC1-8695-AE57697F8C84}"/>
              </a:ext>
            </a:extLst>
          </p:cNvPr>
          <p:cNvSpPr/>
          <p:nvPr/>
        </p:nvSpPr>
        <p:spPr>
          <a:xfrm>
            <a:off x="1524000" y="5472113"/>
            <a:ext cx="2041525" cy="1157287"/>
          </a:xfrm>
          <a:custGeom>
            <a:avLst/>
            <a:gdLst>
              <a:gd name="connsiteX0" fmla="*/ 0 w 2194560"/>
              <a:gd name="connsiteY0" fmla="*/ 218286 h 1309687"/>
              <a:gd name="connsiteX1" fmla="*/ 63935 w 2194560"/>
              <a:gd name="connsiteY1" fmla="*/ 63935 h 1309687"/>
              <a:gd name="connsiteX2" fmla="*/ 218287 w 2194560"/>
              <a:gd name="connsiteY2" fmla="*/ 1 h 1309687"/>
              <a:gd name="connsiteX3" fmla="*/ 1976274 w 2194560"/>
              <a:gd name="connsiteY3" fmla="*/ 0 h 1309687"/>
              <a:gd name="connsiteX4" fmla="*/ 2130625 w 2194560"/>
              <a:gd name="connsiteY4" fmla="*/ 63935 h 1309687"/>
              <a:gd name="connsiteX5" fmla="*/ 2194559 w 2194560"/>
              <a:gd name="connsiteY5" fmla="*/ 218287 h 1309687"/>
              <a:gd name="connsiteX6" fmla="*/ 2194560 w 2194560"/>
              <a:gd name="connsiteY6" fmla="*/ 1091401 h 1309687"/>
              <a:gd name="connsiteX7" fmla="*/ 2130625 w 2194560"/>
              <a:gd name="connsiteY7" fmla="*/ 1245753 h 1309687"/>
              <a:gd name="connsiteX8" fmla="*/ 1976273 w 2194560"/>
              <a:gd name="connsiteY8" fmla="*/ 1309687 h 1309687"/>
              <a:gd name="connsiteX9" fmla="*/ 218286 w 2194560"/>
              <a:gd name="connsiteY9" fmla="*/ 1309687 h 1309687"/>
              <a:gd name="connsiteX10" fmla="*/ 63934 w 2194560"/>
              <a:gd name="connsiteY10" fmla="*/ 1245752 h 1309687"/>
              <a:gd name="connsiteX11" fmla="*/ 0 w 2194560"/>
              <a:gd name="connsiteY11" fmla="*/ 1091400 h 1309687"/>
              <a:gd name="connsiteX12" fmla="*/ 0 w 2194560"/>
              <a:gd name="connsiteY12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160393"/>
                  <a:pt x="22998" y="104871"/>
                  <a:pt x="63935" y="63935"/>
                </a:cubicBezTo>
                <a:cubicBezTo>
                  <a:pt x="104872" y="22998"/>
                  <a:pt x="160394" y="1"/>
                  <a:pt x="218287" y="1"/>
                </a:cubicBezTo>
                <a:lnTo>
                  <a:pt x="1976274" y="0"/>
                </a:lnTo>
                <a:cubicBezTo>
                  <a:pt x="2034167" y="0"/>
                  <a:pt x="2089689" y="22998"/>
                  <a:pt x="2130625" y="63935"/>
                </a:cubicBezTo>
                <a:cubicBezTo>
                  <a:pt x="2171562" y="104872"/>
                  <a:pt x="2194559" y="160394"/>
                  <a:pt x="2194559" y="218287"/>
                </a:cubicBezTo>
                <a:cubicBezTo>
                  <a:pt x="2194559" y="509325"/>
                  <a:pt x="2194560" y="800363"/>
                  <a:pt x="2194560" y="1091401"/>
                </a:cubicBezTo>
                <a:cubicBezTo>
                  <a:pt x="2194560" y="1149294"/>
                  <a:pt x="2171562" y="1204816"/>
                  <a:pt x="2130625" y="1245753"/>
                </a:cubicBezTo>
                <a:cubicBezTo>
                  <a:pt x="2089688" y="1286690"/>
                  <a:pt x="2034166" y="1309687"/>
                  <a:pt x="1976273" y="1309687"/>
                </a:cubicBezTo>
                <a:lnTo>
                  <a:pt x="218286" y="1309687"/>
                </a:lnTo>
                <a:cubicBezTo>
                  <a:pt x="160393" y="1309687"/>
                  <a:pt x="104871" y="1286689"/>
                  <a:pt x="63934" y="1245752"/>
                </a:cubicBezTo>
                <a:cubicBezTo>
                  <a:pt x="22997" y="1204815"/>
                  <a:pt x="0" y="1149293"/>
                  <a:pt x="0" y="1091400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1584" tIns="187759" rIns="311584" bIns="187759" spcCol="1270" anchor="ctr"/>
          <a:lstStyle/>
          <a:p>
            <a:pPr algn="ctr" defTabSz="28892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6500" dirty="0"/>
              <a:t>S</a:t>
            </a:r>
          </a:p>
        </p:txBody>
      </p:sp>
      <p:sp>
        <p:nvSpPr>
          <p:cNvPr id="16" name="7-Point Star 15">
            <a:extLst>
              <a:ext uri="{FF2B5EF4-FFF2-40B4-BE49-F238E27FC236}">
                <a16:creationId xmlns:a16="http://schemas.microsoft.com/office/drawing/2014/main" xmlns="" id="{ACA9DCB5-59C7-2885-F64E-014FB9AD4B13}"/>
              </a:ext>
            </a:extLst>
          </p:cNvPr>
          <p:cNvSpPr/>
          <p:nvPr/>
        </p:nvSpPr>
        <p:spPr>
          <a:xfrm>
            <a:off x="1905000" y="228600"/>
            <a:ext cx="3810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7-Point Star 16">
            <a:extLst>
              <a:ext uri="{FF2B5EF4-FFF2-40B4-BE49-F238E27FC236}">
                <a16:creationId xmlns:a16="http://schemas.microsoft.com/office/drawing/2014/main" xmlns="" id="{F8DDC6EA-091E-989A-85C7-CF793225146D}"/>
              </a:ext>
            </a:extLst>
          </p:cNvPr>
          <p:cNvSpPr/>
          <p:nvPr/>
        </p:nvSpPr>
        <p:spPr>
          <a:xfrm>
            <a:off x="6934200" y="228600"/>
            <a:ext cx="3810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979F0B-2B07-83F2-2C48-92AFDDD3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3600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Laboratory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E8B645-543F-7D20-CB5D-F31E40E6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81150"/>
            <a:ext cx="6473825" cy="17145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CPE in cell culture </a:t>
            </a:r>
            <a:r>
              <a:rPr lang="en-US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antibody neutralization or fluorescent antibody test.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Fluids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from blisters </a:t>
            </a:r>
            <a:r>
              <a:rPr lang="en-GB" sz="22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microscope, PCR.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DBD753-C1A2-9819-71C4-3C65D1177041}"/>
              </a:ext>
            </a:extLst>
          </p:cNvPr>
          <p:cNvSpPr/>
          <p:nvPr/>
        </p:nvSpPr>
        <p:spPr>
          <a:xfrm>
            <a:off x="609600" y="3656013"/>
            <a:ext cx="6810375" cy="1524000"/>
          </a:xfrm>
          <a:prstGeom prst="rect">
            <a:avLst/>
          </a:prstGeom>
        </p:spPr>
        <p:txBody>
          <a:bodyPr/>
          <a:lstStyle/>
          <a:p>
            <a:pPr marL="109728"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US" sz="2200" b="1" dirty="0">
                <a:solidFill>
                  <a:srgbClr val="C00000"/>
                </a:solidFill>
              </a:rPr>
              <a:t>Acyclovir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n-US" sz="2200" dirty="0"/>
              <a:t>primary and recurrent genital infections as well as neonatal infections.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534ADC-7B94-2476-4C91-645D4FFE9D93}"/>
              </a:ext>
            </a:extLst>
          </p:cNvPr>
          <p:cNvSpPr/>
          <p:nvPr/>
        </p:nvSpPr>
        <p:spPr>
          <a:xfrm>
            <a:off x="457200" y="2849774"/>
            <a:ext cx="3071675" cy="70788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Treatment:</a:t>
            </a:r>
          </a:p>
        </p:txBody>
      </p:sp>
      <p:pic>
        <p:nvPicPr>
          <p:cNvPr id="1026" name="Picture 2" descr="http://www.nejm.org/na101/home/literatum/publisher/mms/journals/content/nejm/1997/nejm_1997.337.issue-8/nejm199708213370805/production/images/medium/nejm199708213370805_f1.gif">
            <a:extLst>
              <a:ext uri="{FF2B5EF4-FFF2-40B4-BE49-F238E27FC236}">
                <a16:creationId xmlns:a16="http://schemas.microsoft.com/office/drawing/2014/main" xmlns="" id="{E6946121-1E6F-D714-E4BD-C2AB8E41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365" t="13183" r="12113" b="14297"/>
          <a:stretch>
            <a:fillRect/>
          </a:stretch>
        </p:blipFill>
        <p:spPr bwMode="auto">
          <a:xfrm>
            <a:off x="6694488" y="1295400"/>
            <a:ext cx="215741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B6E971-E009-B0E5-81CE-D510A01D2DF1}"/>
              </a:ext>
            </a:extLst>
          </p:cNvPr>
          <p:cNvSpPr txBox="1"/>
          <p:nvPr/>
        </p:nvSpPr>
        <p:spPr>
          <a:xfrm>
            <a:off x="304800" y="4267200"/>
            <a:ext cx="8229600" cy="10668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Prevention</a:t>
            </a:r>
          </a:p>
        </p:txBody>
      </p:sp>
      <p:sp>
        <p:nvSpPr>
          <p:cNvPr id="49160" name="Content Placeholder 2">
            <a:extLst>
              <a:ext uri="{FF2B5EF4-FFF2-40B4-BE49-F238E27FC236}">
                <a16:creationId xmlns:a16="http://schemas.microsoft.com/office/drawing/2014/main" xmlns="" id="{E0668D80-7CCB-506A-E7C4-074FEB9A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0065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7225" indent="-2460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2338" indent="-2190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79513" indent="-200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89063" indent="-1825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Blip>
                <a:blip r:embed="rId4"/>
              </a:buBlip>
            </a:pPr>
            <a:r>
              <a:rPr lang="en-US" altLang="x-none" sz="2200">
                <a:solidFill>
                  <a:srgbClr val="000000"/>
                </a:solidFill>
                <a:latin typeface="Arial" panose="020B0604020202020204" pitchFamily="34" charset="0"/>
              </a:rPr>
              <a:t>Protection from exposure to vesicular lesions.</a:t>
            </a:r>
          </a:p>
          <a:p>
            <a:pPr eaLnBrk="1" hangingPunct="1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Blip>
                <a:blip r:embed="rId4"/>
              </a:buBlip>
            </a:pPr>
            <a:r>
              <a:rPr lang="en-US" altLang="x-none" sz="2200">
                <a:solidFill>
                  <a:srgbClr val="000000"/>
                </a:solidFill>
                <a:latin typeface="Arial" panose="020B0604020202020204" pitchFamily="34" charset="0"/>
              </a:rPr>
              <a:t>Cesarean section </a:t>
            </a:r>
          </a:p>
          <a:p>
            <a:pPr eaLnBrk="1" hangingPunct="1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Blip>
                <a:blip r:embed="rId4"/>
              </a:buBlip>
            </a:pPr>
            <a:r>
              <a:rPr lang="en-US" altLang="x-none" sz="2200">
                <a:solidFill>
                  <a:srgbClr val="000000"/>
                </a:solidFill>
                <a:latin typeface="Arial" panose="020B0604020202020204" pitchFamily="34" charset="0"/>
              </a:rPr>
              <a:t>No vaccine.</a:t>
            </a:r>
          </a:p>
          <a:p>
            <a:pPr eaLnBrk="1" hangingPunct="1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Blip>
                <a:blip r:embed="rId4"/>
              </a:buBlip>
            </a:pPr>
            <a:endParaRPr lang="en-US" altLang="x-none" sz="240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C1F163-7627-FD4C-C6FE-44FB2088B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3" y="2673350"/>
            <a:ext cx="8231187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Congenital abnormalities, Cytomegalic inclusion body disease in infants.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Mononucleosis in transfusion recipients.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Pneumonia and hepatitis in immuno- compromised patients.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Retinitis and enteritis in AIDS patients.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1B7C7-FB59-D4E9-6D66-9D55C5FB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71155"/>
            <a:ext cx="6535764" cy="1323439"/>
          </a:xfrm>
        </p:spPr>
        <p:txBody>
          <a:bodyPr rtlCol="0">
            <a:spAutoFit/>
            <a:scene3d>
              <a:camera prst="orthographicFront"/>
              <a:lightRig rig="flat" dir="tl"/>
            </a:scene3d>
            <a:sp3d extrusionH="25400" contourW="8890" prstMaterial="dkEdge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/>
              </a:rPr>
              <a:t>Cytomegalovirus</a:t>
            </a:r>
            <a:b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/>
              </a:rPr>
            </a:b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9F2E36-7DDF-4C8D-2444-BA0CF740CC88}"/>
              </a:ext>
            </a:extLst>
          </p:cNvPr>
          <p:cNvSpPr/>
          <p:nvPr/>
        </p:nvSpPr>
        <p:spPr>
          <a:xfrm>
            <a:off x="531386" y="1784163"/>
            <a:ext cx="244169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i="1" dirty="0">
                <a:solidFill>
                  <a:prstClr val="black"/>
                </a:solidFill>
                <a:latin typeface="Georgia" pitchFamily="18" charset="0"/>
              </a:rPr>
              <a:t>Diseases:</a:t>
            </a:r>
          </a:p>
        </p:txBody>
      </p:sp>
    </p:spTree>
    <p:extLst>
      <p:ext uri="{BB962C8B-B14F-4D97-AF65-F5344CB8AC3E}">
        <p14:creationId xmlns:p14="http://schemas.microsoft.com/office/powerpoint/2010/main" val="19225350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3218275-7437-FCB5-A08F-083A3D049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08188"/>
            <a:ext cx="5029200" cy="4325937"/>
          </a:xfrm>
        </p:spPr>
        <p:txBody>
          <a:bodyPr/>
          <a:lstStyle/>
          <a:p>
            <a:pPr>
              <a:buSzPct val="93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Enveloped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virus with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icosahedral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nucleocapsid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linear dsDNA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SzPct val="93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virion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polymerase.</a:t>
            </a:r>
          </a:p>
          <a:p>
            <a:pPr>
              <a:buSzPct val="93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One serotype.</a:t>
            </a:r>
          </a:p>
          <a:p>
            <a:pPr>
              <a:buSzPct val="93000"/>
              <a:buFont typeface="Arial" panose="020B0604020202020204" pitchFamily="34" charset="0"/>
              <a:buBlip>
                <a:blip r:embed="rId2"/>
              </a:buBlip>
              <a:defRPr/>
            </a:pPr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9B42A01-7631-BB4C-331B-5DB03A8E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38200"/>
            <a:ext cx="4150495" cy="646331"/>
          </a:xfrm>
        </p:spPr>
        <p:txBody>
          <a:bodyPr wrap="none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Characteristics</a:t>
            </a:r>
            <a:r>
              <a:rPr lang="en-US" sz="3600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:</a:t>
            </a:r>
          </a:p>
        </p:txBody>
      </p:sp>
      <p:pic>
        <p:nvPicPr>
          <p:cNvPr id="62468" name="Picture 2" descr="https://scienceforscientists.files.wordpress.com/2012/06/cmv.jpg">
            <a:extLst>
              <a:ext uri="{FF2B5EF4-FFF2-40B4-BE49-F238E27FC236}">
                <a16:creationId xmlns:a16="http://schemas.microsoft.com/office/drawing/2014/main" xmlns="" id="{EEE4155B-A5D5-F928-02AA-00B1BCFF0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5814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1919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54848A-37E6-DA0D-F9FC-E28BA204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4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Transmission &amp; Epidemiology: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B78277-70FC-7DF5-D6A2-B63BBE07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43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Worldwide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and more than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80% of adults have antibody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against this virus.</a:t>
            </a:r>
          </a:p>
          <a:p>
            <a:pPr marL="281178" indent="-1714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Virus is found in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many human body fluids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ex.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saliva, semen, cervical mucus etc.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 is transmitted via these fluids, across the placenta, or by organ transplantation.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7139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205F5-0C96-B6EF-16EE-A541E415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0803"/>
            <a:ext cx="8229600" cy="1066800"/>
          </a:xfrm>
        </p:spPr>
        <p:txBody>
          <a:bodyPr>
            <a:no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Pathogenesis</a:t>
            </a: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: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xmlns="" id="{E1F032C7-3450-F229-04F3-03A032EAB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24350"/>
          </a:xfrm>
        </p:spPr>
        <p:txBody>
          <a:bodyPr/>
          <a:lstStyle/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altLang="x-none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fetus: cytomegalic inclusion disease:</a:t>
            </a:r>
            <a:r>
              <a:rPr lang="en-US" altLang="x-none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400">
                <a:latin typeface="Arial" panose="020B0604020202020204" pitchFamily="34" charset="0"/>
                <a:cs typeface="Arial" panose="020B0604020202020204" pitchFamily="34" charset="0"/>
              </a:rPr>
              <a:t>multinucleated giant cells with prominent intra-nuclear inclusions. the virus spreads to many organs (e.g., central nervous system and kidneys)</a:t>
            </a:r>
            <a:r>
              <a:rPr lang="en-US" altLang="x-none" sz="24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congenital abnormalities.</a:t>
            </a: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xmlns="" id="{AB13B903-454D-7D8B-8738-14FFA7708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9188"/>
            <a:ext cx="2819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>
            <a:extLst>
              <a:ext uri="{FF2B5EF4-FFF2-40B4-BE49-F238E27FC236}">
                <a16:creationId xmlns:a16="http://schemas.microsoft.com/office/drawing/2014/main" xmlns="" id="{05093E9C-3870-2F36-7866-D1E5154B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005263"/>
            <a:ext cx="3124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xmlns="" id="{7FFF60FF-7C6F-D78C-1C98-FF40D6746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402013"/>
            <a:ext cx="295433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61411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7AAD4F4-5F98-AF2C-8F31-8F9D249C2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r="10806"/>
          <a:stretch>
            <a:fillRect/>
          </a:stretch>
        </p:blipFill>
        <p:spPr bwMode="auto">
          <a:xfrm>
            <a:off x="6781565" y="1533404"/>
            <a:ext cx="2351549" cy="2049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xmlns="" id="{4BC65D0C-C1E4-8156-E7E1-4F1A6362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13" y="2641600"/>
            <a:ext cx="7086600" cy="3622675"/>
          </a:xfrm>
        </p:spPr>
        <p:txBody>
          <a:bodyPr/>
          <a:lstStyle/>
          <a:p>
            <a:r>
              <a:rPr lang="en-US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Infects the </a:t>
            </a:r>
            <a:r>
              <a:rPr lang="en-US" altLang="x-none" sz="28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epidermis and mucous membranes </a:t>
            </a:r>
            <a:r>
              <a:rPr lang="en-US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causing </a:t>
            </a:r>
            <a:r>
              <a:rPr lang="en-US" altLang="x-none" sz="2800" dirty="0" err="1">
                <a:latin typeface="Arial" panose="020B0604020202020204" pitchFamily="34" charset="0"/>
                <a:cs typeface="Arial" panose="020B0604020202020204" pitchFamily="34" charset="0"/>
              </a:rPr>
              <a:t>papillomas</a:t>
            </a:r>
            <a:r>
              <a:rPr lang="en-US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x-non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warts</a:t>
            </a:r>
            <a:r>
              <a:rPr lang="en-US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Several types of HPV, especially </a:t>
            </a:r>
            <a:r>
              <a:rPr lang="en-US" altLang="x-non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16 and 18</a:t>
            </a:r>
            <a:r>
              <a:rPr lang="en-US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, can lead to </a:t>
            </a:r>
            <a:r>
              <a:rPr lang="en-US" altLang="x-non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  <a:r>
              <a:rPr lang="en-US" alt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 of the cervix, vulva, vagina, and anus in women. In men, it can lead to cancers of the anus and penis.</a:t>
            </a:r>
          </a:p>
          <a:p>
            <a:endParaRPr lang="en-US" alt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AE7E6D-10D3-E95E-B44B-F468723D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422" y="980419"/>
            <a:ext cx="6348213" cy="707886"/>
          </a:xfrm>
        </p:spPr>
        <p:txBody>
          <a:bodyPr wrap="none" rtlCol="0">
            <a:spAutoFit/>
            <a:scene3d>
              <a:camera prst="orthographicFront"/>
              <a:lightRig rig="flat" dir="tl"/>
            </a:scene3d>
            <a:sp3d extrusionH="25400" contourW="8890" prstMaterial="dkEdge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/>
              </a:rPr>
              <a:t>Human Papillomavirus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F1037D-BAF7-15EF-DD6B-A05FB98EC32C}"/>
              </a:ext>
            </a:extLst>
          </p:cNvPr>
          <p:cNvSpPr/>
          <p:nvPr/>
        </p:nvSpPr>
        <p:spPr>
          <a:xfrm>
            <a:off x="554182" y="1828800"/>
            <a:ext cx="255871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Diseases</a:t>
            </a:r>
            <a:r>
              <a:rPr lang="en-US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: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E24E7C-7312-E718-69BC-FDE98152B537}"/>
              </a:ext>
            </a:extLst>
          </p:cNvPr>
          <p:cNvSpPr/>
          <p:nvPr/>
        </p:nvSpPr>
        <p:spPr>
          <a:xfrm>
            <a:off x="0" y="870229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History of discovering link between virus and cancer</a:t>
            </a:r>
            <a:endParaRPr lang="en-US" sz="2800" b="1" dirty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xmlns="" id="{BDD71A7E-AF52-A15D-A2B6-7884EB42A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19375"/>
            <a:ext cx="5867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x-none" sz="2000" b="1"/>
              <a:t>Dr. Harald zur Hausen of the German Cancer Research Centre, Heidelberg, Germany, was awarded 2008 Nobel Prize in Physiology or Medicine for his discovery of human papilloma viruses causing cervical cancer.</a:t>
            </a:r>
          </a:p>
        </p:txBody>
      </p:sp>
      <p:pic>
        <p:nvPicPr>
          <p:cNvPr id="51204" name="Picture 3">
            <a:extLst>
              <a:ext uri="{FF2B5EF4-FFF2-40B4-BE49-F238E27FC236}">
                <a16:creationId xmlns:a16="http://schemas.microsoft.com/office/drawing/2014/main" xmlns="" id="{316768FF-1860-69DF-0132-EDAA4C97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228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t showing the different types of HPV">
            <a:extLst>
              <a:ext uri="{FF2B5EF4-FFF2-40B4-BE49-F238E27FC236}">
                <a16:creationId xmlns:a16="http://schemas.microsoft.com/office/drawing/2014/main" xmlns="" id="{3C93FECD-FF98-AE9B-0ECF-3A1BCA12E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09600" y="609600"/>
            <a:ext cx="79248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6753D-73F1-1A3C-927F-7D565925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90600"/>
            <a:ext cx="6102927" cy="685800"/>
          </a:xfrm>
        </p:spPr>
        <p:txBody>
          <a:bodyPr>
            <a:no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Important Properties:</a:t>
            </a:r>
            <a:b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36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D99B6-7D19-8075-4DD4-BDC86E8DD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800"/>
            <a:ext cx="5845175" cy="43243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Non-enveloped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viruses with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ds circular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an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icosahedral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nucleocapsid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Font typeface="Arial" panose="020B0604020202020204" pitchFamily="34" charset="0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Two of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early genes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E6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E7,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implicated in carcinogenesis. They encode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proteins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that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inactivate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proteins encoded by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tumor suppressor genes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6" name="Picture 4" descr="http://img.medscape.com/fullsize/migrated/585/223/erm585223.fig2.jpg">
            <a:extLst>
              <a:ext uri="{FF2B5EF4-FFF2-40B4-BE49-F238E27FC236}">
                <a16:creationId xmlns:a16="http://schemas.microsoft.com/office/drawing/2014/main" xmlns="" id="{4726662A-8149-3551-F53C-86F9BF36B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"/>
          <a:stretch>
            <a:fillRect/>
          </a:stretch>
        </p:blipFill>
        <p:spPr bwMode="auto">
          <a:xfrm>
            <a:off x="5867400" y="3260725"/>
            <a:ext cx="28956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 descr="http://thumbs.dreamstime.com/x/papilloma-virus-hpv-human-papillomavirus-dna-papillomavirus-family-capable-infecting-humans-52736124.jpg">
            <a:extLst>
              <a:ext uri="{FF2B5EF4-FFF2-40B4-BE49-F238E27FC236}">
                <a16:creationId xmlns:a16="http://schemas.microsoft.com/office/drawing/2014/main" xmlns="" id="{AD5FE26F-13E1-D0FB-5DFB-C8894434C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9" t="3879" b="6425"/>
          <a:stretch>
            <a:fillRect/>
          </a:stretch>
        </p:blipFill>
        <p:spPr bwMode="auto">
          <a:xfrm>
            <a:off x="5867400" y="8382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0A342-FCBB-F9BE-8B61-B7E8AA96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4400"/>
            <a:ext cx="4191000" cy="630382"/>
          </a:xfrm>
        </p:spPr>
        <p:txBody>
          <a:bodyPr>
            <a:no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Transmission</a:t>
            </a:r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:</a:t>
            </a:r>
            <a:b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3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xmlns="" id="{97944D88-45CC-4F94-1F97-097E5882D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32435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US" altLang="x-none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Skin-to-skin contact</a:t>
            </a:r>
            <a:r>
              <a:rPr lang="en-US" altLang="x-none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400">
                <a:latin typeface="Arial" panose="020B0604020202020204" pitchFamily="34" charset="0"/>
                <a:cs typeface="Arial" panose="020B0604020202020204" pitchFamily="34" charset="0"/>
              </a:rPr>
              <a:t>and by </a:t>
            </a:r>
            <a:r>
              <a:rPr lang="en-US" altLang="x-none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genital contact</a:t>
            </a:r>
            <a:r>
              <a:rPr lang="en-US" altLang="x-none" sz="24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US" altLang="x-none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infected mother to the neonate</a:t>
            </a:r>
            <a:r>
              <a:rPr lang="en-US" altLang="x-none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40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altLang="x-none" sz="2400" b="1">
                <a:latin typeface="Arial" panose="020B0604020202020204" pitchFamily="34" charset="0"/>
                <a:cs typeface="Arial" panose="020B0604020202020204" pitchFamily="34" charset="0"/>
              </a:rPr>
              <a:t>childbirth</a:t>
            </a:r>
            <a:r>
              <a:rPr lang="en-US" altLang="x-none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3BE480F-C78B-A886-2408-2EAF9FEE5821}"/>
              </a:ext>
            </a:extLst>
          </p:cNvPr>
          <p:cNvSpPr txBox="1"/>
          <p:nvPr/>
        </p:nvSpPr>
        <p:spPr>
          <a:xfrm>
            <a:off x="130791" y="2667000"/>
            <a:ext cx="8229600" cy="10668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Pathogenesis &amp; Immunity:</a:t>
            </a:r>
          </a:p>
        </p:txBody>
      </p:sp>
      <p:sp>
        <p:nvSpPr>
          <p:cNvPr id="55301" name="Content Placeholder 2">
            <a:extLst>
              <a:ext uri="{FF2B5EF4-FFF2-40B4-BE49-F238E27FC236}">
                <a16:creationId xmlns:a16="http://schemas.microsoft.com/office/drawing/2014/main" xmlns="" id="{620781B2-7788-C469-7FFF-DA239FD1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05200"/>
            <a:ext cx="8305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7225" indent="-2460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2338" indent="-2190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79513" indent="-200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89063" indent="-1825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BBB59"/>
              </a:buClr>
              <a:buFont typeface="Wingdings" pitchFamily="2" charset="2"/>
              <a:buChar char="Ø"/>
            </a:pPr>
            <a:r>
              <a:rPr lang="en-US" altLang="x-none" sz="2200">
                <a:latin typeface="Arial" panose="020B0604020202020204" pitchFamily="34" charset="0"/>
              </a:rPr>
              <a:t>Infect </a:t>
            </a:r>
            <a:r>
              <a:rPr lang="en-US" altLang="x-none" sz="2200" b="1">
                <a:latin typeface="Arial" panose="020B0604020202020204" pitchFamily="34" charset="0"/>
              </a:rPr>
              <a:t>squamous epithelial cells </a:t>
            </a:r>
            <a:r>
              <a:rPr lang="en-US" altLang="x-none" sz="2200"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x-none" sz="2200">
                <a:latin typeface="Arial" panose="020B0604020202020204" pitchFamily="34" charset="0"/>
              </a:rPr>
              <a:t> </a:t>
            </a:r>
            <a:r>
              <a:rPr lang="en-US" altLang="x-none" sz="2200" b="1">
                <a:latin typeface="Arial" panose="020B0604020202020204" pitchFamily="34" charset="0"/>
              </a:rPr>
              <a:t>cytoplasmic vacuole</a:t>
            </a:r>
            <a:r>
              <a:rPr lang="en-US" altLang="x-none" sz="2200">
                <a:latin typeface="Arial" panose="020B0604020202020204" pitchFamily="34" charset="0"/>
              </a:rPr>
              <a:t>. </a:t>
            </a:r>
            <a:r>
              <a:rPr lang="en-US" altLang="x-none" sz="2200" b="1">
                <a:latin typeface="Arial" panose="020B0604020202020204" pitchFamily="34" charset="0"/>
              </a:rPr>
              <a:t>Koilocytes </a:t>
            </a:r>
            <a:r>
              <a:rPr lang="en-US" altLang="x-none" sz="2200" b="1"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x-none" sz="2200" b="1">
                <a:latin typeface="Arial" panose="020B0604020202020204" pitchFamily="34" charset="0"/>
              </a:rPr>
              <a:t> (hallmark)</a:t>
            </a:r>
            <a:r>
              <a:rPr lang="en-US" altLang="x-none" sz="2200">
                <a:latin typeface="Arial" panose="020B0604020202020204" pitchFamily="34" charset="0"/>
              </a:rPr>
              <a:t> of infection.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BBB59"/>
              </a:buClr>
              <a:buFont typeface="Wingdings" pitchFamily="2" charset="2"/>
              <a:buChar char="Ø"/>
            </a:pPr>
            <a:r>
              <a:rPr lang="en-US" altLang="x-none" sz="2200">
                <a:latin typeface="Arial" panose="020B0604020202020204" pitchFamily="34" charset="0"/>
              </a:rPr>
              <a:t>Both </a:t>
            </a:r>
            <a:r>
              <a:rPr lang="en-US" altLang="x-none" sz="2200" b="1">
                <a:latin typeface="Arial" panose="020B0604020202020204" pitchFamily="34" charset="0"/>
              </a:rPr>
              <a:t>cell-mediated immunity and antibody </a:t>
            </a:r>
            <a:r>
              <a:rPr lang="en-US" altLang="x-none" sz="2200" b="1"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x-none" sz="2200">
                <a:latin typeface="Arial" panose="020B0604020202020204" pitchFamily="34" charset="0"/>
              </a:rPr>
              <a:t> </a:t>
            </a:r>
            <a:r>
              <a:rPr lang="en-US" altLang="x-none" sz="2200" b="1">
                <a:latin typeface="Arial" panose="020B0604020202020204" pitchFamily="34" charset="0"/>
              </a:rPr>
              <a:t>regression of warts</a:t>
            </a:r>
            <a:r>
              <a:rPr lang="en-US" altLang="x-none" sz="2200">
                <a:latin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BBB59"/>
              </a:buClr>
              <a:buFont typeface="Wingdings" pitchFamily="2" charset="2"/>
              <a:buChar char="Ø"/>
            </a:pPr>
            <a:r>
              <a:rPr lang="en-US" altLang="x-none" sz="2200" b="1">
                <a:latin typeface="Arial" panose="020B0604020202020204" pitchFamily="34" charset="0"/>
              </a:rPr>
              <a:t>Immunosuppressed patients </a:t>
            </a:r>
            <a:r>
              <a:rPr lang="en-US" altLang="x-none" sz="2200">
                <a:latin typeface="Arial" panose="020B0604020202020204" pitchFamily="34" charset="0"/>
              </a:rPr>
              <a:t>have </a:t>
            </a:r>
            <a:r>
              <a:rPr lang="en-US" altLang="x-none" sz="2200" b="1">
                <a:latin typeface="Arial" panose="020B0604020202020204" pitchFamily="34" charset="0"/>
              </a:rPr>
              <a:t>more extensive </a:t>
            </a:r>
            <a:r>
              <a:rPr lang="en-US" altLang="x-none" sz="2200">
                <a:latin typeface="Arial" panose="020B0604020202020204" pitchFamily="34" charset="0"/>
              </a:rPr>
              <a:t>warts.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3">
            <a:extLst>
              <a:ext uri="{FF2B5EF4-FFF2-40B4-BE49-F238E27FC236}">
                <a16:creationId xmlns:a16="http://schemas.microsoft.com/office/drawing/2014/main" xmlns="" id="{EFE8EA5E-F42D-0D27-644E-D9987E49716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41363" y="2209800"/>
            <a:ext cx="7391400" cy="3475038"/>
          </a:xfrm>
        </p:spPr>
        <p:txBody>
          <a:bodyPr/>
          <a:lstStyle/>
          <a:p>
            <a:pPr marL="4445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alt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 of viral DNA into host cell DNA</a:t>
            </a:r>
          </a:p>
          <a:p>
            <a:pPr marL="4445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alt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rate of mutation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altLang="en-US" sz="2600" i="1">
                <a:latin typeface="Arial" panose="020B0604020202020204" pitchFamily="34" charset="0"/>
                <a:cs typeface="Arial" panose="020B0604020202020204" pitchFamily="34" charset="0"/>
              </a:rPr>
              <a:t>env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</a:p>
          <a:p>
            <a:pPr marL="4445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alt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the Tat and Nef proteins 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that down-regulate class I MHC proteins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4E0260-DB1A-9707-D9CB-A4F8AEB727D6}"/>
              </a:ext>
            </a:extLst>
          </p:cNvPr>
          <p:cNvSpPr/>
          <p:nvPr/>
        </p:nvSpPr>
        <p:spPr>
          <a:xfrm>
            <a:off x="741218" y="457200"/>
            <a:ext cx="7467600" cy="13051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/>
          </a:lstStyle>
          <a:p>
            <a:pPr marL="457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HIV has three main mechanisms by which it evades the immune system: 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64F41-B54A-53B3-DF28-3A8E0CF3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2764"/>
            <a:ext cx="8229600" cy="1066800"/>
          </a:xfrm>
        </p:spPr>
        <p:txBody>
          <a:bodyPr>
            <a:no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Clinical</a:t>
            </a: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Findings</a:t>
            </a: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xmlns="" id="{D405D77E-AF52-7BE2-A838-03E203CD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6324600" cy="43243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plantar warts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HPV-1-4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Genital warts (</a:t>
            </a: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condylomata acuminata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respiratory tract papillomas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HPV-6 and HPV-11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Carcinoma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uterine cervix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penis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, and the </a:t>
            </a: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anus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, as well as </a:t>
            </a: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premalignant lesions 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HPV-16 and HPV-18.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HPV-16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x-none" sz="2200" b="1">
                <a:latin typeface="Arial" panose="020B0604020202020204" pitchFamily="34" charset="0"/>
                <a:cs typeface="Arial" panose="020B0604020202020204" pitchFamily="34" charset="0"/>
              </a:rPr>
              <a:t>oral cancers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D06BC73E-9AFC-7EC1-A64F-AD676601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4236" r="55055" b="38239"/>
          <a:stretch>
            <a:fillRect/>
          </a:stretch>
        </p:blipFill>
        <p:spPr bwMode="auto">
          <a:xfrm>
            <a:off x="6629400" y="1828800"/>
            <a:ext cx="2370138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4CE56D17-6AD5-412B-2FCD-938EB536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1975" r="24482" b="35792"/>
          <a:stretch>
            <a:fillRect/>
          </a:stretch>
        </p:blipFill>
        <p:spPr bwMode="auto">
          <a:xfrm>
            <a:off x="6629400" y="3514725"/>
            <a:ext cx="2370138" cy="184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2829E6C-2E62-34D8-F1DE-F6C3EDFB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Laboratory Diagnosis:</a:t>
            </a:r>
          </a:p>
        </p:txBody>
      </p:sp>
      <p:sp>
        <p:nvSpPr>
          <p:cNvPr id="57347" name="Content Placeholder 1">
            <a:extLst>
              <a:ext uri="{FF2B5EF4-FFF2-40B4-BE49-F238E27FC236}">
                <a16:creationId xmlns:a16="http://schemas.microsoft.com/office/drawing/2014/main" xmlns="" id="{0470D0B9-E07E-F2D7-3874-7BDA60DBB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5715000" cy="4324350"/>
          </a:xfrm>
        </p:spPr>
        <p:txBody>
          <a:bodyPr/>
          <a:lstStyle/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altLang="x-none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Cervical Papanicolaou (Pap) test: </a:t>
            </a:r>
            <a:r>
              <a:rPr lang="en-US" altLang="x-none" sz="2400" b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en-US" altLang="x-none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koilocytes </a:t>
            </a:r>
            <a:r>
              <a:rPr lang="en-US" altLang="x-none" sz="2400">
                <a:latin typeface="Arial" panose="020B0604020202020204" pitchFamily="34" charset="0"/>
                <a:cs typeface="Arial" panose="020B0604020202020204" pitchFamily="34" charset="0"/>
              </a:rPr>
              <a:t>in the lesions. 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altLang="x-none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hybridization.</a:t>
            </a:r>
            <a:r>
              <a:rPr lang="en-US" altLang="x-none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altLang="x-none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PCR–based test : </a:t>
            </a:r>
            <a:r>
              <a:rPr lang="en-US" altLang="x-none" sz="2400">
                <a:latin typeface="Arial" panose="020B0604020202020204" pitchFamily="34" charset="0"/>
                <a:cs typeface="Arial" panose="020B0604020202020204" pitchFamily="34" charset="0"/>
              </a:rPr>
              <a:t>14 high-risk genotypes.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altLang="x-none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Occult premalignant lesions </a:t>
            </a:r>
            <a:r>
              <a:rPr lang="en-US" altLang="x-none" sz="2400">
                <a:latin typeface="Arial" panose="020B0604020202020204" pitchFamily="34" charset="0"/>
                <a:cs typeface="Arial" panose="020B0604020202020204" pitchFamily="34" charset="0"/>
              </a:rPr>
              <a:t>of the cervix and penis can be revealed by applying </a:t>
            </a:r>
            <a:r>
              <a:rPr lang="en-US" altLang="x-none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acetic acid to the tissue</a:t>
            </a:r>
            <a:r>
              <a:rPr lang="en-US" altLang="x-none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2" descr="C:\Users\Dell\Desktop\pictures for lectures Inshaa-Allah\HPV_cervix[1].jpg">
            <a:extLst>
              <a:ext uri="{FF2B5EF4-FFF2-40B4-BE49-F238E27FC236}">
                <a16:creationId xmlns:a16="http://schemas.microsoft.com/office/drawing/2014/main" xmlns="" id="{1DB3BD28-8DF3-FEAA-AF88-A863573E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49950" y="3733800"/>
            <a:ext cx="2757488" cy="239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PV_Koilocyte250.jpg (10022 bytes)">
            <a:extLst>
              <a:ext uri="{FF2B5EF4-FFF2-40B4-BE49-F238E27FC236}">
                <a16:creationId xmlns:a16="http://schemas.microsoft.com/office/drawing/2014/main" xmlns="" id="{3E23A797-B75C-7D0F-2AB4-C0D3E945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64238" y="1676400"/>
            <a:ext cx="2743200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3C797D-F015-63CA-EAEB-768FF34B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>
            <a:no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Treatment</a:t>
            </a:r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xmlns="" id="{DF1471F8-BE8E-A2C2-51F2-A0B69DA0A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7696200" cy="2057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x-none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Genital warts 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 alpha interferon 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 preventing recurrences.</a:t>
            </a:r>
          </a:p>
          <a:p>
            <a:pPr>
              <a:buFont typeface="Wingdings" pitchFamily="2" charset="2"/>
              <a:buChar char="Ø"/>
            </a:pP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nitrogen 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x-none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lesions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x-none" sz="2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salicylic acid 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x-none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plantar lesions 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or removed surgically .</a:t>
            </a:r>
          </a:p>
          <a:p>
            <a:pPr>
              <a:buFont typeface="Wingdings" pitchFamily="2" charset="2"/>
              <a:buChar char="Ø"/>
            </a:pP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Cidofovir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altLang="x-none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HPV infections.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en-US" altLang="x-none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79B21CC-B4A4-6F61-253C-E124DC043384}"/>
              </a:ext>
            </a:extLst>
          </p:cNvPr>
          <p:cNvSpPr txBox="1"/>
          <p:nvPr/>
        </p:nvSpPr>
        <p:spPr>
          <a:xfrm>
            <a:off x="228600" y="3305033"/>
            <a:ext cx="8229600" cy="10668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Prevention</a:t>
            </a:r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:</a:t>
            </a:r>
            <a:b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en-US" sz="3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8373" name="Content Placeholder 2">
            <a:extLst>
              <a:ext uri="{FF2B5EF4-FFF2-40B4-BE49-F238E27FC236}">
                <a16:creationId xmlns:a16="http://schemas.microsoft.com/office/drawing/2014/main" xmlns="" id="{784E7335-CAE6-053F-0F17-E45039734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38575"/>
            <a:ext cx="8382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7225" indent="-2460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2338" indent="-2190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79513" indent="-200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89063" indent="-1825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9BBB59"/>
              </a:buClr>
              <a:buFont typeface="Wingdings" pitchFamily="2" charset="2"/>
              <a:buChar char="Ø"/>
            </a:pPr>
            <a:r>
              <a:rPr lang="en-US" altLang="x-none" sz="2200" b="1">
                <a:latin typeface="Arial" panose="020B0604020202020204" pitchFamily="34" charset="0"/>
              </a:rPr>
              <a:t>Condoms</a:t>
            </a:r>
            <a:r>
              <a:rPr lang="en-US" altLang="x-none" sz="220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300"/>
              </a:spcBef>
              <a:buClr>
                <a:srgbClr val="9BBB59"/>
              </a:buClr>
              <a:buFont typeface="Wingdings" pitchFamily="2" charset="2"/>
              <a:buChar char="Ø"/>
            </a:pPr>
            <a:r>
              <a:rPr lang="en-US" altLang="x-none" sz="2200" b="1">
                <a:latin typeface="Arial" panose="020B0604020202020204" pitchFamily="34" charset="0"/>
              </a:rPr>
              <a:t>Two vaccines against HPV: Gardasil,</a:t>
            </a:r>
            <a:r>
              <a:rPr lang="en-US" altLang="x-none" sz="2200">
                <a:latin typeface="Arial" panose="020B0604020202020204" pitchFamily="34" charset="0"/>
              </a:rPr>
              <a:t> a recombinant vaccine against four types of HPV (</a:t>
            </a:r>
            <a:r>
              <a:rPr lang="en-US" altLang="x-none" sz="2200" b="1">
                <a:latin typeface="Arial" panose="020B0604020202020204" pitchFamily="34" charset="0"/>
              </a:rPr>
              <a:t>6, 11, 16 and 18</a:t>
            </a:r>
            <a:r>
              <a:rPr lang="en-US" altLang="x-none" sz="2200">
                <a:latin typeface="Arial" panose="020B0604020202020204" pitchFamily="34" charset="0"/>
              </a:rPr>
              <a:t>), and </a:t>
            </a:r>
            <a:r>
              <a:rPr lang="en-US" altLang="x-none" sz="2200" b="1">
                <a:latin typeface="Arial" panose="020B0604020202020204" pitchFamily="34" charset="0"/>
              </a:rPr>
              <a:t>Cervarix </a:t>
            </a:r>
            <a:r>
              <a:rPr lang="en-US" altLang="x-none" sz="2200">
                <a:latin typeface="Arial" panose="020B0604020202020204" pitchFamily="34" charset="0"/>
              </a:rPr>
              <a:t>(</a:t>
            </a:r>
            <a:r>
              <a:rPr lang="en-US" altLang="x-none" sz="2200" b="1">
                <a:latin typeface="Arial" panose="020B0604020202020204" pitchFamily="34" charset="0"/>
              </a:rPr>
              <a:t>16 and 18</a:t>
            </a:r>
            <a:r>
              <a:rPr lang="en-US" altLang="x-none" sz="2200">
                <a:latin typeface="Arial" panose="020B0604020202020204" pitchFamily="34" charset="0"/>
              </a:rPr>
              <a:t>). </a:t>
            </a:r>
            <a:r>
              <a:rPr lang="en-US" altLang="x-none" sz="2200" b="1">
                <a:latin typeface="Arial" panose="020B0604020202020204" pitchFamily="34" charset="0"/>
              </a:rPr>
              <a:t>Both are delivered in three shots over six months. </a:t>
            </a:r>
            <a:r>
              <a:rPr lang="en-US" altLang="x-none" sz="2200">
                <a:latin typeface="Arial" panose="020B0604020202020204" pitchFamily="34" charset="0"/>
              </a:rPr>
              <a:t>HPV </a:t>
            </a:r>
            <a:r>
              <a:rPr lang="en-US" altLang="x-none" sz="2200" b="1">
                <a:latin typeface="Arial" panose="020B0604020202020204" pitchFamily="34" charset="0"/>
              </a:rPr>
              <a:t>immunizations have no effect </a:t>
            </a:r>
            <a:r>
              <a:rPr lang="en-US" altLang="x-none" sz="2200">
                <a:latin typeface="Arial" panose="020B0604020202020204" pitchFamily="34" charset="0"/>
              </a:rPr>
              <a:t>on existing papillomas. </a:t>
            </a:r>
          </a:p>
          <a:p>
            <a:pPr eaLnBrk="1" hangingPunct="1">
              <a:spcBef>
                <a:spcPts val="300"/>
              </a:spcBef>
              <a:buClr>
                <a:srgbClr val="9BBB59"/>
              </a:buClr>
              <a:buFont typeface="Wingdings" pitchFamily="2" charset="2"/>
              <a:buChar char="Ø"/>
            </a:pPr>
            <a:r>
              <a:rPr lang="en-US" altLang="x-none" sz="2200" b="1">
                <a:latin typeface="Arial" panose="020B0604020202020204" pitchFamily="34" charset="0"/>
              </a:rPr>
              <a:t>Circumcision</a:t>
            </a:r>
            <a:endParaRPr lang="en-US" altLang="x-none" sz="2200">
              <a:latin typeface="Arial" panose="020B0604020202020204" pitchFamily="34" charset="0"/>
            </a:endParaRPr>
          </a:p>
          <a:p>
            <a:pPr eaLnBrk="1" hangingPunct="1">
              <a:spcBef>
                <a:spcPts val="300"/>
              </a:spcBef>
              <a:buClr>
                <a:srgbClr val="9BBB59"/>
              </a:buClr>
              <a:buFont typeface="Georgia" panose="02040502050405020303" pitchFamily="18" charset="0"/>
              <a:buBlip>
                <a:blip r:embed="rId2"/>
              </a:buBlip>
            </a:pPr>
            <a:endParaRPr lang="en-US" altLang="x-none" sz="2200">
              <a:latin typeface="Arial" panose="020B0604020202020204" pitchFamily="34" charset="0"/>
            </a:endParaRPr>
          </a:p>
        </p:txBody>
      </p:sp>
      <p:pic>
        <p:nvPicPr>
          <p:cNvPr id="8" name="Picture 2" descr="C:\Users\BCC\Desktop\Human Papilloma Virus and Cervical Cancer.jpg">
            <a:extLst>
              <a:ext uri="{FF2B5EF4-FFF2-40B4-BE49-F238E27FC236}">
                <a16:creationId xmlns:a16="http://schemas.microsoft.com/office/drawing/2014/main" xmlns="" id="{A1A7E8D6-81A1-3B7A-F61E-574372D1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91400" y="2606675"/>
            <a:ext cx="1752600" cy="13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246AD0-87AB-0A1E-BFB6-5E172D1B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87" y="1304926"/>
            <a:ext cx="5638800" cy="33829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Member of the poxvirus family.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MCV is transmitted by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close personal contact, including sexually. 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Adults often have lesions in </a:t>
            </a:r>
            <a:r>
              <a:rPr lang="en-US" dirty="0">
                <a:latin typeface="Arial" pitchFamily="34" charset="0"/>
                <a:cs typeface="Arial" pitchFamily="34" charset="0"/>
              </a:rPr>
              <a:t>the genital area. </a:t>
            </a:r>
          </a:p>
          <a:p>
            <a:pPr>
              <a:lnSpc>
                <a:spcPct val="150000"/>
              </a:lnSpc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5D78F-E2B5-E702-76C5-D7520B89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67" y="253549"/>
            <a:ext cx="8458200" cy="707886"/>
          </a:xfrm>
        </p:spPr>
        <p:txBody>
          <a:bodyPr rtlCol="0">
            <a:spAutoFit/>
            <a:scene3d>
              <a:camera prst="orthographicFront"/>
              <a:lightRig rig="flat" dir="tl"/>
            </a:scene3d>
            <a:sp3d extrusionH="25400" contourW="8890" prstMaterial="dkEdge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/>
              </a:rPr>
              <a:t>Molluscum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/>
              </a:rPr>
              <a:t>Contagiosum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Arial"/>
              </a:rPr>
              <a:t> Virus</a:t>
            </a:r>
          </a:p>
        </p:txBody>
      </p:sp>
      <p:pic>
        <p:nvPicPr>
          <p:cNvPr id="59396" name="Picture 2" descr="http://www.microbiologybook.org/mhunt/mollusc3.gif">
            <a:extLst>
              <a:ext uri="{FF2B5EF4-FFF2-40B4-BE49-F238E27FC236}">
                <a16:creationId xmlns:a16="http://schemas.microsoft.com/office/drawing/2014/main" xmlns="" id="{0F042E54-2ACE-A9F6-F4CB-6DA64836B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39825"/>
            <a:ext cx="26654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3">
            <a:extLst>
              <a:ext uri="{FF2B5EF4-FFF2-40B4-BE49-F238E27FC236}">
                <a16:creationId xmlns:a16="http://schemas.microsoft.com/office/drawing/2014/main" xmlns="" id="{2A481940-FDD7-F3BE-7502-A19C1AF9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0" b="19441"/>
          <a:stretch>
            <a:fillRect/>
          </a:stretch>
        </p:blipFill>
        <p:spPr bwMode="auto">
          <a:xfrm>
            <a:off x="6046788" y="2965450"/>
            <a:ext cx="26654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">
            <a:extLst>
              <a:ext uri="{FF2B5EF4-FFF2-40B4-BE49-F238E27FC236}">
                <a16:creationId xmlns:a16="http://schemas.microsoft.com/office/drawing/2014/main" xmlns="" id="{1501B23C-765B-7272-96BB-85EC4121F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4994275"/>
            <a:ext cx="2716212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6">
            <a:extLst>
              <a:ext uri="{FF2B5EF4-FFF2-40B4-BE49-F238E27FC236}">
                <a16:creationId xmlns:a16="http://schemas.microsoft.com/office/drawing/2014/main" xmlns="" id="{8C58C038-085E-0977-1FA2-CDAFCFE6C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4687888"/>
            <a:ext cx="3298825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FC0F9-5FB2-8BF8-CBCE-EFCE8148D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>
            <a:norm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Diagnosis</a:t>
            </a:r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: </a:t>
            </a:r>
            <a:endParaRPr lang="en-US" sz="32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xmlns="" id="{FF148117-3F18-A64B-042B-25B5BECA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95425"/>
            <a:ext cx="6629400" cy="43243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Typically made </a:t>
            </a:r>
            <a:r>
              <a:rPr lang="en-US" altLang="x-none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</a:t>
            </a:r>
            <a:r>
              <a:rPr lang="en-US" altLang="x-none" sz="2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GB" altLang="x-none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biopsy </a:t>
            </a:r>
            <a:r>
              <a:rPr lang="en-GB" altLang="x-none" sz="2200">
                <a:latin typeface="Arial" panose="020B0604020202020204" pitchFamily="34" charset="0"/>
                <a:cs typeface="Arial" panose="020B0604020202020204" pitchFamily="34" charset="0"/>
              </a:rPr>
              <a:t>may be necessary in immunocompromised patients </a:t>
            </a:r>
            <a:r>
              <a:rPr lang="en-GB" altLang="x-none" sz="2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exclude malignancy.</a:t>
            </a:r>
            <a:endParaRPr lang="en-GB" altLang="x-none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altLang="x-none" sz="2200">
                <a:latin typeface="Arial" panose="020B0604020202020204" pitchFamily="34" charset="0"/>
                <a:cs typeface="Arial" panose="020B0604020202020204" pitchFamily="34" charset="0"/>
              </a:rPr>
              <a:t> Skin biopsy will reveal “Molluscum bodies” – eosinophilic inclusions in the epidermis.</a:t>
            </a:r>
            <a:endParaRPr lang="en-GB" altLang="x-none" sz="2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endParaRPr lang="en-US" altLang="x-none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ECF4F4C-82CA-3BAF-53FC-7E855C80D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00800" y="1219200"/>
            <a:ext cx="265747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C4E50A55-891B-FA1C-DBE1-90E421D39ED4}"/>
              </a:ext>
            </a:extLst>
          </p:cNvPr>
          <p:cNvSpPr txBox="1"/>
          <p:nvPr/>
        </p:nvSpPr>
        <p:spPr>
          <a:xfrm>
            <a:off x="152400" y="3390900"/>
            <a:ext cx="8229600" cy="10668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Treatment</a:t>
            </a:r>
            <a:r>
              <a:rPr lang="en-US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: </a:t>
            </a:r>
          </a:p>
        </p:txBody>
      </p:sp>
      <p:sp>
        <p:nvSpPr>
          <p:cNvPr id="60422" name="Content Placeholder 2">
            <a:extLst>
              <a:ext uri="{FF2B5EF4-FFF2-40B4-BE49-F238E27FC236}">
                <a16:creationId xmlns:a16="http://schemas.microsoft.com/office/drawing/2014/main" xmlns="" id="{FF3FC00F-7A20-178B-0E22-0F52B28D6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191000"/>
            <a:ext cx="835183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7225" indent="-2460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2338" indent="-2190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79513" indent="-2000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89063" indent="-1825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BBB59"/>
              </a:buClr>
              <a:buFont typeface="Wingdings" pitchFamily="2" charset="2"/>
              <a:buChar char="Ø"/>
            </a:pPr>
            <a:r>
              <a:rPr lang="en-US" altLang="x-none" sz="2200">
                <a:latin typeface="Arial" panose="020B0604020202020204" pitchFamily="34" charset="0"/>
              </a:rPr>
              <a:t>Curettage or liquid nitrogen or l</a:t>
            </a:r>
            <a:r>
              <a:rPr lang="en-GB" altLang="x-none" sz="2200">
                <a:latin typeface="Arial" panose="020B0604020202020204" pitchFamily="34" charset="0"/>
              </a:rPr>
              <a:t>aser therapy. </a:t>
            </a:r>
          </a:p>
          <a:p>
            <a:pPr eaLnBrk="1" hangingPunct="1">
              <a:spcBef>
                <a:spcPct val="0"/>
              </a:spcBef>
              <a:buClr>
                <a:srgbClr val="9BBB59"/>
              </a:buClr>
              <a:buFont typeface="Wingdings" pitchFamily="2" charset="2"/>
              <a:buChar char="Ø"/>
            </a:pPr>
            <a:r>
              <a:rPr lang="en-GB" altLang="x-none" sz="2200">
                <a:solidFill>
                  <a:srgbClr val="C00000"/>
                </a:solidFill>
                <a:latin typeface="Arial" panose="020B0604020202020204" pitchFamily="34" charset="0"/>
              </a:rPr>
              <a:t>Topicals: </a:t>
            </a:r>
            <a:r>
              <a:rPr lang="en-GB" altLang="x-none" sz="2200">
                <a:latin typeface="Arial" panose="020B0604020202020204" pitchFamily="34" charset="0"/>
              </a:rPr>
              <a:t>Podophyllotoxin cream, salicylic acid, potassium hydroxide.</a:t>
            </a:r>
          </a:p>
          <a:p>
            <a:pPr eaLnBrk="1" hangingPunct="1">
              <a:spcBef>
                <a:spcPct val="0"/>
              </a:spcBef>
              <a:buClr>
                <a:srgbClr val="9BBB59"/>
              </a:buClr>
              <a:buFont typeface="Wingdings" pitchFamily="2" charset="2"/>
              <a:buChar char="Ø"/>
            </a:pPr>
            <a:r>
              <a:rPr lang="en-US" altLang="x-none" sz="2200">
                <a:solidFill>
                  <a:srgbClr val="C00000"/>
                </a:solidFill>
                <a:latin typeface="Arial" panose="020B0604020202020204" pitchFamily="34" charset="0"/>
              </a:rPr>
              <a:t>Cidofovir: </a:t>
            </a:r>
            <a:r>
              <a:rPr lang="en-US" altLang="x-none" sz="2200">
                <a:latin typeface="Arial" panose="020B0604020202020204" pitchFamily="34" charset="0"/>
              </a:rPr>
              <a:t>in extensive lesions. Antiretroviral therapy </a:t>
            </a:r>
            <a:r>
              <a:rPr lang="en-US" altLang="x-none" sz="2200">
                <a:latin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x-none" sz="2200">
                <a:latin typeface="Arial" panose="020B0604020202020204" pitchFamily="34" charset="0"/>
              </a:rPr>
              <a:t>resolve. </a:t>
            </a:r>
          </a:p>
          <a:p>
            <a:pPr eaLnBrk="1" hangingPunct="1">
              <a:spcBef>
                <a:spcPct val="0"/>
              </a:spcBef>
              <a:buClr>
                <a:srgbClr val="9BBB59"/>
              </a:buClr>
              <a:buFont typeface="Wingdings" pitchFamily="2" charset="2"/>
              <a:buChar char="Ø"/>
            </a:pPr>
            <a:r>
              <a:rPr lang="en-US" altLang="x-none" sz="2200">
                <a:latin typeface="Arial" panose="020B0604020202020204" pitchFamily="34" charset="0"/>
              </a:rPr>
              <a:t>There is no vaccine.</a:t>
            </a:r>
          </a:p>
          <a:p>
            <a:pPr eaLnBrk="1" hangingPunct="1">
              <a:spcBef>
                <a:spcPct val="0"/>
              </a:spcBef>
              <a:buClr>
                <a:srgbClr val="9BBB59"/>
              </a:buClr>
              <a:buFont typeface="Georgia" panose="02040502050405020303" pitchFamily="18" charset="0"/>
              <a:buBlip>
                <a:blip r:embed="rId4"/>
              </a:buBlip>
            </a:pPr>
            <a:endParaRPr lang="en-US" altLang="x-none" sz="2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2209800"/>
            <a:ext cx="6870984" cy="186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0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4A6039-1B38-6DB6-FC9C-340028659783}"/>
              </a:ext>
            </a:extLst>
          </p:cNvPr>
          <p:cNvSpPr txBox="1"/>
          <p:nvPr/>
        </p:nvSpPr>
        <p:spPr>
          <a:xfrm>
            <a:off x="2286000" y="101600"/>
            <a:ext cx="4768850" cy="5842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HIV general  characteristics</a:t>
            </a:r>
            <a:endParaRPr lang="ar-JO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F72125-0BAE-CA20-33B4-B5F8CBA62608}"/>
              </a:ext>
            </a:extLst>
          </p:cNvPr>
          <p:cNvSpPr/>
          <p:nvPr/>
        </p:nvSpPr>
        <p:spPr>
          <a:xfrm>
            <a:off x="457200" y="838200"/>
            <a:ext cx="83058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latin typeface="+mn-lt"/>
              </a:rPr>
              <a:t> Enveloped virus of the </a:t>
            </a:r>
          </a:p>
          <a:p>
            <a:pPr algn="just" eaLnBrk="1" hangingPunct="1">
              <a:defRPr/>
            </a:pPr>
            <a:r>
              <a:rPr lang="en-US" sz="2800" dirty="0">
                <a:latin typeface="+mn-lt"/>
              </a:rPr>
              <a:t>lentivirus subfamily of </a:t>
            </a:r>
            <a:r>
              <a:rPr lang="en-US" sz="2800" b="1" i="1" dirty="0">
                <a:latin typeface="+mn-lt"/>
              </a:rPr>
              <a:t>retroviruses.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en-US" sz="2800" b="1" i="1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800" b="1" i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Retroviruses transcribe RNA to DNA.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en-US" sz="2800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latin typeface="+mn-lt"/>
              </a:rPr>
              <a:t> Two viral strands of RNA found in core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en-US" sz="2800" dirty="0">
              <a:latin typeface="+mn-lt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800" dirty="0">
                <a:latin typeface="+mn-lt"/>
              </a:rPr>
              <a:t>Outer envelope contains a lipid matrix within which specific viral </a:t>
            </a:r>
            <a:r>
              <a:rPr lang="en-US" sz="2800" dirty="0" err="1">
                <a:latin typeface="+mn-lt"/>
              </a:rPr>
              <a:t>glycoproteins</a:t>
            </a:r>
            <a:r>
              <a:rPr lang="en-US" sz="2800" dirty="0">
                <a:latin typeface="+mn-lt"/>
              </a:rPr>
              <a:t> are imbedded and  responsible for binding to target cell.</a:t>
            </a:r>
          </a:p>
        </p:txBody>
      </p:sp>
      <p:pic>
        <p:nvPicPr>
          <p:cNvPr id="9220" name="Picture 2" descr="https://classconnection.s3.amazonaws.com/737/flashcards/1944737/jpg/hiv_structure1351014666520.jpg">
            <a:extLst>
              <a:ext uri="{FF2B5EF4-FFF2-40B4-BE49-F238E27FC236}">
                <a16:creationId xmlns:a16="http://schemas.microsoft.com/office/drawing/2014/main" xmlns="" id="{4B32CF43-29C4-328C-F33E-392451D3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685800"/>
            <a:ext cx="301783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81AB9734-8EF5-C816-93FF-62DCBE3C2479}"/>
              </a:ext>
            </a:extLst>
          </p:cNvPr>
          <p:cNvSpPr/>
          <p:nvPr/>
        </p:nvSpPr>
        <p:spPr bwMode="auto">
          <a:xfrm>
            <a:off x="2573338" y="1363663"/>
            <a:ext cx="4987925" cy="4110037"/>
          </a:xfrm>
          <a:prstGeom prst="ellipse">
            <a:avLst/>
          </a:prstGeom>
          <a:noFill/>
          <a:ln w="101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5DB056E-7CC9-4424-4AE9-6437E048D14C}"/>
              </a:ext>
            </a:extLst>
          </p:cNvPr>
          <p:cNvSpPr/>
          <p:nvPr/>
        </p:nvSpPr>
        <p:spPr>
          <a:xfrm>
            <a:off x="2755900" y="1531938"/>
            <a:ext cx="4622800" cy="3771900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pic>
        <p:nvPicPr>
          <p:cNvPr id="108547" name="Picture 3">
            <a:extLst>
              <a:ext uri="{FF2B5EF4-FFF2-40B4-BE49-F238E27FC236}">
                <a16:creationId xmlns:a16="http://schemas.microsoft.com/office/drawing/2014/main" xmlns="" id="{6F8CBC8D-FC0F-4FC3-0779-7D85ED49C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1757363"/>
            <a:ext cx="19367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>
            <a:extLst>
              <a:ext uri="{FF2B5EF4-FFF2-40B4-BE49-F238E27FC236}">
                <a16:creationId xmlns:a16="http://schemas.microsoft.com/office/drawing/2014/main" xmlns="" id="{3603749C-DCE9-DE6F-F654-14F1CFA7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544763"/>
            <a:ext cx="8001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2A5E040-AF16-3F64-D419-07133DE87096}"/>
              </a:ext>
            </a:extLst>
          </p:cNvPr>
          <p:cNvCxnSpPr>
            <a:stCxn id="57" idx="5"/>
          </p:cNvCxnSpPr>
          <p:nvPr/>
        </p:nvCxnSpPr>
        <p:spPr>
          <a:xfrm rot="16200000" flipH="1">
            <a:off x="2619375" y="1758950"/>
            <a:ext cx="463550" cy="6604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0F729C-0A39-BE18-713A-00691DFF4377}"/>
              </a:ext>
            </a:extLst>
          </p:cNvPr>
          <p:cNvCxnSpPr/>
          <p:nvPr/>
        </p:nvCxnSpPr>
        <p:spPr>
          <a:xfrm>
            <a:off x="2270125" y="3108325"/>
            <a:ext cx="485775" cy="5556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AFC3F46-0060-3A70-EF32-6570567EFA78}"/>
              </a:ext>
            </a:extLst>
          </p:cNvPr>
          <p:cNvCxnSpPr/>
          <p:nvPr/>
        </p:nvCxnSpPr>
        <p:spPr>
          <a:xfrm flipV="1">
            <a:off x="2695575" y="4514850"/>
            <a:ext cx="485775" cy="28257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9AAF540-333F-D5A8-6153-9D889C5035C9}"/>
              </a:ext>
            </a:extLst>
          </p:cNvPr>
          <p:cNvCxnSpPr/>
          <p:nvPr/>
        </p:nvCxnSpPr>
        <p:spPr>
          <a:xfrm rot="16200000" flipH="1">
            <a:off x="3684588" y="1352550"/>
            <a:ext cx="393700" cy="3048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CEAF5D0-B3C1-A536-DCD8-463936BFB470}"/>
              </a:ext>
            </a:extLst>
          </p:cNvPr>
          <p:cNvCxnSpPr/>
          <p:nvPr/>
        </p:nvCxnSpPr>
        <p:spPr>
          <a:xfrm flipV="1">
            <a:off x="7134225" y="2320925"/>
            <a:ext cx="487363" cy="2809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3349EF6-EB27-79B7-659C-A9F0A5110A47}"/>
              </a:ext>
            </a:extLst>
          </p:cNvPr>
          <p:cNvCxnSpPr/>
          <p:nvPr/>
        </p:nvCxnSpPr>
        <p:spPr>
          <a:xfrm flipV="1">
            <a:off x="7378700" y="3109913"/>
            <a:ext cx="485775" cy="1111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CFEB62F-EAA4-D21D-47EF-BAEB8E7C823A}"/>
              </a:ext>
            </a:extLst>
          </p:cNvPr>
          <p:cNvCxnSpPr/>
          <p:nvPr/>
        </p:nvCxnSpPr>
        <p:spPr>
          <a:xfrm flipV="1">
            <a:off x="6831013" y="1871663"/>
            <a:ext cx="425450" cy="3365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8421903F-4728-9EA2-FA6E-9F54FC07173C}"/>
              </a:ext>
            </a:extLst>
          </p:cNvPr>
          <p:cNvCxnSpPr/>
          <p:nvPr/>
        </p:nvCxnSpPr>
        <p:spPr>
          <a:xfrm rot="5400000" flipH="1" flipV="1">
            <a:off x="4871243" y="1335882"/>
            <a:ext cx="39211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1252346-A24B-32D8-CDF1-EA28BCD84151}"/>
              </a:ext>
            </a:extLst>
          </p:cNvPr>
          <p:cNvCxnSpPr/>
          <p:nvPr/>
        </p:nvCxnSpPr>
        <p:spPr>
          <a:xfrm rot="5400000" flipH="1" flipV="1">
            <a:off x="3471863" y="5037137"/>
            <a:ext cx="393700" cy="3651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A4D84CA4-AF05-01E5-E955-E536D2CF221C}"/>
              </a:ext>
            </a:extLst>
          </p:cNvPr>
          <p:cNvCxnSpPr>
            <a:stCxn id="68" idx="0"/>
          </p:cNvCxnSpPr>
          <p:nvPr/>
        </p:nvCxnSpPr>
        <p:spPr>
          <a:xfrm rot="5400000" flipH="1" flipV="1">
            <a:off x="4624388" y="5441950"/>
            <a:ext cx="338137" cy="6191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9B9CB70-AA4F-8C9D-4132-A3DCAB760AFA}"/>
              </a:ext>
            </a:extLst>
          </p:cNvPr>
          <p:cNvCxnSpPr>
            <a:stCxn id="66" idx="0"/>
          </p:cNvCxnSpPr>
          <p:nvPr/>
        </p:nvCxnSpPr>
        <p:spPr>
          <a:xfrm rot="16200000" flipV="1">
            <a:off x="5590382" y="5280819"/>
            <a:ext cx="395287" cy="10477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D8384CA5-6FD8-02E0-FADE-7C7421E2839B}"/>
              </a:ext>
            </a:extLst>
          </p:cNvPr>
          <p:cNvCxnSpPr/>
          <p:nvPr/>
        </p:nvCxnSpPr>
        <p:spPr>
          <a:xfrm rot="10800000">
            <a:off x="6770688" y="4684713"/>
            <a:ext cx="425450" cy="3381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750288E-FD7F-9F3F-0190-ACA923232415}"/>
              </a:ext>
            </a:extLst>
          </p:cNvPr>
          <p:cNvCxnSpPr/>
          <p:nvPr/>
        </p:nvCxnSpPr>
        <p:spPr>
          <a:xfrm rot="10800000">
            <a:off x="7256463" y="4010025"/>
            <a:ext cx="487362" cy="16827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BD9C7274-5F86-CACE-B57F-E7A57A3EEAAE}"/>
              </a:ext>
            </a:extLst>
          </p:cNvPr>
          <p:cNvSpPr/>
          <p:nvPr/>
        </p:nvSpPr>
        <p:spPr>
          <a:xfrm rot="19880238">
            <a:off x="3486150" y="1082675"/>
            <a:ext cx="365125" cy="225425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A29AE9A7-DC19-4820-A8A0-7553BFD378AE}"/>
              </a:ext>
            </a:extLst>
          </p:cNvPr>
          <p:cNvSpPr/>
          <p:nvPr/>
        </p:nvSpPr>
        <p:spPr>
          <a:xfrm rot="3452995">
            <a:off x="2452688" y="4749800"/>
            <a:ext cx="365125" cy="225425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230378DE-8C35-DA18-6303-56B9AD8FC7E8}"/>
              </a:ext>
            </a:extLst>
          </p:cNvPr>
          <p:cNvSpPr/>
          <p:nvPr/>
        </p:nvSpPr>
        <p:spPr>
          <a:xfrm rot="2478485">
            <a:off x="3243263" y="5416550"/>
            <a:ext cx="365125" cy="225425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E0EA55B4-A1FD-3F2F-6DB1-B14C2C6589B5}"/>
              </a:ext>
            </a:extLst>
          </p:cNvPr>
          <p:cNvSpPr/>
          <p:nvPr/>
        </p:nvSpPr>
        <p:spPr>
          <a:xfrm rot="5400000">
            <a:off x="1990725" y="2997200"/>
            <a:ext cx="365125" cy="225425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3844BEBC-C1E8-058D-BA47-A6C32D3B073C}"/>
              </a:ext>
            </a:extLst>
          </p:cNvPr>
          <p:cNvSpPr/>
          <p:nvPr/>
        </p:nvSpPr>
        <p:spPr>
          <a:xfrm>
            <a:off x="2209800" y="1600200"/>
            <a:ext cx="365125" cy="301625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6D32EABF-FFDE-C5EA-9A61-EBE0B3CE97F8}"/>
              </a:ext>
            </a:extLst>
          </p:cNvPr>
          <p:cNvSpPr/>
          <p:nvPr/>
        </p:nvSpPr>
        <p:spPr>
          <a:xfrm rot="3030423">
            <a:off x="7183438" y="1700213"/>
            <a:ext cx="365125" cy="225425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F2A2E9DC-63A1-09C3-F239-1E97F80CC129}"/>
              </a:ext>
            </a:extLst>
          </p:cNvPr>
          <p:cNvSpPr/>
          <p:nvPr/>
        </p:nvSpPr>
        <p:spPr>
          <a:xfrm>
            <a:off x="4884738" y="914400"/>
            <a:ext cx="365125" cy="225425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895EFE02-8D45-A47D-0AF0-7715008FA8C2}"/>
              </a:ext>
            </a:extLst>
          </p:cNvPr>
          <p:cNvSpPr/>
          <p:nvPr/>
        </p:nvSpPr>
        <p:spPr>
          <a:xfrm rot="17577345">
            <a:off x="7696200" y="4113213"/>
            <a:ext cx="338137" cy="242888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D20D806-BDAB-BE5B-4807-9B2D85B9854D}"/>
              </a:ext>
            </a:extLst>
          </p:cNvPr>
          <p:cNvSpPr/>
          <p:nvPr/>
        </p:nvSpPr>
        <p:spPr>
          <a:xfrm rot="4268179">
            <a:off x="7831138" y="2940050"/>
            <a:ext cx="365125" cy="225425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15FCC23-1252-3A81-9118-97192054AA93}"/>
              </a:ext>
            </a:extLst>
          </p:cNvPr>
          <p:cNvSpPr/>
          <p:nvPr/>
        </p:nvSpPr>
        <p:spPr>
          <a:xfrm rot="2640749">
            <a:off x="7561263" y="2152650"/>
            <a:ext cx="363537" cy="225425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76F055D-D428-3F82-2327-FB638CA43EC1}"/>
              </a:ext>
            </a:extLst>
          </p:cNvPr>
          <p:cNvSpPr/>
          <p:nvPr/>
        </p:nvSpPr>
        <p:spPr>
          <a:xfrm rot="21048675">
            <a:off x="5675313" y="5529263"/>
            <a:ext cx="365125" cy="225425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70ECA7A-16F7-5358-75B2-2996A64DAD28}"/>
              </a:ext>
            </a:extLst>
          </p:cNvPr>
          <p:cNvSpPr/>
          <p:nvPr/>
        </p:nvSpPr>
        <p:spPr>
          <a:xfrm rot="19365210">
            <a:off x="7073900" y="5022850"/>
            <a:ext cx="365125" cy="225425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79481617-5653-8D31-6337-5FB9A3B3DEA4}"/>
              </a:ext>
            </a:extLst>
          </p:cNvPr>
          <p:cNvSpPr/>
          <p:nvPr/>
        </p:nvSpPr>
        <p:spPr>
          <a:xfrm>
            <a:off x="4581525" y="5641975"/>
            <a:ext cx="363538" cy="225425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A47D1E7-11CF-8C03-D4D0-AFC1CA9FC786}"/>
              </a:ext>
            </a:extLst>
          </p:cNvPr>
          <p:cNvSpPr/>
          <p:nvPr/>
        </p:nvSpPr>
        <p:spPr>
          <a:xfrm>
            <a:off x="228600" y="1371600"/>
            <a:ext cx="15970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Envelope (</a:t>
            </a:r>
            <a:r>
              <a:rPr lang="en-US" b="1" dirty="0" err="1">
                <a:latin typeface="+mj-lt"/>
              </a:rPr>
              <a:t>Env</a:t>
            </a:r>
            <a:r>
              <a:rPr lang="en-US" b="1" dirty="0">
                <a:latin typeface="+mj-lt"/>
              </a:rPr>
              <a:t>)</a:t>
            </a:r>
          </a:p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 proteins  </a:t>
            </a:r>
            <a:endParaRPr lang="ar-JO" b="1" dirty="0"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8302954-3048-8FC1-0792-FE1B69AE9F37}"/>
              </a:ext>
            </a:extLst>
          </p:cNvPr>
          <p:cNvSpPr txBox="1"/>
          <p:nvPr/>
        </p:nvSpPr>
        <p:spPr>
          <a:xfrm>
            <a:off x="1981200" y="1219200"/>
            <a:ext cx="766763" cy="3698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gp120</a:t>
            </a:r>
            <a:endParaRPr lang="ar-JO" dirty="0"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AC82918-AD21-AC18-825D-10C2F27AB8A6}"/>
              </a:ext>
            </a:extLst>
          </p:cNvPr>
          <p:cNvSpPr txBox="1"/>
          <p:nvPr/>
        </p:nvSpPr>
        <p:spPr>
          <a:xfrm>
            <a:off x="2057400" y="1905000"/>
            <a:ext cx="649288" cy="3698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gp41</a:t>
            </a:r>
            <a:endParaRPr lang="ar-JO" dirty="0">
              <a:latin typeface="+mj-lt"/>
            </a:endParaRPr>
          </a:p>
        </p:txBody>
      </p:sp>
      <p:sp>
        <p:nvSpPr>
          <p:cNvPr id="90" name="Left Brace 89">
            <a:extLst>
              <a:ext uri="{FF2B5EF4-FFF2-40B4-BE49-F238E27FC236}">
                <a16:creationId xmlns:a16="http://schemas.microsoft.com/office/drawing/2014/main" xmlns="" id="{BEE67E66-5DDF-EBF3-1402-DA2A2F4C43B0}"/>
              </a:ext>
            </a:extLst>
          </p:cNvPr>
          <p:cNvSpPr/>
          <p:nvPr/>
        </p:nvSpPr>
        <p:spPr>
          <a:xfrm>
            <a:off x="1600200" y="1295400"/>
            <a:ext cx="457200" cy="11430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39E0BD96-D6B9-BCE7-515E-13AA7EF39733}"/>
              </a:ext>
            </a:extLst>
          </p:cNvPr>
          <p:cNvSpPr/>
          <p:nvPr/>
        </p:nvSpPr>
        <p:spPr>
          <a:xfrm>
            <a:off x="0" y="2895600"/>
            <a:ext cx="16129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Group Specific </a:t>
            </a:r>
          </a:p>
          <a:p>
            <a:pPr algn="ctr" eaLnBrk="1" hangingPunct="1">
              <a:defRPr/>
            </a:pPr>
            <a:r>
              <a:rPr lang="en-US" b="1" dirty="0">
                <a:latin typeface="+mj-lt"/>
              </a:rPr>
              <a:t>Antigen (Gag</a:t>
            </a:r>
            <a:r>
              <a:rPr lang="en-US" dirty="0">
                <a:latin typeface="+mj-lt"/>
              </a:rPr>
              <a:t>):</a:t>
            </a:r>
            <a:endParaRPr lang="ar-JO" dirty="0">
              <a:latin typeface="+mj-lt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9C3C6D04-67E6-A095-CF61-CBDF56DC9660}"/>
              </a:ext>
            </a:extLst>
          </p:cNvPr>
          <p:cNvCxnSpPr/>
          <p:nvPr/>
        </p:nvCxnSpPr>
        <p:spPr>
          <a:xfrm flipV="1">
            <a:off x="1752600" y="3657600"/>
            <a:ext cx="2489200" cy="4111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DD1D1CC1-9DC7-152C-D7C2-717FEE6D3A48}"/>
              </a:ext>
            </a:extLst>
          </p:cNvPr>
          <p:cNvCxnSpPr/>
          <p:nvPr/>
        </p:nvCxnSpPr>
        <p:spPr>
          <a:xfrm flipV="1">
            <a:off x="2590800" y="4038600"/>
            <a:ext cx="24384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E7B89BFC-3575-E10D-50CB-9C613E844EA8}"/>
              </a:ext>
            </a:extLst>
          </p:cNvPr>
          <p:cNvSpPr/>
          <p:nvPr/>
        </p:nvSpPr>
        <p:spPr>
          <a:xfrm>
            <a:off x="304800" y="5875338"/>
            <a:ext cx="29718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600" dirty="0">
                <a:latin typeface="+mj-lt"/>
                <a:cs typeface="+mn-cs"/>
              </a:rPr>
              <a:t>p66/p51 subunits of reverse transcriptase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1600" dirty="0">
                <a:latin typeface="+mj-lt"/>
                <a:cs typeface="+mn-cs"/>
              </a:rPr>
              <a:t>p31 an </a:t>
            </a:r>
            <a:r>
              <a:rPr lang="en-US" sz="1600" dirty="0" err="1">
                <a:latin typeface="+mj-lt"/>
                <a:cs typeface="+mn-cs"/>
              </a:rPr>
              <a:t>endonuclease</a:t>
            </a:r>
            <a:endParaRPr lang="ar-JO" sz="1600" dirty="0">
              <a:latin typeface="+mj-lt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09947DAE-E906-7032-2D40-8CEF3DC4D597}"/>
              </a:ext>
            </a:extLst>
          </p:cNvPr>
          <p:cNvSpPr/>
          <p:nvPr/>
        </p:nvSpPr>
        <p:spPr>
          <a:xfrm>
            <a:off x="76200" y="5570538"/>
            <a:ext cx="2695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Polymerase (</a:t>
            </a:r>
            <a:r>
              <a:rPr lang="en-US" b="1" dirty="0" err="1">
                <a:latin typeface="+mj-lt"/>
              </a:rPr>
              <a:t>Pol</a:t>
            </a:r>
            <a:r>
              <a:rPr lang="en-US" b="1" dirty="0">
                <a:latin typeface="+mj-lt"/>
              </a:rPr>
              <a:t>) proteins:</a:t>
            </a:r>
            <a:endParaRPr lang="ar-JO" dirty="0">
              <a:latin typeface="+mj-lt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2C54738C-E21C-C41B-6344-B7EC472AE763}"/>
              </a:ext>
            </a:extLst>
          </p:cNvPr>
          <p:cNvSpPr/>
          <p:nvPr/>
        </p:nvSpPr>
        <p:spPr>
          <a:xfrm>
            <a:off x="304800" y="3886200"/>
            <a:ext cx="1355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p24 and p15</a:t>
            </a:r>
            <a:endParaRPr lang="ar-JO" dirty="0">
              <a:latin typeface="+mj-lt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C1FD2861-2FE8-C855-3EED-1C253B6039C9}"/>
              </a:ext>
            </a:extLst>
          </p:cNvPr>
          <p:cNvSpPr/>
          <p:nvPr/>
        </p:nvSpPr>
        <p:spPr>
          <a:xfrm>
            <a:off x="5410200" y="42672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endParaRPr lang="ar-JO">
              <a:latin typeface="+mj-lt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DF66729B-0ED6-811D-2137-87DFDC7AC561}"/>
              </a:ext>
            </a:extLst>
          </p:cNvPr>
          <p:cNvCxnSpPr/>
          <p:nvPr/>
        </p:nvCxnSpPr>
        <p:spPr>
          <a:xfrm rot="16200000" flipV="1">
            <a:off x="5551487" y="4408488"/>
            <a:ext cx="1546225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D9214CB6-3122-7984-8C5B-A68AD7C58DA6}"/>
              </a:ext>
            </a:extLst>
          </p:cNvPr>
          <p:cNvSpPr txBox="1"/>
          <p:nvPr/>
        </p:nvSpPr>
        <p:spPr>
          <a:xfrm>
            <a:off x="6324600" y="5867400"/>
            <a:ext cx="1981200" cy="3698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Protease: p10</a:t>
            </a:r>
            <a:endParaRPr lang="ar-JO" b="1" dirty="0">
              <a:latin typeface="+mj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6FE50B93-D53C-7526-9448-07880C668DB4}"/>
              </a:ext>
            </a:extLst>
          </p:cNvPr>
          <p:cNvSpPr txBox="1"/>
          <p:nvPr/>
        </p:nvSpPr>
        <p:spPr>
          <a:xfrm>
            <a:off x="3170238" y="-152400"/>
            <a:ext cx="3001962" cy="7080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+mj-lt"/>
              </a:rPr>
              <a:t>H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I</a:t>
            </a:r>
            <a:r>
              <a:rPr lang="en-US" sz="4000" b="1" dirty="0">
                <a:solidFill>
                  <a:schemeClr val="accent1"/>
                </a:solidFill>
                <a:latin typeface="+mj-lt"/>
              </a:rPr>
              <a:t>V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structure</a:t>
            </a:r>
            <a:endParaRPr lang="ar-JO" sz="4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xmlns="" id="{708CCCA7-985A-54B6-3A7E-2F6330996DD8}"/>
              </a:ext>
            </a:extLst>
          </p:cNvPr>
          <p:cNvCxnSpPr/>
          <p:nvPr/>
        </p:nvCxnSpPr>
        <p:spPr>
          <a:xfrm flipV="1">
            <a:off x="1371600" y="3581400"/>
            <a:ext cx="13716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A05AB1C-6CD2-0A16-E5EE-D37ACA0DB2A5}"/>
              </a:ext>
            </a:extLst>
          </p:cNvPr>
          <p:cNvSpPr txBox="1"/>
          <p:nvPr/>
        </p:nvSpPr>
        <p:spPr>
          <a:xfrm>
            <a:off x="762000" y="3505200"/>
            <a:ext cx="539750" cy="3698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p17</a:t>
            </a:r>
            <a:endParaRPr lang="ar-JO" dirty="0">
              <a:latin typeface="+mj-lt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xmlns="" id="{A4C70532-5242-D389-43F6-B9F5CFA48E9F}"/>
              </a:ext>
            </a:extLst>
          </p:cNvPr>
          <p:cNvCxnSpPr/>
          <p:nvPr/>
        </p:nvCxnSpPr>
        <p:spPr>
          <a:xfrm rot="10800000" flipV="1">
            <a:off x="6324600" y="914400"/>
            <a:ext cx="762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A8DF5352-75B5-276F-E351-18EC4A36E25A}"/>
              </a:ext>
            </a:extLst>
          </p:cNvPr>
          <p:cNvSpPr txBox="1"/>
          <p:nvPr/>
        </p:nvSpPr>
        <p:spPr>
          <a:xfrm>
            <a:off x="6691313" y="609600"/>
            <a:ext cx="928687" cy="3698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Envelop</a:t>
            </a:r>
            <a:endParaRPr lang="ar-JO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Desktop\viruses pictures\hivlifecycle.jpg">
            <a:extLst>
              <a:ext uri="{FF2B5EF4-FFF2-40B4-BE49-F238E27FC236}">
                <a16:creationId xmlns:a16="http://schemas.microsoft.com/office/drawing/2014/main" xmlns="" id="{A6913532-7181-563F-1164-88678EC7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" y="1219200"/>
            <a:ext cx="8077200" cy="5143500"/>
          </a:xfrm>
          <a:prstGeom prst="round2DiagRect">
            <a:avLst/>
          </a:prstGeom>
          <a:noFill/>
          <a:ln>
            <a:noFill/>
          </a:ln>
          <a:effectLst>
            <a:outerShdw blurRad="342900" dist="38100" dir="10800000" sx="107000" sy="107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A7C4C05-E4EE-FF2E-2380-2558A9628776}"/>
              </a:ext>
            </a:extLst>
          </p:cNvPr>
          <p:cNvSpPr txBox="1"/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/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i="1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HIV Replication Cycle</a:t>
            </a:r>
            <a:br>
              <a:rPr lang="en-US" sz="3600" b="1" i="1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endParaRPr lang="en-US" sz="3600" b="1" i="1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io.davidson.edu/people/sosarafova/Assets/Bio307/anjohnson/Assets/106-life-cycle.jpg">
            <a:extLst>
              <a:ext uri="{FF2B5EF4-FFF2-40B4-BE49-F238E27FC236}">
                <a16:creationId xmlns:a16="http://schemas.microsoft.com/office/drawing/2014/main" xmlns="" id="{1F12DC57-7950-0068-E33C-5A400950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12007" r="3633" b="6117"/>
          <a:stretch>
            <a:fillRect/>
          </a:stretch>
        </p:blipFill>
        <p:spPr bwMode="auto">
          <a:xfrm>
            <a:off x="407988" y="457200"/>
            <a:ext cx="8355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F04AE-623B-ADDF-FE29-4882AF48910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381000"/>
            <a:ext cx="4800600" cy="5593080"/>
          </a:xfrm>
        </p:spPr>
        <p:txBody>
          <a:bodyPr>
            <a:noAutofit/>
          </a:bodyPr>
          <a:lstStyle>
            <a:defPPr/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There are several important antigens of HIV: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(1)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gp120 and gp41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type-specific envelope glycoproteins. 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gp120 protrudes from the surface and interacts with the CD4 receptor . 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gp41 is embedded in the envelope and mediates the fusion of the viral envelope with the cell membrane at the time of infection. </a:t>
            </a: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2" descr="http://www.fattuesdayproductions.com/TIP620_1/hivbinding.jpg">
            <a:extLst>
              <a:ext uri="{FF2B5EF4-FFF2-40B4-BE49-F238E27FC236}">
                <a16:creationId xmlns:a16="http://schemas.microsoft.com/office/drawing/2014/main" xmlns="" id="{930E14CF-9B08-D92E-6451-C2A081D2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727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8944</TotalTime>
  <Words>2463</Words>
  <Application>Microsoft Office PowerPoint</Application>
  <PresentationFormat>On-screen Show (4:3)</PresentationFormat>
  <Paragraphs>373</Paragraphs>
  <Slides>45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Georgia</vt:lpstr>
      <vt:lpstr>Times</vt:lpstr>
      <vt:lpstr>Times New Roman</vt:lpstr>
      <vt:lpstr>Trebuchet MS</vt:lpstr>
      <vt:lpstr>Wingdings</vt:lpstr>
      <vt:lpstr>Office Theme</vt:lpstr>
      <vt:lpstr>PowerPoint Presentation</vt:lpstr>
      <vt:lpstr>HIV</vt:lpstr>
      <vt:lpstr>AIDS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 of HIV</vt:lpstr>
      <vt:lpstr>Transmission of HIV</vt:lpstr>
      <vt:lpstr>Stages of HIV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Oral Candidiasis (thrush)</vt:lpstr>
      <vt:lpstr>Laboratory Diagnosis: </vt:lpstr>
      <vt:lpstr>PowerPoint Presentation</vt:lpstr>
      <vt:lpstr>HSV-2, HPV, Molluscum contagiosum virus &amp; CMV</vt:lpstr>
      <vt:lpstr>Herpes Simplex Virus-Type 2</vt:lpstr>
      <vt:lpstr>Pathogenesis:</vt:lpstr>
      <vt:lpstr>Genital herpes:</vt:lpstr>
      <vt:lpstr>Laboratory Diagnosis</vt:lpstr>
      <vt:lpstr>Cytomegalovirus </vt:lpstr>
      <vt:lpstr>Characteristics:</vt:lpstr>
      <vt:lpstr>Transmission &amp; Epidemiology:</vt:lpstr>
      <vt:lpstr>Pathogenesis :</vt:lpstr>
      <vt:lpstr>Human Papillomavirus</vt:lpstr>
      <vt:lpstr>PowerPoint Presentation</vt:lpstr>
      <vt:lpstr>PowerPoint Presentation</vt:lpstr>
      <vt:lpstr> Important Properties: </vt:lpstr>
      <vt:lpstr>Transmission: </vt:lpstr>
      <vt:lpstr>Clinical Findings:</vt:lpstr>
      <vt:lpstr>Laboratory Diagnosis:</vt:lpstr>
      <vt:lpstr>Treatment:</vt:lpstr>
      <vt:lpstr>Molluscum Contagiosum Virus</vt:lpstr>
      <vt:lpstr>Diagnosis: </vt:lpstr>
      <vt:lpstr>PowerPoint Presentation</vt:lpstr>
    </vt:vector>
  </TitlesOfParts>
  <Company>MPIIB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objectives</dc:title>
  <dc:creator>mohammad</dc:creator>
  <cp:lastModifiedBy>Windows User</cp:lastModifiedBy>
  <cp:revision>372</cp:revision>
  <dcterms:created xsi:type="dcterms:W3CDTF">2015-04-05T18:51:17Z</dcterms:created>
  <dcterms:modified xsi:type="dcterms:W3CDTF">2023-05-21T09:23:45Z</dcterms:modified>
</cp:coreProperties>
</file>