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4" r:id="rId6"/>
    <p:sldId id="266" r:id="rId7"/>
    <p:sldId id="267" r:id="rId8"/>
    <p:sldId id="268" r:id="rId9"/>
    <p:sldId id="269" r:id="rId10"/>
    <p:sldId id="270" r:id="rId11"/>
    <p:sldId id="273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7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FE20C-1858-43EB-A9CA-35607390D5A5}" type="datetimeFigureOut">
              <a:rPr lang="en-US"/>
              <a:pPr>
                <a:defRPr/>
              </a:pPr>
              <a:t>03/04/2023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776C1-3D4E-4696-93BC-59A59CF36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C5CA5-B8EC-4FA6-828A-4C77C7DC02E8}" type="datetimeFigureOut">
              <a:rPr lang="en-US"/>
              <a:pPr>
                <a:defRPr/>
              </a:pPr>
              <a:t>03/04/2023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F27BA-0C71-42D7-A8F6-9A9A0B9CF5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9EA3D-139B-4C2C-BAC1-00C45013D09B}" type="datetimeFigureOut">
              <a:rPr lang="en-US"/>
              <a:pPr>
                <a:defRPr/>
              </a:pPr>
              <a:t>03/04/2023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BCD52-833E-40E1-8807-F697C315B9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AC675-AE71-4472-9756-74B02DC78556}" type="datetimeFigureOut">
              <a:rPr lang="en-US"/>
              <a:pPr>
                <a:defRPr/>
              </a:pPr>
              <a:t>03/04/2023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420F-8E71-4E72-BB5D-8FF1DBCC7F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E44E9-7C0F-4ACD-8D9C-8F86EB4D915A}" type="datetimeFigureOut">
              <a:rPr lang="en-US"/>
              <a:pPr>
                <a:defRPr/>
              </a:pPr>
              <a:t>03/04/2023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C49B3-AE38-403B-8C0D-4F418083CA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F4FBB-512E-4954-AC4A-BD04F91E6292}" type="datetimeFigureOut">
              <a:rPr lang="en-US"/>
              <a:pPr>
                <a:defRPr/>
              </a:pPr>
              <a:t>03/04/2023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84D83-414D-444F-BAF9-1831E92C18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D44E1-3A06-4836-BB09-8AA41A057D85}" type="datetimeFigureOut">
              <a:rPr lang="en-US"/>
              <a:pPr>
                <a:defRPr/>
              </a:pPr>
              <a:t>03/04/2023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8AB3D-E2F1-4ED6-99CB-12A7ABB2A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42C6D-DD36-4A65-8262-4A7AF3916F63}" type="datetimeFigureOut">
              <a:rPr lang="en-US"/>
              <a:pPr>
                <a:defRPr/>
              </a:pPr>
              <a:t>03/04/2023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7F350-9750-4C93-8910-B6AB7F6F1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4B563-95F6-4DF3-A527-FE399729F6F6}" type="datetimeFigureOut">
              <a:rPr lang="en-US"/>
              <a:pPr>
                <a:defRPr/>
              </a:pPr>
              <a:t>03/04/2023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89177-1F21-4F87-A102-62B485104F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26CDA-273A-41DD-A059-6A64F46E73AE}" type="datetimeFigureOut">
              <a:rPr lang="en-US"/>
              <a:pPr>
                <a:defRPr/>
              </a:pPr>
              <a:t>03/04/2023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B2B4B-5C51-4A77-8DB9-2A7AD206CF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12477-EDCB-42D1-9270-1C55CC68C3DF}" type="datetimeFigureOut">
              <a:rPr lang="en-US"/>
              <a:pPr>
                <a:defRPr/>
              </a:pPr>
              <a:t>03/04/2023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4642-4C4F-4429-9769-E5678049AF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854754-6CEF-44D7-81FA-062453730768}" type="datetimeFigureOut">
              <a:rPr lang="en-US"/>
              <a:pPr>
                <a:defRPr/>
              </a:pPr>
              <a:t>03/04/2023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4237497-19C8-4C32-B1B1-895EA9848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200025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Heme degradation</a:t>
            </a:r>
            <a:br>
              <a:rPr lang="en-US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solidFill>
                  <a:srgbClr val="C00000"/>
                </a:solidFill>
              </a:rPr>
              <a:t/>
            </a:r>
            <a:br>
              <a:rPr lang="en-US" b="1" smtClean="0">
                <a:solidFill>
                  <a:srgbClr val="C00000"/>
                </a:solidFill>
              </a:rPr>
            </a:br>
            <a:endParaRPr lang="en-US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0" y="76200"/>
            <a:ext cx="9144000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800" b="1">
                <a:latin typeface="Times New Roman" pitchFamily="18" charset="0"/>
                <a:cs typeface="Times New Roman" pitchFamily="18" charset="0"/>
              </a:rPr>
              <a:t>Clinical correlations</a:t>
            </a:r>
            <a:br>
              <a:rPr lang="cs-CZ" sz="2800" b="1">
                <a:latin typeface="Times New Roman" pitchFamily="18" charset="0"/>
                <a:cs typeface="Times New Roman" pitchFamily="18" charset="0"/>
              </a:rPr>
            </a:br>
            <a:r>
              <a:rPr lang="cs-CZ" sz="2800" b="1">
                <a:latin typeface="Times New Roman" pitchFamily="18" charset="0"/>
                <a:cs typeface="Times New Roman" pitchFamily="18" charset="0"/>
              </a:rPr>
              <a:t>Determination of bilirubin (Bil) in serum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b="1">
                <a:latin typeface="Times New Roman" pitchFamily="18" charset="0"/>
                <a:cs typeface="Times New Roman" pitchFamily="18" charset="0"/>
              </a:rPr>
              <a:t>Blood tests 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>
                <a:latin typeface="Times New Roman" pitchFamily="18" charset="0"/>
                <a:cs typeface="Times New Roman" pitchFamily="18" charset="0"/>
              </a:rPr>
              <a:t>Bil reacts directly when reagents are added to the blood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2800">
                <a:latin typeface="Times New Roman" pitchFamily="18" charset="0"/>
                <a:cs typeface="Times New Roman" pitchFamily="18" charset="0"/>
              </a:rPr>
              <a:t>sample → conjugated bilirubin = direct Bil (up to 3.4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µ</a:t>
            </a:r>
            <a:r>
              <a:rPr lang="cs-CZ" sz="2800">
                <a:latin typeface="Times New Roman" pitchFamily="18" charset="0"/>
                <a:cs typeface="Times New Roman" pitchFamily="18" charset="0"/>
              </a:rPr>
              <a:t>mol/L)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>
                <a:latin typeface="Times New Roman" pitchFamily="18" charset="0"/>
                <a:cs typeface="Times New Roman" pitchFamily="18" charset="0"/>
              </a:rPr>
              <a:t>free Bil does not react to the reagents until alcohol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2800">
                <a:latin typeface="Times New Roman" pitchFamily="18" charset="0"/>
                <a:cs typeface="Times New Roman" pitchFamily="18" charset="0"/>
              </a:rPr>
              <a:t>(methanol) or caffeine is added to the solution. Therefore, the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2800">
                <a:latin typeface="Times New Roman" pitchFamily="18" charset="0"/>
                <a:cs typeface="Times New Roman" pitchFamily="18" charset="0"/>
              </a:rPr>
              <a:t>measurement of this type of bilirubin is indirect →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2800">
                <a:latin typeface="Times New Roman" pitchFamily="18" charset="0"/>
                <a:cs typeface="Times New Roman" pitchFamily="18" charset="0"/>
              </a:rPr>
              <a:t>unconjugated bilirubin = indirect Bil (up to 13.6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µ</a:t>
            </a:r>
            <a:r>
              <a:rPr lang="cs-CZ" sz="2800">
                <a:latin typeface="Times New Roman" pitchFamily="18" charset="0"/>
                <a:cs typeface="Times New Roman" pitchFamily="18" charset="0"/>
              </a:rPr>
              <a:t>mol/L) </a:t>
            </a:r>
          </a:p>
          <a:p>
            <a:pPr>
              <a:buFont typeface="Wingdings" pitchFamily="2" charset="2"/>
              <a:buNone/>
            </a:pPr>
            <a:endParaRPr lang="cs-CZ" sz="28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800">
                <a:latin typeface="Times New Roman" pitchFamily="18" charset="0"/>
                <a:cs typeface="Times New Roman" pitchFamily="18" charset="0"/>
              </a:rPr>
              <a:t>otal bilirubin measures both unconjugated and conjugated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2800">
                <a:latin typeface="Times New Roman" pitchFamily="18" charset="0"/>
                <a:cs typeface="Times New Roman" pitchFamily="18" charset="0"/>
              </a:rPr>
              <a:t>Bil (normal value up to 17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µ</a:t>
            </a:r>
            <a:r>
              <a:rPr lang="cs-CZ" sz="2800">
                <a:latin typeface="Times New Roman" pitchFamily="18" charset="0"/>
                <a:cs typeface="Times New Roman" pitchFamily="18" charset="0"/>
              </a:rPr>
              <a:t>mol/L).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323745"/>
              </p:ext>
            </p:extLst>
          </p:nvPr>
        </p:nvGraphicFramePr>
        <p:xfrm>
          <a:off x="0" y="1267098"/>
          <a:ext cx="9144000" cy="4066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419031902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861382479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3579404798"/>
                    </a:ext>
                  </a:extLst>
                </a:gridCol>
              </a:tblGrid>
              <a:tr h="764455"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Results of Vanden Bergh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of Hyperbilirubinemia/Jaundice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953810"/>
                  </a:ext>
                </a:extLst>
              </a:tr>
              <a:tr h="76445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Direct Vanden</a:t>
                      </a:r>
                      <a:r>
                        <a:rPr lang="en-US" sz="2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Bergh’s Reaction</a:t>
                      </a:r>
                    </a:p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Conjugated Hyperbilirubinemia</a:t>
                      </a:r>
                    </a:p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Obstructive Jaundice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726553"/>
                  </a:ext>
                </a:extLst>
              </a:tr>
              <a:tr h="76445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Indirect Vanden</a:t>
                      </a:r>
                      <a:r>
                        <a:rPr lang="en-US" sz="2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Bergh’s Reaction</a:t>
                      </a:r>
                    </a:p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Unconjugated </a:t>
                      </a:r>
                      <a:r>
                        <a:rPr lang="en-US" sz="2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Hyperbilirubinemia.</a:t>
                      </a:r>
                    </a:p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Hemolytic Jaundice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314504"/>
                  </a:ext>
                </a:extLst>
              </a:tr>
              <a:tr h="1773537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Both Direct and Indirect Vanden </a:t>
                      </a:r>
                    </a:p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Bergh’s Reaction </a:t>
                      </a:r>
                    </a:p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positive</a:t>
                      </a:r>
                    </a:p>
                    <a:p>
                      <a:endParaRPr lang="en-US" sz="2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Biphasic Hyperbilirubinemia </a:t>
                      </a:r>
                    </a:p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means </a:t>
                      </a:r>
                    </a:p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Both conjugated and </a:t>
                      </a:r>
                    </a:p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Unconjugated Bilirubin increased.</a:t>
                      </a:r>
                    </a:p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Hepatic Jaundice.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6824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7673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0" y="0"/>
            <a:ext cx="9144000" cy="610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Bilirubin physiology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Ligandins responsible for transport from plasma membrane to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endoplasmic reticulum. They are necessary for intracellular transport of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bilirubin, are also low at birth and reach adult levels by 3-5 days.</a:t>
            </a: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Bilirubin conjugated in presence of UDPGT (uridine diphosphate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glucuronyl transferase) to mono and diglucoronides, which are then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excreted into bile canaliculi.</a:t>
            </a:r>
          </a:p>
          <a:p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Enterohepatic Circulation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Conjugated bilirubin is unstable and easily hydrolyzed to unconjugated 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 bilirubin.</a:t>
            </a:r>
          </a:p>
          <a:p>
            <a:pPr>
              <a:lnSpc>
                <a:spcPct val="90000"/>
              </a:lnSpc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This process occurs nonenzymatically in the duodenum and jejunum 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 and also occurs in the presence of β glucuronidase, an enteric mucosal 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 enzyme, which is found in high concentration in newborn infants and in 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 human milk.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0" y="76200"/>
            <a:ext cx="9144000" cy="637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altLang="zh-CN" sz="2800" b="1" u="sng">
                <a:latin typeface="Times New Roman" pitchFamily="18" charset="0"/>
                <a:cs typeface="Times New Roman" pitchFamily="18" charset="0"/>
              </a:rPr>
              <a:t>Entero - hepatic circulation</a:t>
            </a:r>
          </a:p>
          <a:p>
            <a:pPr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                            Be degraded</a:t>
            </a:r>
          </a:p>
          <a:p>
            <a:pPr eaLnBrk="0" hangingPunct="0"/>
            <a:r>
              <a:rPr lang="en-US" altLang="zh-CN" sz="2400" b="1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CB</a:t>
            </a:r>
            <a:r>
              <a:rPr lang="en-US" altLang="zh-CN" sz="2400" b="1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Urobilinogens (colorless)</a:t>
            </a:r>
            <a:endParaRPr lang="en-US" altLang="zh-CN" sz="2400" b="1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altLang="zh-CN" sz="2400" b="1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Bacterial enzymes</a:t>
            </a:r>
          </a:p>
          <a:p>
            <a:pPr eaLnBrk="0" hangingPunct="0"/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                      Feces (feceal urobilinogens)  → 50-200 mg/d </a:t>
            </a:r>
          </a:p>
          <a:p>
            <a:pPr eaLnBrk="0" hangingPunct="0"/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</a:t>
            </a:r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re-excreted</a:t>
            </a:r>
          </a:p>
          <a:p>
            <a:pPr eaLnBrk="0" hangingPunct="0"/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Mostly                                                      liver             bile             feces</a:t>
            </a:r>
          </a:p>
          <a:p>
            <a:pPr eaLnBrk="0" hangingPunct="0"/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    20%                                               90%</a:t>
            </a:r>
          </a:p>
          <a:p>
            <a:pPr eaLnBrk="0" hangingPunct="0"/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                      Reabsorbed         plasma</a:t>
            </a:r>
          </a:p>
          <a:p>
            <a:pPr eaLnBrk="0" hangingPunct="0"/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                                                                    </a:t>
            </a:r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trace</a:t>
            </a:r>
          </a:p>
          <a:p>
            <a:pPr eaLnBrk="0" hangingPunct="0"/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                                                                     circulation             kidneys</a:t>
            </a:r>
          </a:p>
          <a:p>
            <a:pPr eaLnBrk="0" hangingPunct="0"/>
            <a:endParaRPr lang="en-US" altLang="zh-CN" sz="24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                                          4 mg/day                              urine urobilinogen</a:t>
            </a:r>
          </a:p>
          <a:p>
            <a:pPr eaLnBrk="0" hangingPunct="0"/>
            <a:endParaRPr lang="en-US" altLang="zh-CN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- The serum of normal adults contains </a:t>
            </a:r>
            <a:r>
              <a:rPr lang="en-US" altLang="zh-CN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1 mg of bilirubin per 100 ml.</a:t>
            </a:r>
          </a:p>
          <a:p>
            <a:r>
              <a:rPr lang="en-US" altLang="zh-CN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 In healthy adults →  </a:t>
            </a:r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The direct fraction is usually &lt;0.2 mg/100 ml</a:t>
            </a:r>
          </a:p>
          <a:p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                                    The indirect fraction is usually &lt;0.8 mg/100 ml 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295400" y="1066800"/>
            <a:ext cx="2667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6" name="Line 25"/>
          <p:cNvSpPr>
            <a:spLocks noChangeShapeType="1"/>
          </p:cNvSpPr>
          <p:nvPr/>
        </p:nvSpPr>
        <p:spPr bwMode="auto">
          <a:xfrm>
            <a:off x="3354388" y="3276600"/>
            <a:ext cx="4556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ar-SA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990600" y="2971800"/>
            <a:ext cx="7620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4800600" y="2667000"/>
            <a:ext cx="609600" cy="533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00600" y="3352800"/>
            <a:ext cx="609600" cy="533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990600" y="1981200"/>
            <a:ext cx="8382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1" name="Line 17"/>
          <p:cNvSpPr>
            <a:spLocks noChangeShapeType="1"/>
          </p:cNvSpPr>
          <p:nvPr/>
        </p:nvSpPr>
        <p:spPr bwMode="auto">
          <a:xfrm>
            <a:off x="5715000" y="2514600"/>
            <a:ext cx="8366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3322" name="Line 17"/>
          <p:cNvSpPr>
            <a:spLocks noChangeShapeType="1"/>
          </p:cNvSpPr>
          <p:nvPr/>
        </p:nvSpPr>
        <p:spPr bwMode="auto">
          <a:xfrm>
            <a:off x="7164388" y="2514600"/>
            <a:ext cx="8366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ar-SA"/>
          </a:p>
        </p:txBody>
      </p:sp>
      <p:cxnSp>
        <p:nvCxnSpPr>
          <p:cNvPr id="35" name="Straight Connector 34"/>
          <p:cNvCxnSpPr/>
          <p:nvPr/>
        </p:nvCxnSpPr>
        <p:spPr>
          <a:xfrm>
            <a:off x="7391400" y="1752600"/>
            <a:ext cx="990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4" name="Line 35"/>
          <p:cNvSpPr>
            <a:spLocks noChangeShapeType="1"/>
          </p:cNvSpPr>
          <p:nvPr/>
        </p:nvSpPr>
        <p:spPr bwMode="auto">
          <a:xfrm flipV="1">
            <a:off x="8382000" y="1752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3325" name="Line 30"/>
          <p:cNvSpPr>
            <a:spLocks noChangeShapeType="1"/>
          </p:cNvSpPr>
          <p:nvPr/>
        </p:nvSpPr>
        <p:spPr bwMode="auto">
          <a:xfrm>
            <a:off x="6707188" y="4038600"/>
            <a:ext cx="8366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3326" name="Line 33"/>
          <p:cNvSpPr>
            <a:spLocks noChangeShapeType="1"/>
          </p:cNvSpPr>
          <p:nvPr/>
        </p:nvSpPr>
        <p:spPr bwMode="auto">
          <a:xfrm>
            <a:off x="4573588" y="4724400"/>
            <a:ext cx="1979612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ar-SA"/>
          </a:p>
        </p:txBody>
      </p:sp>
      <p:cxnSp>
        <p:nvCxnSpPr>
          <p:cNvPr id="41" name="Straight Arrow Connector 40"/>
          <p:cNvCxnSpPr/>
          <p:nvPr/>
        </p:nvCxnSpPr>
        <p:spPr>
          <a:xfrm rot="5400000">
            <a:off x="7847807" y="4344194"/>
            <a:ext cx="457200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362200" y="5943600"/>
            <a:ext cx="4572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0" y="0"/>
            <a:ext cx="9144000" cy="617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600" b="1" u="sng">
                <a:latin typeface="Times New Roman" pitchFamily="18" charset="0"/>
                <a:cs typeface="Times New Roman" pitchFamily="18" charset="0"/>
              </a:rPr>
              <a:t>Fate of RBCs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Life span in blood stream is 90-120 days,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RBCs are phagocytosed and/or lysed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Normally, lysis occurs extravascularly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in the ER of reticuloendothelial system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(liver, spleen and bone marrow).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subsequent to RBC phagocytosis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Lysis can also occur intravascularly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(in blood stream).</a:t>
            </a:r>
          </a:p>
          <a:p>
            <a:pPr>
              <a:lnSpc>
                <a:spcPct val="90000"/>
              </a:lnSpc>
              <a:spcBef>
                <a:spcPts val="600"/>
              </a:spcBef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>
                <a:latin typeface="Times New Roman" pitchFamily="18" charset="0"/>
                <a:cs typeface="Times New Roman" pitchFamily="18" charset="0"/>
              </a:rPr>
              <a:t>In the human body approx. 100 – 200 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2400">
                <a:latin typeface="Times New Roman" pitchFamily="18" charset="0"/>
                <a:cs typeface="Times New Roman" pitchFamily="18" charset="0"/>
              </a:rPr>
              <a:t>million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RBCs </a:t>
            </a:r>
            <a:r>
              <a:rPr lang="cs-CZ" sz="2400">
                <a:latin typeface="Times New Roman" pitchFamily="18" charset="0"/>
                <a:cs typeface="Times New Roman" pitchFamily="18" charset="0"/>
              </a:rPr>
              <a:t>are broken down every hour.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cs-CZ" sz="2400" baseline="30000"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cs-CZ" sz="2400">
                <a:latin typeface="Times New Roman" pitchFamily="18" charset="0"/>
                <a:cs typeface="Times New Roman" pitchFamily="18" charset="0"/>
              </a:rPr>
              <a:t> → transported with transferrin and 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2400">
                <a:latin typeface="Times New Roman" pitchFamily="18" charset="0"/>
                <a:cs typeface="Times New Roman" pitchFamily="18" charset="0"/>
              </a:rPr>
              <a:t>used in the next heme biosynthesis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>
                <a:latin typeface="Times New Roman" pitchFamily="18" charset="0"/>
                <a:cs typeface="Times New Roman" pitchFamily="18" charset="0"/>
              </a:rPr>
              <a:t>Not only Hb but other hemoproteins also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2400">
                <a:latin typeface="Times New Roman" pitchFamily="18" charset="0"/>
                <a:cs typeface="Times New Roman" pitchFamily="18" charset="0"/>
              </a:rPr>
              <a:t>contain heme groups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>
                <a:latin typeface="Times New Roman" pitchFamily="18" charset="0"/>
                <a:cs typeface="Times New Roman" pitchFamily="18" charset="0"/>
              </a:rPr>
              <a:t>which are degraded 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2400">
                <a:latin typeface="Times New Roman" pitchFamily="18" charset="0"/>
                <a:cs typeface="Times New Roman" pitchFamily="18" charset="0"/>
              </a:rPr>
              <a:t>by the same pathway.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685800"/>
            <a:ext cx="1981200" cy="1219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7607300" y="2133600"/>
            <a:ext cx="1460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Phagocytosis 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&amp; Lysis</a:t>
            </a: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7467600" y="2057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6815138" y="2895600"/>
            <a:ext cx="13382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Hemoglobin</a:t>
            </a: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 rot="2079237">
            <a:off x="7151688" y="3201988"/>
            <a:ext cx="1587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 rot="-2162602">
            <a:off x="7942263" y="3203575"/>
            <a:ext cx="1587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3081" name="Rectangle 8"/>
          <p:cNvSpPr>
            <a:spLocks noChangeArrowheads="1"/>
          </p:cNvSpPr>
          <p:nvPr/>
        </p:nvSpPr>
        <p:spPr bwMode="auto">
          <a:xfrm>
            <a:off x="6553200" y="3886200"/>
            <a:ext cx="825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Globin</a:t>
            </a:r>
          </a:p>
        </p:txBody>
      </p:sp>
      <p:sp>
        <p:nvSpPr>
          <p:cNvPr id="3082" name="Rectangle 9"/>
          <p:cNvSpPr>
            <a:spLocks noChangeArrowheads="1"/>
          </p:cNvSpPr>
          <p:nvPr/>
        </p:nvSpPr>
        <p:spPr bwMode="auto">
          <a:xfrm>
            <a:off x="6262688" y="4659313"/>
            <a:ext cx="1357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Amino acids</a:t>
            </a:r>
          </a:p>
        </p:txBody>
      </p:sp>
      <p:sp>
        <p:nvSpPr>
          <p:cNvPr id="3083" name="Rectangle 10"/>
          <p:cNvSpPr>
            <a:spLocks noChangeArrowheads="1"/>
          </p:cNvSpPr>
          <p:nvPr/>
        </p:nvSpPr>
        <p:spPr bwMode="auto">
          <a:xfrm>
            <a:off x="6019800" y="5497513"/>
            <a:ext cx="1736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Amino acid pool</a:t>
            </a:r>
          </a:p>
        </p:txBody>
      </p:sp>
      <p:sp>
        <p:nvSpPr>
          <p:cNvPr id="3084" name="Line 10"/>
          <p:cNvSpPr>
            <a:spLocks noChangeShapeType="1"/>
          </p:cNvSpPr>
          <p:nvPr/>
        </p:nvSpPr>
        <p:spPr bwMode="auto">
          <a:xfrm>
            <a:off x="6934200" y="4191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3085" name="Line 10"/>
          <p:cNvSpPr>
            <a:spLocks noChangeShapeType="1"/>
          </p:cNvSpPr>
          <p:nvPr/>
        </p:nvSpPr>
        <p:spPr bwMode="auto">
          <a:xfrm>
            <a:off x="69342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3086" name="Rectangle 17"/>
          <p:cNvSpPr>
            <a:spLocks noChangeArrowheads="1"/>
          </p:cNvSpPr>
          <p:nvPr/>
        </p:nvSpPr>
        <p:spPr bwMode="auto">
          <a:xfrm>
            <a:off x="7797800" y="3897313"/>
            <a:ext cx="736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Heme</a:t>
            </a:r>
          </a:p>
        </p:txBody>
      </p:sp>
      <p:sp>
        <p:nvSpPr>
          <p:cNvPr id="3087" name="Rectangle 18"/>
          <p:cNvSpPr>
            <a:spLocks noChangeArrowheads="1"/>
          </p:cNvSpPr>
          <p:nvPr/>
        </p:nvSpPr>
        <p:spPr bwMode="auto">
          <a:xfrm>
            <a:off x="5715000" y="3897313"/>
            <a:ext cx="579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baseline="30000">
                <a:latin typeface="Times New Roman" pitchFamily="18" charset="0"/>
                <a:cs typeface="Times New Roman" pitchFamily="18" charset="0"/>
              </a:rPr>
              <a:t>2+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6248400" y="3200400"/>
            <a:ext cx="990600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9" name="Rectangle 21"/>
          <p:cNvSpPr>
            <a:spLocks noChangeArrowheads="1"/>
          </p:cNvSpPr>
          <p:nvPr/>
        </p:nvSpPr>
        <p:spPr bwMode="auto">
          <a:xfrm>
            <a:off x="5286375" y="4659313"/>
            <a:ext cx="10382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Iron pool</a:t>
            </a:r>
          </a:p>
        </p:txBody>
      </p:sp>
      <p:sp>
        <p:nvSpPr>
          <p:cNvPr id="3090" name="Line 10"/>
          <p:cNvSpPr>
            <a:spLocks noChangeShapeType="1"/>
          </p:cNvSpPr>
          <p:nvPr/>
        </p:nvSpPr>
        <p:spPr bwMode="auto">
          <a:xfrm>
            <a:off x="5943600" y="4191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3091" name="Rectangle 23"/>
          <p:cNvSpPr>
            <a:spLocks noChangeArrowheads="1"/>
          </p:cNvSpPr>
          <p:nvPr/>
        </p:nvSpPr>
        <p:spPr bwMode="auto">
          <a:xfrm>
            <a:off x="7696200" y="4659313"/>
            <a:ext cx="1017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Bilirubin</a:t>
            </a:r>
          </a:p>
        </p:txBody>
      </p:sp>
      <p:sp>
        <p:nvSpPr>
          <p:cNvPr id="3092" name="Line 10"/>
          <p:cNvSpPr>
            <a:spLocks noChangeShapeType="1"/>
          </p:cNvSpPr>
          <p:nvPr/>
        </p:nvSpPr>
        <p:spPr bwMode="auto">
          <a:xfrm>
            <a:off x="8153400" y="4191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3093" name="Line 10"/>
          <p:cNvSpPr>
            <a:spLocks noChangeShapeType="1"/>
          </p:cNvSpPr>
          <p:nvPr/>
        </p:nvSpPr>
        <p:spPr bwMode="auto">
          <a:xfrm>
            <a:off x="8153400" y="4953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3094" name="Rectangle 26"/>
          <p:cNvSpPr>
            <a:spLocks noChangeArrowheads="1"/>
          </p:cNvSpPr>
          <p:nvPr/>
        </p:nvSpPr>
        <p:spPr bwMode="auto">
          <a:xfrm>
            <a:off x="7772400" y="5497513"/>
            <a:ext cx="1082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Excretion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0" y="76200"/>
            <a:ext cx="9144000" cy="649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Handling of free (intravascular) hemoglobin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Purposes: 	1- Scavenge iron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		2- Prevent major iron losses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		3- Complex free heme (very toxic)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1- Haptoglobin:  hemoglobin-haptoglobin complex is readily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metabolized in the liver and spleen forming an iron-globin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complex and bilirubin. Prevents loss of iron in urine.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2- Hemopexin:  binds free heme. The heme-hemopexin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complex is taken up by the liver and the iron is stored bound  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to ferritin.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3- Methemalbumin:  complex of oxidized heme and albumin.</a:t>
            </a:r>
          </a:p>
          <a:p>
            <a:endParaRPr lang="en-US" altLang="zh-CN" sz="2400" b="1" u="sng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2400" b="1" u="sng">
                <a:latin typeface="Times New Roman" pitchFamily="18" charset="0"/>
                <a:cs typeface="Times New Roman" pitchFamily="18" charset="0"/>
              </a:rPr>
              <a:t>Bilirubin metabolism</a:t>
            </a:r>
            <a:endParaRPr lang="en-US" altLang="zh-CN" sz="24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- Bilirubin formation                      - Transport of bilirubin in plasma</a:t>
            </a:r>
          </a:p>
          <a:p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- Hepatic bilirubin transport </a:t>
            </a:r>
          </a:p>
          <a:p>
            <a:pPr lvl="1"/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A- Hepatic uptake            B- Conjugation       C- Biliary excretion</a:t>
            </a:r>
          </a:p>
          <a:p>
            <a:pPr>
              <a:buFontTx/>
              <a:buChar char="-"/>
            </a:pPr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 Enterohepatic circulation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0" y="2286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762000"/>
            <a:r>
              <a:rPr lang="en-US" altLang="zh-CN" sz="2800" b="1" u="sng">
                <a:latin typeface="Times New Roman" pitchFamily="18" charset="0"/>
                <a:cs typeface="Times New Roman" pitchFamily="18" charset="0"/>
              </a:rPr>
              <a:t>Bilirubin formation</a:t>
            </a: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2514600" y="838200"/>
            <a:ext cx="1082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2800" b="1">
                <a:latin typeface="Times New Roman" pitchFamily="18" charset="0"/>
                <a:cs typeface="Times New Roman" pitchFamily="18" charset="0"/>
              </a:rPr>
              <a:t>RBCs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3581400" y="1143000"/>
            <a:ext cx="83343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3352800" y="6858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62000"/>
            <a:r>
              <a:rPr lang="en-US" altLang="zh-CN" sz="2400">
                <a:latin typeface="Times New Roman" pitchFamily="18" charset="0"/>
                <a:cs typeface="Times New Roman" pitchFamily="18" charset="0"/>
              </a:rPr>
              <a:t>120 days</a:t>
            </a:r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4608513" y="838200"/>
            <a:ext cx="1787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Senecent RBCs</a:t>
            </a:r>
          </a:p>
        </p:txBody>
      </p:sp>
      <p:sp>
        <p:nvSpPr>
          <p:cNvPr id="5127" name="Line 14"/>
          <p:cNvSpPr>
            <a:spLocks noChangeShapeType="1"/>
          </p:cNvSpPr>
          <p:nvPr/>
        </p:nvSpPr>
        <p:spPr bwMode="auto">
          <a:xfrm flipV="1">
            <a:off x="6707188" y="914400"/>
            <a:ext cx="379412" cy="149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5128" name="Line 16"/>
          <p:cNvSpPr>
            <a:spLocks noChangeShapeType="1"/>
          </p:cNvSpPr>
          <p:nvPr/>
        </p:nvSpPr>
        <p:spPr bwMode="auto">
          <a:xfrm>
            <a:off x="6707188" y="1143000"/>
            <a:ext cx="303212" cy="73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5129" name="Line 15"/>
          <p:cNvSpPr>
            <a:spLocks noChangeShapeType="1"/>
          </p:cNvSpPr>
          <p:nvPr/>
        </p:nvSpPr>
        <p:spPr bwMode="auto">
          <a:xfrm>
            <a:off x="6630988" y="1219200"/>
            <a:ext cx="379412" cy="374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5130" name="Rectangle 9"/>
          <p:cNvSpPr>
            <a:spLocks noChangeArrowheads="1"/>
          </p:cNvSpPr>
          <p:nvPr/>
        </p:nvSpPr>
        <p:spPr bwMode="auto">
          <a:xfrm>
            <a:off x="7086600" y="762000"/>
            <a:ext cx="1600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Iron</a:t>
            </a:r>
          </a:p>
          <a:p>
            <a:pPr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hemoglobin</a:t>
            </a:r>
          </a:p>
          <a:p>
            <a:pPr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Globin</a:t>
            </a:r>
            <a:endParaRPr lang="en-US" sz="2000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5131" name="Line 17"/>
          <p:cNvSpPr>
            <a:spLocks noChangeShapeType="1"/>
          </p:cNvSpPr>
          <p:nvPr/>
        </p:nvSpPr>
        <p:spPr bwMode="auto">
          <a:xfrm>
            <a:off x="8459788" y="1295400"/>
            <a:ext cx="2270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4495800" y="1676400"/>
            <a:ext cx="464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Bilirubin               Biliverdin</a:t>
            </a:r>
            <a:r>
              <a:rPr lang="en-US" altLang="zh-CN" sz="2000" b="1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heme 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10800000">
            <a:off x="7620000" y="1905000"/>
            <a:ext cx="762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5562600" y="1905000"/>
            <a:ext cx="762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1295400" y="1981200"/>
            <a:ext cx="14303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2400" b="1">
                <a:latin typeface="Times New Roman" pitchFamily="18" charset="0"/>
                <a:cs typeface="Times New Roman" pitchFamily="18" charset="0"/>
              </a:rPr>
              <a:t>Bilirubin</a:t>
            </a:r>
          </a:p>
        </p:txBody>
      </p:sp>
      <p:cxnSp>
        <p:nvCxnSpPr>
          <p:cNvPr id="22" name="Straight Arrow Connector 21"/>
          <p:cNvCxnSpPr>
            <a:endCxn id="5135" idx="3"/>
          </p:cNvCxnSpPr>
          <p:nvPr/>
        </p:nvCxnSpPr>
        <p:spPr>
          <a:xfrm rot="10800000" flipV="1">
            <a:off x="2725738" y="2198688"/>
            <a:ext cx="1160462" cy="142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7" name="Rectangle 24"/>
          <p:cNvSpPr>
            <a:spLocks noChangeArrowheads="1"/>
          </p:cNvSpPr>
          <p:nvPr/>
        </p:nvSpPr>
        <p:spPr bwMode="auto">
          <a:xfrm>
            <a:off x="3886200" y="1905000"/>
            <a:ext cx="25606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Hepatic Hemoproteins </a:t>
            </a:r>
          </a:p>
        </p:txBody>
      </p:sp>
      <p:sp>
        <p:nvSpPr>
          <p:cNvPr id="5138" name="Rectangle 27"/>
          <p:cNvSpPr>
            <a:spLocks noChangeArrowheads="1"/>
          </p:cNvSpPr>
          <p:nvPr/>
        </p:nvSpPr>
        <p:spPr bwMode="auto">
          <a:xfrm>
            <a:off x="2590800" y="2743200"/>
            <a:ext cx="57912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2200">
                <a:latin typeface="Times New Roman" pitchFamily="18" charset="0"/>
                <a:cs typeface="Times New Roman" pitchFamily="18" charset="0"/>
              </a:rPr>
              <a:t>Premature destruction of newly formed RBCs</a:t>
            </a:r>
          </a:p>
        </p:txBody>
      </p:sp>
      <p:sp>
        <p:nvSpPr>
          <p:cNvPr id="5139" name="Rectangle 28"/>
          <p:cNvSpPr>
            <a:spLocks noChangeArrowheads="1"/>
          </p:cNvSpPr>
          <p:nvPr/>
        </p:nvSpPr>
        <p:spPr bwMode="auto">
          <a:xfrm>
            <a:off x="1524000" y="1143000"/>
            <a:ext cx="1066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Chiefly</a:t>
            </a:r>
          </a:p>
          <a:p>
            <a:pPr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70+%</a:t>
            </a:r>
          </a:p>
        </p:txBody>
      </p:sp>
      <p:sp>
        <p:nvSpPr>
          <p:cNvPr id="5140" name="Rectangle 29"/>
          <p:cNvSpPr>
            <a:spLocks noChangeArrowheads="1"/>
          </p:cNvSpPr>
          <p:nvPr/>
        </p:nvSpPr>
        <p:spPr bwMode="auto">
          <a:xfrm>
            <a:off x="2971800" y="2209800"/>
            <a:ext cx="76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/>
              <a:t>20%</a:t>
            </a:r>
          </a:p>
        </p:txBody>
      </p:sp>
      <p:sp>
        <p:nvSpPr>
          <p:cNvPr id="5141" name="Rectangle 30"/>
          <p:cNvSpPr>
            <a:spLocks noChangeArrowheads="1"/>
          </p:cNvSpPr>
          <p:nvPr/>
        </p:nvSpPr>
        <p:spPr bwMode="auto">
          <a:xfrm>
            <a:off x="1600200" y="2601913"/>
            <a:ext cx="762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/>
              <a:t>1-5%</a:t>
            </a:r>
          </a:p>
        </p:txBody>
      </p:sp>
      <p:cxnSp>
        <p:nvCxnSpPr>
          <p:cNvPr id="30" name="Straight Arrow Connector 29"/>
          <p:cNvCxnSpPr>
            <a:stCxn id="5131" idx="1"/>
          </p:cNvCxnSpPr>
          <p:nvPr/>
        </p:nvCxnSpPr>
        <p:spPr>
          <a:xfrm>
            <a:off x="8686800" y="1295400"/>
            <a:ext cx="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1981200" y="1295400"/>
            <a:ext cx="685800" cy="838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2087563" y="2443163"/>
            <a:ext cx="503237" cy="5286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5" name="Rectangle 36"/>
          <p:cNvSpPr>
            <a:spLocks noChangeArrowheads="1"/>
          </p:cNvSpPr>
          <p:nvPr/>
        </p:nvSpPr>
        <p:spPr bwMode="auto">
          <a:xfrm>
            <a:off x="0" y="3505200"/>
            <a:ext cx="91440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altLang="zh-CN" sz="2000" b="1" u="sng">
                <a:latin typeface="Times New Roman" pitchFamily="18" charset="0"/>
                <a:cs typeface="Times New Roman" pitchFamily="18" charset="0"/>
              </a:rPr>
              <a:t>Transport of bilirubin in plasma</a:t>
            </a:r>
          </a:p>
          <a:p>
            <a:pPr algn="ctr"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Albumin + UB                UB ~ Albumin Complex</a:t>
            </a:r>
          </a:p>
          <a:p>
            <a:pPr algn="ctr"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   H affinity binding sites</a:t>
            </a:r>
          </a:p>
          <a:p>
            <a:pPr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                                 Bilirubin</a:t>
            </a:r>
          </a:p>
          <a:p>
            <a:pPr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2000" b="1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2:1</a:t>
            </a:r>
          </a:p>
          <a:p>
            <a:pPr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        Molar   Ratio                                                           </a:t>
            </a:r>
            <a:r>
              <a:rPr lang="en-US" altLang="zh-CN" sz="2000" b="1">
                <a:latin typeface="Times New Roman" pitchFamily="18" charset="0"/>
                <a:cs typeface="Times New Roman" pitchFamily="18" charset="0"/>
              </a:rPr>
              <a:t>Plasma protein Albumin</a:t>
            </a:r>
            <a:endParaRPr lang="en-US" altLang="zh-CN" sz="20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                                                      L affinity binding sites</a:t>
            </a:r>
          </a:p>
          <a:p>
            <a:pPr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            &gt; 2:1            Bilirubin</a:t>
            </a:r>
          </a:p>
          <a:p>
            <a:pPr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                               can be replaced by Other organic anions and low pH    </a:t>
            </a:r>
          </a:p>
          <a:p>
            <a:pPr eaLnBrk="0" hangingPunct="0"/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</a:p>
        </p:txBody>
      </p:sp>
      <p:sp>
        <p:nvSpPr>
          <p:cNvPr id="5146" name="Rectangle 37"/>
          <p:cNvSpPr>
            <a:spLocks noChangeArrowheads="1"/>
          </p:cNvSpPr>
          <p:nvPr/>
        </p:nvSpPr>
        <p:spPr bwMode="auto">
          <a:xfrm>
            <a:off x="8007350" y="5943600"/>
            <a:ext cx="831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↑UCB </a:t>
            </a:r>
            <a:endParaRPr lang="en-US">
              <a:ea typeface="SimSun" pitchFamily="2" charset="-122"/>
              <a:cs typeface="Times New Roman" pitchFamily="18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7467600" y="6172200"/>
            <a:ext cx="533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1219200" y="4724400"/>
            <a:ext cx="9144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1219200" y="5410200"/>
            <a:ext cx="7620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3200400" y="4648200"/>
            <a:ext cx="2895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3200400" y="5867400"/>
            <a:ext cx="2895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3657600" y="4038600"/>
            <a:ext cx="8382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6172200" y="4724400"/>
            <a:ext cx="3810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6172200" y="5486400"/>
            <a:ext cx="3810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0" y="0"/>
            <a:ext cx="9144000" cy="680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762000"/>
            <a:r>
              <a:rPr lang="en-US" altLang="zh-CN" sz="2800" b="1" u="sng" dirty="0">
                <a:latin typeface="Times New Roman" pitchFamily="18" charset="0"/>
                <a:cs typeface="Times New Roman" pitchFamily="18" charset="0"/>
              </a:rPr>
              <a:t>Hepatic Bilirubin Transport</a:t>
            </a:r>
          </a:p>
          <a:p>
            <a:pPr defTabSz="762000" eaLnBrk="0" hangingPunct="0"/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zh-CN" sz="2800" b="1" u="sng" dirty="0">
                <a:latin typeface="Times New Roman" pitchFamily="18" charset="0"/>
                <a:cs typeface="Times New Roman" pitchFamily="18" charset="0"/>
              </a:rPr>
              <a:t>Hepatic uptake of bilirubin</a:t>
            </a:r>
            <a:endParaRPr lang="en-US" altLang="zh-CN" sz="2800" b="1" dirty="0">
              <a:latin typeface="Times New Roman" pitchFamily="18" charset="0"/>
              <a:cs typeface="Times New Roman" pitchFamily="18" charset="0"/>
            </a:endParaRPr>
          </a:p>
          <a:p>
            <a:pPr defTabSz="762000" eaLnBrk="0" hangingPunct="0"/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UCB ~ Albumin complex </a:t>
            </a: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separated</a:t>
            </a:r>
          </a:p>
          <a:p>
            <a:pPr defTabSz="762000" eaLnBrk="0" hangingPunct="0"/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                      (be) taken up</a:t>
            </a:r>
          </a:p>
          <a:p>
            <a:pPr defTabSz="762000" eaLnBrk="0" hangingPunct="0"/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Bilirubin                                   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Plasma membrane of the liver</a:t>
            </a:r>
          </a:p>
          <a:p>
            <a:pPr defTabSz="762000" eaLnBrk="0" hangingPunct="0"/>
            <a:r>
              <a:rPr lang="en-US" altLang="zh-CN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Bilirubin uptake is reduced: in neonates, cirrhosis, some drugs effects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altLang="zh-CN" sz="2400" dirty="0">
              <a:latin typeface="Times New Roman" pitchFamily="18" charset="0"/>
              <a:cs typeface="Times New Roman" pitchFamily="18" charset="0"/>
            </a:endParaRPr>
          </a:p>
          <a:p>
            <a:pPr defTabSz="762000" eaLnBrk="0" hangingPunct="0"/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zh-CN" sz="2800" b="1" u="sng" dirty="0">
                <a:latin typeface="Times New Roman" pitchFamily="18" charset="0"/>
                <a:cs typeface="Times New Roman" pitchFamily="18" charset="0"/>
              </a:rPr>
              <a:t>Conjugation of bilirubin</a:t>
            </a:r>
          </a:p>
          <a:p>
            <a:pPr defTabSz="762000" eaLnBrk="0" hangingPunct="0"/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                 bound to Z protein</a:t>
            </a:r>
          </a:p>
          <a:p>
            <a:pPr defTabSz="762000" eaLnBrk="0" hangingPunct="0"/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UCB                                 carrier protein            ER</a:t>
            </a:r>
          </a:p>
          <a:p>
            <a:pPr defTabSz="762000" eaLnBrk="0" hangingPunct="0"/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 (Lipid soluble)                                                                                        Conjugation</a:t>
            </a:r>
          </a:p>
          <a:p>
            <a:pPr defTabSz="762000" eaLnBrk="0" hangingPunct="0"/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(catalyzed by </a:t>
            </a:r>
          </a:p>
          <a:p>
            <a:pPr defTabSz="762000" eaLnBrk="0" hangingPunct="0"/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UDPGT)</a:t>
            </a:r>
          </a:p>
          <a:p>
            <a:pPr defTabSz="762000" eaLnBrk="0" hangingPunct="0"/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                                                          (Water soluble)   CB              CBGA</a:t>
            </a:r>
          </a:p>
          <a:p>
            <a:pPr defTabSz="762000" eaLnBrk="0" hangingPunct="0"/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altLang="zh-CN" sz="2800" b="1" u="sng" dirty="0">
                <a:latin typeface="Times New Roman" pitchFamily="18" charset="0"/>
                <a:cs typeface="Times New Roman" pitchFamily="18" charset="0"/>
              </a:rPr>
              <a:t>Biliary excretion of bilirubin</a:t>
            </a:r>
            <a:endParaRPr lang="en-US" altLang="zh-CN" sz="2000" dirty="0">
              <a:latin typeface="Times New Roman" pitchFamily="18" charset="0"/>
              <a:cs typeface="Times New Roman" pitchFamily="18" charset="0"/>
            </a:endParaRPr>
          </a:p>
          <a:p>
            <a:pPr defTabSz="762000" eaLnBrk="0" hangingPunct="0"/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Transfer  across</a:t>
            </a:r>
          </a:p>
          <a:p>
            <a:pPr defTabSz="762000" eaLnBrk="0" hangingPunct="0"/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CB                                 Bile canaliculus</a:t>
            </a:r>
          </a:p>
          <a:p>
            <a:pPr defTabSz="762000" eaLnBrk="0" hangingPunct="0"/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altLang="zh-CN" sz="2000" dirty="0" err="1">
                <a:latin typeface="Times New Roman" pitchFamily="18" charset="0"/>
                <a:cs typeface="Times New Roman" pitchFamily="18" charset="0"/>
              </a:rPr>
              <a:t>Microvillar</a:t>
            </a:r>
            <a:r>
              <a:rPr lang="en-US" altLang="zh-CN" sz="2000" dirty="0">
                <a:latin typeface="Times New Roman" pitchFamily="18" charset="0"/>
                <a:cs typeface="Times New Roman" pitchFamily="18" charset="0"/>
              </a:rPr>
              <a:t> membrane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600200" y="1981200"/>
            <a:ext cx="2667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914400" y="3581400"/>
            <a:ext cx="2667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9" name="Line 17"/>
          <p:cNvSpPr>
            <a:spLocks noChangeShapeType="1"/>
          </p:cNvSpPr>
          <p:nvPr/>
        </p:nvSpPr>
        <p:spPr bwMode="auto">
          <a:xfrm>
            <a:off x="5867400" y="3581400"/>
            <a:ext cx="8366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ar-SA"/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6553201" y="4189412"/>
            <a:ext cx="914400" cy="31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1" name="Line 27"/>
          <p:cNvSpPr>
            <a:spLocks noChangeShapeType="1"/>
          </p:cNvSpPr>
          <p:nvPr/>
        </p:nvSpPr>
        <p:spPr bwMode="auto">
          <a:xfrm flipH="1">
            <a:off x="5945188" y="4876800"/>
            <a:ext cx="684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ar-SA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85800" y="6096000"/>
            <a:ext cx="2667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Degradation of heme to bilirubin</a:t>
            </a: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5562600" y="609600"/>
            <a:ext cx="3505200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75% is derived from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RBCs  </a:t>
            </a: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In normal adults this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results in a daily load of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250-300 mg of bilirubin</a:t>
            </a:r>
          </a:p>
          <a:p>
            <a:pPr>
              <a:buFont typeface="Symbol" pitchFamily="18" charset="2"/>
              <a:buNone/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Normal plasma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concentrations are less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then 1 mg/dL</a:t>
            </a:r>
          </a:p>
          <a:p>
            <a:pPr>
              <a:buFont typeface="Symbol" pitchFamily="18" charset="2"/>
              <a:buChar char="·"/>
            </a:pPr>
            <a:endParaRPr lang="en-US" sz="240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Hydrophobic –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transported by albumin to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the liver for further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metabolism prior to its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excretion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62000"/>
            <a:ext cx="5562600" cy="5867400"/>
          </a:xfrm>
          <a:prstGeom prst="rect">
            <a:avLst/>
          </a:prstGeom>
          <a:noFill/>
          <a:ln w="648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2895600" y="3790950"/>
            <a:ext cx="18557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450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cytochrome</a:t>
            </a:r>
          </a:p>
        </p:txBody>
      </p:sp>
      <p:cxnSp>
        <p:nvCxnSpPr>
          <p:cNvPr id="8" name="Straight Arrow Connector 7"/>
          <p:cNvCxnSpPr>
            <a:stCxn id="7173" idx="1"/>
          </p:cNvCxnSpPr>
          <p:nvPr/>
        </p:nvCxnSpPr>
        <p:spPr>
          <a:xfrm rot="10800000" flipV="1">
            <a:off x="2667000" y="3990975"/>
            <a:ext cx="228600" cy="2000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/>
        </p:nvSpPr>
        <p:spPr bwMode="auto">
          <a:xfrm>
            <a:off x="0" y="390525"/>
            <a:ext cx="464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Normal bilirubin metabolism  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4572000" y="41275"/>
            <a:ext cx="4572000" cy="674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Uptake of bilirubin by the liver is mediated by  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a carrier protein (receptor)</a:t>
            </a:r>
          </a:p>
          <a:p>
            <a:pPr>
              <a:buFontTx/>
              <a:buChar char="-"/>
            </a:pPr>
            <a:r>
              <a:rPr lang="en-U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Uptake may be competitively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inhibited by 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  other organic anions</a:t>
            </a:r>
          </a:p>
          <a:p>
            <a:pPr>
              <a:buFontTx/>
              <a:buChar char="-"/>
            </a:pPr>
            <a:r>
              <a:rPr lang="en-U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On the smooth ER, bilirubin is conjugated 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with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glucuronic acid, xylose, or ribose </a:t>
            </a:r>
          </a:p>
          <a:p>
            <a:pPr>
              <a:buFont typeface="Symbol" pitchFamily="18" charset="2"/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Glucuronic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acid is the major conjugate – 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  catalyzed by UDP glucuronyl transferase</a:t>
            </a:r>
          </a:p>
          <a:p>
            <a:pPr>
              <a:buFont typeface="Symbol" pitchFamily="18" charset="2"/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“Conjugated” bilirubin is water soluble and is 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secreted by the hepatocytes into the biliary   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canaliculi </a:t>
            </a:r>
          </a:p>
          <a:p>
            <a:endParaRPr lang="en-US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buFontTx/>
              <a:buChar char="-"/>
            </a:pPr>
            <a:r>
              <a:rPr lang="en-U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Converted to stercobilinogen (urobilinogen) 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(colorless) by bacteria in the gut</a:t>
            </a:r>
          </a:p>
          <a:p>
            <a:pPr>
              <a:buFont typeface="Symbol" pitchFamily="18" charset="2"/>
              <a:buNone/>
            </a:pPr>
            <a:endParaRPr lang="en-US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r>
              <a:rPr lang="en-U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 Oxidized to stercobilin which is colored</a:t>
            </a:r>
          </a:p>
          <a:p>
            <a:pPr>
              <a:buFont typeface="Symbol" pitchFamily="18" charset="2"/>
              <a:buChar char="·"/>
            </a:pPr>
            <a:endParaRPr lang="en-US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r>
              <a:rPr lang="en-U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 Excreted in feces</a:t>
            </a:r>
          </a:p>
          <a:p>
            <a:pPr>
              <a:buFont typeface="Symbol" pitchFamily="18" charset="2"/>
              <a:buChar char="·"/>
            </a:pPr>
            <a:endParaRPr lang="en-US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buFontTx/>
              <a:buChar char="-"/>
            </a:pPr>
            <a:r>
              <a:rPr lang="en-U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Some stercobilin may be re-adsorbed through 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enterohepatic circulation by the gut and re-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excreted by either the liver or kidney</a:t>
            </a:r>
          </a:p>
        </p:txBody>
      </p:sp>
      <p:pic>
        <p:nvPicPr>
          <p:cNvPr id="8196" name="Picture 5" descr="M30128-27-f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195252"/>
            <a:ext cx="4495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0" y="76200"/>
            <a:ext cx="9144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800" b="1">
                <a:latin typeface="Times New Roman" pitchFamily="18" charset="0"/>
                <a:cs typeface="Times New Roman" pitchFamily="18" charset="0"/>
              </a:rPr>
              <a:t>bilirubin-diglucuronide = conjugated bilirubin</a:t>
            </a:r>
            <a:br>
              <a:rPr lang="cs-CZ" sz="2800" b="1">
                <a:latin typeface="Times New Roman" pitchFamily="18" charset="0"/>
                <a:cs typeface="Times New Roman" pitchFamily="18" charset="0"/>
              </a:rPr>
            </a:br>
            <a:r>
              <a:rPr lang="cs-CZ" sz="2800">
                <a:latin typeface="Times New Roman" pitchFamily="18" charset="0"/>
                <a:cs typeface="Times New Roman" pitchFamily="18" charset="0"/>
              </a:rPr>
              <a:t>is soluble in water → „</a:t>
            </a:r>
            <a:r>
              <a:rPr lang="cs-CZ" sz="2800" b="1">
                <a:latin typeface="Times New Roman" pitchFamily="18" charset="0"/>
                <a:cs typeface="Times New Roman" pitchFamily="18" charset="0"/>
              </a:rPr>
              <a:t>direct bilirubin</a:t>
            </a:r>
            <a:r>
              <a:rPr lang="cs-CZ" sz="2800">
                <a:latin typeface="Times New Roman" pitchFamily="18" charset="0"/>
                <a:cs typeface="Times New Roman" pitchFamily="18" charset="0"/>
              </a:rPr>
              <a:t>“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71600"/>
            <a:ext cx="8305800" cy="5257800"/>
          </a:xfrm>
          <a:prstGeom prst="rect">
            <a:avLst/>
          </a:prstGeom>
          <a:noFill/>
          <a:ln w="648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599" y="76200"/>
            <a:ext cx="5945917" cy="66751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765</Words>
  <Application>Microsoft Office PowerPoint</Application>
  <PresentationFormat>On-screen Show (4:3)</PresentationFormat>
  <Paragraphs>200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SimSun</vt:lpstr>
      <vt:lpstr>SimSun</vt:lpstr>
      <vt:lpstr>Arial</vt:lpstr>
      <vt:lpstr>Calibri</vt:lpstr>
      <vt:lpstr>Symbol</vt:lpstr>
      <vt:lpstr>Times New Roman</vt:lpstr>
      <vt:lpstr>Wingdings</vt:lpstr>
      <vt:lpstr>Office Theme</vt:lpstr>
      <vt:lpstr> Heme degradation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Heme Degradation</dc:title>
  <dc:creator>user</dc:creator>
  <cp:lastModifiedBy>Admin</cp:lastModifiedBy>
  <cp:revision>118</cp:revision>
  <dcterms:created xsi:type="dcterms:W3CDTF">2014-03-14T17:44:17Z</dcterms:created>
  <dcterms:modified xsi:type="dcterms:W3CDTF">2023-04-03T18:13:50Z</dcterms:modified>
</cp:coreProperties>
</file>