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6"/>
  </p:notesMasterIdLst>
  <p:sldIdLst>
    <p:sldId id="256" r:id="rId2"/>
    <p:sldId id="306" r:id="rId3"/>
    <p:sldId id="307" r:id="rId4"/>
    <p:sldId id="308" r:id="rId5"/>
    <p:sldId id="313" r:id="rId6"/>
    <p:sldId id="309" r:id="rId7"/>
    <p:sldId id="259" r:id="rId8"/>
    <p:sldId id="312" r:id="rId9"/>
    <p:sldId id="314" r:id="rId10"/>
    <p:sldId id="315" r:id="rId11"/>
    <p:sldId id="316" r:id="rId12"/>
    <p:sldId id="317" r:id="rId13"/>
    <p:sldId id="318" r:id="rId14"/>
    <p:sldId id="319" r:id="rId15"/>
    <p:sldId id="320" r:id="rId16"/>
    <p:sldId id="321" r:id="rId17"/>
    <p:sldId id="322" r:id="rId18"/>
    <p:sldId id="325" r:id="rId19"/>
    <p:sldId id="310" r:id="rId20"/>
    <p:sldId id="311" r:id="rId21"/>
    <p:sldId id="323" r:id="rId22"/>
    <p:sldId id="324" r:id="rId23"/>
    <p:sldId id="260" r:id="rId24"/>
    <p:sldId id="261" r:id="rId25"/>
    <p:sldId id="262" r:id="rId26"/>
    <p:sldId id="327" r:id="rId27"/>
    <p:sldId id="328" r:id="rId28"/>
    <p:sldId id="329" r:id="rId29"/>
    <p:sldId id="330" r:id="rId30"/>
    <p:sldId id="331" r:id="rId31"/>
    <p:sldId id="332" r:id="rId32"/>
    <p:sldId id="333" r:id="rId33"/>
    <p:sldId id="334" r:id="rId34"/>
    <p:sldId id="33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282" r:id="rId52"/>
    <p:sldId id="283" r:id="rId53"/>
    <p:sldId id="284" r:id="rId54"/>
    <p:sldId id="285" r:id="rId55"/>
    <p:sldId id="286" r:id="rId56"/>
    <p:sldId id="287" r:id="rId57"/>
    <p:sldId id="288" r:id="rId58"/>
    <p:sldId id="289" r:id="rId59"/>
    <p:sldId id="290" r:id="rId60"/>
    <p:sldId id="291" r:id="rId61"/>
    <p:sldId id="292" r:id="rId62"/>
    <p:sldId id="293" r:id="rId63"/>
    <p:sldId id="294" r:id="rId64"/>
    <p:sldId id="295" r:id="rId65"/>
    <p:sldId id="296" r:id="rId66"/>
    <p:sldId id="297" r:id="rId67"/>
    <p:sldId id="298" r:id="rId68"/>
    <p:sldId id="299" r:id="rId69"/>
    <p:sldId id="300" r:id="rId70"/>
    <p:sldId id="301" r:id="rId71"/>
    <p:sldId id="302" r:id="rId72"/>
    <p:sldId id="303" r:id="rId73"/>
    <p:sldId id="304" r:id="rId74"/>
    <p:sldId id="305" r:id="rId75"/>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eem ahmad" initials="ra" lastIdx="2" clrIdx="0">
    <p:extLst>
      <p:ext uri="{19B8F6BF-5375-455C-9EA6-DF929625EA0E}">
        <p15:presenceInfo xmlns:p15="http://schemas.microsoft.com/office/powerpoint/2012/main" userId="2b7581ba679302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186"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7D293-B3E9-4C31-923B-CC378C3F62EA}" type="datetimeFigureOut">
              <a:rPr lang="en-US" smtClean="0"/>
              <a:t>11/19/2024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5DAE9-793D-4FBF-AB3C-218CECA946A1}" type="slidenum">
              <a:rPr lang="en-US" smtClean="0"/>
              <a:t>‹#›</a:t>
            </a:fld>
            <a:endParaRPr lang="en-US"/>
          </a:p>
        </p:txBody>
      </p:sp>
    </p:spTree>
    <p:extLst>
      <p:ext uri="{BB962C8B-B14F-4D97-AF65-F5344CB8AC3E}">
        <p14:creationId xmlns:p14="http://schemas.microsoft.com/office/powerpoint/2010/main" val="263821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DAE9-793D-4FBF-AB3C-218CECA946A1}" type="slidenum">
              <a:rPr lang="en-US" smtClean="0"/>
              <a:t>23</a:t>
            </a:fld>
            <a:endParaRPr lang="en-US"/>
          </a:p>
        </p:txBody>
      </p:sp>
    </p:spTree>
    <p:extLst>
      <p:ext uri="{BB962C8B-B14F-4D97-AF65-F5344CB8AC3E}">
        <p14:creationId xmlns:p14="http://schemas.microsoft.com/office/powerpoint/2010/main" val="255527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74F5DAE9-793D-4FBF-AB3C-218CECA946A1}" type="slidenum">
              <a:rPr lang="en-US" smtClean="0"/>
              <a:t>39</a:t>
            </a:fld>
            <a:endParaRPr lang="en-US"/>
          </a:p>
        </p:txBody>
      </p:sp>
    </p:spTree>
    <p:extLst>
      <p:ext uri="{BB962C8B-B14F-4D97-AF65-F5344CB8AC3E}">
        <p14:creationId xmlns:p14="http://schemas.microsoft.com/office/powerpoint/2010/main" val="188378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96ABCE-934C-4EFC-B0A0-0B17A837BED3}"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5847B8-744E-41BA-A9D2-28568925FA72}"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88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6ABCE-934C-4EFC-B0A0-0B17A837BED3}"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5847B8-744E-41BA-A9D2-28568925FA72}" type="slidenum">
              <a:rPr lang="en-US" smtClean="0"/>
              <a:pPr/>
              <a:t>‹#›</a:t>
            </a:fld>
            <a:endParaRPr lang="en-US" dirty="0"/>
          </a:p>
        </p:txBody>
      </p:sp>
    </p:spTree>
    <p:extLst>
      <p:ext uri="{BB962C8B-B14F-4D97-AF65-F5344CB8AC3E}">
        <p14:creationId xmlns:p14="http://schemas.microsoft.com/office/powerpoint/2010/main" val="121856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6ABCE-934C-4EFC-B0A0-0B17A837BED3}"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5847B8-744E-41BA-A9D2-28568925FA72}" type="slidenum">
              <a:rPr lang="en-US" smtClean="0"/>
              <a:pPr/>
              <a:t>‹#›</a:t>
            </a:fld>
            <a:endParaRPr lang="en-US" dirty="0"/>
          </a:p>
        </p:txBody>
      </p:sp>
    </p:spTree>
    <p:extLst>
      <p:ext uri="{BB962C8B-B14F-4D97-AF65-F5344CB8AC3E}">
        <p14:creationId xmlns:p14="http://schemas.microsoft.com/office/powerpoint/2010/main" val="207240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6ABCE-934C-4EFC-B0A0-0B17A837BED3}"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5847B8-744E-41BA-A9D2-28568925FA72}" type="slidenum">
              <a:rPr lang="en-US" smtClean="0"/>
              <a:pPr/>
              <a:t>‹#›</a:t>
            </a:fld>
            <a:endParaRPr lang="en-US" dirty="0"/>
          </a:p>
        </p:txBody>
      </p:sp>
    </p:spTree>
    <p:extLst>
      <p:ext uri="{BB962C8B-B14F-4D97-AF65-F5344CB8AC3E}">
        <p14:creationId xmlns:p14="http://schemas.microsoft.com/office/powerpoint/2010/main" val="189684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96ABCE-934C-4EFC-B0A0-0B17A837BED3}"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5847B8-744E-41BA-A9D2-28568925FA72}"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78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96ABCE-934C-4EFC-B0A0-0B17A837BED3}" type="datetimeFigureOut">
              <a:rPr lang="en-US" smtClean="0"/>
              <a:pPr/>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5847B8-744E-41BA-A9D2-28568925FA72}" type="slidenum">
              <a:rPr lang="en-US" smtClean="0"/>
              <a:pPr/>
              <a:t>‹#›</a:t>
            </a:fld>
            <a:endParaRPr lang="en-US" dirty="0"/>
          </a:p>
        </p:txBody>
      </p:sp>
    </p:spTree>
    <p:extLst>
      <p:ext uri="{BB962C8B-B14F-4D97-AF65-F5344CB8AC3E}">
        <p14:creationId xmlns:p14="http://schemas.microsoft.com/office/powerpoint/2010/main" val="136591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96ABCE-934C-4EFC-B0A0-0B17A837BED3}" type="datetimeFigureOut">
              <a:rPr lang="en-US" smtClean="0"/>
              <a:pPr/>
              <a:t>11/19/2024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5847B8-744E-41BA-A9D2-28568925FA72}" type="slidenum">
              <a:rPr lang="en-US" smtClean="0"/>
              <a:pPr/>
              <a:t>‹#›</a:t>
            </a:fld>
            <a:endParaRPr lang="en-US" dirty="0"/>
          </a:p>
        </p:txBody>
      </p:sp>
    </p:spTree>
    <p:extLst>
      <p:ext uri="{BB962C8B-B14F-4D97-AF65-F5344CB8AC3E}">
        <p14:creationId xmlns:p14="http://schemas.microsoft.com/office/powerpoint/2010/main" val="363006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96ABCE-934C-4EFC-B0A0-0B17A837BED3}" type="datetimeFigureOut">
              <a:rPr lang="en-US" smtClean="0"/>
              <a:pPr/>
              <a:t>11/19/2024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5847B8-744E-41BA-A9D2-28568925FA72}" type="slidenum">
              <a:rPr lang="en-US" smtClean="0"/>
              <a:pPr/>
              <a:t>‹#›</a:t>
            </a:fld>
            <a:endParaRPr lang="en-US" dirty="0"/>
          </a:p>
        </p:txBody>
      </p:sp>
    </p:spTree>
    <p:extLst>
      <p:ext uri="{BB962C8B-B14F-4D97-AF65-F5344CB8AC3E}">
        <p14:creationId xmlns:p14="http://schemas.microsoft.com/office/powerpoint/2010/main" val="225267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996ABCE-934C-4EFC-B0A0-0B17A837BED3}" type="datetimeFigureOut">
              <a:rPr lang="en-US" smtClean="0"/>
              <a:pPr/>
              <a:t>11/19/2024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85847B8-744E-41BA-A9D2-28568925FA72}" type="slidenum">
              <a:rPr lang="en-US" smtClean="0"/>
              <a:pPr/>
              <a:t>‹#›</a:t>
            </a:fld>
            <a:endParaRPr lang="en-US" dirty="0"/>
          </a:p>
        </p:txBody>
      </p:sp>
    </p:spTree>
    <p:extLst>
      <p:ext uri="{BB962C8B-B14F-4D97-AF65-F5344CB8AC3E}">
        <p14:creationId xmlns:p14="http://schemas.microsoft.com/office/powerpoint/2010/main" val="203847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996ABCE-934C-4EFC-B0A0-0B17A837BED3}" type="datetimeFigureOut">
              <a:rPr lang="en-US" smtClean="0"/>
              <a:pPr/>
              <a:t>11/19/2024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85847B8-744E-41BA-A9D2-28568925FA72}" type="slidenum">
              <a:rPr lang="en-US" smtClean="0"/>
              <a:pPr/>
              <a:t>‹#›</a:t>
            </a:fld>
            <a:endParaRPr lang="en-US" dirty="0"/>
          </a:p>
        </p:txBody>
      </p:sp>
    </p:spTree>
    <p:extLst>
      <p:ext uri="{BB962C8B-B14F-4D97-AF65-F5344CB8AC3E}">
        <p14:creationId xmlns:p14="http://schemas.microsoft.com/office/powerpoint/2010/main" val="20205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96ABCE-934C-4EFC-B0A0-0B17A837BED3}" type="datetimeFigureOut">
              <a:rPr lang="en-US" smtClean="0"/>
              <a:pPr/>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5847B8-744E-41BA-A9D2-28568925FA72}" type="slidenum">
              <a:rPr lang="en-US" smtClean="0"/>
              <a:pPr/>
              <a:t>‹#›</a:t>
            </a:fld>
            <a:endParaRPr lang="en-US" dirty="0"/>
          </a:p>
        </p:txBody>
      </p:sp>
    </p:spTree>
    <p:extLst>
      <p:ext uri="{BB962C8B-B14F-4D97-AF65-F5344CB8AC3E}">
        <p14:creationId xmlns:p14="http://schemas.microsoft.com/office/powerpoint/2010/main" val="418004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996ABCE-934C-4EFC-B0A0-0B17A837BED3}" type="datetimeFigureOut">
              <a:rPr lang="en-US" smtClean="0"/>
              <a:pPr/>
              <a:t>11/19/2024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85847B8-744E-41BA-A9D2-28568925FA72}"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422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3084" y="4787153"/>
            <a:ext cx="8686800" cy="1470025"/>
          </a:xfrm>
        </p:spPr>
        <p:txBody>
          <a:bodyPr>
            <a:noAutofit/>
          </a:bodyPr>
          <a:lstStyle/>
          <a:p>
            <a:pPr algn="ctr"/>
            <a:r>
              <a:rPr lang="en-US" sz="2400" dirty="0" err="1"/>
              <a:t>Raneem</a:t>
            </a:r>
            <a:r>
              <a:rPr lang="en-US" sz="2400" dirty="0"/>
              <a:t> </a:t>
            </a:r>
            <a:r>
              <a:rPr lang="en-US" sz="2400" dirty="0" err="1"/>
              <a:t>Rababah</a:t>
            </a:r>
            <a:br>
              <a:rPr lang="en-US" sz="2400" dirty="0"/>
            </a:br>
            <a:r>
              <a:rPr lang="en-US" sz="2400" dirty="0" err="1"/>
              <a:t>Rihab</a:t>
            </a:r>
            <a:r>
              <a:rPr lang="en-US" sz="2400" dirty="0"/>
              <a:t> </a:t>
            </a:r>
            <a:r>
              <a:rPr lang="en-US" sz="2400" dirty="0" err="1"/>
              <a:t>Mahasneh</a:t>
            </a:r>
            <a:br>
              <a:rPr lang="en-US" sz="2400" dirty="0"/>
            </a:br>
            <a:r>
              <a:rPr lang="en-US" sz="2400" dirty="0"/>
              <a:t>Omar  </a:t>
            </a:r>
            <a:r>
              <a:rPr lang="en-US" sz="2400" dirty="0" err="1"/>
              <a:t>Armoush</a:t>
            </a:r>
            <a:br>
              <a:rPr lang="en-US" sz="2400" dirty="0"/>
            </a:br>
            <a:r>
              <a:rPr lang="en-US" sz="2400" dirty="0" err="1"/>
              <a:t>Muhannad</a:t>
            </a:r>
            <a:r>
              <a:rPr lang="en-US" sz="2400" dirty="0"/>
              <a:t> </a:t>
            </a:r>
            <a:r>
              <a:rPr lang="en-US" sz="2400" dirty="0" err="1"/>
              <a:t>Murar</a:t>
            </a:r>
            <a:br>
              <a:rPr lang="en-US" sz="2400" dirty="0"/>
            </a:br>
            <a:endParaRPr lang="en-US" sz="2400" dirty="0"/>
          </a:p>
        </p:txBody>
      </p:sp>
      <p:sp>
        <p:nvSpPr>
          <p:cNvPr id="3" name="Subtitle 2"/>
          <p:cNvSpPr>
            <a:spLocks noGrp="1"/>
          </p:cNvSpPr>
          <p:nvPr>
            <p:ph type="subTitle" idx="1"/>
          </p:nvPr>
        </p:nvSpPr>
        <p:spPr>
          <a:xfrm>
            <a:off x="312644" y="1407457"/>
            <a:ext cx="8534400" cy="2895600"/>
          </a:xfrm>
        </p:spPr>
        <p:txBody>
          <a:bodyPr>
            <a:noAutofit/>
          </a:bodyPr>
          <a:lstStyle/>
          <a:p>
            <a:pPr algn="ctr"/>
            <a:r>
              <a:rPr lang="en-US" sz="7200" b="1" dirty="0">
                <a:solidFill>
                  <a:schemeClr val="tx1"/>
                </a:solidFill>
              </a:rPr>
              <a:t>Primary immunodeficiency</a:t>
            </a:r>
          </a:p>
        </p:txBody>
      </p:sp>
      <p:sp>
        <p:nvSpPr>
          <p:cNvPr id="4" name="Title 1"/>
          <p:cNvSpPr txBox="1">
            <a:spLocks/>
          </p:cNvSpPr>
          <p:nvPr/>
        </p:nvSpPr>
        <p:spPr>
          <a:xfrm>
            <a:off x="1567704" y="4545105"/>
            <a:ext cx="8686800" cy="14700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400" dirty="0" err="1"/>
              <a:t>Muhannad</a:t>
            </a:r>
            <a:r>
              <a:rPr lang="en-US" sz="2400" dirty="0"/>
              <a:t> </a:t>
            </a:r>
            <a:r>
              <a:rPr lang="en-US" sz="2400" dirty="0" err="1"/>
              <a:t>Karaki</a:t>
            </a:r>
            <a:endParaRPr lang="en-US" sz="2400" dirty="0"/>
          </a:p>
          <a:p>
            <a:pPr algn="ctr"/>
            <a:r>
              <a:rPr lang="en-US" sz="2400" dirty="0"/>
              <a:t>Zaid </a:t>
            </a:r>
            <a:r>
              <a:rPr lang="en-US" sz="2400" dirty="0" err="1"/>
              <a:t>Bustanji</a:t>
            </a:r>
            <a:endParaRPr lang="en-US" sz="2400" dirty="0"/>
          </a:p>
          <a:p>
            <a:pPr algn="ctr"/>
            <a:r>
              <a:rPr lang="en-US" sz="2400" dirty="0" err="1"/>
              <a:t>Hamzah</a:t>
            </a:r>
            <a:r>
              <a:rPr lang="en-US" sz="2400" dirty="0"/>
              <a:t> Abu </a:t>
            </a:r>
            <a:r>
              <a:rPr lang="en-US" sz="2400" dirty="0" err="1"/>
              <a:t>Ameerah</a:t>
            </a:r>
            <a:br>
              <a:rPr lang="en-US" sz="2400" dirty="0"/>
            </a:b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679" t="19117" r="24775" b="14338"/>
          <a:stretch/>
        </p:blipFill>
        <p:spPr>
          <a:xfrm>
            <a:off x="466305" y="275755"/>
            <a:ext cx="8044650" cy="5954578"/>
          </a:xfrm>
          <a:prstGeom prst="rect">
            <a:avLst/>
          </a:prstGeom>
        </p:spPr>
      </p:pic>
    </p:spTree>
    <p:extLst>
      <p:ext uri="{BB962C8B-B14F-4D97-AF65-F5344CB8AC3E}">
        <p14:creationId xmlns:p14="http://schemas.microsoft.com/office/powerpoint/2010/main" val="251753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484" t="32741" r="25024" b="31875"/>
          <a:stretch/>
        </p:blipFill>
        <p:spPr>
          <a:xfrm>
            <a:off x="379828" y="0"/>
            <a:ext cx="7624689" cy="3004161"/>
          </a:xfrm>
          <a:prstGeom prst="rect">
            <a:avLst/>
          </a:prstGeom>
        </p:spPr>
      </p:pic>
      <p:pic>
        <p:nvPicPr>
          <p:cNvPr id="3" name="Picture 2"/>
          <p:cNvPicPr>
            <a:picLocks noChangeAspect="1"/>
          </p:cNvPicPr>
          <p:nvPr/>
        </p:nvPicPr>
        <p:blipFill rotWithShape="1">
          <a:blip r:embed="rId3"/>
          <a:srcRect l="24916" t="26288" r="24592" b="36597"/>
          <a:stretch/>
        </p:blipFill>
        <p:spPr>
          <a:xfrm>
            <a:off x="449399" y="3004161"/>
            <a:ext cx="7555118" cy="3122349"/>
          </a:xfrm>
          <a:prstGeom prst="rect">
            <a:avLst/>
          </a:prstGeom>
        </p:spPr>
      </p:pic>
    </p:spTree>
    <p:extLst>
      <p:ext uri="{BB962C8B-B14F-4D97-AF65-F5344CB8AC3E}">
        <p14:creationId xmlns:p14="http://schemas.microsoft.com/office/powerpoint/2010/main" val="1364477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093" t="23162" r="25196" b="18933"/>
          <a:stretch/>
        </p:blipFill>
        <p:spPr>
          <a:xfrm>
            <a:off x="0" y="282388"/>
            <a:ext cx="8582980" cy="5620871"/>
          </a:xfrm>
          <a:prstGeom prst="rect">
            <a:avLst/>
          </a:prstGeom>
        </p:spPr>
      </p:pic>
    </p:spTree>
    <p:extLst>
      <p:ext uri="{BB962C8B-B14F-4D97-AF65-F5344CB8AC3E}">
        <p14:creationId xmlns:p14="http://schemas.microsoft.com/office/powerpoint/2010/main" val="3369316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060" t="28125" r="24368" b="49264"/>
          <a:stretch/>
        </p:blipFill>
        <p:spPr>
          <a:xfrm>
            <a:off x="107574" y="416859"/>
            <a:ext cx="8728567" cy="2151530"/>
          </a:xfrm>
          <a:prstGeom prst="rect">
            <a:avLst/>
          </a:prstGeom>
        </p:spPr>
      </p:pic>
      <p:pic>
        <p:nvPicPr>
          <p:cNvPr id="3" name="Picture 2"/>
          <p:cNvPicPr>
            <a:picLocks noChangeAspect="1"/>
          </p:cNvPicPr>
          <p:nvPr/>
        </p:nvPicPr>
        <p:blipFill rotWithShape="1">
          <a:blip r:embed="rId2"/>
          <a:srcRect l="61782" t="59852" r="24521" b="4963"/>
          <a:stretch/>
        </p:blipFill>
        <p:spPr>
          <a:xfrm>
            <a:off x="6508378" y="2461846"/>
            <a:ext cx="2438674" cy="3522096"/>
          </a:xfrm>
          <a:prstGeom prst="rect">
            <a:avLst/>
          </a:prstGeom>
        </p:spPr>
      </p:pic>
      <p:pic>
        <p:nvPicPr>
          <p:cNvPr id="4" name="Picture 3"/>
          <p:cNvPicPr>
            <a:picLocks noChangeAspect="1"/>
          </p:cNvPicPr>
          <p:nvPr/>
        </p:nvPicPr>
        <p:blipFill rotWithShape="1">
          <a:blip r:embed="rId3"/>
          <a:srcRect l="24472" t="36949" r="28193" b="26470"/>
          <a:stretch/>
        </p:blipFill>
        <p:spPr>
          <a:xfrm>
            <a:off x="0" y="3550024"/>
            <a:ext cx="6158753" cy="2675966"/>
          </a:xfrm>
          <a:prstGeom prst="rect">
            <a:avLst/>
          </a:prstGeom>
        </p:spPr>
      </p:pic>
    </p:spTree>
    <p:extLst>
      <p:ext uri="{BB962C8B-B14F-4D97-AF65-F5344CB8AC3E}">
        <p14:creationId xmlns:p14="http://schemas.microsoft.com/office/powerpoint/2010/main" val="330806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9600" dirty="0">
                <a:solidFill>
                  <a:schemeClr val="accent1"/>
                </a:solidFill>
              </a:rPr>
              <a:t>RECURRENT INFECTIONS</a:t>
            </a:r>
            <a:endParaRPr lang="en-GB" sz="9600" dirty="0">
              <a:solidFill>
                <a:schemeClr val="accent1"/>
              </a:solidFill>
            </a:endParaRPr>
          </a:p>
        </p:txBody>
      </p:sp>
    </p:spTree>
    <p:extLst>
      <p:ext uri="{BB962C8B-B14F-4D97-AF65-F5344CB8AC3E}">
        <p14:creationId xmlns:p14="http://schemas.microsoft.com/office/powerpoint/2010/main" val="241274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Infections</a:t>
            </a:r>
            <a:endParaRPr lang="en-GB" dirty="0"/>
          </a:p>
        </p:txBody>
      </p:sp>
      <p:sp>
        <p:nvSpPr>
          <p:cNvPr id="3" name="Content Placeholder 2"/>
          <p:cNvSpPr>
            <a:spLocks noGrp="1"/>
          </p:cNvSpPr>
          <p:nvPr>
            <p:ph idx="1"/>
          </p:nvPr>
        </p:nvSpPr>
        <p:spPr/>
        <p:txBody>
          <a:bodyPr/>
          <a:lstStyle/>
          <a:p>
            <a:r>
              <a:rPr lang="en-GB" sz="2800" b="1" dirty="0"/>
              <a:t>The "normal" child </a:t>
            </a:r>
            <a:r>
              <a:rPr lang="en-GB" dirty="0"/>
              <a:t>— Approximately 50 percent of children with recurrent infections referred for evaluation have no known significant cause for these infections.</a:t>
            </a:r>
          </a:p>
          <a:p>
            <a:r>
              <a:rPr lang="en-GB" dirty="0"/>
              <a:t>These children generally do not have more than one episode of pneumonia or more than two episodes of uncomplicated otitis media in the first three years of life.</a:t>
            </a:r>
          </a:p>
          <a:p>
            <a:r>
              <a:rPr lang="en-GB" dirty="0"/>
              <a:t>These children have normal growth and development, respond quickly to appropriate treatment, recover completely, and appear healthy between infections. The physical examination and laboratory tests are normal.</a:t>
            </a:r>
          </a:p>
          <a:p>
            <a:r>
              <a:rPr lang="en-GB" sz="2400" b="1" dirty="0"/>
              <a:t>Munchausen syndrome by proxy</a:t>
            </a:r>
          </a:p>
        </p:txBody>
      </p:sp>
    </p:spTree>
    <p:extLst>
      <p:ext uri="{BB962C8B-B14F-4D97-AF65-F5344CB8AC3E}">
        <p14:creationId xmlns:p14="http://schemas.microsoft.com/office/powerpoint/2010/main" val="3205564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Infections</a:t>
            </a:r>
            <a:endParaRPr lang="en-GB" dirty="0"/>
          </a:p>
        </p:txBody>
      </p:sp>
      <p:sp>
        <p:nvSpPr>
          <p:cNvPr id="3" name="Content Placeholder 2"/>
          <p:cNvSpPr>
            <a:spLocks noGrp="1"/>
          </p:cNvSpPr>
          <p:nvPr>
            <p:ph idx="1"/>
          </p:nvPr>
        </p:nvSpPr>
        <p:spPr/>
        <p:txBody>
          <a:bodyPr/>
          <a:lstStyle/>
          <a:p>
            <a:r>
              <a:rPr lang="en-GB" sz="2400" b="1" dirty="0"/>
              <a:t>The child with atopic disease </a:t>
            </a:r>
            <a:r>
              <a:rPr lang="en-GB" dirty="0"/>
              <a:t>— Approximately 30 percent of children with </a:t>
            </a:r>
            <a:r>
              <a:rPr lang="en-GB" dirty="0" err="1"/>
              <a:t>recurre</a:t>
            </a:r>
            <a:endParaRPr lang="en-GB" dirty="0"/>
          </a:p>
          <a:p>
            <a:r>
              <a:rPr lang="en-GB" dirty="0"/>
              <a:t>Growth and development are usually normal. Children with atopy often have characteristic physical findings, such as "allergic shiners" or a transverse nasal crease. A total immunoglobulin E (</a:t>
            </a:r>
            <a:r>
              <a:rPr lang="en-GB" dirty="0" err="1"/>
              <a:t>IgE</a:t>
            </a:r>
            <a:r>
              <a:rPr lang="en-GB" dirty="0"/>
              <a:t>) is sometimes included in the laboratory screening for immunodeficiency. A normal total </a:t>
            </a:r>
            <a:r>
              <a:rPr lang="en-GB" dirty="0" err="1"/>
              <a:t>IgE</a:t>
            </a:r>
            <a:r>
              <a:rPr lang="en-GB" dirty="0"/>
              <a:t> tends to exclude </a:t>
            </a:r>
            <a:r>
              <a:rPr lang="en-GB" dirty="0" err="1"/>
              <a:t>IgE</a:t>
            </a:r>
            <a:r>
              <a:rPr lang="en-GB" dirty="0"/>
              <a:t>-mediated allergy, although it may be falsely low in an infant. An elevated </a:t>
            </a:r>
            <a:r>
              <a:rPr lang="en-GB" dirty="0" err="1"/>
              <a:t>IgE</a:t>
            </a:r>
            <a:r>
              <a:rPr lang="en-GB" dirty="0"/>
              <a:t> (</a:t>
            </a:r>
            <a:r>
              <a:rPr lang="en-GB" dirty="0" err="1"/>
              <a:t>eg</a:t>
            </a:r>
            <a:r>
              <a:rPr lang="en-GB" dirty="0"/>
              <a:t>, &gt;100 int. units/mL) is suggestive of allergy.</a:t>
            </a:r>
          </a:p>
        </p:txBody>
      </p:sp>
    </p:spTree>
    <p:extLst>
      <p:ext uri="{BB962C8B-B14F-4D97-AF65-F5344CB8AC3E}">
        <p14:creationId xmlns:p14="http://schemas.microsoft.com/office/powerpoint/2010/main" val="717804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Infections</a:t>
            </a:r>
            <a:endParaRPr lang="en-GB" dirty="0"/>
          </a:p>
        </p:txBody>
      </p:sp>
      <p:sp>
        <p:nvSpPr>
          <p:cNvPr id="3" name="Content Placeholder 2"/>
          <p:cNvSpPr>
            <a:spLocks noGrp="1"/>
          </p:cNvSpPr>
          <p:nvPr>
            <p:ph idx="1"/>
          </p:nvPr>
        </p:nvSpPr>
        <p:spPr>
          <a:xfrm>
            <a:off x="822959" y="1845733"/>
            <a:ext cx="7543801" cy="4487831"/>
          </a:xfrm>
        </p:spPr>
        <p:txBody>
          <a:bodyPr>
            <a:normAutofit lnSpcReduction="10000"/>
          </a:bodyPr>
          <a:lstStyle/>
          <a:p>
            <a:r>
              <a:rPr lang="en-GB" sz="2400" b="1" dirty="0"/>
              <a:t>The child with chronic disease </a:t>
            </a:r>
            <a:r>
              <a:rPr lang="en-GB" dirty="0"/>
              <a:t>— Ten percent of children with recurrent infections have an underlying chronic disease other than atopy or immunodeficiency.</a:t>
            </a:r>
          </a:p>
          <a:p>
            <a:r>
              <a:rPr lang="en-GB" dirty="0"/>
              <a:t>The child with a nonimmune chronic illness often presents with poor growth/failure to thrive, a sickly appearance, and physical findings characteristic of the specific chronic disease. Diseases in this category include cystic fibrosis, gastroesophageal reflux, congenital heart disease, and chronic aspiration. Patients may also have an underlying anatomic defect.</a:t>
            </a:r>
          </a:p>
          <a:p>
            <a:r>
              <a:rPr lang="en-GB" dirty="0"/>
              <a:t>Patients in this group are more susceptible to infection for various reasons, one example is:</a:t>
            </a:r>
          </a:p>
          <a:p>
            <a:r>
              <a:rPr lang="en-GB" dirty="0"/>
              <a:t>● Inadequate clearance of secretions – </a:t>
            </a:r>
            <a:r>
              <a:rPr lang="en-GB" dirty="0" err="1"/>
              <a:t>Hypotonia</a:t>
            </a:r>
            <a:r>
              <a:rPr lang="en-GB" dirty="0"/>
              <a:t> or a central nervous system (CNS) abnormality leading to aspiration, abnormal cilia structure or function, abnormal mucus production</a:t>
            </a:r>
          </a:p>
        </p:txBody>
      </p:sp>
    </p:spTree>
    <p:extLst>
      <p:ext uri="{BB962C8B-B14F-4D97-AF65-F5344CB8AC3E}">
        <p14:creationId xmlns:p14="http://schemas.microsoft.com/office/powerpoint/2010/main" val="129225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Infections</a:t>
            </a:r>
            <a:endParaRPr lang="en-GB" dirty="0"/>
          </a:p>
        </p:txBody>
      </p:sp>
      <p:sp>
        <p:nvSpPr>
          <p:cNvPr id="3" name="Content Placeholder 2"/>
          <p:cNvSpPr>
            <a:spLocks noGrp="1"/>
          </p:cNvSpPr>
          <p:nvPr>
            <p:ph idx="1"/>
          </p:nvPr>
        </p:nvSpPr>
        <p:spPr/>
        <p:txBody>
          <a:bodyPr/>
          <a:lstStyle/>
          <a:p>
            <a:r>
              <a:rPr lang="en-GB" sz="2400" b="1" dirty="0"/>
              <a:t>The child with an immunodeficiency </a:t>
            </a:r>
            <a:r>
              <a:rPr lang="en-GB" dirty="0"/>
              <a:t>— Ten percent of children with recurrent infections have an immunodeficiency.</a:t>
            </a:r>
          </a:p>
        </p:txBody>
      </p:sp>
    </p:spTree>
    <p:extLst>
      <p:ext uri="{BB962C8B-B14F-4D97-AF65-F5344CB8AC3E}">
        <p14:creationId xmlns:p14="http://schemas.microsoft.com/office/powerpoint/2010/main" val="2722958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suggestive of primary immunodeficiency</a:t>
            </a:r>
            <a:endParaRPr lang="en-GB" dirty="0"/>
          </a:p>
        </p:txBody>
      </p:sp>
      <p:sp>
        <p:nvSpPr>
          <p:cNvPr id="4" name="Content Placeholder 3"/>
          <p:cNvSpPr>
            <a:spLocks noGrp="1"/>
          </p:cNvSpPr>
          <p:nvPr>
            <p:ph sz="half" idx="2"/>
          </p:nvPr>
        </p:nvSpPr>
        <p:spPr>
          <a:xfrm>
            <a:off x="726141" y="1845736"/>
            <a:ext cx="7640619" cy="4023359"/>
          </a:xfrm>
        </p:spPr>
        <p:txBody>
          <a:bodyPr>
            <a:normAutofit fontScale="92500" lnSpcReduction="20000"/>
          </a:bodyPr>
          <a:lstStyle/>
          <a:p>
            <a:r>
              <a:rPr lang="en-GB" dirty="0"/>
              <a:t>● </a:t>
            </a:r>
            <a:r>
              <a:rPr lang="en-GB" b="1" dirty="0">
                <a:solidFill>
                  <a:schemeClr val="accent1"/>
                </a:solidFill>
              </a:rPr>
              <a:t>Family history </a:t>
            </a:r>
            <a:r>
              <a:rPr lang="en-GB" dirty="0"/>
              <a:t>of immunodeficiency or unexplained early death (</a:t>
            </a:r>
            <a:r>
              <a:rPr lang="en-GB" dirty="0" err="1"/>
              <a:t>eg</a:t>
            </a:r>
            <a:r>
              <a:rPr lang="en-GB" dirty="0"/>
              <a:t>, before age 30 years) </a:t>
            </a:r>
          </a:p>
          <a:p>
            <a:r>
              <a:rPr lang="en-GB" dirty="0"/>
              <a:t>● Failure to gain weight or grow normally (failure to thrive) </a:t>
            </a:r>
          </a:p>
          <a:p>
            <a:r>
              <a:rPr lang="en-GB" dirty="0"/>
              <a:t>● Need for intravenous antibiotics and/or hospitalization to clear infections </a:t>
            </a:r>
          </a:p>
          <a:p>
            <a:r>
              <a:rPr lang="en-GB" dirty="0"/>
              <a:t>● Six or more ear or respiratory tract infections within one year </a:t>
            </a:r>
          </a:p>
          <a:p>
            <a:r>
              <a:rPr lang="en-GB" dirty="0"/>
              <a:t>● Two or more serious sinus infections or pneumonias within one year </a:t>
            </a:r>
          </a:p>
          <a:p>
            <a:r>
              <a:rPr lang="en-GB" dirty="0"/>
              <a:t>● Four or more new ear infections within one year </a:t>
            </a:r>
          </a:p>
          <a:p>
            <a:r>
              <a:rPr lang="en-GB" dirty="0"/>
              <a:t>● Two or more episodes of sepsis or meningitis in a lifetime </a:t>
            </a:r>
          </a:p>
          <a:p>
            <a:r>
              <a:rPr lang="en-GB" dirty="0"/>
              <a:t>● Two or more months of antibiotics with little effect</a:t>
            </a:r>
          </a:p>
          <a:p>
            <a:r>
              <a:rPr lang="en-GB" dirty="0"/>
              <a:t>● Recurrent or resistant oral or cutaneous candidiasis </a:t>
            </a:r>
          </a:p>
          <a:p>
            <a:r>
              <a:rPr lang="en-GB" dirty="0"/>
              <a:t>● Recurrent deep skin or organ abscesses</a:t>
            </a:r>
          </a:p>
        </p:txBody>
      </p:sp>
      <p:sp>
        <p:nvSpPr>
          <p:cNvPr id="5" name="TextBox 4"/>
          <p:cNvSpPr txBox="1"/>
          <p:nvPr/>
        </p:nvSpPr>
        <p:spPr>
          <a:xfrm>
            <a:off x="412331" y="6011334"/>
            <a:ext cx="8987164" cy="338554"/>
          </a:xfrm>
          <a:prstGeom prst="rect">
            <a:avLst/>
          </a:prstGeom>
          <a:noFill/>
        </p:spPr>
        <p:txBody>
          <a:bodyPr wrap="square" rtlCol="0">
            <a:spAutoFit/>
          </a:bodyPr>
          <a:lstStyle/>
          <a:p>
            <a:r>
              <a:rPr lang="en-GB" sz="1600" dirty="0"/>
              <a:t>The first 10 are modified from the 10 Warnings Signs of PID created by the Jeffrey Modell Foundation</a:t>
            </a:r>
          </a:p>
        </p:txBody>
      </p:sp>
    </p:spTree>
    <p:extLst>
      <p:ext uri="{BB962C8B-B14F-4D97-AF65-F5344CB8AC3E}">
        <p14:creationId xmlns:p14="http://schemas.microsoft.com/office/powerpoint/2010/main" val="382278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201" t="31617" r="28017" b="24741"/>
          <a:stretch/>
        </p:blipFill>
        <p:spPr>
          <a:xfrm>
            <a:off x="148744" y="564777"/>
            <a:ext cx="8855200" cy="4962793"/>
          </a:xfrm>
          <a:prstGeom prst="rect">
            <a:avLst/>
          </a:prstGeom>
        </p:spPr>
      </p:pic>
      <p:sp>
        <p:nvSpPr>
          <p:cNvPr id="5" name="TextBox 4"/>
          <p:cNvSpPr txBox="1"/>
          <p:nvPr/>
        </p:nvSpPr>
        <p:spPr>
          <a:xfrm>
            <a:off x="618564" y="5876365"/>
            <a:ext cx="5150223" cy="369332"/>
          </a:xfrm>
          <a:prstGeom prst="rect">
            <a:avLst/>
          </a:prstGeom>
          <a:noFill/>
        </p:spPr>
        <p:txBody>
          <a:bodyPr wrap="square" rtlCol="0">
            <a:spAutoFit/>
          </a:bodyPr>
          <a:lstStyle/>
          <a:p>
            <a:r>
              <a:rPr lang="en-US" dirty="0"/>
              <a:t>Nelson Essentials of Pediatrics 9</a:t>
            </a:r>
            <a:r>
              <a:rPr lang="en-US" baseline="30000" dirty="0"/>
              <a:t>th</a:t>
            </a:r>
            <a:r>
              <a:rPr lang="en-US" dirty="0"/>
              <a:t> Edition, pg301-302</a:t>
            </a:r>
            <a:endParaRPr lang="en-GB" dirty="0"/>
          </a:p>
        </p:txBody>
      </p:sp>
    </p:spTree>
    <p:extLst>
      <p:ext uri="{BB962C8B-B14F-4D97-AF65-F5344CB8AC3E}">
        <p14:creationId xmlns:p14="http://schemas.microsoft.com/office/powerpoint/2010/main" val="331117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Clinical features  suggestive of primary immunodeficiency</a:t>
            </a:r>
            <a:endParaRPr lang="en-GB" dirty="0"/>
          </a:p>
        </p:txBody>
      </p:sp>
      <p:sp>
        <p:nvSpPr>
          <p:cNvPr id="6" name="Content Placeholder 5"/>
          <p:cNvSpPr>
            <a:spLocks noGrp="1"/>
          </p:cNvSpPr>
          <p:nvPr>
            <p:ph idx="1"/>
          </p:nvPr>
        </p:nvSpPr>
        <p:spPr>
          <a:xfrm>
            <a:off x="822959" y="1845734"/>
            <a:ext cx="7543801" cy="4380254"/>
          </a:xfrm>
        </p:spPr>
        <p:txBody>
          <a:bodyPr>
            <a:normAutofit fontScale="85000" lnSpcReduction="20000"/>
          </a:bodyPr>
          <a:lstStyle/>
          <a:p>
            <a:r>
              <a:rPr lang="en-GB" dirty="0"/>
              <a:t>● Infection caused by an unusual microbial organism and/or in an unusual location </a:t>
            </a:r>
          </a:p>
          <a:p>
            <a:r>
              <a:rPr lang="en-GB" dirty="0"/>
              <a:t>● Complications from a live vaccine (</a:t>
            </a:r>
            <a:r>
              <a:rPr lang="en-GB" dirty="0" err="1"/>
              <a:t>eg</a:t>
            </a:r>
            <a:r>
              <a:rPr lang="en-GB" dirty="0"/>
              <a:t>, rotavirus, varicella, and Bacillus </a:t>
            </a:r>
            <a:r>
              <a:rPr lang="en-GB" dirty="0" err="1"/>
              <a:t>Calmette-Guérin</a:t>
            </a:r>
            <a:r>
              <a:rPr lang="en-GB" dirty="0"/>
              <a:t> [BCG] vaccines) </a:t>
            </a:r>
          </a:p>
          <a:p>
            <a:r>
              <a:rPr lang="en-GB" dirty="0"/>
              <a:t>● Chronic </a:t>
            </a:r>
            <a:r>
              <a:rPr lang="en-GB" dirty="0" err="1"/>
              <a:t>diarrhea</a:t>
            </a:r>
            <a:r>
              <a:rPr lang="en-GB" dirty="0"/>
              <a:t> </a:t>
            </a:r>
          </a:p>
          <a:p>
            <a:r>
              <a:rPr lang="en-GB" dirty="0"/>
              <a:t>● </a:t>
            </a:r>
            <a:r>
              <a:rPr lang="en-GB" dirty="0" err="1"/>
              <a:t>Nonhealing</a:t>
            </a:r>
            <a:r>
              <a:rPr lang="en-GB" dirty="0"/>
              <a:t> wounds </a:t>
            </a:r>
          </a:p>
          <a:p>
            <a:r>
              <a:rPr lang="en-GB" dirty="0"/>
              <a:t>● Extensive skin lesions </a:t>
            </a:r>
          </a:p>
          <a:p>
            <a:r>
              <a:rPr lang="en-GB" dirty="0"/>
              <a:t>● Persistent </a:t>
            </a:r>
            <a:r>
              <a:rPr lang="en-GB" dirty="0" err="1"/>
              <a:t>lymphopenia</a:t>
            </a:r>
            <a:r>
              <a:rPr lang="en-GB" dirty="0"/>
              <a:t> (a count of &lt;1500 cells/</a:t>
            </a:r>
            <a:r>
              <a:rPr lang="en-GB" dirty="0" err="1"/>
              <a:t>microL</a:t>
            </a:r>
            <a:r>
              <a:rPr lang="en-GB" dirty="0"/>
              <a:t> in patients over five years and &lt;2500 cells/</a:t>
            </a:r>
            <a:r>
              <a:rPr lang="en-GB" dirty="0" err="1"/>
              <a:t>microL</a:t>
            </a:r>
            <a:r>
              <a:rPr lang="en-GB" dirty="0"/>
              <a:t> in younger children)</a:t>
            </a:r>
          </a:p>
          <a:p>
            <a:r>
              <a:rPr lang="en-GB" dirty="0"/>
              <a:t>● Unexplained autoimmunity or fevers</a:t>
            </a:r>
          </a:p>
          <a:p>
            <a:r>
              <a:rPr lang="en-GB" dirty="0"/>
              <a:t>● Granulomas </a:t>
            </a:r>
          </a:p>
          <a:p>
            <a:r>
              <a:rPr lang="en-GB" dirty="0"/>
              <a:t>● </a:t>
            </a:r>
            <a:r>
              <a:rPr lang="en-GB" dirty="0" err="1"/>
              <a:t>Hemophagocytic</a:t>
            </a:r>
            <a:r>
              <a:rPr lang="en-GB" dirty="0"/>
              <a:t> </a:t>
            </a:r>
            <a:r>
              <a:rPr lang="en-GB" dirty="0" err="1"/>
              <a:t>lymphohistiocytosis</a:t>
            </a:r>
            <a:r>
              <a:rPr lang="en-GB" dirty="0"/>
              <a:t> (HLH) </a:t>
            </a:r>
          </a:p>
          <a:p>
            <a:r>
              <a:rPr lang="en-GB" dirty="0"/>
              <a:t>● Lymphoma in childhood Features typical of syndromic PIDs (</a:t>
            </a:r>
            <a:r>
              <a:rPr lang="en-GB" dirty="0" err="1"/>
              <a:t>eg</a:t>
            </a:r>
            <a:r>
              <a:rPr lang="en-GB" dirty="0"/>
              <a:t>, cartilage-hair hypoplasia, </a:t>
            </a:r>
            <a:r>
              <a:rPr lang="en-GB" dirty="0" err="1"/>
              <a:t>Chediak</a:t>
            </a:r>
            <a:r>
              <a:rPr lang="en-GB" dirty="0"/>
              <a:t>-Higashi syndrome, ataxia-telangiectasia)</a:t>
            </a:r>
          </a:p>
        </p:txBody>
      </p:sp>
    </p:spTree>
    <p:extLst>
      <p:ext uri="{BB962C8B-B14F-4D97-AF65-F5344CB8AC3E}">
        <p14:creationId xmlns:p14="http://schemas.microsoft.com/office/powerpoint/2010/main" val="143462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History, physical examination, screening tests</a:t>
            </a:r>
            <a:endParaRPr lang="en-GB" dirty="0"/>
          </a:p>
        </p:txBody>
      </p:sp>
    </p:spTree>
    <p:extLst>
      <p:ext uri="{BB962C8B-B14F-4D97-AF65-F5344CB8AC3E}">
        <p14:creationId xmlns:p14="http://schemas.microsoft.com/office/powerpoint/2010/main" val="490154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475" t="16728" r="51034" b="35110"/>
          <a:stretch/>
        </p:blipFill>
        <p:spPr>
          <a:xfrm>
            <a:off x="345588" y="819965"/>
            <a:ext cx="4450977" cy="4384047"/>
          </a:xfrm>
          <a:prstGeom prst="rect">
            <a:avLst/>
          </a:prstGeom>
        </p:spPr>
      </p:pic>
      <p:pic>
        <p:nvPicPr>
          <p:cNvPr id="5" name="Picture 4"/>
          <p:cNvPicPr>
            <a:picLocks noChangeAspect="1"/>
          </p:cNvPicPr>
          <p:nvPr/>
        </p:nvPicPr>
        <p:blipFill rotWithShape="1">
          <a:blip r:embed="rId3"/>
          <a:srcRect l="22405" t="25551" r="52481" b="4596"/>
          <a:stretch/>
        </p:blipFill>
        <p:spPr>
          <a:xfrm>
            <a:off x="4796565" y="111792"/>
            <a:ext cx="3974557" cy="6215358"/>
          </a:xfrm>
          <a:prstGeom prst="rect">
            <a:avLst/>
          </a:prstGeom>
        </p:spPr>
      </p:pic>
    </p:spTree>
    <p:extLst>
      <p:ext uri="{BB962C8B-B14F-4D97-AF65-F5344CB8AC3E}">
        <p14:creationId xmlns:p14="http://schemas.microsoft.com/office/powerpoint/2010/main" val="93435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23BE-EABB-4D58-8392-0709FB200920}"/>
              </a:ext>
            </a:extLst>
          </p:cNvPr>
          <p:cNvSpPr>
            <a:spLocks noGrp="1"/>
          </p:cNvSpPr>
          <p:nvPr>
            <p:ph type="title"/>
          </p:nvPr>
        </p:nvSpPr>
        <p:spPr/>
        <p:txBody>
          <a:bodyPr>
            <a:noAutofit/>
          </a:bodyPr>
          <a:lstStyle/>
          <a:p>
            <a:r>
              <a:rPr lang="en-US" sz="5500" b="1" dirty="0">
                <a:solidFill>
                  <a:srgbClr val="FF0000"/>
                </a:solidFill>
              </a:rPr>
              <a:t>1) Congenital B-cell immunodeficiencies</a:t>
            </a:r>
          </a:p>
        </p:txBody>
      </p:sp>
      <p:sp>
        <p:nvSpPr>
          <p:cNvPr id="3" name="Content Placeholder 2">
            <a:extLst>
              <a:ext uri="{FF2B5EF4-FFF2-40B4-BE49-F238E27FC236}">
                <a16:creationId xmlns:a16="http://schemas.microsoft.com/office/drawing/2014/main" id="{E24AF108-ADFE-4487-9A79-64A713ABB21A}"/>
              </a:ext>
            </a:extLst>
          </p:cNvPr>
          <p:cNvSpPr>
            <a:spLocks noGrp="1"/>
          </p:cNvSpPr>
          <p:nvPr>
            <p:ph idx="1"/>
          </p:nvPr>
        </p:nvSpPr>
        <p:spPr>
          <a:xfrm>
            <a:off x="381001" y="1845734"/>
            <a:ext cx="7985760" cy="4023360"/>
          </a:xfrm>
        </p:spPr>
        <p:txBody>
          <a:bodyPr>
            <a:noAutofit/>
          </a:bodyPr>
          <a:lstStyle/>
          <a:p>
            <a:r>
              <a:rPr lang="en-US" sz="2400" dirty="0"/>
              <a:t>Age of onset: beyond </a:t>
            </a:r>
            <a:r>
              <a:rPr lang="en-US" sz="2400" dirty="0">
                <a:solidFill>
                  <a:srgbClr val="FF0000"/>
                </a:solidFill>
              </a:rPr>
              <a:t>6 months</a:t>
            </a:r>
          </a:p>
          <a:p>
            <a:pPr marL="0" indent="0">
              <a:buNone/>
            </a:pPr>
            <a:endParaRPr lang="en-US" sz="1000" dirty="0">
              <a:solidFill>
                <a:srgbClr val="FF0000"/>
              </a:solidFill>
            </a:endParaRPr>
          </a:p>
          <a:p>
            <a:r>
              <a:rPr lang="en-US" sz="2400" dirty="0"/>
              <a:t>Characteristic infections: Sinubacterial infections, respiratory infections, encapsulated </a:t>
            </a:r>
            <a:r>
              <a:rPr lang="en-US" sz="2400" dirty="0" err="1"/>
              <a:t>bateria</a:t>
            </a:r>
            <a:r>
              <a:rPr lang="en-US" sz="2400" dirty="0"/>
              <a:t> Enteroviruses (</a:t>
            </a:r>
            <a:r>
              <a:rPr lang="en-US" sz="2400" dirty="0" err="1"/>
              <a:t>hepatits</a:t>
            </a:r>
            <a:r>
              <a:rPr lang="en-US" sz="2400" dirty="0"/>
              <a:t> A, </a:t>
            </a:r>
            <a:r>
              <a:rPr lang="en-US" sz="2400" dirty="0" err="1"/>
              <a:t>coxackie</a:t>
            </a:r>
            <a:r>
              <a:rPr lang="en-US" sz="2400" dirty="0"/>
              <a:t>, </a:t>
            </a:r>
            <a:r>
              <a:rPr lang="en-US" sz="2400" dirty="0" err="1"/>
              <a:t>etc</a:t>
            </a:r>
            <a:r>
              <a:rPr lang="en-US" sz="2400" dirty="0"/>
              <a:t>), Giardia </a:t>
            </a:r>
            <a:r>
              <a:rPr lang="en-US" sz="2400" dirty="0" err="1"/>
              <a:t>lambia</a:t>
            </a:r>
            <a:endParaRPr lang="en-US" sz="2400" dirty="0"/>
          </a:p>
          <a:p>
            <a:endParaRPr lang="en-US" sz="1000" dirty="0"/>
          </a:p>
          <a:p>
            <a:r>
              <a:rPr lang="en-US" sz="2400" dirty="0"/>
              <a:t>Low </a:t>
            </a:r>
            <a:r>
              <a:rPr lang="en-US" sz="2400" dirty="0">
                <a:solidFill>
                  <a:srgbClr val="FF0000"/>
                </a:solidFill>
              </a:rPr>
              <a:t>CD19, CD20, CD21</a:t>
            </a:r>
          </a:p>
          <a:p>
            <a:endParaRPr lang="en-US" sz="1000" dirty="0">
              <a:solidFill>
                <a:srgbClr val="FF0000"/>
              </a:solidFill>
            </a:endParaRPr>
          </a:p>
          <a:p>
            <a:r>
              <a:rPr lang="en-US" sz="2400" dirty="0"/>
              <a:t>Low Immunoglobulins (or some of them according to type)</a:t>
            </a:r>
          </a:p>
          <a:p>
            <a:r>
              <a:rPr lang="en-US" sz="2400" dirty="0"/>
              <a:t>Low immunoglobulin response after vaccine (</a:t>
            </a:r>
            <a:r>
              <a:rPr lang="en-US" sz="2400" b="1" dirty="0"/>
              <a:t>DT</a:t>
            </a:r>
            <a:r>
              <a:rPr lang="en-US" sz="2400" dirty="0"/>
              <a:t>)</a:t>
            </a:r>
          </a:p>
        </p:txBody>
      </p:sp>
    </p:spTree>
    <p:extLst>
      <p:ext uri="{BB962C8B-B14F-4D97-AF65-F5344CB8AC3E}">
        <p14:creationId xmlns:p14="http://schemas.microsoft.com/office/powerpoint/2010/main" val="3208256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solidFill>
                  <a:srgbClr val="FF0000"/>
                </a:solidFill>
              </a:rPr>
              <a:t>A. Selective IgA deficiency</a:t>
            </a:r>
            <a:endParaRPr lang="en-US" dirty="0"/>
          </a:p>
        </p:txBody>
      </p:sp>
      <p:sp>
        <p:nvSpPr>
          <p:cNvPr id="3" name="Content Placeholder 2"/>
          <p:cNvSpPr>
            <a:spLocks noGrp="1"/>
          </p:cNvSpPr>
          <p:nvPr>
            <p:ph idx="1"/>
          </p:nvPr>
        </p:nvSpPr>
        <p:spPr>
          <a:xfrm>
            <a:off x="22274" y="1407942"/>
            <a:ext cx="9144000" cy="5486400"/>
          </a:xfrm>
        </p:spPr>
        <p:txBody>
          <a:bodyPr>
            <a:normAutofit/>
          </a:bodyPr>
          <a:lstStyle/>
          <a:p>
            <a:r>
              <a:rPr lang="en-US" sz="2500" dirty="0"/>
              <a:t>Most common primary immunodeficiency that is characterized by a </a:t>
            </a:r>
            <a:r>
              <a:rPr lang="en-US" sz="2500" dirty="0">
                <a:solidFill>
                  <a:srgbClr val="FF0000"/>
                </a:solidFill>
              </a:rPr>
              <a:t>near or total absence of serum and secretory IgA </a:t>
            </a:r>
          </a:p>
          <a:p>
            <a:r>
              <a:rPr lang="en-US" sz="2500" dirty="0"/>
              <a:t>Mostly </a:t>
            </a:r>
            <a:r>
              <a:rPr lang="en-US" sz="2900" b="1" dirty="0">
                <a:solidFill>
                  <a:srgbClr val="FF0000"/>
                </a:solidFill>
              </a:rPr>
              <a:t>AD</a:t>
            </a:r>
          </a:p>
          <a:p>
            <a:r>
              <a:rPr lang="en-US" sz="2500" b="1" dirty="0"/>
              <a:t>Clinical features :</a:t>
            </a:r>
          </a:p>
          <a:p>
            <a:pPr marL="514350" indent="-514350">
              <a:buFont typeface="+mj-lt"/>
              <a:buAutoNum type="arabicPeriod"/>
            </a:pPr>
            <a:r>
              <a:rPr lang="en-US" sz="2500" dirty="0"/>
              <a:t>Often </a:t>
            </a:r>
            <a:r>
              <a:rPr lang="en-US" sz="2500" b="1" dirty="0">
                <a:solidFill>
                  <a:srgbClr val="FF0000"/>
                </a:solidFill>
              </a:rPr>
              <a:t>asymptomatic</a:t>
            </a:r>
            <a:r>
              <a:rPr lang="en-US" sz="2500" dirty="0"/>
              <a:t> , but may manifest with sinusitis or respiratory infections (S. pneumoniae, H. influenzae), chronic diarrhea (Giardiasis)</a:t>
            </a:r>
          </a:p>
          <a:p>
            <a:pPr marL="514350" indent="-514350">
              <a:buFont typeface="+mj-lt"/>
              <a:buAutoNum type="arabicPeriod"/>
            </a:pPr>
            <a:r>
              <a:rPr lang="en-US" sz="2500" dirty="0"/>
              <a:t>Associated with celiac disease, food allergy, asthma, and other autoimmune diseases</a:t>
            </a:r>
          </a:p>
          <a:p>
            <a:r>
              <a:rPr lang="en-US" sz="2500" b="1" dirty="0"/>
              <a:t>Diagnosis: </a:t>
            </a:r>
            <a:r>
              <a:rPr lang="en-US" sz="2500" dirty="0"/>
              <a:t>Decreased serum IgA levels and normal other immunoglobulin levels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solidFill>
                  <a:srgbClr val="FF0000"/>
                </a:solidFill>
              </a:rPr>
              <a:t>A. Selective IgA deficiency</a:t>
            </a:r>
            <a:endParaRPr lang="en-US" dirty="0"/>
          </a:p>
        </p:txBody>
      </p:sp>
      <p:sp>
        <p:nvSpPr>
          <p:cNvPr id="3" name="Content Placeholder 2"/>
          <p:cNvSpPr>
            <a:spLocks noGrp="1"/>
          </p:cNvSpPr>
          <p:nvPr>
            <p:ph idx="1"/>
          </p:nvPr>
        </p:nvSpPr>
        <p:spPr>
          <a:xfrm>
            <a:off x="152400" y="1676400"/>
            <a:ext cx="8763000" cy="5486400"/>
          </a:xfrm>
        </p:spPr>
        <p:txBody>
          <a:bodyPr>
            <a:normAutofit/>
          </a:bodyPr>
          <a:lstStyle/>
          <a:p>
            <a:pPr marL="0" indent="0">
              <a:buNone/>
            </a:pPr>
            <a:r>
              <a:rPr lang="en-US" sz="4000" b="1" dirty="0"/>
              <a:t>   Treatment:</a:t>
            </a:r>
          </a:p>
          <a:p>
            <a:pPr marL="514350" indent="-514350">
              <a:buFont typeface="+mj-lt"/>
              <a:buAutoNum type="arabicPeriod"/>
            </a:pPr>
            <a:r>
              <a:rPr lang="en-US" sz="2500" dirty="0"/>
              <a:t>IVIG is not effective</a:t>
            </a:r>
            <a:r>
              <a:rPr lang="en-US" sz="2500" b="1" dirty="0"/>
              <a:t>, </a:t>
            </a:r>
            <a:r>
              <a:rPr lang="en-US" sz="2500" dirty="0"/>
              <a:t>as 99% of IG are IgG type</a:t>
            </a:r>
          </a:p>
          <a:p>
            <a:pPr marL="514350" indent="-514350">
              <a:buFont typeface="+mj-lt"/>
              <a:buAutoNum type="arabicPeriod"/>
            </a:pPr>
            <a:r>
              <a:rPr lang="en-US" sz="2500" dirty="0"/>
              <a:t>To prevent transfusion reactions, IgA-deficient patients must be </a:t>
            </a:r>
            <a:r>
              <a:rPr lang="en-US" sz="2500" dirty="0">
                <a:solidFill>
                  <a:srgbClr val="FF0000"/>
                </a:solidFill>
              </a:rPr>
              <a:t>given washed blood products </a:t>
            </a:r>
            <a:r>
              <a:rPr lang="en-US" sz="2500" dirty="0"/>
              <a:t>without IgA or obtain blood from an IgA-deficient donor.</a:t>
            </a:r>
          </a:p>
          <a:p>
            <a:pPr marL="514350" indent="-514350">
              <a:buFont typeface="+mj-lt"/>
              <a:buAutoNum type="arabicPeriod"/>
            </a:pPr>
            <a:r>
              <a:rPr lang="en-US" sz="2500" dirty="0"/>
              <a:t>Treatment of infections</a:t>
            </a:r>
          </a:p>
          <a:p>
            <a:pPr marL="514350" indent="-514350">
              <a:buFont typeface="+mj-lt"/>
              <a:buAutoNum type="arabicPeriod"/>
            </a:pPr>
            <a:r>
              <a:rPr lang="en-US" sz="2500" dirty="0"/>
              <a:t>Treatment of infections </a:t>
            </a:r>
          </a:p>
          <a:p>
            <a:pPr marL="514350" indent="-514350">
              <a:buFont typeface="+mj-lt"/>
              <a:buAutoNum type="arabicPeriod"/>
            </a:pPr>
            <a:r>
              <a:rPr lang="en-US" sz="2500" dirty="0"/>
              <a:t>Intravenous infusion of IgA is not recommended because of the risk of anaphylactic reactions (caused by the production of anti-IgA antibodies). </a:t>
            </a:r>
          </a:p>
        </p:txBody>
      </p:sp>
    </p:spTree>
    <p:extLst>
      <p:ext uri="{BB962C8B-B14F-4D97-AF65-F5344CB8AC3E}">
        <p14:creationId xmlns:p14="http://schemas.microsoft.com/office/powerpoint/2010/main" val="3682501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3C3E-F8F0-BD55-51FA-55CD58B57BBD}"/>
              </a:ext>
            </a:extLst>
          </p:cNvPr>
          <p:cNvSpPr>
            <a:spLocks noGrp="1"/>
          </p:cNvSpPr>
          <p:nvPr>
            <p:ph type="title"/>
          </p:nvPr>
        </p:nvSpPr>
        <p:spPr>
          <a:xfrm>
            <a:off x="822960" y="286605"/>
            <a:ext cx="7543800" cy="1362168"/>
          </a:xfrm>
        </p:spPr>
        <p:txBody>
          <a:bodyPr>
            <a:normAutofit fontScale="90000"/>
          </a:bodyPr>
          <a:lstStyle/>
          <a:p>
            <a:r>
              <a:rPr lang="en-US" b="1" dirty="0">
                <a:solidFill>
                  <a:srgbClr val="FF0000"/>
                </a:solidFill>
              </a:rPr>
              <a:t>B. Bruton agammaglobulinemia (X-linked agammaglobulinemia</a:t>
            </a:r>
            <a:endParaRPr lang="en-US" dirty="0">
              <a:solidFill>
                <a:srgbClr val="FF0000"/>
              </a:solidFill>
              <a:effectLst/>
              <a:latin typeface="Helvetica" pitchFamily="2" charset="0"/>
            </a:endParaRPr>
          </a:p>
        </p:txBody>
      </p:sp>
      <p:sp>
        <p:nvSpPr>
          <p:cNvPr id="3" name="Content Placeholder 2">
            <a:extLst>
              <a:ext uri="{FF2B5EF4-FFF2-40B4-BE49-F238E27FC236}">
                <a16:creationId xmlns:a16="http://schemas.microsoft.com/office/drawing/2014/main" id="{8D0AD53F-58DF-FEB8-0BD0-40864067D7F3}"/>
              </a:ext>
            </a:extLst>
          </p:cNvPr>
          <p:cNvSpPr>
            <a:spLocks noGrp="1"/>
          </p:cNvSpPr>
          <p:nvPr>
            <p:ph idx="1"/>
          </p:nvPr>
        </p:nvSpPr>
        <p:spPr>
          <a:xfrm>
            <a:off x="1034627" y="1893860"/>
            <a:ext cx="7543801" cy="3275262"/>
          </a:xfrm>
        </p:spPr>
        <p:txBody>
          <a:bodyPr>
            <a:normAutofit lnSpcReduction="10000"/>
          </a:bodyPr>
          <a:lstStyle/>
          <a:p>
            <a:r>
              <a:rPr lang="en-US" b="1" i="0" dirty="0">
                <a:solidFill>
                  <a:schemeClr val="tx1"/>
                </a:solidFill>
                <a:effectLst/>
                <a:latin typeface="Helvetica" pitchFamily="2" charset="0"/>
              </a:rPr>
              <a:t>﻿﻿Definition: </a:t>
            </a:r>
            <a:endParaRPr lang="ar-SA" b="1" i="0" dirty="0">
              <a:solidFill>
                <a:schemeClr val="tx1"/>
              </a:solidFill>
              <a:effectLst/>
              <a:latin typeface="Helvetica" pitchFamily="2" charset="0"/>
            </a:endParaRPr>
          </a:p>
          <a:p>
            <a:r>
              <a:rPr lang="en-US" b="0" i="0" dirty="0">
                <a:effectLst/>
                <a:latin typeface="Helvetica" pitchFamily="2" charset="0"/>
              </a:rPr>
              <a:t>X-linked recessive disease that causes a complete deficiency of mature</a:t>
            </a:r>
            <a:r>
              <a:rPr lang="ar-SA" b="0" i="0" dirty="0">
                <a:effectLst/>
                <a:latin typeface="Helvetica" pitchFamily="2" charset="0"/>
              </a:rPr>
              <a:t> </a:t>
            </a:r>
            <a:r>
              <a:rPr lang="en-US" b="0" i="0" dirty="0">
                <a:effectLst/>
                <a:latin typeface="Helvetica" pitchFamily="2" charset="0"/>
              </a:rPr>
              <a:t>B lymphocytes</a:t>
            </a:r>
            <a:endParaRPr lang="ar-SA" dirty="0"/>
          </a:p>
          <a:p>
            <a:r>
              <a:rPr lang="en-US" b="1" i="0" dirty="0">
                <a:solidFill>
                  <a:schemeClr val="tx1"/>
                </a:solidFill>
                <a:effectLst/>
                <a:latin typeface="Helvetica" pitchFamily="2" charset="0"/>
              </a:rPr>
              <a:t>Epidemiology: </a:t>
            </a:r>
            <a:r>
              <a:rPr lang="en-US" b="0" i="0" dirty="0">
                <a:effectLst/>
                <a:latin typeface="Helvetica" pitchFamily="2" charset="0"/>
              </a:rPr>
              <a:t>occurs mainly in boys</a:t>
            </a:r>
            <a:endParaRPr lang="ar-SA" dirty="0"/>
          </a:p>
          <a:p>
            <a:r>
              <a:rPr lang="en-US" b="1" dirty="0">
                <a:solidFill>
                  <a:schemeClr val="tx1"/>
                </a:solidFill>
                <a:latin typeface="Helvetica" pitchFamily="2" charset="0"/>
              </a:rPr>
              <a:t>Etiology: </a:t>
            </a:r>
            <a:endParaRPr lang="en-US" b="1" i="0" dirty="0">
              <a:solidFill>
                <a:schemeClr val="tx1"/>
              </a:solidFill>
              <a:latin typeface="Helvetica" pitchFamily="2" charset="0"/>
            </a:endParaRPr>
          </a:p>
          <a:p>
            <a:r>
              <a:rPr lang="en-US" b="0" i="0" dirty="0">
                <a:effectLst/>
                <a:latin typeface="Helvetica" pitchFamily="2" charset="0"/>
              </a:rPr>
              <a:t>Ineffective Bruton's tyrosine kinase (BTK) enzyme → B-lymphocyte precursors fail to mature into B lymphocytes, plasma cells → differentiation stops at pre-B cell stage → absence of B-cells in circulation → deficiencies of all Ig .</a:t>
            </a:r>
            <a:endParaRPr lang="en-US" dirty="0">
              <a:effectLst/>
              <a:latin typeface="Helvetica" pitchFamily="2" charset="0"/>
            </a:endParaRPr>
          </a:p>
          <a:p>
            <a:endParaRPr lang="en-US" dirty="0">
              <a:effectLst/>
              <a:latin typeface="Helvetica" pitchFamily="2" charset="0"/>
            </a:endParaRPr>
          </a:p>
        </p:txBody>
      </p:sp>
      <p:pic>
        <p:nvPicPr>
          <p:cNvPr id="4" name="Picture 3">
            <a:extLst>
              <a:ext uri="{FF2B5EF4-FFF2-40B4-BE49-F238E27FC236}">
                <a16:creationId xmlns:a16="http://schemas.microsoft.com/office/drawing/2014/main" id="{9A166ED6-FD87-7048-854D-EF55EB96535C}"/>
              </a:ext>
            </a:extLst>
          </p:cNvPr>
          <p:cNvPicPr>
            <a:picLocks noChangeAspect="1"/>
          </p:cNvPicPr>
          <p:nvPr/>
        </p:nvPicPr>
        <p:blipFill>
          <a:blip r:embed="rId2"/>
          <a:stretch>
            <a:fillRect/>
          </a:stretch>
        </p:blipFill>
        <p:spPr>
          <a:xfrm>
            <a:off x="2473158" y="5079998"/>
            <a:ext cx="6313654" cy="1129079"/>
          </a:xfrm>
          <a:prstGeom prst="rect">
            <a:avLst/>
          </a:prstGeom>
        </p:spPr>
      </p:pic>
    </p:spTree>
    <p:extLst>
      <p:ext uri="{BB962C8B-B14F-4D97-AF65-F5344CB8AC3E}">
        <p14:creationId xmlns:p14="http://schemas.microsoft.com/office/powerpoint/2010/main" val="1300100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A6E2-937C-FA8F-1BAD-520BDACE3ED8}"/>
              </a:ext>
            </a:extLst>
          </p:cNvPr>
          <p:cNvSpPr>
            <a:spLocks noGrp="1"/>
          </p:cNvSpPr>
          <p:nvPr>
            <p:ph type="title"/>
          </p:nvPr>
        </p:nvSpPr>
        <p:spPr/>
        <p:txBody>
          <a:bodyPr>
            <a:normAutofit fontScale="90000"/>
          </a:bodyPr>
          <a:lstStyle/>
          <a:p>
            <a:r>
              <a:rPr lang="en-US" b="1" dirty="0">
                <a:solidFill>
                  <a:srgbClr val="FF0000"/>
                </a:solidFill>
              </a:rPr>
              <a:t>B. Bruton agammaglobulinemia (X-linked agammaglobulinemia</a:t>
            </a:r>
            <a:endParaRPr lang="en-US" dirty="0">
              <a:solidFill>
                <a:srgbClr val="FF0000"/>
              </a:solidFill>
              <a:effectLst/>
              <a:latin typeface="Helvetica" pitchFamily="2" charset="0"/>
            </a:endParaRPr>
          </a:p>
        </p:txBody>
      </p:sp>
      <p:sp>
        <p:nvSpPr>
          <p:cNvPr id="3" name="Content Placeholder 2">
            <a:extLst>
              <a:ext uri="{FF2B5EF4-FFF2-40B4-BE49-F238E27FC236}">
                <a16:creationId xmlns:a16="http://schemas.microsoft.com/office/drawing/2014/main" id="{BFA0AB2B-AD03-DCEC-0436-843F6E7676F7}"/>
              </a:ext>
            </a:extLst>
          </p:cNvPr>
          <p:cNvSpPr>
            <a:spLocks noGrp="1"/>
          </p:cNvSpPr>
          <p:nvPr>
            <p:ph idx="1"/>
          </p:nvPr>
        </p:nvSpPr>
        <p:spPr>
          <a:xfrm>
            <a:off x="822960" y="2024499"/>
            <a:ext cx="7543801" cy="4023360"/>
          </a:xfrm>
        </p:spPr>
        <p:txBody>
          <a:bodyPr/>
          <a:lstStyle/>
          <a:p>
            <a:r>
              <a:rPr lang="en-US" b="1" i="0" dirty="0">
                <a:solidFill>
                  <a:schemeClr val="tx1"/>
                </a:solidFill>
                <a:effectLst/>
                <a:latin typeface="Helvetica" pitchFamily="2" charset="0"/>
              </a:rPr>
              <a:t>Clinical features:</a:t>
            </a:r>
            <a:r>
              <a:rPr lang="en-US" b="1" i="0" dirty="0">
                <a:solidFill>
                  <a:srgbClr val="C00000"/>
                </a:solidFill>
                <a:effectLst/>
                <a:latin typeface="Helvetica" pitchFamily="2" charset="0"/>
              </a:rPr>
              <a:t> </a:t>
            </a:r>
          </a:p>
          <a:p>
            <a:r>
              <a:rPr lang="en-US" dirty="0">
                <a:latin typeface="Helvetica" pitchFamily="2" charset="0"/>
              </a:rPr>
              <a:t>Usually present during </a:t>
            </a:r>
            <a:r>
              <a:rPr lang="en-US" b="0" i="0" dirty="0">
                <a:effectLst/>
                <a:latin typeface="Helvetica" pitchFamily="2" charset="0"/>
              </a:rPr>
              <a:t>the first 6-12 months of life, when maternal IgG levels in fetal serum start to decrease.</a:t>
            </a:r>
            <a:endParaRPr lang="en-US" dirty="0">
              <a:effectLst/>
              <a:latin typeface="Helvetica" pitchFamily="2" charset="0"/>
            </a:endParaRPr>
          </a:p>
          <a:p>
            <a:r>
              <a:rPr lang="en-US" b="0" i="0" dirty="0">
                <a:effectLst/>
                <a:latin typeface="Helvetica" pitchFamily="2" charset="0"/>
              </a:rPr>
              <a:t>Recurrent, severe, pyogenic infections (e.g., pneumonia, otitis media, sinusitis and pharyngitis ), especially with </a:t>
            </a:r>
            <a:r>
              <a:rPr lang="en-US" b="0" i="0" dirty="0">
                <a:solidFill>
                  <a:srgbClr val="FF0000"/>
                </a:solidFill>
                <a:effectLst/>
                <a:latin typeface="Helvetica" pitchFamily="2" charset="0"/>
              </a:rPr>
              <a:t>encapsulated</a:t>
            </a:r>
            <a:r>
              <a:rPr lang="en-US" b="0" i="0" dirty="0">
                <a:solidFill>
                  <a:srgbClr val="C00000"/>
                </a:solidFill>
                <a:effectLst/>
                <a:latin typeface="Helvetica" pitchFamily="2" charset="0"/>
              </a:rPr>
              <a:t> </a:t>
            </a:r>
            <a:r>
              <a:rPr lang="en-US" b="0" i="0" dirty="0">
                <a:solidFill>
                  <a:srgbClr val="FF0000"/>
                </a:solidFill>
                <a:effectLst/>
                <a:latin typeface="Helvetica" pitchFamily="2" charset="0"/>
              </a:rPr>
              <a:t>bacteria</a:t>
            </a:r>
            <a:r>
              <a:rPr lang="en-US" b="0" i="0" dirty="0">
                <a:effectLst/>
                <a:latin typeface="Helvetica" pitchFamily="2" charset="0"/>
              </a:rPr>
              <a:t> (S. </a:t>
            </a:r>
            <a:r>
              <a:rPr lang="en-US" b="0" i="0" dirty="0" err="1">
                <a:effectLst/>
                <a:latin typeface="Helvetica" pitchFamily="2" charset="0"/>
              </a:rPr>
              <a:t>pneumoniae</a:t>
            </a:r>
            <a:r>
              <a:rPr lang="en-US" b="0" i="0" dirty="0">
                <a:effectLst/>
                <a:latin typeface="Helvetica" pitchFamily="2" charset="0"/>
              </a:rPr>
              <a:t>, N. </a:t>
            </a:r>
            <a:r>
              <a:rPr lang="en-US" b="0" i="0" dirty="0" err="1">
                <a:effectLst/>
                <a:latin typeface="Helvetica" pitchFamily="2" charset="0"/>
              </a:rPr>
              <a:t>meningitidis</a:t>
            </a:r>
            <a:r>
              <a:rPr lang="en-US" b="0" i="0" dirty="0">
                <a:effectLst/>
                <a:latin typeface="Helvetica" pitchFamily="2" charset="0"/>
              </a:rPr>
              <a:t>, and H. </a:t>
            </a:r>
            <a:r>
              <a:rPr lang="en-US" b="0" i="0" dirty="0" err="1">
                <a:effectLst/>
                <a:latin typeface="Helvetica" pitchFamily="2" charset="0"/>
              </a:rPr>
              <a:t>influenzae</a:t>
            </a:r>
            <a:r>
              <a:rPr lang="en-US" b="0" i="0" dirty="0">
                <a:effectLst/>
                <a:latin typeface="Helvetica" pitchFamily="2" charset="0"/>
              </a:rPr>
              <a:t>)</a:t>
            </a:r>
            <a:endParaRPr lang="en-US" b="1" i="1" u="sng" dirty="0">
              <a:effectLst/>
              <a:latin typeface="Helvetica" pitchFamily="2" charset="0"/>
            </a:endParaRPr>
          </a:p>
          <a:p>
            <a:r>
              <a:rPr lang="en-US" dirty="0">
                <a:solidFill>
                  <a:srgbClr val="FF0000"/>
                </a:solidFill>
                <a:latin typeface="Helvetica" pitchFamily="2" charset="0"/>
              </a:rPr>
              <a:t>E</a:t>
            </a:r>
            <a:r>
              <a:rPr lang="en-US" b="0" i="0" dirty="0">
                <a:solidFill>
                  <a:srgbClr val="FF0000"/>
                </a:solidFill>
                <a:effectLst/>
                <a:latin typeface="Helvetica" pitchFamily="2" charset="0"/>
              </a:rPr>
              <a:t>nterovirus</a:t>
            </a:r>
            <a:r>
              <a:rPr lang="en-US" b="0" i="0" dirty="0">
                <a:effectLst/>
                <a:latin typeface="Helvetica" pitchFamily="2" charset="0"/>
              </a:rPr>
              <a:t> (e.g., Polio and </a:t>
            </a:r>
            <a:r>
              <a:rPr lang="en-US" b="0" i="0" dirty="0" err="1">
                <a:effectLst/>
                <a:latin typeface="Helvetica" pitchFamily="2" charset="0"/>
              </a:rPr>
              <a:t>Coxsackie</a:t>
            </a:r>
            <a:r>
              <a:rPr lang="en-US" b="0" i="0" dirty="0">
                <a:effectLst/>
                <a:latin typeface="Helvetica" pitchFamily="2" charset="0"/>
              </a:rPr>
              <a:t> virus) infections</a:t>
            </a:r>
          </a:p>
          <a:p>
            <a:r>
              <a:rPr lang="en-US" b="1" dirty="0">
                <a:solidFill>
                  <a:schemeClr val="tx1"/>
                </a:solidFill>
                <a:effectLst/>
                <a:latin typeface="Helvetica" pitchFamily="2" charset="0"/>
              </a:rPr>
              <a:t>Physical examination:</a:t>
            </a:r>
            <a:r>
              <a:rPr lang="en-US" b="1" dirty="0">
                <a:effectLst/>
                <a:latin typeface="Helvetica" pitchFamily="2" charset="0"/>
              </a:rPr>
              <a:t> </a:t>
            </a:r>
          </a:p>
          <a:p>
            <a:r>
              <a:rPr lang="en-US" dirty="0">
                <a:latin typeface="Helvetica" pitchFamily="2" charset="0"/>
              </a:rPr>
              <a:t>Lymphoid </a:t>
            </a:r>
            <a:r>
              <a:rPr lang="en-US" dirty="0" err="1">
                <a:latin typeface="Helvetica" pitchFamily="2" charset="0"/>
              </a:rPr>
              <a:t>hypoplasia</a:t>
            </a:r>
            <a:r>
              <a:rPr lang="en-US" dirty="0">
                <a:latin typeface="Helvetica" pitchFamily="2" charset="0"/>
              </a:rPr>
              <a:t> “lymph nodes and tonsils” decreased in size </a:t>
            </a:r>
            <a:endParaRPr lang="en-US" dirty="0">
              <a:effectLst/>
              <a:latin typeface="Helvetica" pitchFamily="2" charset="0"/>
            </a:endParaRPr>
          </a:p>
        </p:txBody>
      </p:sp>
    </p:spTree>
    <p:extLst>
      <p:ext uri="{BB962C8B-B14F-4D97-AF65-F5344CB8AC3E}">
        <p14:creationId xmlns:p14="http://schemas.microsoft.com/office/powerpoint/2010/main" val="2380586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C31CB-E91F-1C2E-FD4B-64A1E2FF69E0}"/>
              </a:ext>
            </a:extLst>
          </p:cNvPr>
          <p:cNvSpPr>
            <a:spLocks noGrp="1"/>
          </p:cNvSpPr>
          <p:nvPr>
            <p:ph type="title"/>
          </p:nvPr>
        </p:nvSpPr>
        <p:spPr/>
        <p:txBody>
          <a:bodyPr>
            <a:normAutofit fontScale="90000"/>
          </a:bodyPr>
          <a:lstStyle/>
          <a:p>
            <a:r>
              <a:rPr lang="en-US" b="1" dirty="0">
                <a:solidFill>
                  <a:srgbClr val="FF0000"/>
                </a:solidFill>
              </a:rPr>
              <a:t>B. Bruton agammaglobulinemia (X-linked agammaglobulinemia)</a:t>
            </a:r>
            <a:endParaRPr lang="en-SA" dirty="0"/>
          </a:p>
        </p:txBody>
      </p:sp>
      <p:sp>
        <p:nvSpPr>
          <p:cNvPr id="3" name="Content Placeholder 2">
            <a:extLst>
              <a:ext uri="{FF2B5EF4-FFF2-40B4-BE49-F238E27FC236}">
                <a16:creationId xmlns:a16="http://schemas.microsoft.com/office/drawing/2014/main" id="{D6730D98-C800-3E36-40C9-D379E7AB864E}"/>
              </a:ext>
            </a:extLst>
          </p:cNvPr>
          <p:cNvSpPr>
            <a:spLocks noGrp="1"/>
          </p:cNvSpPr>
          <p:nvPr>
            <p:ph idx="1"/>
          </p:nvPr>
        </p:nvSpPr>
        <p:spPr/>
        <p:txBody>
          <a:bodyPr/>
          <a:lstStyle/>
          <a:p>
            <a:r>
              <a:rPr lang="en-US" sz="2700" b="1" dirty="0"/>
              <a:t>How to diagnose: </a:t>
            </a:r>
          </a:p>
          <a:p>
            <a:r>
              <a:rPr lang="en-US" b="1" dirty="0"/>
              <a:t>1) flow </a:t>
            </a:r>
            <a:r>
              <a:rPr lang="en-US" b="1" dirty="0" err="1"/>
              <a:t>cytometry</a:t>
            </a:r>
            <a:r>
              <a:rPr lang="en-US" b="1" dirty="0"/>
              <a:t> : </a:t>
            </a:r>
          </a:p>
          <a:p>
            <a:r>
              <a:rPr lang="en-US" b="1" i="0" dirty="0">
                <a:solidFill>
                  <a:srgbClr val="FF0000"/>
                </a:solidFill>
                <a:effectLst/>
                <a:latin typeface="Helvetica" pitchFamily="2" charset="0"/>
              </a:rPr>
              <a:t>A</a:t>
            </a:r>
            <a:r>
              <a:rPr lang="en-US" b="1" i="0" dirty="0">
                <a:effectLst/>
                <a:latin typeface="Helvetica" pitchFamily="2" charset="0"/>
              </a:rPr>
              <a:t>. </a:t>
            </a:r>
            <a:r>
              <a:rPr lang="en-US" b="0" i="0" dirty="0">
                <a:effectLst/>
                <a:latin typeface="Helvetica" pitchFamily="2" charset="0"/>
              </a:rPr>
              <a:t>Absent or low levels of B cells (marked by</a:t>
            </a:r>
            <a:endParaRPr lang="en-US" dirty="0">
              <a:effectLst/>
              <a:latin typeface="Helvetica" pitchFamily="2" charset="0"/>
            </a:endParaRPr>
          </a:p>
          <a:p>
            <a:r>
              <a:rPr lang="en-US" b="0" i="0" dirty="0">
                <a:effectLst/>
                <a:latin typeface="Helvetica" pitchFamily="2" charset="0"/>
              </a:rPr>
              <a:t>CD19, CD20, and CD21). </a:t>
            </a:r>
          </a:p>
          <a:p>
            <a:r>
              <a:rPr lang="en-US" b="1" dirty="0">
                <a:solidFill>
                  <a:srgbClr val="FF0000"/>
                </a:solidFill>
                <a:effectLst/>
                <a:latin typeface="Helvetica" pitchFamily="2" charset="0"/>
              </a:rPr>
              <a:t>B</a:t>
            </a:r>
            <a:r>
              <a:rPr lang="en-US" b="1" dirty="0">
                <a:effectLst/>
                <a:latin typeface="Helvetica" pitchFamily="2" charset="0"/>
              </a:rPr>
              <a:t>. </a:t>
            </a:r>
            <a:r>
              <a:rPr lang="en-US" b="0" i="0" dirty="0">
                <a:effectLst/>
                <a:latin typeface="Helvetica" pitchFamily="2" charset="0"/>
              </a:rPr>
              <a:t>Normal or high T cells</a:t>
            </a:r>
          </a:p>
          <a:p>
            <a:r>
              <a:rPr lang="en-US" b="1" dirty="0">
                <a:latin typeface="Helvetica" pitchFamily="2" charset="0"/>
              </a:rPr>
              <a:t>2)</a:t>
            </a:r>
            <a:r>
              <a:rPr lang="en-US" b="0" i="0" dirty="0">
                <a:effectLst/>
                <a:latin typeface="Helvetica" pitchFamily="2" charset="0"/>
              </a:rPr>
              <a:t> </a:t>
            </a:r>
            <a:r>
              <a:rPr lang="en-US" b="1" i="0" dirty="0">
                <a:effectLst/>
                <a:latin typeface="Helvetica" pitchFamily="2" charset="0"/>
              </a:rPr>
              <a:t>Quantitative Immunoglobulins</a:t>
            </a:r>
            <a:r>
              <a:rPr lang="en-US" b="0" i="0" dirty="0">
                <a:effectLst/>
                <a:latin typeface="Helvetica" pitchFamily="2" charset="0"/>
              </a:rPr>
              <a:t> </a:t>
            </a:r>
            <a:r>
              <a:rPr lang="en-US" b="1" i="0" dirty="0">
                <a:effectLst/>
                <a:latin typeface="Helvetica" pitchFamily="2" charset="0"/>
              </a:rPr>
              <a:t>test </a:t>
            </a:r>
            <a:r>
              <a:rPr lang="en-US" b="0" i="0" dirty="0">
                <a:effectLst/>
                <a:latin typeface="Helvetica" pitchFamily="2" charset="0"/>
              </a:rPr>
              <a:t>(IgG, IgA, IgM)</a:t>
            </a:r>
            <a:endParaRPr lang="en-US" dirty="0">
              <a:effectLst/>
              <a:latin typeface="Helvetica" pitchFamily="2" charset="0"/>
            </a:endParaRPr>
          </a:p>
          <a:p>
            <a:r>
              <a:rPr lang="en-US" b="1" dirty="0">
                <a:latin typeface="Helvetica" pitchFamily="2" charset="0"/>
              </a:rPr>
              <a:t> </a:t>
            </a:r>
            <a:r>
              <a:rPr lang="en-US" b="0" i="0" dirty="0">
                <a:effectLst/>
                <a:latin typeface="Helvetica" pitchFamily="2" charset="0"/>
              </a:rPr>
              <a:t>Profoundly low or undetectable levels of all major immunoglobulin classes</a:t>
            </a:r>
            <a:r>
              <a:rPr lang="en-US" i="0" dirty="0">
                <a:latin typeface="Helvetica" pitchFamily="2" charset="0"/>
              </a:rPr>
              <a:t> . </a:t>
            </a:r>
            <a:endParaRPr lang="en-US" b="1" dirty="0">
              <a:effectLst/>
              <a:latin typeface="Helvetica" pitchFamily="2" charset="0"/>
            </a:endParaRPr>
          </a:p>
          <a:p>
            <a:endParaRPr lang="en-US" dirty="0">
              <a:effectLst/>
              <a:latin typeface="Helvetica" pitchFamily="2" charset="0"/>
            </a:endParaRPr>
          </a:p>
        </p:txBody>
      </p:sp>
    </p:spTree>
    <p:extLst>
      <p:ext uri="{BB962C8B-B14F-4D97-AF65-F5344CB8AC3E}">
        <p14:creationId xmlns:p14="http://schemas.microsoft.com/office/powerpoint/2010/main" val="2257431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A33B-AD5B-5D2D-1695-4C0DFC3655B9}"/>
              </a:ext>
            </a:extLst>
          </p:cNvPr>
          <p:cNvSpPr>
            <a:spLocks noGrp="1"/>
          </p:cNvSpPr>
          <p:nvPr>
            <p:ph type="title"/>
          </p:nvPr>
        </p:nvSpPr>
        <p:spPr/>
        <p:txBody>
          <a:bodyPr>
            <a:normAutofit fontScale="90000"/>
          </a:bodyPr>
          <a:lstStyle/>
          <a:p>
            <a:r>
              <a:rPr lang="en-US" b="1" dirty="0">
                <a:solidFill>
                  <a:srgbClr val="FF0000"/>
                </a:solidFill>
              </a:rPr>
              <a:t>B. Bruton agammaglobulinemia (X-linked agammaglobulinemia</a:t>
            </a:r>
            <a:endParaRPr lang="en-SA" dirty="0"/>
          </a:p>
        </p:txBody>
      </p:sp>
      <p:sp>
        <p:nvSpPr>
          <p:cNvPr id="3" name="Content Placeholder 2">
            <a:extLst>
              <a:ext uri="{FF2B5EF4-FFF2-40B4-BE49-F238E27FC236}">
                <a16:creationId xmlns:a16="http://schemas.microsoft.com/office/drawing/2014/main" id="{25A38B27-25CF-69B6-842E-4E72CA76837B}"/>
              </a:ext>
            </a:extLst>
          </p:cNvPr>
          <p:cNvSpPr>
            <a:spLocks noGrp="1"/>
          </p:cNvSpPr>
          <p:nvPr>
            <p:ph idx="1"/>
          </p:nvPr>
        </p:nvSpPr>
        <p:spPr>
          <a:xfrm>
            <a:off x="822960" y="1737360"/>
            <a:ext cx="7543801" cy="4545797"/>
          </a:xfrm>
        </p:spPr>
        <p:txBody>
          <a:bodyPr>
            <a:normAutofit/>
          </a:bodyPr>
          <a:lstStyle/>
          <a:p>
            <a:r>
              <a:rPr lang="en-US" sz="3000" b="1" dirty="0"/>
              <a:t>Treatment : </a:t>
            </a:r>
          </a:p>
          <a:p>
            <a:r>
              <a:rPr lang="en-US" sz="2200" b="1" dirty="0"/>
              <a:t>1. </a:t>
            </a:r>
            <a:r>
              <a:rPr lang="en-US" sz="2200" b="1" i="0" dirty="0">
                <a:effectLst/>
                <a:latin typeface="UICTFontTextStyleBody"/>
              </a:rPr>
              <a:t>Lifelong monthly IVIG infusions</a:t>
            </a:r>
            <a:r>
              <a:rPr lang="en-US" sz="2200" b="0" i="0" dirty="0">
                <a:effectLst/>
                <a:latin typeface="UICTFontTextStyleBody"/>
              </a:rPr>
              <a:t> : </a:t>
            </a:r>
            <a:endParaRPr lang="en-US" sz="2200" b="0" i="0" dirty="0">
              <a:latin typeface=".AppleSystemUIFont"/>
            </a:endParaRPr>
          </a:p>
          <a:p>
            <a:r>
              <a:rPr lang="en-US" sz="2200" dirty="0">
                <a:latin typeface="UICTFontTextStyleBody"/>
              </a:rPr>
              <a:t>The </a:t>
            </a:r>
            <a:r>
              <a:rPr lang="en-US" sz="2200" b="0" i="0" dirty="0">
                <a:effectLst/>
                <a:latin typeface="UICTFontTextStyleBody"/>
              </a:rPr>
              <a:t>dose depends on weight &amp; IgG blood level </a:t>
            </a:r>
          </a:p>
          <a:p>
            <a:r>
              <a:rPr lang="en-US" sz="2000" b="0" i="0" dirty="0">
                <a:effectLst/>
                <a:latin typeface="Helvetica" pitchFamily="2" charset="0"/>
              </a:rPr>
              <a:t>Goal: Maintain serum IgG levels &gt;500 mg/dL</a:t>
            </a:r>
            <a:endParaRPr lang="en-US" sz="2200" dirty="0">
              <a:effectLst/>
              <a:latin typeface=".AppleSystemUIFont"/>
            </a:endParaRPr>
          </a:p>
          <a:p>
            <a:r>
              <a:rPr lang="en-US" sz="2300" b="1" dirty="0"/>
              <a:t>2. </a:t>
            </a:r>
            <a:r>
              <a:rPr lang="en-US" sz="2000" b="1" i="0" dirty="0">
                <a:effectLst/>
                <a:latin typeface="Helvetica" pitchFamily="2" charset="0"/>
              </a:rPr>
              <a:t>Antibiotic Prophylaxis</a:t>
            </a:r>
            <a:r>
              <a:rPr lang="en-US" sz="2000" b="0" i="0" dirty="0">
                <a:effectLst/>
                <a:latin typeface="Helvetica" pitchFamily="2" charset="0"/>
              </a:rPr>
              <a:t> : </a:t>
            </a:r>
            <a:r>
              <a:rPr lang="en-US" b="0" i="0" dirty="0">
                <a:effectLst/>
                <a:latin typeface="Helvetica" pitchFamily="2" charset="0"/>
              </a:rPr>
              <a:t>Prevent recurrent bacterial infections, especially in patients with residual susceptibility despite IgG replacement.</a:t>
            </a:r>
            <a:endParaRPr lang="en-US" dirty="0">
              <a:effectLst/>
              <a:latin typeface="Helvetica" pitchFamily="2" charset="0"/>
            </a:endParaRPr>
          </a:p>
          <a:p>
            <a:r>
              <a:rPr lang="en-US" b="1" dirty="0">
                <a:latin typeface="Helvetica" pitchFamily="2" charset="0"/>
              </a:rPr>
              <a:t>3. Avoid </a:t>
            </a:r>
            <a:r>
              <a:rPr lang="en-US" sz="2000" b="1" i="0" dirty="0">
                <a:effectLst/>
                <a:latin typeface="Helvetica" pitchFamily="2" charset="0"/>
              </a:rPr>
              <a:t>Live attenuated Vaccine </a:t>
            </a:r>
            <a:r>
              <a:rPr lang="en-US" sz="2000" b="0" i="0" dirty="0">
                <a:effectLst/>
                <a:latin typeface="Helvetica" pitchFamily="2" charset="0"/>
              </a:rPr>
              <a:t>(e.g., MMR, rotavirus, oral polio) are contraindicated due to the absence of B-cell-mediated immunity.</a:t>
            </a:r>
            <a:endParaRPr lang="en-US" sz="2300" b="1" dirty="0"/>
          </a:p>
          <a:p>
            <a:endParaRPr lang="en-SA" b="1" dirty="0"/>
          </a:p>
        </p:txBody>
      </p:sp>
    </p:spTree>
    <p:extLst>
      <p:ext uri="{BB962C8B-B14F-4D97-AF65-F5344CB8AC3E}">
        <p14:creationId xmlns:p14="http://schemas.microsoft.com/office/powerpoint/2010/main" val="10012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439" t="18198" r="51447" b="19669"/>
          <a:stretch/>
        </p:blipFill>
        <p:spPr>
          <a:xfrm>
            <a:off x="188259" y="-2"/>
            <a:ext cx="4545106" cy="6321999"/>
          </a:xfrm>
          <a:prstGeom prst="rect">
            <a:avLst/>
          </a:prstGeom>
        </p:spPr>
      </p:pic>
      <p:pic>
        <p:nvPicPr>
          <p:cNvPr id="3" name="Picture 2"/>
          <p:cNvPicPr>
            <a:picLocks noChangeAspect="1"/>
          </p:cNvPicPr>
          <p:nvPr/>
        </p:nvPicPr>
        <p:blipFill rotWithShape="1">
          <a:blip r:embed="rId3"/>
          <a:srcRect l="23129" t="38235" r="51964" b="30515"/>
          <a:stretch/>
        </p:blipFill>
        <p:spPr>
          <a:xfrm>
            <a:off x="4619380" y="1607863"/>
            <a:ext cx="4403596" cy="3106271"/>
          </a:xfrm>
          <a:prstGeom prst="rect">
            <a:avLst/>
          </a:prstGeom>
        </p:spPr>
      </p:pic>
    </p:spTree>
    <p:extLst>
      <p:ext uri="{BB962C8B-B14F-4D97-AF65-F5344CB8AC3E}">
        <p14:creationId xmlns:p14="http://schemas.microsoft.com/office/powerpoint/2010/main" val="2895926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E44C92-7B59-40E8-11C1-86E2ABDD4E0E}"/>
              </a:ext>
            </a:extLst>
          </p:cNvPr>
          <p:cNvPicPr>
            <a:picLocks noGrp="1" noChangeAspect="1"/>
          </p:cNvPicPr>
          <p:nvPr>
            <p:ph idx="1"/>
          </p:nvPr>
        </p:nvPicPr>
        <p:blipFill>
          <a:blip r:embed="rId2"/>
          <a:stretch>
            <a:fillRect/>
          </a:stretch>
        </p:blipFill>
        <p:spPr>
          <a:xfrm>
            <a:off x="750860" y="0"/>
            <a:ext cx="7642280" cy="4507256"/>
          </a:xfrm>
        </p:spPr>
      </p:pic>
      <p:sp>
        <p:nvSpPr>
          <p:cNvPr id="3" name="TextBox 2">
            <a:extLst>
              <a:ext uri="{FF2B5EF4-FFF2-40B4-BE49-F238E27FC236}">
                <a16:creationId xmlns:a16="http://schemas.microsoft.com/office/drawing/2014/main" id="{D976ADF6-DC8F-A3E6-7532-BFD9CCD76F7D}"/>
              </a:ext>
            </a:extLst>
          </p:cNvPr>
          <p:cNvSpPr txBox="1"/>
          <p:nvPr/>
        </p:nvSpPr>
        <p:spPr>
          <a:xfrm>
            <a:off x="1154861" y="4507256"/>
            <a:ext cx="6834277" cy="1477328"/>
          </a:xfrm>
          <a:prstGeom prst="rect">
            <a:avLst/>
          </a:prstGeom>
          <a:noFill/>
        </p:spPr>
        <p:txBody>
          <a:bodyPr wrap="square">
            <a:spAutoFit/>
          </a:bodyPr>
          <a:lstStyle/>
          <a:p>
            <a:r>
              <a:rPr lang="en-US" dirty="0"/>
              <a:t>XLA (Bruton) can be misdiagnosed as </a:t>
            </a:r>
          </a:p>
          <a:p>
            <a:r>
              <a:rPr lang="en-US" dirty="0"/>
              <a:t>transient </a:t>
            </a:r>
            <a:r>
              <a:rPr lang="en-US" dirty="0" err="1"/>
              <a:t>hypogammaglobulinemia</a:t>
            </a:r>
            <a:r>
              <a:rPr lang="en-US" dirty="0"/>
              <a:t> of infancy (THI) because both manifest with high susceptibility to infections occurring at approx. 6 months of age. Differentiation is based on B-cell levels, which are decreased in X-linked (Bruton) agammaglobulinemia and normal in THI.</a:t>
            </a:r>
            <a:endParaRPr lang="en-JO" dirty="0"/>
          </a:p>
        </p:txBody>
      </p:sp>
    </p:spTree>
    <p:extLst>
      <p:ext uri="{BB962C8B-B14F-4D97-AF65-F5344CB8AC3E}">
        <p14:creationId xmlns:p14="http://schemas.microsoft.com/office/powerpoint/2010/main" val="3837652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EE6A-02D9-2619-E300-C5F1CBCB1E21}"/>
              </a:ext>
            </a:extLst>
          </p:cNvPr>
          <p:cNvSpPr>
            <a:spLocks noGrp="1"/>
          </p:cNvSpPr>
          <p:nvPr>
            <p:ph type="title"/>
          </p:nvPr>
        </p:nvSpPr>
        <p:spPr>
          <a:xfrm>
            <a:off x="1068048" y="193655"/>
            <a:ext cx="7543800" cy="1450757"/>
          </a:xfrm>
        </p:spPr>
        <p:txBody>
          <a:bodyPr/>
          <a:lstStyle/>
          <a:p>
            <a:r>
              <a:rPr lang="en-US" sz="4800" b="1" dirty="0">
                <a:solidFill>
                  <a:srgbClr val="FF0000"/>
                </a:solidFill>
              </a:rPr>
              <a:t>C. Common variable immunodeficiency</a:t>
            </a:r>
            <a:endParaRPr lang="en-SA" dirty="0"/>
          </a:p>
        </p:txBody>
      </p:sp>
      <p:sp>
        <p:nvSpPr>
          <p:cNvPr id="3" name="Content Placeholder 2">
            <a:extLst>
              <a:ext uri="{FF2B5EF4-FFF2-40B4-BE49-F238E27FC236}">
                <a16:creationId xmlns:a16="http://schemas.microsoft.com/office/drawing/2014/main" id="{0434B385-F12D-2203-F2BE-775211322324}"/>
              </a:ext>
            </a:extLst>
          </p:cNvPr>
          <p:cNvSpPr>
            <a:spLocks noGrp="1"/>
          </p:cNvSpPr>
          <p:nvPr>
            <p:ph idx="1"/>
          </p:nvPr>
        </p:nvSpPr>
        <p:spPr>
          <a:xfrm>
            <a:off x="800099" y="1915606"/>
            <a:ext cx="7543801" cy="4023360"/>
          </a:xfrm>
        </p:spPr>
        <p:txBody>
          <a:bodyPr/>
          <a:lstStyle/>
          <a:p>
            <a:r>
              <a:rPr lang="ar-SA" b="1" dirty="0">
                <a:latin typeface="Helvetica" pitchFamily="2" charset="0"/>
              </a:rPr>
              <a:t> </a:t>
            </a:r>
            <a:r>
              <a:rPr lang="en-US" b="1" dirty="0">
                <a:latin typeface="Helvetica" pitchFamily="2" charset="0"/>
              </a:rPr>
              <a:t>Definition: </a:t>
            </a:r>
            <a:r>
              <a:rPr lang="en-US" b="0" i="0" dirty="0">
                <a:effectLst/>
                <a:latin typeface="Helvetica" pitchFamily="2" charset="0"/>
              </a:rPr>
              <a:t>primary immunodeficiency with low serum levels of all immunoglobulins despite phenotypically normal B cells</a:t>
            </a:r>
            <a:endParaRPr lang="en-US" dirty="0">
              <a:effectLst/>
              <a:latin typeface="Helvetica" pitchFamily="2" charset="0"/>
            </a:endParaRPr>
          </a:p>
          <a:p>
            <a:r>
              <a:rPr lang="en-US" b="0" i="0" dirty="0">
                <a:effectLst/>
                <a:latin typeface="Helvetica" pitchFamily="2" charset="0"/>
              </a:rPr>
              <a:t>﻿﻿</a:t>
            </a:r>
            <a:r>
              <a:rPr lang="en-US" b="1" i="0" dirty="0">
                <a:effectLst/>
                <a:latin typeface="Helvetica" pitchFamily="2" charset="0"/>
              </a:rPr>
              <a:t>Epidemiology</a:t>
            </a:r>
            <a:r>
              <a:rPr lang="en-US" dirty="0">
                <a:latin typeface="Helvetica" pitchFamily="2" charset="0"/>
              </a:rPr>
              <a:t> :</a:t>
            </a:r>
            <a:endParaRPr lang="en-US" dirty="0">
              <a:effectLst/>
              <a:latin typeface="Helvetica" pitchFamily="2" charset="0"/>
            </a:endParaRPr>
          </a:p>
          <a:p>
            <a:r>
              <a:rPr lang="en-US" b="0" i="0" dirty="0">
                <a:effectLst/>
                <a:latin typeface="Helvetica" pitchFamily="2" charset="0"/>
              </a:rPr>
              <a:t>﻿﻿Gender: both equally </a:t>
            </a:r>
          </a:p>
          <a:p>
            <a:r>
              <a:rPr lang="ko-KR" altLang="en-US" b="0" i="0" dirty="0">
                <a:effectLst/>
                <a:latin typeface="Helvetica" pitchFamily="2" charset="0"/>
              </a:rPr>
              <a:t>﻿﻿</a:t>
            </a:r>
            <a:r>
              <a:rPr lang="en-US" b="0" i="0" dirty="0">
                <a:effectLst/>
                <a:latin typeface="Helvetica" pitchFamily="2" charset="0"/>
              </a:rPr>
              <a:t>Onset: later than other B-cell defects ( symptoms appear during puberty or early adulthood ) </a:t>
            </a:r>
          </a:p>
          <a:p>
            <a:r>
              <a:rPr lang="en-US" b="1" i="0" dirty="0">
                <a:effectLst/>
                <a:latin typeface="Helvetica" pitchFamily="2" charset="0"/>
              </a:rPr>
              <a:t>Etiology</a:t>
            </a:r>
            <a:r>
              <a:rPr lang="en-US" b="0" i="0" dirty="0">
                <a:effectLst/>
                <a:latin typeface="Helvetica" pitchFamily="2" charset="0"/>
              </a:rPr>
              <a:t>: the exact mutation remains </a:t>
            </a:r>
            <a:r>
              <a:rPr lang="en-US" b="1" i="0" dirty="0">
                <a:effectLst/>
                <a:latin typeface="Helvetica" pitchFamily="2" charset="0"/>
              </a:rPr>
              <a:t>UNKNOWN</a:t>
            </a:r>
            <a:r>
              <a:rPr lang="en-US" b="0" i="0" dirty="0">
                <a:effectLst/>
                <a:latin typeface="Helvetica" pitchFamily="2" charset="0"/>
              </a:rPr>
              <a:t> </a:t>
            </a:r>
          </a:p>
          <a:p>
            <a:r>
              <a:rPr lang="en-US" b="1" i="0" dirty="0">
                <a:effectLst/>
                <a:latin typeface="Helvetica" pitchFamily="2" charset="0"/>
              </a:rPr>
              <a:t>Pathophysiology</a:t>
            </a:r>
            <a:r>
              <a:rPr lang="en-US" b="0" i="0" dirty="0">
                <a:effectLst/>
                <a:latin typeface="Helvetica" pitchFamily="2" charset="0"/>
              </a:rPr>
              <a:t>: B cells are phenotypically normal but are </a:t>
            </a:r>
            <a:r>
              <a:rPr lang="en-US" b="0" i="0" dirty="0">
                <a:solidFill>
                  <a:srgbClr val="FF0000"/>
                </a:solidFill>
                <a:effectLst/>
                <a:latin typeface="Helvetica" pitchFamily="2" charset="0"/>
              </a:rPr>
              <a:t>unable to differentiate into</a:t>
            </a:r>
            <a:r>
              <a:rPr lang="en-US" b="0" i="0" dirty="0">
                <a:effectLst/>
                <a:latin typeface="Helvetica" pitchFamily="2" charset="0"/>
              </a:rPr>
              <a:t> plasma cells, resulting in low immunoglobulins of all classes.</a:t>
            </a:r>
            <a:endParaRPr lang="en-US" dirty="0">
              <a:effectLst/>
              <a:latin typeface="Helvetica" pitchFamily="2" charset="0"/>
            </a:endParaRPr>
          </a:p>
          <a:p>
            <a:endParaRPr lang="en-US" dirty="0">
              <a:effectLst/>
              <a:latin typeface="Helvetica" pitchFamily="2" charset="0"/>
            </a:endParaRPr>
          </a:p>
        </p:txBody>
      </p:sp>
    </p:spTree>
    <p:extLst>
      <p:ext uri="{BB962C8B-B14F-4D97-AF65-F5344CB8AC3E}">
        <p14:creationId xmlns:p14="http://schemas.microsoft.com/office/powerpoint/2010/main" val="2111841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99B7-62ED-FB70-B933-E02C886635DC}"/>
              </a:ext>
            </a:extLst>
          </p:cNvPr>
          <p:cNvSpPr>
            <a:spLocks noGrp="1"/>
          </p:cNvSpPr>
          <p:nvPr>
            <p:ph type="title"/>
          </p:nvPr>
        </p:nvSpPr>
        <p:spPr/>
        <p:txBody>
          <a:bodyPr/>
          <a:lstStyle/>
          <a:p>
            <a:r>
              <a:rPr lang="en-US" sz="4800" b="1" dirty="0">
                <a:solidFill>
                  <a:srgbClr val="FF0000"/>
                </a:solidFill>
              </a:rPr>
              <a:t>C. Common variable immunodeficiency</a:t>
            </a:r>
            <a:endParaRPr lang="en-SA" dirty="0"/>
          </a:p>
        </p:txBody>
      </p:sp>
      <p:sp>
        <p:nvSpPr>
          <p:cNvPr id="3" name="Content Placeholder 2">
            <a:extLst>
              <a:ext uri="{FF2B5EF4-FFF2-40B4-BE49-F238E27FC236}">
                <a16:creationId xmlns:a16="http://schemas.microsoft.com/office/drawing/2014/main" id="{D2F7E352-64A1-6CC8-7EDD-49A5CCE629C8}"/>
              </a:ext>
            </a:extLst>
          </p:cNvPr>
          <p:cNvSpPr>
            <a:spLocks noGrp="1"/>
          </p:cNvSpPr>
          <p:nvPr>
            <p:ph idx="1"/>
          </p:nvPr>
        </p:nvSpPr>
        <p:spPr>
          <a:xfrm>
            <a:off x="822959" y="1845734"/>
            <a:ext cx="7543801" cy="4504266"/>
          </a:xfrm>
        </p:spPr>
        <p:txBody>
          <a:bodyPr/>
          <a:lstStyle/>
          <a:p>
            <a:r>
              <a:rPr lang="en-US" b="1" i="0" dirty="0">
                <a:effectLst/>
                <a:latin typeface="Helvetica" pitchFamily="2" charset="0"/>
              </a:rPr>
              <a:t>Clinical features :</a:t>
            </a:r>
            <a:endParaRPr lang="en-US" b="1" dirty="0">
              <a:effectLst/>
              <a:latin typeface="Helvetica" pitchFamily="2" charset="0"/>
            </a:endParaRPr>
          </a:p>
          <a:p>
            <a:r>
              <a:rPr lang="en-US" b="0" i="0" dirty="0">
                <a:effectLst/>
                <a:latin typeface="Helvetica" pitchFamily="2" charset="0"/>
              </a:rPr>
              <a:t>﻿﻿Recurrent pyogenic respiratory infections, e.g., </a:t>
            </a:r>
            <a:r>
              <a:rPr lang="en-US" b="0" i="0" dirty="0" err="1">
                <a:effectLst/>
                <a:latin typeface="Helvetica" pitchFamily="2" charset="0"/>
              </a:rPr>
              <a:t>sinopulmonary</a:t>
            </a:r>
            <a:r>
              <a:rPr lang="en-US" b="0" i="0" dirty="0">
                <a:effectLst/>
                <a:latin typeface="Helvetica" pitchFamily="2" charset="0"/>
              </a:rPr>
              <a:t> infections (in rare cases, </a:t>
            </a:r>
            <a:r>
              <a:rPr lang="en-US" b="0" i="0" dirty="0" err="1">
                <a:effectLst/>
                <a:latin typeface="Helvetica" pitchFamily="2" charset="0"/>
              </a:rPr>
              <a:t>enteroviral</a:t>
            </a:r>
            <a:r>
              <a:rPr lang="en-US" b="0" i="0" dirty="0">
                <a:effectLst/>
                <a:latin typeface="Helvetica" pitchFamily="2" charset="0"/>
              </a:rPr>
              <a:t> meningitis)</a:t>
            </a:r>
            <a:endParaRPr lang="en-US" dirty="0">
              <a:effectLst/>
              <a:latin typeface="Helvetica" pitchFamily="2" charset="0"/>
            </a:endParaRPr>
          </a:p>
          <a:p>
            <a:r>
              <a:rPr lang="en-US" b="1" i="0" dirty="0">
                <a:effectLst/>
                <a:latin typeface="Helvetica" pitchFamily="2" charset="0"/>
              </a:rPr>
              <a:t>Associated with a high risk of</a:t>
            </a:r>
            <a:r>
              <a:rPr lang="en-US" b="0" i="0" dirty="0">
                <a:effectLst/>
                <a:latin typeface="Helvetica" pitchFamily="2" charset="0"/>
              </a:rPr>
              <a:t> : </a:t>
            </a:r>
            <a:r>
              <a:rPr lang="en-US" b="1" i="0" dirty="0">
                <a:effectLst/>
                <a:latin typeface="Helvetica" pitchFamily="2" charset="0"/>
              </a:rPr>
              <a:t> </a:t>
            </a:r>
            <a:r>
              <a:rPr lang="en-US" dirty="0">
                <a:latin typeface="Helvetica" pitchFamily="2" charset="0"/>
              </a:rPr>
              <a:t> </a:t>
            </a:r>
          </a:p>
          <a:p>
            <a:r>
              <a:rPr lang="en-US" dirty="0">
                <a:latin typeface="Helvetica" pitchFamily="2" charset="0"/>
              </a:rPr>
              <a:t>1) </a:t>
            </a:r>
            <a:r>
              <a:rPr lang="en-US" b="0" i="0" dirty="0">
                <a:effectLst/>
                <a:latin typeface="Helvetica" pitchFamily="2" charset="0"/>
              </a:rPr>
              <a:t>lymphoma and gastric cancer</a:t>
            </a:r>
          </a:p>
          <a:p>
            <a:r>
              <a:rPr lang="en-US" dirty="0">
                <a:latin typeface="Helvetica" pitchFamily="2" charset="0"/>
              </a:rPr>
              <a:t>2) </a:t>
            </a:r>
            <a:r>
              <a:rPr lang="en-US" b="0" i="0" dirty="0">
                <a:effectLst/>
                <a:latin typeface="Helvetica" pitchFamily="2" charset="0"/>
              </a:rPr>
              <a:t>autoimmune disorders (e.g., rheumatoid arthritis, autoimmune hemolytic anemia, immune thrombocytopenia, vitiligo)</a:t>
            </a:r>
          </a:p>
          <a:p>
            <a:r>
              <a:rPr lang="en-US" dirty="0">
                <a:latin typeface="Helvetica" pitchFamily="2" charset="0"/>
              </a:rPr>
              <a:t>3) bronchiectasis due to recurrent respiratory infections </a:t>
            </a:r>
            <a:endParaRPr lang="en-US" dirty="0">
              <a:effectLst/>
              <a:latin typeface="Helvetica" pitchFamily="2" charset="0"/>
            </a:endParaRPr>
          </a:p>
          <a:p>
            <a:endParaRPr lang="en-SA" dirty="0"/>
          </a:p>
        </p:txBody>
      </p:sp>
    </p:spTree>
    <p:extLst>
      <p:ext uri="{BB962C8B-B14F-4D97-AF65-F5344CB8AC3E}">
        <p14:creationId xmlns:p14="http://schemas.microsoft.com/office/powerpoint/2010/main" val="4220473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D703F-7584-F371-B3CD-7420E0FCE365}"/>
              </a:ext>
            </a:extLst>
          </p:cNvPr>
          <p:cNvSpPr>
            <a:spLocks noGrp="1"/>
          </p:cNvSpPr>
          <p:nvPr>
            <p:ph idx="1"/>
          </p:nvPr>
        </p:nvSpPr>
        <p:spPr>
          <a:xfrm>
            <a:off x="800099" y="249020"/>
            <a:ext cx="7543801" cy="5869094"/>
          </a:xfrm>
        </p:spPr>
        <p:txBody>
          <a:bodyPr>
            <a:normAutofit/>
          </a:bodyPr>
          <a:lstStyle/>
          <a:p>
            <a:r>
              <a:rPr lang="en-SA" sz="2100"/>
              <a:t>• </a:t>
            </a:r>
            <a:r>
              <a:rPr lang="en-SA" sz="2100" b="1"/>
              <a:t>Diagnosis</a:t>
            </a:r>
            <a:endParaRPr lang="en-US" sz="2100" b="1" dirty="0"/>
          </a:p>
          <a:p>
            <a:r>
              <a:rPr lang="en-SA" sz="2100"/>
              <a:t>1.Quantitative immunoglobulin levels: low levels of IgG, IgA, and IgM</a:t>
            </a:r>
            <a:endParaRPr lang="en-US" sz="2100" dirty="0"/>
          </a:p>
          <a:p>
            <a:r>
              <a:rPr lang="en-SA" sz="2100"/>
              <a:t>2. Peripheral B Cell Count (CD19+ by Flow Cytometry)Shows: Total B cells low, but memory B cells (CD27+), are often more significantly reduced.</a:t>
            </a:r>
            <a:endParaRPr lang="en-US" sz="2100" dirty="0"/>
          </a:p>
          <a:p>
            <a:r>
              <a:rPr lang="en-SA" sz="2100"/>
              <a:t>3. T Cell Count (CD3+) Often normal</a:t>
            </a:r>
            <a:endParaRPr lang="en-US" sz="2100" dirty="0"/>
          </a:p>
          <a:p>
            <a:r>
              <a:rPr lang="en-SA" sz="2100"/>
              <a:t>4. Serum Antibody Titers (Pre- and Post-Vaccination) shows : Impaired response</a:t>
            </a:r>
            <a:endParaRPr lang="en-US" sz="2100" dirty="0"/>
          </a:p>
          <a:p>
            <a:pPr marL="0" indent="0">
              <a:buNone/>
            </a:pPr>
            <a:r>
              <a:rPr lang="en-US" sz="2100" b="1" dirty="0"/>
              <a:t> </a:t>
            </a:r>
            <a:r>
              <a:rPr lang="en-SA" sz="2100"/>
              <a:t>•</a:t>
            </a:r>
            <a:r>
              <a:rPr lang="en-US" sz="2100" b="1" dirty="0"/>
              <a:t> Treatment</a:t>
            </a:r>
            <a:r>
              <a:rPr lang="en-US" sz="2100" dirty="0"/>
              <a:t> </a:t>
            </a:r>
          </a:p>
          <a:p>
            <a:r>
              <a:rPr lang="en-SA" sz="2100"/>
              <a:t>* </a:t>
            </a:r>
            <a:r>
              <a:rPr lang="en-US" sz="2100" dirty="0"/>
              <a:t>Lifelong </a:t>
            </a:r>
            <a:r>
              <a:rPr lang="en-SA" sz="2100"/>
              <a:t>IVIG </a:t>
            </a:r>
            <a:endParaRPr lang="en-US" sz="2100" dirty="0"/>
          </a:p>
          <a:p>
            <a:r>
              <a:rPr lang="en-SA" sz="2100"/>
              <a:t>* </a:t>
            </a:r>
            <a:r>
              <a:rPr lang="en-US" sz="2100" dirty="0"/>
              <a:t>Treat</a:t>
            </a:r>
            <a:r>
              <a:rPr lang="en-SA" sz="2100"/>
              <a:t> </a:t>
            </a:r>
            <a:r>
              <a:rPr lang="en-US" sz="2100" dirty="0"/>
              <a:t>autoimmune conditions </a:t>
            </a:r>
            <a:r>
              <a:rPr lang="en-SA" sz="2100"/>
              <a:t>: </a:t>
            </a:r>
            <a:r>
              <a:rPr lang="en-US" sz="2100" dirty="0"/>
              <a:t>immunosuppressive </a:t>
            </a:r>
            <a:r>
              <a:rPr lang="en-SA" sz="2100"/>
              <a:t>or </a:t>
            </a:r>
            <a:r>
              <a:rPr lang="en-US" sz="2100" dirty="0"/>
              <a:t>corticosteroids</a:t>
            </a:r>
          </a:p>
          <a:p>
            <a:r>
              <a:rPr lang="en-SA" sz="2100"/>
              <a:t>* </a:t>
            </a:r>
            <a:r>
              <a:rPr lang="en-US" sz="2100" dirty="0"/>
              <a:t>Recurrent bacterial infections </a:t>
            </a:r>
            <a:r>
              <a:rPr lang="en-SA" sz="2100"/>
              <a:t>give prophylactic</a:t>
            </a:r>
            <a:r>
              <a:rPr lang="en-US" sz="2100" dirty="0"/>
              <a:t> antibiotics</a:t>
            </a:r>
            <a:endParaRPr lang="en-SA" sz="2100"/>
          </a:p>
        </p:txBody>
      </p:sp>
    </p:spTree>
    <p:extLst>
      <p:ext uri="{BB962C8B-B14F-4D97-AF65-F5344CB8AC3E}">
        <p14:creationId xmlns:p14="http://schemas.microsoft.com/office/powerpoint/2010/main" val="2036106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3558405-6462-DAB2-9C62-01A766F173B9}"/>
              </a:ext>
            </a:extLst>
          </p:cNvPr>
          <p:cNvPicPr>
            <a:picLocks noGrp="1" noChangeAspect="1"/>
          </p:cNvPicPr>
          <p:nvPr>
            <p:ph idx="1"/>
          </p:nvPr>
        </p:nvPicPr>
        <p:blipFill>
          <a:blip r:embed="rId2"/>
          <a:stretch>
            <a:fillRect/>
          </a:stretch>
        </p:blipFill>
        <p:spPr>
          <a:xfrm>
            <a:off x="0" y="1924223"/>
            <a:ext cx="9127443" cy="3009553"/>
          </a:xfrm>
        </p:spPr>
      </p:pic>
    </p:spTree>
    <p:extLst>
      <p:ext uri="{BB962C8B-B14F-4D97-AF65-F5344CB8AC3E}">
        <p14:creationId xmlns:p14="http://schemas.microsoft.com/office/powerpoint/2010/main" val="839639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45" y="228600"/>
            <a:ext cx="8229600" cy="1143000"/>
          </a:xfrm>
        </p:spPr>
        <p:txBody>
          <a:bodyPr>
            <a:normAutofit/>
          </a:bodyPr>
          <a:lstStyle/>
          <a:p>
            <a:r>
              <a:rPr lang="en-US" b="1" dirty="0">
                <a:solidFill>
                  <a:srgbClr val="FF0000"/>
                </a:solidFill>
              </a:rPr>
              <a:t>D. Hyper-IgM syndrome </a:t>
            </a:r>
          </a:p>
        </p:txBody>
      </p:sp>
      <p:sp>
        <p:nvSpPr>
          <p:cNvPr id="3" name="Content Placeholder 2"/>
          <p:cNvSpPr>
            <a:spLocks noGrp="1"/>
          </p:cNvSpPr>
          <p:nvPr>
            <p:ph idx="1"/>
          </p:nvPr>
        </p:nvSpPr>
        <p:spPr>
          <a:xfrm>
            <a:off x="2345" y="1828800"/>
            <a:ext cx="9144000" cy="5715000"/>
          </a:xfrm>
        </p:spPr>
        <p:txBody>
          <a:bodyPr>
            <a:normAutofit/>
          </a:bodyPr>
          <a:lstStyle/>
          <a:p>
            <a:r>
              <a:rPr lang="en-US" sz="2200" b="1" dirty="0"/>
              <a:t>It is characterized by a </a:t>
            </a:r>
            <a:r>
              <a:rPr lang="en-US" sz="2200" b="1" dirty="0">
                <a:solidFill>
                  <a:srgbClr val="FF0000"/>
                </a:solidFill>
              </a:rPr>
              <a:t>class-switching defect of Th cells.</a:t>
            </a:r>
          </a:p>
          <a:p>
            <a:r>
              <a:rPr lang="en-US" sz="2200" dirty="0">
                <a:solidFill>
                  <a:srgbClr val="FF0000"/>
                </a:solidFill>
              </a:rPr>
              <a:t>X-linked</a:t>
            </a:r>
            <a:r>
              <a:rPr lang="en-US" sz="2200" dirty="0"/>
              <a:t> recessive: most common type, due to </a:t>
            </a:r>
            <a:r>
              <a:rPr lang="en-US" sz="2200" dirty="0">
                <a:solidFill>
                  <a:srgbClr val="FF0000"/>
                </a:solidFill>
              </a:rPr>
              <a:t>defective CD40 receptor (CD L) </a:t>
            </a:r>
            <a:r>
              <a:rPr lang="en-US" sz="2200" dirty="0"/>
              <a:t>on T cells resulting in abnormal interaction between CD4 T cells and B cells</a:t>
            </a:r>
          </a:p>
          <a:p>
            <a:r>
              <a:rPr lang="en-US" sz="2200" dirty="0"/>
              <a:t>AR: less common, defect of </a:t>
            </a:r>
            <a:r>
              <a:rPr lang="en-US" sz="2200" dirty="0">
                <a:solidFill>
                  <a:srgbClr val="FF0000"/>
                </a:solidFill>
              </a:rPr>
              <a:t>CD40</a:t>
            </a:r>
            <a:r>
              <a:rPr lang="en-US" sz="2200" dirty="0"/>
              <a:t> synthesis on B cells</a:t>
            </a:r>
            <a:endParaRPr lang="en-US" sz="2200" b="1" dirty="0"/>
          </a:p>
          <a:p>
            <a:r>
              <a:rPr lang="en-US" sz="2200" b="1" dirty="0"/>
              <a:t>Clinical presentation :</a:t>
            </a:r>
          </a:p>
          <a:p>
            <a:pPr marL="514350" indent="-514350">
              <a:buFont typeface="+mj-lt"/>
              <a:buAutoNum type="arabicPeriod"/>
            </a:pPr>
            <a:r>
              <a:rPr lang="en-US" sz="2200" dirty="0"/>
              <a:t>Recurrent sinopulmonary infections (commonly Pneumocystis jirovecii and Histoplasma) Cryptosporidium enteritis, CMV hepatitis Failure to thrive </a:t>
            </a:r>
          </a:p>
          <a:p>
            <a:pPr marL="514350" indent="-514350">
              <a:buFont typeface="+mj-lt"/>
              <a:buAutoNum type="arabicPeriod"/>
            </a:pPr>
            <a:r>
              <a:rPr lang="en-US" sz="2200" dirty="0"/>
              <a:t>Recurrent </a:t>
            </a:r>
            <a:r>
              <a:rPr lang="en-US" sz="2200" dirty="0" err="1"/>
              <a:t>sinubacterial</a:t>
            </a:r>
            <a:r>
              <a:rPr lang="en-US" sz="2200" dirty="0"/>
              <a:t> infections, respiratory infections, encapsulated bacteria Enteroviruses, Giardia </a:t>
            </a:r>
            <a:r>
              <a:rPr lang="en-US" sz="2200" dirty="0" err="1"/>
              <a:t>lambia</a:t>
            </a:r>
            <a:endParaRPr lang="en-US" sz="2200" dirty="0"/>
          </a:p>
          <a:p>
            <a:pPr marL="514350" indent="-514350">
              <a:buFont typeface="+mj-lt"/>
              <a:buAutoNum type="arabicPeriod"/>
            </a:pPr>
            <a:r>
              <a:rPr lang="en-US" sz="2200" dirty="0"/>
              <a:t>Neutropenia in 50%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solidFill>
                  <a:srgbClr val="FF0000"/>
                </a:solidFill>
              </a:rPr>
              <a:t>D. Hyper-IgM syndrome </a:t>
            </a:r>
          </a:p>
        </p:txBody>
      </p:sp>
      <p:sp>
        <p:nvSpPr>
          <p:cNvPr id="3" name="Content Placeholder 2"/>
          <p:cNvSpPr>
            <a:spLocks noGrp="1"/>
          </p:cNvSpPr>
          <p:nvPr>
            <p:ph idx="1"/>
          </p:nvPr>
        </p:nvSpPr>
        <p:spPr>
          <a:xfrm>
            <a:off x="587326" y="1905000"/>
            <a:ext cx="7969348" cy="5715000"/>
          </a:xfrm>
        </p:spPr>
        <p:txBody>
          <a:bodyPr>
            <a:normAutofit/>
          </a:bodyPr>
          <a:lstStyle/>
          <a:p>
            <a:pPr marL="0" indent="0">
              <a:buNone/>
            </a:pPr>
            <a:r>
              <a:rPr lang="en-US" dirty="0"/>
              <a:t>    </a:t>
            </a:r>
            <a:r>
              <a:rPr lang="en-US" sz="2600" b="1" dirty="0"/>
              <a:t>Diagnosis : </a:t>
            </a:r>
          </a:p>
          <a:p>
            <a:pPr marL="514350" indent="-514350">
              <a:buFont typeface="+mj-lt"/>
              <a:buAutoNum type="arabicPeriod"/>
            </a:pPr>
            <a:r>
              <a:rPr lang="en-US" sz="2600" dirty="0"/>
              <a:t>↓ IgG, IgA, </a:t>
            </a:r>
            <a:r>
              <a:rPr lang="en-US" sz="2600" dirty="0" err="1"/>
              <a:t>IgE</a:t>
            </a:r>
            <a:r>
              <a:rPr lang="en-US" sz="2600" dirty="0"/>
              <a:t>,</a:t>
            </a:r>
            <a:r>
              <a:rPr lang="en-US" sz="2600" b="1" dirty="0">
                <a:solidFill>
                  <a:srgbClr val="FF0000"/>
                </a:solidFill>
              </a:rPr>
              <a:t>↑ IgM </a:t>
            </a:r>
          </a:p>
          <a:p>
            <a:endParaRPr lang="en-US" sz="2600" b="1" dirty="0"/>
          </a:p>
          <a:p>
            <a:r>
              <a:rPr lang="en-US" sz="2600" b="1" dirty="0"/>
              <a:t>Treatment :</a:t>
            </a:r>
          </a:p>
          <a:p>
            <a:pPr marL="514350" indent="-514350">
              <a:buFont typeface="+mj-lt"/>
              <a:buAutoNum type="arabicPeriod"/>
            </a:pPr>
            <a:r>
              <a:rPr lang="en-US" sz="2600" dirty="0"/>
              <a:t>IVIG </a:t>
            </a:r>
          </a:p>
          <a:p>
            <a:pPr marL="514350" indent="-514350">
              <a:buFont typeface="+mj-lt"/>
              <a:buAutoNum type="arabicPeriod"/>
            </a:pPr>
            <a:r>
              <a:rPr lang="en-US" sz="2600" dirty="0"/>
              <a:t>Prophylactic antibiotics for Pneumocystis </a:t>
            </a:r>
            <a:r>
              <a:rPr lang="en-US" sz="2600" dirty="0" err="1"/>
              <a:t>jirovecii</a:t>
            </a:r>
            <a:endParaRPr lang="en-US" sz="2600" dirty="0"/>
          </a:p>
          <a:p>
            <a:pPr marL="514350" indent="-514350">
              <a:buFont typeface="+mj-lt"/>
              <a:buAutoNum type="arabicPeriod"/>
            </a:pPr>
            <a:r>
              <a:rPr lang="en-US" sz="2600" dirty="0"/>
              <a:t>Recombinant human G-CSF for neutropenia</a:t>
            </a:r>
          </a:p>
          <a:p>
            <a:pPr marL="514350" indent="-514350">
              <a:buFont typeface="+mj-lt"/>
              <a:buAutoNum type="arabicPeriod"/>
            </a:pPr>
            <a:r>
              <a:rPr lang="en-US" sz="2600" dirty="0"/>
              <a:t>Stem cell transplantation may be curative.</a:t>
            </a:r>
          </a:p>
        </p:txBody>
      </p:sp>
    </p:spTree>
    <p:extLst>
      <p:ext uri="{BB962C8B-B14F-4D97-AF65-F5344CB8AC3E}">
        <p14:creationId xmlns:p14="http://schemas.microsoft.com/office/powerpoint/2010/main" val="279181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 switch recombination/isot and more Flashcards | Memorang">
            <a:extLst>
              <a:ext uri="{FF2B5EF4-FFF2-40B4-BE49-F238E27FC236}">
                <a16:creationId xmlns:a16="http://schemas.microsoft.com/office/drawing/2014/main" id="{F1986DF4-BDCC-4929-9567-AACA1E389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647825"/>
            <a:ext cx="752475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1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23BE-EABB-4D58-8392-0709FB200920}"/>
              </a:ext>
            </a:extLst>
          </p:cNvPr>
          <p:cNvSpPr>
            <a:spLocks noGrp="1"/>
          </p:cNvSpPr>
          <p:nvPr>
            <p:ph type="title"/>
          </p:nvPr>
        </p:nvSpPr>
        <p:spPr>
          <a:xfrm>
            <a:off x="68701" y="152400"/>
            <a:ext cx="8991600" cy="1450757"/>
          </a:xfrm>
        </p:spPr>
        <p:txBody>
          <a:bodyPr>
            <a:noAutofit/>
          </a:bodyPr>
          <a:lstStyle/>
          <a:p>
            <a:r>
              <a:rPr lang="en-US" sz="4500" b="1" dirty="0">
                <a:solidFill>
                  <a:srgbClr val="FF0000"/>
                </a:solidFill>
              </a:rPr>
              <a:t>2) Congenital T-cell immunodeficiencies and Mixed disorders</a:t>
            </a:r>
          </a:p>
        </p:txBody>
      </p:sp>
      <p:sp>
        <p:nvSpPr>
          <p:cNvPr id="3" name="Content Placeholder 2">
            <a:extLst>
              <a:ext uri="{FF2B5EF4-FFF2-40B4-BE49-F238E27FC236}">
                <a16:creationId xmlns:a16="http://schemas.microsoft.com/office/drawing/2014/main" id="{E24AF108-ADFE-4487-9A79-64A713ABB21A}"/>
              </a:ext>
            </a:extLst>
          </p:cNvPr>
          <p:cNvSpPr>
            <a:spLocks noGrp="1"/>
          </p:cNvSpPr>
          <p:nvPr>
            <p:ph idx="1"/>
          </p:nvPr>
        </p:nvSpPr>
        <p:spPr>
          <a:xfrm>
            <a:off x="133472" y="1752600"/>
            <a:ext cx="8862059" cy="4478866"/>
          </a:xfrm>
        </p:spPr>
        <p:txBody>
          <a:bodyPr>
            <a:normAutofit fontScale="25000" lnSpcReduction="20000"/>
          </a:bodyPr>
          <a:lstStyle/>
          <a:p>
            <a:r>
              <a:rPr lang="en-US" sz="9600" b="1" dirty="0">
                <a:solidFill>
                  <a:srgbClr val="FF0000"/>
                </a:solidFill>
              </a:rPr>
              <a:t>Early</a:t>
            </a:r>
            <a:r>
              <a:rPr lang="en-US" sz="9600" b="1" dirty="0"/>
              <a:t> onset (before 6 months)</a:t>
            </a:r>
          </a:p>
          <a:p>
            <a:endParaRPr lang="en-US" sz="3200" dirty="0">
              <a:solidFill>
                <a:srgbClr val="FF0000"/>
              </a:solidFill>
            </a:endParaRPr>
          </a:p>
          <a:p>
            <a:r>
              <a:rPr lang="en-US" sz="9600" dirty="0"/>
              <a:t>Characteristic infections: </a:t>
            </a:r>
          </a:p>
          <a:p>
            <a:pPr marL="514350" indent="-514350">
              <a:buFont typeface="+mj-lt"/>
              <a:buAutoNum type="arabicPeriod"/>
            </a:pPr>
            <a:r>
              <a:rPr lang="en-US" sz="9600" dirty="0"/>
              <a:t>Viral infections: EBV, CMV, HSV, VZV</a:t>
            </a:r>
          </a:p>
          <a:p>
            <a:pPr marL="514350" indent="-514350">
              <a:buFont typeface="+mj-lt"/>
              <a:buAutoNum type="arabicPeriod"/>
            </a:pPr>
            <a:r>
              <a:rPr lang="en-US" sz="9600" dirty="0"/>
              <a:t>Fungal infections: Aspergillus, Candida, Pneumocystis </a:t>
            </a:r>
            <a:r>
              <a:rPr lang="en-US" sz="9600" dirty="0" err="1"/>
              <a:t>jirovecii</a:t>
            </a:r>
            <a:endParaRPr lang="en-US" sz="9600" dirty="0"/>
          </a:p>
          <a:p>
            <a:pPr marL="514350" indent="-514350">
              <a:buFont typeface="+mj-lt"/>
              <a:buAutoNum type="arabicPeriod"/>
            </a:pPr>
            <a:r>
              <a:rPr lang="en-US" sz="9600" dirty="0"/>
              <a:t>Bacterial: Salmonella, Syphilis, T.B</a:t>
            </a:r>
          </a:p>
          <a:p>
            <a:pPr marL="514350" indent="-514350">
              <a:buFont typeface="+mj-lt"/>
              <a:buAutoNum type="arabicPeriod"/>
            </a:pPr>
            <a:r>
              <a:rPr lang="en-US" sz="9600" dirty="0"/>
              <a:t>Protozoa: Toxoplasmosis, cryptosporidium </a:t>
            </a:r>
          </a:p>
          <a:p>
            <a:pPr marL="514350" indent="-514350">
              <a:buFont typeface="+mj-lt"/>
              <a:buAutoNum type="arabicPeriod"/>
            </a:pPr>
            <a:endParaRPr lang="en-US" sz="2800" dirty="0"/>
          </a:p>
          <a:p>
            <a:r>
              <a:rPr lang="en-US" sz="9600" dirty="0"/>
              <a:t>Low absolute lymphocytic count (</a:t>
            </a:r>
            <a:r>
              <a:rPr lang="en-US" sz="9600" dirty="0">
                <a:solidFill>
                  <a:srgbClr val="FF0000"/>
                </a:solidFill>
              </a:rPr>
              <a:t>ALC</a:t>
            </a:r>
            <a:r>
              <a:rPr lang="en-US" sz="9600" dirty="0"/>
              <a:t>) is characteristic</a:t>
            </a:r>
          </a:p>
          <a:p>
            <a:r>
              <a:rPr lang="en-US" sz="9600" dirty="0"/>
              <a:t>Low CD3</a:t>
            </a:r>
            <a:r>
              <a:rPr lang="en-US" sz="9600" dirty="0">
                <a:solidFill>
                  <a:srgbClr val="FF0000"/>
                </a:solidFill>
              </a:rPr>
              <a:t>, CD4, CD8</a:t>
            </a:r>
          </a:p>
          <a:p>
            <a:endParaRPr lang="en-US" dirty="0">
              <a:solidFill>
                <a:srgbClr val="FF0000"/>
              </a:solidFill>
            </a:endParaRPr>
          </a:p>
          <a:p>
            <a:r>
              <a:rPr lang="en-US" sz="9600" dirty="0"/>
              <a:t>No induration response after </a:t>
            </a:r>
            <a:r>
              <a:rPr lang="en-US" sz="9600" dirty="0" err="1"/>
              <a:t>C.albican</a:t>
            </a:r>
            <a:r>
              <a:rPr lang="en-US" sz="9600" dirty="0"/>
              <a:t> intradermal test</a:t>
            </a:r>
          </a:p>
          <a:p>
            <a:endParaRPr lang="en-US" dirty="0"/>
          </a:p>
          <a:p>
            <a:pPr marL="0" indent="0">
              <a:buNone/>
            </a:pPr>
            <a:endParaRPr lang="en-US" dirty="0"/>
          </a:p>
        </p:txBody>
      </p:sp>
    </p:spTree>
    <p:extLst>
      <p:ext uri="{BB962C8B-B14F-4D97-AF65-F5344CB8AC3E}">
        <p14:creationId xmlns:p14="http://schemas.microsoft.com/office/powerpoint/2010/main" val="3168854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77" y="266700"/>
            <a:ext cx="8273845" cy="1143000"/>
          </a:xfrm>
        </p:spPr>
        <p:txBody>
          <a:bodyPr>
            <a:normAutofit/>
          </a:bodyPr>
          <a:lstStyle/>
          <a:p>
            <a:r>
              <a:rPr lang="en-US" b="1" dirty="0">
                <a:solidFill>
                  <a:srgbClr val="FF0000"/>
                </a:solidFill>
              </a:rPr>
              <a:t>A. </a:t>
            </a:r>
            <a:r>
              <a:rPr lang="en-US" b="1" dirty="0" err="1">
                <a:solidFill>
                  <a:srgbClr val="FF0000"/>
                </a:solidFill>
              </a:rPr>
              <a:t>DiGeorge</a:t>
            </a:r>
            <a:r>
              <a:rPr lang="en-US" b="1" dirty="0">
                <a:solidFill>
                  <a:srgbClr val="FF0000"/>
                </a:solidFill>
              </a:rPr>
              <a:t> syndrome</a:t>
            </a:r>
          </a:p>
        </p:txBody>
      </p:sp>
      <p:sp>
        <p:nvSpPr>
          <p:cNvPr id="3" name="Content Placeholder 2"/>
          <p:cNvSpPr>
            <a:spLocks noGrp="1"/>
          </p:cNvSpPr>
          <p:nvPr>
            <p:ph idx="1"/>
          </p:nvPr>
        </p:nvSpPr>
        <p:spPr>
          <a:xfrm>
            <a:off x="0" y="1905000"/>
            <a:ext cx="5334000" cy="4114800"/>
          </a:xfrm>
        </p:spPr>
        <p:txBody>
          <a:bodyPr>
            <a:normAutofit/>
          </a:bodyPr>
          <a:lstStyle/>
          <a:p>
            <a:r>
              <a:rPr lang="en-US" sz="3000" b="1" dirty="0">
                <a:solidFill>
                  <a:srgbClr val="FF0000"/>
                </a:solidFill>
              </a:rPr>
              <a:t>Autosomal dominant</a:t>
            </a:r>
            <a:r>
              <a:rPr lang="en-US" sz="3000" dirty="0"/>
              <a:t>; microdeletion at chromosome 22 </a:t>
            </a:r>
            <a:r>
              <a:rPr lang="en-US" sz="3000" dirty="0">
                <a:solidFill>
                  <a:srgbClr val="FF0000"/>
                </a:solidFill>
              </a:rPr>
              <a:t>(22q11.2</a:t>
            </a:r>
            <a:r>
              <a:rPr lang="en-US" sz="3000" dirty="0"/>
              <a:t>), resulting in defective development of the </a:t>
            </a:r>
            <a:r>
              <a:rPr lang="en-US" sz="3000" dirty="0">
                <a:solidFill>
                  <a:srgbClr val="FF0000"/>
                </a:solidFill>
              </a:rPr>
              <a:t>third and fourth pharyngeal pouches </a:t>
            </a:r>
            <a:r>
              <a:rPr lang="en-US" sz="3000" dirty="0"/>
              <a:t>leading to </a:t>
            </a:r>
            <a:r>
              <a:rPr lang="en-US" sz="3000" dirty="0">
                <a:solidFill>
                  <a:srgbClr val="FF0000"/>
                </a:solidFill>
              </a:rPr>
              <a:t>hypoplastic thymus and parathyroids </a:t>
            </a:r>
          </a:p>
          <a:p>
            <a:endParaRPr lang="en-US" b="1" dirty="0"/>
          </a:p>
        </p:txBody>
      </p:sp>
      <p:pic>
        <p:nvPicPr>
          <p:cNvPr id="4" name="Picture 3" descr="2.jpg"/>
          <p:cNvPicPr>
            <a:picLocks noChangeAspect="1"/>
          </p:cNvPicPr>
          <p:nvPr/>
        </p:nvPicPr>
        <p:blipFill>
          <a:blip r:embed="rId3" cstate="print"/>
          <a:stretch>
            <a:fillRect/>
          </a:stretch>
        </p:blipFill>
        <p:spPr>
          <a:xfrm>
            <a:off x="5334000" y="2019300"/>
            <a:ext cx="3656115" cy="3886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t>Classification </a:t>
            </a:r>
            <a:endParaRPr lang="en-GB" sz="6600" b="1" dirty="0"/>
          </a:p>
        </p:txBody>
      </p:sp>
      <p:sp>
        <p:nvSpPr>
          <p:cNvPr id="3" name="Text Placeholder 2"/>
          <p:cNvSpPr>
            <a:spLocks noGrp="1"/>
          </p:cNvSpPr>
          <p:nvPr>
            <p:ph type="body" idx="1"/>
          </p:nvPr>
        </p:nvSpPr>
        <p:spPr>
          <a:xfrm>
            <a:off x="497541" y="1846052"/>
            <a:ext cx="4165899" cy="736282"/>
          </a:xfrm>
        </p:spPr>
        <p:txBody>
          <a:bodyPr>
            <a:noAutofit/>
          </a:bodyPr>
          <a:lstStyle/>
          <a:p>
            <a:r>
              <a:rPr lang="en-US" sz="2400" b="1" i="1" dirty="0"/>
              <a:t>Primary immunodeficiency</a:t>
            </a:r>
            <a:endParaRPr lang="en-GB" sz="2400" b="1" i="1" dirty="0"/>
          </a:p>
        </p:txBody>
      </p:sp>
      <p:sp>
        <p:nvSpPr>
          <p:cNvPr id="4" name="Content Placeholder 3"/>
          <p:cNvSpPr>
            <a:spLocks noGrp="1"/>
          </p:cNvSpPr>
          <p:nvPr>
            <p:ph sz="half" idx="2"/>
          </p:nvPr>
        </p:nvSpPr>
        <p:spPr/>
        <p:txBody>
          <a:bodyPr/>
          <a:lstStyle/>
          <a:p>
            <a:r>
              <a:rPr lang="en-US" sz="2400" dirty="0"/>
              <a:t>Mostly hereditary, determined by genetics.</a:t>
            </a:r>
          </a:p>
          <a:p>
            <a:r>
              <a:rPr lang="en-US" sz="2400" dirty="0"/>
              <a:t>LESS common</a:t>
            </a:r>
          </a:p>
          <a:p>
            <a:endParaRPr lang="en-GB" dirty="0"/>
          </a:p>
        </p:txBody>
      </p:sp>
      <p:sp>
        <p:nvSpPr>
          <p:cNvPr id="5" name="Text Placeholder 4"/>
          <p:cNvSpPr>
            <a:spLocks noGrp="1"/>
          </p:cNvSpPr>
          <p:nvPr>
            <p:ph type="body" sz="quarter" idx="3"/>
          </p:nvPr>
        </p:nvSpPr>
        <p:spPr>
          <a:xfrm>
            <a:off x="4663440" y="1846052"/>
            <a:ext cx="4628478" cy="736282"/>
          </a:xfrm>
        </p:spPr>
        <p:txBody>
          <a:bodyPr>
            <a:noAutofit/>
          </a:bodyPr>
          <a:lstStyle/>
          <a:p>
            <a:r>
              <a:rPr lang="en-US" sz="2400" b="1" dirty="0"/>
              <a:t>Secondary immunodeficiency</a:t>
            </a:r>
            <a:endParaRPr lang="en-GB" sz="2400" b="1" dirty="0"/>
          </a:p>
        </p:txBody>
      </p:sp>
      <p:sp>
        <p:nvSpPr>
          <p:cNvPr id="6" name="Content Placeholder 5"/>
          <p:cNvSpPr>
            <a:spLocks noGrp="1"/>
          </p:cNvSpPr>
          <p:nvPr>
            <p:ph sz="quarter" idx="4"/>
          </p:nvPr>
        </p:nvSpPr>
        <p:spPr/>
        <p:txBody>
          <a:bodyPr>
            <a:noAutofit/>
          </a:bodyPr>
          <a:lstStyle/>
          <a:p>
            <a:r>
              <a:rPr lang="en-US" sz="2400" dirty="0"/>
              <a:t>Mostly environmental; underlying disease states, medications, injury, previous surgical procedures and prematurity.</a:t>
            </a:r>
          </a:p>
          <a:p>
            <a:r>
              <a:rPr lang="en-US" sz="2400" dirty="0"/>
              <a:t>MORE common</a:t>
            </a:r>
          </a:p>
          <a:p>
            <a:r>
              <a:rPr lang="en-US" sz="2400" dirty="0"/>
              <a:t>Common examples: HIV/AIDS, DM, malignancy, immunosuppressive drugs</a:t>
            </a:r>
          </a:p>
          <a:p>
            <a:endParaRPr lang="en-US" sz="2400" dirty="0"/>
          </a:p>
        </p:txBody>
      </p:sp>
    </p:spTree>
    <p:extLst>
      <p:ext uri="{BB962C8B-B14F-4D97-AF65-F5344CB8AC3E}">
        <p14:creationId xmlns:p14="http://schemas.microsoft.com/office/powerpoint/2010/main" val="1296282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A9C75-7EDB-44CD-8123-5685CE411FFF}"/>
              </a:ext>
            </a:extLst>
          </p:cNvPr>
          <p:cNvSpPr>
            <a:spLocks noGrp="1"/>
          </p:cNvSpPr>
          <p:nvPr>
            <p:ph type="title"/>
          </p:nvPr>
        </p:nvSpPr>
        <p:spPr/>
        <p:txBody>
          <a:bodyPr>
            <a:normAutofit/>
          </a:bodyPr>
          <a:lstStyle/>
          <a:p>
            <a:r>
              <a:rPr lang="en-US" sz="5500" b="1" dirty="0">
                <a:solidFill>
                  <a:srgbClr val="FF0000"/>
                </a:solidFill>
              </a:rPr>
              <a:t>CATCH 22</a:t>
            </a:r>
            <a:endParaRPr lang="en-US" sz="5500" dirty="0"/>
          </a:p>
        </p:txBody>
      </p:sp>
      <p:sp>
        <p:nvSpPr>
          <p:cNvPr id="3" name="Content Placeholder 2">
            <a:extLst>
              <a:ext uri="{FF2B5EF4-FFF2-40B4-BE49-F238E27FC236}">
                <a16:creationId xmlns:a16="http://schemas.microsoft.com/office/drawing/2014/main" id="{1F29AF78-C71A-46CC-A2A2-0187C9ED435D}"/>
              </a:ext>
            </a:extLst>
          </p:cNvPr>
          <p:cNvSpPr>
            <a:spLocks noGrp="1"/>
          </p:cNvSpPr>
          <p:nvPr>
            <p:ph idx="1"/>
          </p:nvPr>
        </p:nvSpPr>
        <p:spPr>
          <a:xfrm>
            <a:off x="563880" y="1905000"/>
            <a:ext cx="8061960" cy="4326466"/>
          </a:xfrm>
        </p:spPr>
        <p:txBody>
          <a:bodyPr>
            <a:normAutofit fontScale="92500"/>
          </a:bodyPr>
          <a:lstStyle/>
          <a:p>
            <a:pPr marL="514350" indent="-514350">
              <a:buAutoNum type="arabicPeriod"/>
            </a:pPr>
            <a:r>
              <a:rPr lang="en-US" sz="2700" dirty="0">
                <a:solidFill>
                  <a:srgbClr val="FF0000"/>
                </a:solidFill>
              </a:rPr>
              <a:t>C</a:t>
            </a:r>
            <a:r>
              <a:rPr lang="en-US" sz="2700" dirty="0"/>
              <a:t>ardiac anomalies </a:t>
            </a:r>
            <a:r>
              <a:rPr lang="en-US" sz="2700" dirty="0" err="1"/>
              <a:t>Conotruncal</a:t>
            </a:r>
            <a:r>
              <a:rPr lang="en-US" sz="2700" dirty="0"/>
              <a:t> abnormalities (e.g., </a:t>
            </a:r>
            <a:r>
              <a:rPr lang="en-US" sz="2700" dirty="0">
                <a:solidFill>
                  <a:srgbClr val="FF0000"/>
                </a:solidFill>
              </a:rPr>
              <a:t>tetralogy</a:t>
            </a:r>
            <a:r>
              <a:rPr lang="en-US" sz="2700" dirty="0"/>
              <a:t> of Fallot or persistent truncus arteriosus) Ventricular septal defect (VSD) Atrial septal defect (ASD) </a:t>
            </a:r>
          </a:p>
          <a:p>
            <a:pPr marL="514350" indent="-514350">
              <a:buAutoNum type="arabicPeriod"/>
            </a:pPr>
            <a:r>
              <a:rPr lang="en-US" sz="2700" dirty="0">
                <a:solidFill>
                  <a:srgbClr val="FF0000"/>
                </a:solidFill>
              </a:rPr>
              <a:t>A</a:t>
            </a:r>
            <a:r>
              <a:rPr lang="en-US" sz="2700" dirty="0"/>
              <a:t>nomalous face: low set ears, hypertelorism, downward slanting of palpebral fissure, short smooth philtrum, fish mouth</a:t>
            </a:r>
          </a:p>
          <a:p>
            <a:pPr marL="514350" indent="-514350">
              <a:buAutoNum type="arabicPeriod"/>
            </a:pPr>
            <a:r>
              <a:rPr lang="en-US" sz="2700" dirty="0">
                <a:solidFill>
                  <a:srgbClr val="FF0000"/>
                </a:solidFill>
              </a:rPr>
              <a:t>T</a:t>
            </a:r>
            <a:r>
              <a:rPr lang="en-US" sz="2700" dirty="0"/>
              <a:t>hymus aplasia/hypoplasia: recurrent infections (viral/fungal/PCP pneumonia) due to T-cell deficiency</a:t>
            </a:r>
          </a:p>
          <a:p>
            <a:pPr marL="514350" indent="-514350">
              <a:buAutoNum type="arabicPeriod"/>
            </a:pPr>
            <a:r>
              <a:rPr lang="en-US" sz="2700" dirty="0">
                <a:solidFill>
                  <a:srgbClr val="FF0000"/>
                </a:solidFill>
              </a:rPr>
              <a:t>C</a:t>
            </a:r>
            <a:r>
              <a:rPr lang="en-US" sz="2700" dirty="0"/>
              <a:t>left palate </a:t>
            </a:r>
          </a:p>
          <a:p>
            <a:pPr marL="514350" indent="-514350">
              <a:buAutoNum type="arabicPeriod"/>
            </a:pPr>
            <a:r>
              <a:rPr lang="en-US" sz="2700" dirty="0">
                <a:solidFill>
                  <a:srgbClr val="FF0000"/>
                </a:solidFill>
              </a:rPr>
              <a:t>H</a:t>
            </a:r>
            <a:r>
              <a:rPr lang="en-US" sz="2700" dirty="0"/>
              <a:t>ypoparathyroidism: hypocalcemia with tetany </a:t>
            </a:r>
          </a:p>
          <a:p>
            <a:endParaRPr lang="en-US" dirty="0"/>
          </a:p>
        </p:txBody>
      </p:sp>
    </p:spTree>
    <p:extLst>
      <p:ext uri="{BB962C8B-B14F-4D97-AF65-F5344CB8AC3E}">
        <p14:creationId xmlns:p14="http://schemas.microsoft.com/office/powerpoint/2010/main" val="1251690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04800"/>
            <a:ext cx="7543800" cy="1450757"/>
          </a:xfrm>
        </p:spPr>
        <p:txBody>
          <a:bodyPr>
            <a:normAutofit/>
          </a:bodyPr>
          <a:lstStyle/>
          <a:p>
            <a:r>
              <a:rPr lang="en-US" b="1" dirty="0">
                <a:solidFill>
                  <a:srgbClr val="FF0000"/>
                </a:solidFill>
              </a:rPr>
              <a:t>A. </a:t>
            </a:r>
            <a:r>
              <a:rPr lang="en-US" b="1" dirty="0" err="1">
                <a:solidFill>
                  <a:srgbClr val="FF0000"/>
                </a:solidFill>
              </a:rPr>
              <a:t>DiGeorge</a:t>
            </a:r>
            <a:r>
              <a:rPr lang="en-US" b="1" dirty="0">
                <a:solidFill>
                  <a:srgbClr val="FF0000"/>
                </a:solidFill>
              </a:rPr>
              <a:t> syndrome</a:t>
            </a:r>
            <a:endParaRPr lang="en-US" dirty="0"/>
          </a:p>
        </p:txBody>
      </p:sp>
      <p:sp>
        <p:nvSpPr>
          <p:cNvPr id="3" name="Content Placeholder 2"/>
          <p:cNvSpPr>
            <a:spLocks noGrp="1"/>
          </p:cNvSpPr>
          <p:nvPr>
            <p:ph idx="1"/>
          </p:nvPr>
        </p:nvSpPr>
        <p:spPr>
          <a:xfrm>
            <a:off x="304799" y="1295400"/>
            <a:ext cx="8762999" cy="4023360"/>
          </a:xfrm>
        </p:spPr>
        <p:txBody>
          <a:bodyPr>
            <a:noAutofit/>
          </a:bodyPr>
          <a:lstStyle/>
          <a:p>
            <a:r>
              <a:rPr lang="en-US" sz="2800" b="1" dirty="0"/>
              <a:t>Diagnosis:</a:t>
            </a:r>
          </a:p>
          <a:p>
            <a:pPr marL="514350" indent="-514350">
              <a:buFont typeface="+mj-lt"/>
              <a:buAutoNum type="arabicPeriod"/>
            </a:pPr>
            <a:r>
              <a:rPr lang="en-US" sz="2200" dirty="0"/>
              <a:t>Detection of </a:t>
            </a:r>
            <a:r>
              <a:rPr lang="en-US" sz="2200" dirty="0">
                <a:solidFill>
                  <a:srgbClr val="FF0000"/>
                </a:solidFill>
              </a:rPr>
              <a:t>22q11.2</a:t>
            </a:r>
            <a:r>
              <a:rPr lang="en-US" sz="2200" dirty="0"/>
              <a:t> deletion via fluorescence in situ hybridization (FISH)</a:t>
            </a:r>
          </a:p>
          <a:p>
            <a:pPr marL="514350" indent="-514350">
              <a:buFont typeface="+mj-lt"/>
              <a:buAutoNum type="arabicPeriod"/>
            </a:pPr>
            <a:r>
              <a:rPr lang="en-US" sz="2200" dirty="0"/>
              <a:t>↓ PTH and Ca2+ ↓ </a:t>
            </a:r>
          </a:p>
          <a:p>
            <a:pPr marL="514350" indent="-514350">
              <a:buFont typeface="+mj-lt"/>
              <a:buAutoNum type="arabicPeriod"/>
            </a:pPr>
            <a:r>
              <a:rPr lang="en-US" sz="2200" dirty="0"/>
              <a:t>Low T-lymphocyte count</a:t>
            </a:r>
          </a:p>
          <a:p>
            <a:pPr marL="514350" indent="-514350">
              <a:buFont typeface="+mj-lt"/>
              <a:buAutoNum type="arabicPeriod"/>
            </a:pPr>
            <a:r>
              <a:rPr lang="en-US" sz="2200" dirty="0"/>
              <a:t>CXR: absence of </a:t>
            </a:r>
            <a:r>
              <a:rPr lang="en-US" sz="2200" dirty="0" err="1"/>
              <a:t>thymic</a:t>
            </a:r>
            <a:r>
              <a:rPr lang="en-US" sz="2200" dirty="0"/>
              <a:t> shadow</a:t>
            </a:r>
            <a:endParaRPr lang="en-US" sz="500" b="1" dirty="0"/>
          </a:p>
          <a:p>
            <a:r>
              <a:rPr lang="en-US" sz="2800" b="1" dirty="0"/>
              <a:t>Treatment</a:t>
            </a:r>
            <a:r>
              <a:rPr lang="en-US" sz="2200" dirty="0"/>
              <a:t>  : Immune deficiency treatment Antibiotics, virostatics, and antimycotics PCP prophylaxis Consider bone marrow transplant and/or IVIG Possible thymus transplantation  </a:t>
            </a:r>
          </a:p>
          <a:p>
            <a:endParaRPr lang="en-US" sz="500" b="1" dirty="0"/>
          </a:p>
          <a:p>
            <a:r>
              <a:rPr lang="en-US" sz="2800" b="1" dirty="0"/>
              <a:t>Prognosis</a:t>
            </a:r>
            <a:r>
              <a:rPr lang="en-US" sz="2200" dirty="0"/>
              <a:t>: poor if not treated (patients usually do not survive beyond childhood)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FD6C2-C2CD-49F4-95B4-13D23BA88409}"/>
              </a:ext>
            </a:extLst>
          </p:cNvPr>
          <p:cNvSpPr>
            <a:spLocks noGrp="1"/>
          </p:cNvSpPr>
          <p:nvPr>
            <p:ph idx="1"/>
          </p:nvPr>
        </p:nvSpPr>
        <p:spPr>
          <a:xfrm>
            <a:off x="137160" y="5856288"/>
            <a:ext cx="8229600" cy="727074"/>
          </a:xfrm>
        </p:spPr>
        <p:txBody>
          <a:bodyPr>
            <a:normAutofit/>
          </a:bodyPr>
          <a:lstStyle/>
          <a:p>
            <a:r>
              <a:rPr lang="en-US" sz="2600" b="1" dirty="0">
                <a:solidFill>
                  <a:srgbClr val="FF0000"/>
                </a:solidFill>
              </a:rPr>
              <a:t>Sail sign (thymus)    No sail sign</a:t>
            </a:r>
          </a:p>
        </p:txBody>
      </p:sp>
      <p:pic>
        <p:nvPicPr>
          <p:cNvPr id="5122" name="Picture 2" descr="PDF) Sail sign, significance in paediatrics and review of literature">
            <a:extLst>
              <a:ext uri="{FF2B5EF4-FFF2-40B4-BE49-F238E27FC236}">
                <a16:creationId xmlns:a16="http://schemas.microsoft.com/office/drawing/2014/main" id="{F2B006D0-3388-4998-B49F-68CC255B1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30" y="680013"/>
            <a:ext cx="4381500" cy="5165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iGeorge Syndrome in a Newborn - A Diagnostic Challenge">
            <a:extLst>
              <a:ext uri="{FF2B5EF4-FFF2-40B4-BE49-F238E27FC236}">
                <a16:creationId xmlns:a16="http://schemas.microsoft.com/office/drawing/2014/main" id="{439B7484-19CB-4B84-9E6A-6DF68680F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46138"/>
            <a:ext cx="3689230"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72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1450757"/>
          </a:xfrm>
        </p:spPr>
        <p:txBody>
          <a:bodyPr>
            <a:normAutofit/>
          </a:bodyPr>
          <a:lstStyle/>
          <a:p>
            <a:r>
              <a:rPr lang="en-US" dirty="0">
                <a:solidFill>
                  <a:srgbClr val="FF0000"/>
                </a:solidFill>
              </a:rPr>
              <a:t>B. </a:t>
            </a:r>
            <a:r>
              <a:rPr lang="en-US" b="1" dirty="0">
                <a:solidFill>
                  <a:srgbClr val="FF0000"/>
                </a:solidFill>
              </a:rPr>
              <a:t>IL-12 receptor deficiency</a:t>
            </a:r>
            <a:endParaRPr lang="en-US" dirty="0">
              <a:solidFill>
                <a:srgbClr val="FF0000"/>
              </a:solidFill>
            </a:endParaRPr>
          </a:p>
        </p:txBody>
      </p:sp>
      <p:sp>
        <p:nvSpPr>
          <p:cNvPr id="3" name="Content Placeholder 2"/>
          <p:cNvSpPr>
            <a:spLocks noGrp="1"/>
          </p:cNvSpPr>
          <p:nvPr>
            <p:ph idx="1"/>
          </p:nvPr>
        </p:nvSpPr>
        <p:spPr>
          <a:xfrm>
            <a:off x="152400" y="1867486"/>
            <a:ext cx="8915400" cy="4953000"/>
          </a:xfrm>
        </p:spPr>
        <p:txBody>
          <a:bodyPr>
            <a:normAutofit/>
          </a:bodyPr>
          <a:lstStyle/>
          <a:p>
            <a:r>
              <a:rPr lang="en-US" sz="2500" b="1" dirty="0">
                <a:solidFill>
                  <a:srgbClr val="FF0000"/>
                </a:solidFill>
              </a:rPr>
              <a:t>AR</a:t>
            </a:r>
            <a:r>
              <a:rPr lang="en-US" sz="2500" dirty="0"/>
              <a:t>, Impaired </a:t>
            </a:r>
            <a:r>
              <a:rPr lang="en-US" sz="2500" dirty="0">
                <a:solidFill>
                  <a:srgbClr val="FF0000"/>
                </a:solidFill>
              </a:rPr>
              <a:t>Th1 response </a:t>
            </a:r>
            <a:r>
              <a:rPr lang="en-US" sz="2500" dirty="0"/>
              <a:t>due to </a:t>
            </a:r>
            <a:r>
              <a:rPr lang="en-US" sz="2500" dirty="0">
                <a:solidFill>
                  <a:srgbClr val="FF0000"/>
                </a:solidFill>
              </a:rPr>
              <a:t>↓ IL-12 receptors </a:t>
            </a:r>
            <a:endParaRPr lang="en-US" sz="2500" dirty="0"/>
          </a:p>
          <a:p>
            <a:r>
              <a:rPr lang="en-US" sz="2500" b="1" dirty="0"/>
              <a:t>Clinical features :</a:t>
            </a:r>
          </a:p>
          <a:p>
            <a:r>
              <a:rPr lang="en-US" sz="2500" dirty="0"/>
              <a:t>The age of onset varies (depends on the age at exposure to causative pathogens): ∼ 1–3 years of age</a:t>
            </a:r>
          </a:p>
          <a:p>
            <a:r>
              <a:rPr lang="en-US" sz="2500" dirty="0"/>
              <a:t>Features of disseminated disease </a:t>
            </a:r>
            <a:r>
              <a:rPr lang="en-US" sz="2500" dirty="0">
                <a:solidFill>
                  <a:srgbClr val="FF0000"/>
                </a:solidFill>
              </a:rPr>
              <a:t>Mycobacterial</a:t>
            </a:r>
            <a:r>
              <a:rPr lang="en-US" sz="2500" dirty="0"/>
              <a:t> infections (e.g., developing tuberculosis after BCG vaccination) and Fungal infections </a:t>
            </a:r>
          </a:p>
          <a:p>
            <a:endParaRPr lang="en-US" sz="1000" b="1" dirty="0"/>
          </a:p>
          <a:p>
            <a:r>
              <a:rPr lang="en-US" sz="2500" b="1" dirty="0"/>
              <a:t>Diagnosis:</a:t>
            </a:r>
            <a:r>
              <a:rPr lang="en-US" sz="2500" dirty="0"/>
              <a:t> ↓ IFN-</a:t>
            </a:r>
            <a:r>
              <a:rPr lang="el-GR" sz="2500" dirty="0"/>
              <a:t>γ </a:t>
            </a:r>
            <a:endParaRPr lang="en-US" sz="2500" dirty="0"/>
          </a:p>
          <a:p>
            <a:endParaRPr lang="en-US" sz="1000" b="1" dirty="0"/>
          </a:p>
          <a:p>
            <a:r>
              <a:rPr lang="en-US" sz="2500" b="1" dirty="0"/>
              <a:t>Treatment:</a:t>
            </a:r>
            <a:r>
              <a:rPr lang="en-US" sz="2500" dirty="0"/>
              <a:t> antibiotics and IFN-</a:t>
            </a:r>
            <a:r>
              <a:rPr lang="el-GR" sz="2500" dirty="0"/>
              <a:t>γ </a:t>
            </a:r>
            <a:r>
              <a:rPr lang="en-US" sz="2500" dirty="0"/>
              <a:t>therapy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9321-AB41-4DFC-98C6-DC4398084930}"/>
              </a:ext>
            </a:extLst>
          </p:cNvPr>
          <p:cNvSpPr>
            <a:spLocks noGrp="1"/>
          </p:cNvSpPr>
          <p:nvPr>
            <p:ph type="title"/>
          </p:nvPr>
        </p:nvSpPr>
        <p:spPr>
          <a:xfrm>
            <a:off x="762000" y="-152400"/>
            <a:ext cx="7543800" cy="1450757"/>
          </a:xfrm>
        </p:spPr>
        <p:txBody>
          <a:bodyPr>
            <a:normAutofit/>
          </a:bodyPr>
          <a:lstStyle/>
          <a:p>
            <a:r>
              <a:rPr lang="en-US" dirty="0">
                <a:solidFill>
                  <a:srgbClr val="FF0000"/>
                </a:solidFill>
              </a:rPr>
              <a:t>B. </a:t>
            </a:r>
            <a:r>
              <a:rPr lang="en-US" b="1" dirty="0">
                <a:solidFill>
                  <a:srgbClr val="FF0000"/>
                </a:solidFill>
              </a:rPr>
              <a:t>IL-12 receptor deficiency</a:t>
            </a:r>
            <a:endParaRPr lang="en-US" dirty="0">
              <a:solidFill>
                <a:srgbClr val="FF0000"/>
              </a:solidFill>
            </a:endParaRPr>
          </a:p>
        </p:txBody>
      </p:sp>
      <p:sp>
        <p:nvSpPr>
          <p:cNvPr id="3" name="Content Placeholder 2">
            <a:extLst>
              <a:ext uri="{FF2B5EF4-FFF2-40B4-BE49-F238E27FC236}">
                <a16:creationId xmlns:a16="http://schemas.microsoft.com/office/drawing/2014/main" id="{237CECF4-C615-4F3C-BE7E-C36F81CAF0B6}"/>
              </a:ext>
            </a:extLst>
          </p:cNvPr>
          <p:cNvSpPr>
            <a:spLocks noGrp="1"/>
          </p:cNvSpPr>
          <p:nvPr>
            <p:ph idx="1"/>
          </p:nvPr>
        </p:nvSpPr>
        <p:spPr>
          <a:xfrm>
            <a:off x="152400" y="1861625"/>
            <a:ext cx="4038600" cy="4525963"/>
          </a:xfrm>
        </p:spPr>
        <p:txBody>
          <a:bodyPr>
            <a:normAutofit/>
          </a:bodyPr>
          <a:lstStyle/>
          <a:p>
            <a:r>
              <a:rPr lang="en-US" sz="2300" b="1" dirty="0">
                <a:solidFill>
                  <a:srgbClr val="FF0000"/>
                </a:solidFill>
              </a:rPr>
              <a:t>Normally</a:t>
            </a:r>
            <a:r>
              <a:rPr lang="en-US" sz="2300" b="1" dirty="0"/>
              <a:t>, macrophages and APC  release IL-</a:t>
            </a:r>
            <a:r>
              <a:rPr lang="en-US" sz="2300" b="1" dirty="0">
                <a:solidFill>
                  <a:srgbClr val="FF0000"/>
                </a:solidFill>
              </a:rPr>
              <a:t>12</a:t>
            </a:r>
            <a:r>
              <a:rPr lang="en-US" sz="2300" b="1" dirty="0"/>
              <a:t> → Th0 cells transformation to T1 type → release of </a:t>
            </a:r>
            <a:r>
              <a:rPr lang="en-US" sz="2300" b="1" dirty="0">
                <a:solidFill>
                  <a:srgbClr val="FF0000"/>
                </a:solidFill>
              </a:rPr>
              <a:t>IFN-</a:t>
            </a:r>
            <a:r>
              <a:rPr lang="el-GR" sz="2300" b="1" dirty="0">
                <a:solidFill>
                  <a:srgbClr val="FF0000"/>
                </a:solidFill>
              </a:rPr>
              <a:t>γ </a:t>
            </a:r>
            <a:r>
              <a:rPr lang="en-US" sz="2300" b="1" dirty="0"/>
              <a:t>to activate macrophages </a:t>
            </a:r>
          </a:p>
          <a:p>
            <a:endParaRPr lang="en-US" sz="2300" b="1" dirty="0"/>
          </a:p>
          <a:p>
            <a:r>
              <a:rPr lang="en-US" sz="2300" b="1" dirty="0"/>
              <a:t>Defective </a:t>
            </a:r>
            <a:r>
              <a:rPr lang="en-US" sz="2300" b="1" dirty="0">
                <a:solidFill>
                  <a:srgbClr val="FF0000"/>
                </a:solidFill>
              </a:rPr>
              <a:t>IL-12 receptors: </a:t>
            </a:r>
            <a:r>
              <a:rPr lang="en-US" sz="2300" b="1" dirty="0"/>
              <a:t>macrophages cannot activate Th0 to transform to Th1 </a:t>
            </a:r>
            <a:r>
              <a:rPr lang="en-US" sz="2300" b="1" dirty="0">
                <a:sym typeface="Wingdings" panose="05000000000000000000" pitchFamily="2" charset="2"/>
              </a:rPr>
              <a:t> low</a:t>
            </a:r>
            <a:r>
              <a:rPr lang="en-US" sz="2300" b="1" dirty="0"/>
              <a:t> IFN-</a:t>
            </a:r>
            <a:r>
              <a:rPr lang="el-GR" sz="2300" b="1" dirty="0"/>
              <a:t>γ → </a:t>
            </a:r>
            <a:r>
              <a:rPr lang="en-US" sz="2300" b="1" dirty="0"/>
              <a:t>no cytotoxicity in cells infected with </a:t>
            </a:r>
            <a:r>
              <a:rPr lang="en-US" sz="2300" b="1" dirty="0">
                <a:solidFill>
                  <a:srgbClr val="FF0000"/>
                </a:solidFill>
              </a:rPr>
              <a:t>intracellular pathogens </a:t>
            </a:r>
            <a:r>
              <a:rPr lang="en-US" sz="2300" b="1" dirty="0"/>
              <a:t>(e.g., Mycobacteria)</a:t>
            </a:r>
          </a:p>
        </p:txBody>
      </p:sp>
      <p:pic>
        <p:nvPicPr>
          <p:cNvPr id="6146" name="Picture 2" descr="TH1 and TH2 Lymphocyte Development and Regulation of TH Cell–Mediated  Immune Responses of the Skin - Journal of Investigative Dermatology  Symposium Proceedings">
            <a:extLst>
              <a:ext uri="{FF2B5EF4-FFF2-40B4-BE49-F238E27FC236}">
                <a16:creationId xmlns:a16="http://schemas.microsoft.com/office/drawing/2014/main" id="{6ACBB20B-630E-473C-A9F2-E705E41DD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75925"/>
            <a:ext cx="4343400" cy="429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605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71A1-CC2F-4333-92B4-DAD74F7FA5F8}"/>
              </a:ext>
            </a:extLst>
          </p:cNvPr>
          <p:cNvSpPr>
            <a:spLocks noGrp="1"/>
          </p:cNvSpPr>
          <p:nvPr>
            <p:ph type="title"/>
          </p:nvPr>
        </p:nvSpPr>
        <p:spPr>
          <a:xfrm>
            <a:off x="165575" y="0"/>
            <a:ext cx="8839200" cy="1450757"/>
          </a:xfrm>
        </p:spPr>
        <p:txBody>
          <a:bodyPr>
            <a:normAutofit/>
          </a:bodyPr>
          <a:lstStyle/>
          <a:p>
            <a:r>
              <a:rPr lang="en-US" b="1" dirty="0">
                <a:solidFill>
                  <a:srgbClr val="FF0000"/>
                </a:solidFill>
              </a:rPr>
              <a:t>C. </a:t>
            </a:r>
            <a:r>
              <a:rPr lang="en-US" b="1" dirty="0" err="1">
                <a:solidFill>
                  <a:srgbClr val="FF0000"/>
                </a:solidFill>
              </a:rPr>
              <a:t>Wiskott</a:t>
            </a:r>
            <a:r>
              <a:rPr lang="en-US" b="1" dirty="0">
                <a:solidFill>
                  <a:srgbClr val="FF0000"/>
                </a:solidFill>
              </a:rPr>
              <a:t>-Aldrich syndrome (WAS)</a:t>
            </a:r>
            <a:endParaRPr lang="en-US" dirty="0"/>
          </a:p>
        </p:txBody>
      </p:sp>
      <p:sp>
        <p:nvSpPr>
          <p:cNvPr id="3" name="Content Placeholder 2">
            <a:extLst>
              <a:ext uri="{FF2B5EF4-FFF2-40B4-BE49-F238E27FC236}">
                <a16:creationId xmlns:a16="http://schemas.microsoft.com/office/drawing/2014/main" id="{B1AC9BF3-8169-42E0-830A-E0515D64D811}"/>
              </a:ext>
            </a:extLst>
          </p:cNvPr>
          <p:cNvSpPr>
            <a:spLocks noGrp="1"/>
          </p:cNvSpPr>
          <p:nvPr>
            <p:ph idx="1"/>
          </p:nvPr>
        </p:nvSpPr>
        <p:spPr>
          <a:xfrm>
            <a:off x="304800" y="1966118"/>
            <a:ext cx="4724400" cy="4525963"/>
          </a:xfrm>
        </p:spPr>
        <p:txBody>
          <a:bodyPr>
            <a:normAutofit/>
          </a:bodyPr>
          <a:lstStyle/>
          <a:p>
            <a:pPr rtl="0" fontAlgn="base">
              <a:buFont typeface="Arial" panose="020B0604020202020204" pitchFamily="34" charset="0"/>
              <a:buChar char="•"/>
            </a:pPr>
            <a:r>
              <a:rPr lang="en-GB" sz="2700" dirty="0">
                <a:solidFill>
                  <a:srgbClr val="FF0000"/>
                </a:solidFill>
              </a:rPr>
              <a:t>X</a:t>
            </a:r>
            <a:r>
              <a:rPr lang="en-GB" sz="2700" dirty="0"/>
              <a:t>-linked </a:t>
            </a:r>
          </a:p>
          <a:p>
            <a:pPr rtl="0" fontAlgn="base">
              <a:buFont typeface="Arial" panose="020B0604020202020204" pitchFamily="34" charset="0"/>
              <a:buChar char="•"/>
            </a:pPr>
            <a:r>
              <a:rPr lang="en-GB" sz="2700" dirty="0"/>
              <a:t>Mutation on </a:t>
            </a:r>
            <a:r>
              <a:rPr lang="en-GB" sz="2700" dirty="0">
                <a:solidFill>
                  <a:srgbClr val="FF0000"/>
                </a:solidFill>
              </a:rPr>
              <a:t>WAS gene</a:t>
            </a:r>
            <a:r>
              <a:rPr lang="en-GB" sz="2700" dirty="0"/>
              <a:t>: leukocytes and platelets unable to recognize actin cytoskeleton-&gt; defective antigen presentation </a:t>
            </a:r>
          </a:p>
          <a:p>
            <a:pPr rtl="0" fontAlgn="base">
              <a:buFont typeface="Arial" panose="020B0604020202020204" pitchFamily="34" charset="0"/>
              <a:buChar char="•"/>
            </a:pPr>
            <a:r>
              <a:rPr lang="en-GB" sz="2700" dirty="0"/>
              <a:t>Triad of : </a:t>
            </a:r>
            <a:r>
              <a:rPr lang="en-GB" sz="2700" dirty="0">
                <a:solidFill>
                  <a:srgbClr val="FF0000"/>
                </a:solidFill>
              </a:rPr>
              <a:t>Thrombocytopenia, eczema, immunodeficiency</a:t>
            </a:r>
          </a:p>
          <a:p>
            <a:pPr rtl="0" fontAlgn="base">
              <a:buFont typeface="Arial" panose="020B0604020202020204" pitchFamily="34" charset="0"/>
              <a:buChar char="•"/>
            </a:pPr>
            <a:r>
              <a:rPr lang="en-GB" sz="2700" dirty="0"/>
              <a:t>Onset after birth</a:t>
            </a:r>
            <a:r>
              <a:rPr lang="en-GB" sz="2700" dirty="0">
                <a:solidFill>
                  <a:srgbClr val="FF0000"/>
                </a:solidFill>
              </a:rPr>
              <a:t>  </a:t>
            </a:r>
          </a:p>
        </p:txBody>
      </p:sp>
      <p:pic>
        <p:nvPicPr>
          <p:cNvPr id="7170" name="Picture 2" descr="Wiskott–Aldrich syndrome - Wikipedia">
            <a:extLst>
              <a:ext uri="{FF2B5EF4-FFF2-40B4-BE49-F238E27FC236}">
                <a16:creationId xmlns:a16="http://schemas.microsoft.com/office/drawing/2014/main" id="{7B24567D-B5F8-4787-8574-B3A7641BE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362200"/>
            <a:ext cx="382317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94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71A1-CC2F-4333-92B4-DAD74F7FA5F8}"/>
              </a:ext>
            </a:extLst>
          </p:cNvPr>
          <p:cNvSpPr>
            <a:spLocks noGrp="1"/>
          </p:cNvSpPr>
          <p:nvPr>
            <p:ph type="title"/>
          </p:nvPr>
        </p:nvSpPr>
        <p:spPr>
          <a:xfrm>
            <a:off x="281940" y="381000"/>
            <a:ext cx="8625840" cy="1161196"/>
          </a:xfrm>
        </p:spPr>
        <p:txBody>
          <a:bodyPr>
            <a:normAutofit/>
          </a:bodyPr>
          <a:lstStyle/>
          <a:p>
            <a:r>
              <a:rPr lang="en-US" b="1" dirty="0">
                <a:solidFill>
                  <a:srgbClr val="FF0000"/>
                </a:solidFill>
              </a:rPr>
              <a:t>C. </a:t>
            </a:r>
            <a:r>
              <a:rPr lang="en-US" b="1" dirty="0" err="1">
                <a:solidFill>
                  <a:srgbClr val="FF0000"/>
                </a:solidFill>
              </a:rPr>
              <a:t>Wiskott</a:t>
            </a:r>
            <a:r>
              <a:rPr lang="en-US" b="1" dirty="0">
                <a:solidFill>
                  <a:srgbClr val="FF0000"/>
                </a:solidFill>
              </a:rPr>
              <a:t>-Aldrich syndrome (WAS)</a:t>
            </a:r>
            <a:endParaRPr lang="en-US" dirty="0"/>
          </a:p>
        </p:txBody>
      </p:sp>
      <p:sp>
        <p:nvSpPr>
          <p:cNvPr id="3" name="Content Placeholder 2">
            <a:extLst>
              <a:ext uri="{FF2B5EF4-FFF2-40B4-BE49-F238E27FC236}">
                <a16:creationId xmlns:a16="http://schemas.microsoft.com/office/drawing/2014/main" id="{B1AC9BF3-8169-42E0-830A-E0515D64D811}"/>
              </a:ext>
            </a:extLst>
          </p:cNvPr>
          <p:cNvSpPr>
            <a:spLocks noGrp="1"/>
          </p:cNvSpPr>
          <p:nvPr>
            <p:ph idx="1"/>
          </p:nvPr>
        </p:nvSpPr>
        <p:spPr>
          <a:xfrm>
            <a:off x="137160" y="1905000"/>
            <a:ext cx="8915400" cy="4525963"/>
          </a:xfrm>
        </p:spPr>
        <p:txBody>
          <a:bodyPr>
            <a:normAutofit/>
          </a:bodyPr>
          <a:lstStyle/>
          <a:p>
            <a:pPr algn="l" rtl="0" fontAlgn="base">
              <a:buFont typeface="Arial" panose="020B0604020202020204" pitchFamily="34" charset="0"/>
              <a:buChar char="•"/>
            </a:pPr>
            <a:r>
              <a:rPr lang="en-GB" sz="2800" b="1" dirty="0"/>
              <a:t> Diagnosis</a:t>
            </a:r>
          </a:p>
          <a:p>
            <a:pPr marL="457200" indent="-457200" algn="l" rtl="0" fontAlgn="base">
              <a:buFont typeface="+mj-lt"/>
              <a:buAutoNum type="arabicPeriod"/>
            </a:pPr>
            <a:r>
              <a:rPr lang="en-GB" sz="2500" dirty="0"/>
              <a:t>Low IgM, normal IgG, </a:t>
            </a:r>
            <a:r>
              <a:rPr lang="en-GB" sz="2500" dirty="0">
                <a:solidFill>
                  <a:srgbClr val="FF0000"/>
                </a:solidFill>
              </a:rPr>
              <a:t>High</a:t>
            </a:r>
            <a:r>
              <a:rPr lang="en-GB" sz="2500" dirty="0"/>
              <a:t> </a:t>
            </a:r>
            <a:r>
              <a:rPr lang="en-GB" sz="2500" dirty="0" err="1">
                <a:solidFill>
                  <a:srgbClr val="FF0000"/>
                </a:solidFill>
              </a:rPr>
              <a:t>IgE</a:t>
            </a:r>
            <a:r>
              <a:rPr lang="en-GB" sz="2500" dirty="0"/>
              <a:t>, IgA </a:t>
            </a:r>
          </a:p>
          <a:p>
            <a:pPr marL="457200" indent="-457200" algn="l" rtl="0" fontAlgn="base">
              <a:buFont typeface="+mj-lt"/>
              <a:buAutoNum type="arabicPeriod"/>
            </a:pPr>
            <a:r>
              <a:rPr lang="en-GB" sz="2500" dirty="0"/>
              <a:t>Thrombocytopenia</a:t>
            </a:r>
          </a:p>
          <a:p>
            <a:pPr marL="457200" indent="-457200" algn="l" rtl="0" fontAlgn="base">
              <a:buFont typeface="+mj-lt"/>
              <a:buAutoNum type="arabicPeriod"/>
            </a:pPr>
            <a:r>
              <a:rPr lang="en-US" sz="2800" dirty="0"/>
              <a:t>Genetic analysis (confirmatory test): mutated </a:t>
            </a:r>
            <a:r>
              <a:rPr lang="en-US" sz="2800" dirty="0" err="1"/>
              <a:t>WASp</a:t>
            </a:r>
            <a:r>
              <a:rPr lang="en-US" sz="2800" dirty="0"/>
              <a:t> gene</a:t>
            </a:r>
          </a:p>
          <a:p>
            <a:pPr marL="0" indent="0" algn="l" rtl="0" fontAlgn="base">
              <a:buNone/>
            </a:pPr>
            <a:endParaRPr lang="en-GB" sz="2500" dirty="0"/>
          </a:p>
          <a:p>
            <a:pPr fontAlgn="base"/>
            <a:r>
              <a:rPr lang="en-GB" sz="2800" b="1" dirty="0"/>
              <a:t>Treatment: </a:t>
            </a:r>
          </a:p>
          <a:p>
            <a:pPr marL="457200" indent="-457200" fontAlgn="base">
              <a:buFont typeface="+mj-lt"/>
              <a:buAutoNum type="arabicPeriod"/>
            </a:pPr>
            <a:r>
              <a:rPr lang="en-GB" sz="2500" dirty="0"/>
              <a:t>BMT </a:t>
            </a:r>
          </a:p>
          <a:p>
            <a:pPr marL="457200" indent="-457200" fontAlgn="base">
              <a:buFont typeface="+mj-lt"/>
              <a:buAutoNum type="arabicPeriod"/>
            </a:pPr>
            <a:r>
              <a:rPr lang="en-GB" sz="2500" dirty="0"/>
              <a:t>IVIG, Prophylactic antibiotics and platelets transfusion</a:t>
            </a:r>
          </a:p>
          <a:p>
            <a:endParaRPr lang="en-US" dirty="0"/>
          </a:p>
        </p:txBody>
      </p:sp>
    </p:spTree>
    <p:extLst>
      <p:ext uri="{BB962C8B-B14F-4D97-AF65-F5344CB8AC3E}">
        <p14:creationId xmlns:p14="http://schemas.microsoft.com/office/powerpoint/2010/main" val="2829831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8BBE-F378-4822-B695-1121E4DA23B3}"/>
              </a:ext>
            </a:extLst>
          </p:cNvPr>
          <p:cNvSpPr>
            <a:spLocks noGrp="1"/>
          </p:cNvSpPr>
          <p:nvPr>
            <p:ph type="title"/>
          </p:nvPr>
        </p:nvSpPr>
        <p:spPr>
          <a:xfrm>
            <a:off x="838200" y="-152400"/>
            <a:ext cx="7543800" cy="1450757"/>
          </a:xfrm>
        </p:spPr>
        <p:txBody>
          <a:bodyPr>
            <a:normAutofit/>
          </a:bodyPr>
          <a:lstStyle/>
          <a:p>
            <a:r>
              <a:rPr lang="en-US" b="1" dirty="0">
                <a:solidFill>
                  <a:srgbClr val="FF0000"/>
                </a:solidFill>
              </a:rPr>
              <a:t>D. Ataxia telangiectasia </a:t>
            </a:r>
            <a:endParaRPr lang="en-US" dirty="0"/>
          </a:p>
        </p:txBody>
      </p:sp>
      <p:sp>
        <p:nvSpPr>
          <p:cNvPr id="3" name="Content Placeholder 2">
            <a:extLst>
              <a:ext uri="{FF2B5EF4-FFF2-40B4-BE49-F238E27FC236}">
                <a16:creationId xmlns:a16="http://schemas.microsoft.com/office/drawing/2014/main" id="{9D5D3285-FB56-4AA6-A25A-6BCA50796972}"/>
              </a:ext>
            </a:extLst>
          </p:cNvPr>
          <p:cNvSpPr>
            <a:spLocks noGrp="1"/>
          </p:cNvSpPr>
          <p:nvPr>
            <p:ph idx="1"/>
          </p:nvPr>
        </p:nvSpPr>
        <p:spPr>
          <a:xfrm>
            <a:off x="152400" y="1905000"/>
            <a:ext cx="5105400" cy="4419600"/>
          </a:xfrm>
        </p:spPr>
        <p:txBody>
          <a:bodyPr>
            <a:normAutofit fontScale="77500" lnSpcReduction="20000"/>
          </a:bodyPr>
          <a:lstStyle/>
          <a:p>
            <a:pPr algn="l" rtl="0" fontAlgn="base">
              <a:buFont typeface="Arial" panose="020B0604020202020204" pitchFamily="34" charset="0"/>
              <a:buChar char="•"/>
            </a:pPr>
            <a:r>
              <a:rPr lang="en-GB" sz="3400" b="1" dirty="0">
                <a:solidFill>
                  <a:srgbClr val="FF0000"/>
                </a:solidFill>
              </a:rPr>
              <a:t>AR</a:t>
            </a:r>
            <a:r>
              <a:rPr lang="en-GB" sz="3400" dirty="0"/>
              <a:t>, defect in ATM gene ---&gt; Defect in dsDNA repair ---&gt; accumulation of DNA breaks </a:t>
            </a:r>
          </a:p>
          <a:p>
            <a:pPr algn="l" rtl="0" fontAlgn="base">
              <a:buFont typeface="Arial" panose="020B0604020202020204" pitchFamily="34" charset="0"/>
              <a:buChar char="•"/>
            </a:pPr>
            <a:r>
              <a:rPr lang="en-GB" sz="3400" b="1" dirty="0"/>
              <a:t>Clinical presentation:  </a:t>
            </a:r>
          </a:p>
          <a:p>
            <a:pPr marL="514350" indent="-514350" algn="l" rtl="0" fontAlgn="base">
              <a:buFont typeface="+mj-lt"/>
              <a:buAutoNum type="arabicPeriod"/>
            </a:pPr>
            <a:r>
              <a:rPr lang="en-US" sz="3400" dirty="0"/>
              <a:t>triad of : Progressive </a:t>
            </a:r>
            <a:r>
              <a:rPr lang="en-US" sz="3400" dirty="0">
                <a:solidFill>
                  <a:srgbClr val="FF0000"/>
                </a:solidFill>
              </a:rPr>
              <a:t>ataxia</a:t>
            </a:r>
            <a:r>
              <a:rPr lang="en-US" sz="3400" dirty="0"/>
              <a:t> due to cerebellar atrophy, </a:t>
            </a:r>
            <a:r>
              <a:rPr lang="en-US" sz="3400" dirty="0">
                <a:solidFill>
                  <a:srgbClr val="FF0000"/>
                </a:solidFill>
              </a:rPr>
              <a:t>oculocutaneous</a:t>
            </a:r>
            <a:r>
              <a:rPr lang="en-US" sz="3400" dirty="0"/>
              <a:t> </a:t>
            </a:r>
            <a:r>
              <a:rPr lang="en-US" sz="3400" dirty="0">
                <a:solidFill>
                  <a:srgbClr val="FF0000"/>
                </a:solidFill>
              </a:rPr>
              <a:t>telangiectasia</a:t>
            </a:r>
            <a:r>
              <a:rPr lang="en-US" sz="3400" dirty="0"/>
              <a:t> </a:t>
            </a:r>
            <a:r>
              <a:rPr lang="en-US" sz="3400" dirty="0">
                <a:solidFill>
                  <a:srgbClr val="FF0000"/>
                </a:solidFill>
              </a:rPr>
              <a:t> </a:t>
            </a:r>
            <a:r>
              <a:rPr lang="en-US" sz="3400" dirty="0"/>
              <a:t>and low IgA </a:t>
            </a:r>
            <a:r>
              <a:rPr lang="en-US" sz="3400" dirty="0">
                <a:solidFill>
                  <a:srgbClr val="FF0000"/>
                </a:solidFill>
              </a:rPr>
              <a:t>deficiency</a:t>
            </a:r>
            <a:r>
              <a:rPr lang="en-US" sz="3400" dirty="0"/>
              <a:t> (ear infections, sinusitis, pneumonia) </a:t>
            </a:r>
          </a:p>
          <a:p>
            <a:pPr marL="514350" indent="-514350" algn="l" rtl="0" fontAlgn="base">
              <a:buFont typeface="+mj-lt"/>
              <a:buAutoNum type="arabicPeriod"/>
            </a:pPr>
            <a:r>
              <a:rPr lang="en-US" sz="3400" dirty="0"/>
              <a:t>Increased risk of malignancy (e.g., lymphoma and leukemia) and increased sensitivity to radiation </a:t>
            </a:r>
          </a:p>
          <a:p>
            <a:pPr marL="514350" indent="-514350" algn="l" rtl="0" fontAlgn="base">
              <a:buFont typeface="+mj-lt"/>
              <a:buAutoNum type="arabicPeriod"/>
            </a:pPr>
            <a:endParaRPr lang="en-GB" sz="7200" dirty="0"/>
          </a:p>
          <a:p>
            <a:pPr fontAlgn="base"/>
            <a:endParaRPr lang="en-GB" sz="3200" dirty="0"/>
          </a:p>
          <a:p>
            <a:endParaRPr lang="en-US" dirty="0"/>
          </a:p>
        </p:txBody>
      </p:sp>
      <p:pic>
        <p:nvPicPr>
          <p:cNvPr id="8194" name="Picture 2" descr="The clinical variability of Ataxia Telangiectasia – an update - ACNR |  Paper &amp;amp; Online Neurology Journal ACNR | Paper &amp;amp; Online Neurology Journal">
            <a:extLst>
              <a:ext uri="{FF2B5EF4-FFF2-40B4-BE49-F238E27FC236}">
                <a16:creationId xmlns:a16="http://schemas.microsoft.com/office/drawing/2014/main" id="{7897B501-368A-4758-A25B-2F2EA638B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971800"/>
            <a:ext cx="3557588" cy="208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147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8BBE-F378-4822-B695-1121E4DA23B3}"/>
              </a:ext>
            </a:extLst>
          </p:cNvPr>
          <p:cNvSpPr>
            <a:spLocks noGrp="1"/>
          </p:cNvSpPr>
          <p:nvPr>
            <p:ph type="title"/>
          </p:nvPr>
        </p:nvSpPr>
        <p:spPr>
          <a:xfrm>
            <a:off x="773430" y="228600"/>
            <a:ext cx="7543800" cy="1450757"/>
          </a:xfrm>
        </p:spPr>
        <p:txBody>
          <a:bodyPr>
            <a:normAutofit/>
          </a:bodyPr>
          <a:lstStyle/>
          <a:p>
            <a:r>
              <a:rPr lang="en-US" sz="5400" b="1" dirty="0">
                <a:solidFill>
                  <a:srgbClr val="FF0000"/>
                </a:solidFill>
              </a:rPr>
              <a:t>D. Ataxia telangiectasia </a:t>
            </a:r>
            <a:br>
              <a:rPr lang="en-US" b="1" dirty="0">
                <a:solidFill>
                  <a:srgbClr val="FF0000"/>
                </a:solidFill>
              </a:rPr>
            </a:br>
            <a:endParaRPr lang="en-US" dirty="0"/>
          </a:p>
        </p:txBody>
      </p:sp>
      <p:sp>
        <p:nvSpPr>
          <p:cNvPr id="3" name="Content Placeholder 2">
            <a:extLst>
              <a:ext uri="{FF2B5EF4-FFF2-40B4-BE49-F238E27FC236}">
                <a16:creationId xmlns:a16="http://schemas.microsoft.com/office/drawing/2014/main" id="{9D5D3285-FB56-4AA6-A25A-6BCA50796972}"/>
              </a:ext>
            </a:extLst>
          </p:cNvPr>
          <p:cNvSpPr>
            <a:spLocks noGrp="1"/>
          </p:cNvSpPr>
          <p:nvPr>
            <p:ph idx="1"/>
          </p:nvPr>
        </p:nvSpPr>
        <p:spPr>
          <a:xfrm>
            <a:off x="152400" y="1219200"/>
            <a:ext cx="8785860" cy="5745162"/>
          </a:xfrm>
        </p:spPr>
        <p:txBody>
          <a:bodyPr>
            <a:noAutofit/>
          </a:bodyPr>
          <a:lstStyle/>
          <a:p>
            <a:pPr fontAlgn="base"/>
            <a:r>
              <a:rPr lang="en-GB" sz="2800" b="1" dirty="0"/>
              <a:t>Diagnosis</a:t>
            </a:r>
            <a:r>
              <a:rPr lang="en-GB" sz="2800" dirty="0"/>
              <a:t> : </a:t>
            </a:r>
          </a:p>
          <a:p>
            <a:pPr marL="514350" indent="-514350" fontAlgn="base">
              <a:buFont typeface="+mj-lt"/>
              <a:buAutoNum type="arabicPeriod"/>
            </a:pPr>
            <a:r>
              <a:rPr lang="en-GB" sz="1800" dirty="0"/>
              <a:t>Low IgA, IgG, </a:t>
            </a:r>
            <a:r>
              <a:rPr lang="en-GB" sz="1800" dirty="0" err="1"/>
              <a:t>IgE</a:t>
            </a:r>
            <a:r>
              <a:rPr lang="en-GB" sz="1800" dirty="0"/>
              <a:t> </a:t>
            </a:r>
          </a:p>
          <a:p>
            <a:pPr marL="514350" indent="-514350" fontAlgn="base">
              <a:buFont typeface="+mj-lt"/>
              <a:buAutoNum type="arabicPeriod"/>
            </a:pPr>
            <a:r>
              <a:rPr lang="en-GB" sz="1800" dirty="0"/>
              <a:t>lymphopenia </a:t>
            </a:r>
          </a:p>
          <a:p>
            <a:pPr marL="514350" indent="-514350" fontAlgn="base">
              <a:buFont typeface="+mj-lt"/>
              <a:buAutoNum type="arabicPeriod"/>
            </a:pPr>
            <a:r>
              <a:rPr lang="en-GB" sz="1800" dirty="0"/>
              <a:t>High </a:t>
            </a:r>
            <a:r>
              <a:rPr lang="en-GB" sz="1800" dirty="0">
                <a:solidFill>
                  <a:srgbClr val="FF0000"/>
                </a:solidFill>
              </a:rPr>
              <a:t>AFP</a:t>
            </a:r>
            <a:r>
              <a:rPr lang="en-GB" sz="1800" dirty="0"/>
              <a:t>  </a:t>
            </a:r>
          </a:p>
          <a:p>
            <a:pPr marL="514350" indent="-514350" fontAlgn="base">
              <a:buFont typeface="+mj-lt"/>
              <a:buAutoNum type="arabicPeriod"/>
            </a:pPr>
            <a:r>
              <a:rPr lang="en-GB" sz="1800" dirty="0"/>
              <a:t>Genetic study for ATM gene </a:t>
            </a:r>
          </a:p>
          <a:p>
            <a:pPr marL="514350" indent="-514350" fontAlgn="base">
              <a:buFont typeface="+mj-lt"/>
              <a:buAutoNum type="arabicPeriod"/>
            </a:pPr>
            <a:r>
              <a:rPr lang="en-US" sz="1800" dirty="0"/>
              <a:t>MRI: cerebellar (vermis) atrophy</a:t>
            </a:r>
          </a:p>
          <a:p>
            <a:r>
              <a:rPr lang="en-US" sz="2800" b="1" dirty="0"/>
              <a:t>Treatment</a:t>
            </a:r>
            <a:r>
              <a:rPr lang="en-US" b="1" dirty="0"/>
              <a:t> </a:t>
            </a:r>
          </a:p>
          <a:p>
            <a:pPr marL="514350" indent="-514350">
              <a:buFont typeface="+mj-lt"/>
              <a:buAutoNum type="arabicPeriod"/>
            </a:pPr>
            <a:r>
              <a:rPr lang="en-US" dirty="0"/>
              <a:t>Antibiotic therapy: for acute infection and/or prophylaxis </a:t>
            </a:r>
          </a:p>
          <a:p>
            <a:pPr marL="514350" indent="-514350">
              <a:buFont typeface="+mj-lt"/>
              <a:buAutoNum type="arabicPeriod"/>
            </a:pPr>
            <a:r>
              <a:rPr lang="en-US" dirty="0"/>
              <a:t>IVIG therapy, depending on the severity of Ig deficiency </a:t>
            </a:r>
          </a:p>
          <a:p>
            <a:r>
              <a:rPr lang="en-US" sz="2800" b="1" dirty="0"/>
              <a:t>Prognosis</a:t>
            </a:r>
            <a:r>
              <a:rPr lang="en-US" b="1" dirty="0"/>
              <a:t>: Variable rate of progression Affected individuals typically require a wheelchair by adolescence. Malignancy is the most common cause of death. [33] Average life expectancy: 25 years of age</a:t>
            </a:r>
            <a:r>
              <a:rPr lang="en-GB" b="1" dirty="0"/>
              <a:t>.</a:t>
            </a:r>
            <a:endParaRPr lang="en-US" b="1" dirty="0"/>
          </a:p>
        </p:txBody>
      </p:sp>
    </p:spTree>
    <p:extLst>
      <p:ext uri="{BB962C8B-B14F-4D97-AF65-F5344CB8AC3E}">
        <p14:creationId xmlns:p14="http://schemas.microsoft.com/office/powerpoint/2010/main" val="448965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b="1" dirty="0">
                <a:solidFill>
                  <a:srgbClr val="FF0000"/>
                </a:solidFill>
              </a:rPr>
              <a:t>3) Congenital Combined immunodeficiency</a:t>
            </a:r>
            <a:endParaRPr lang="en-US" sz="5500" dirty="0"/>
          </a:p>
        </p:txBody>
      </p:sp>
      <p:sp>
        <p:nvSpPr>
          <p:cNvPr id="3" name="Content Placeholder 2"/>
          <p:cNvSpPr>
            <a:spLocks noGrp="1"/>
          </p:cNvSpPr>
          <p:nvPr>
            <p:ph idx="1"/>
          </p:nvPr>
        </p:nvSpPr>
        <p:spPr>
          <a:xfrm>
            <a:off x="457200" y="1981200"/>
            <a:ext cx="8061960" cy="4023360"/>
          </a:xfrm>
        </p:spPr>
        <p:txBody>
          <a:bodyPr>
            <a:noAutofit/>
          </a:bodyPr>
          <a:lstStyle/>
          <a:p>
            <a:pPr>
              <a:buFont typeface="Arial" panose="020B0604020202020204" pitchFamily="34" charset="0"/>
              <a:buChar char="•"/>
            </a:pPr>
            <a:r>
              <a:rPr lang="en-US" sz="2200" b="1" dirty="0"/>
              <a:t>A rare genetic condition caused by numerous genetic mutations that result in the defective development of </a:t>
            </a:r>
            <a:r>
              <a:rPr lang="en-US" sz="2200" b="1" dirty="0">
                <a:solidFill>
                  <a:srgbClr val="FF0000"/>
                </a:solidFill>
              </a:rPr>
              <a:t>functional B cells and T cells. </a:t>
            </a:r>
          </a:p>
          <a:p>
            <a:pPr>
              <a:buFont typeface="Arial" panose="020B0604020202020204" pitchFamily="34" charset="0"/>
              <a:buChar char="•"/>
            </a:pPr>
            <a:r>
              <a:rPr lang="en-US" sz="2200" b="1" dirty="0"/>
              <a:t>Most common defect </a:t>
            </a:r>
            <a:r>
              <a:rPr lang="en-US" sz="2200" b="1" dirty="0">
                <a:solidFill>
                  <a:srgbClr val="FF0000"/>
                </a:solidFill>
              </a:rPr>
              <a:t>is X-linked recessive</a:t>
            </a:r>
            <a:r>
              <a:rPr lang="en-US" sz="2200" b="1" dirty="0"/>
              <a:t>: mutations in the gene encoding the common gamma chain → defective gamma chain receptor in IL-2R </a:t>
            </a:r>
          </a:p>
          <a:p>
            <a:pPr>
              <a:buFont typeface="Arial" panose="020B0604020202020204" pitchFamily="34" charset="0"/>
              <a:buChar char="•"/>
            </a:pPr>
            <a:r>
              <a:rPr lang="en-US" sz="2200" b="1" dirty="0"/>
              <a:t>Less common Autosomal recessive Adenosine deaminase (ADA) deficiency → accumulation of toxic metabolites (deoxyadenosine and dATP) and disrupted purine metabolism → Clinical features :</a:t>
            </a:r>
          </a:p>
          <a:p>
            <a:pPr>
              <a:buFont typeface="Arial" panose="020B0604020202020204" pitchFamily="34" charset="0"/>
              <a:buChar char="•"/>
            </a:pPr>
            <a:r>
              <a:rPr lang="en-US" sz="2200" b="1" dirty="0"/>
              <a:t>Severe, recurrent infections: bacterial diarrhea, chronic candidiasis (thrush), viral and protozoal infections, and FTT . Lymph nodes and tonsils may be absent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48450" t="17095" r="26039" b="43248"/>
          <a:stretch/>
        </p:blipFill>
        <p:spPr>
          <a:xfrm>
            <a:off x="-108684" y="216526"/>
            <a:ext cx="4542039" cy="3969438"/>
          </a:xfrm>
          <a:prstGeom prst="rect">
            <a:avLst/>
          </a:prstGeom>
        </p:spPr>
      </p:pic>
      <p:pic>
        <p:nvPicPr>
          <p:cNvPr id="8" name="Picture 7"/>
          <p:cNvPicPr>
            <a:picLocks noChangeAspect="1"/>
          </p:cNvPicPr>
          <p:nvPr/>
        </p:nvPicPr>
        <p:blipFill rotWithShape="1">
          <a:blip r:embed="rId2"/>
          <a:srcRect l="48760" t="56802" r="25609" b="7353"/>
          <a:stretch/>
        </p:blipFill>
        <p:spPr>
          <a:xfrm>
            <a:off x="4433355" y="2270528"/>
            <a:ext cx="4526082" cy="3558816"/>
          </a:xfrm>
          <a:prstGeom prst="rect">
            <a:avLst/>
          </a:prstGeom>
        </p:spPr>
      </p:pic>
    </p:spTree>
    <p:extLst>
      <p:ext uri="{BB962C8B-B14F-4D97-AF65-F5344CB8AC3E}">
        <p14:creationId xmlns:p14="http://schemas.microsoft.com/office/powerpoint/2010/main" val="986424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00" b="1" dirty="0">
                <a:solidFill>
                  <a:srgbClr val="FF0000"/>
                </a:solidFill>
              </a:rPr>
              <a:t>Congenital combined immunodeficiencies</a:t>
            </a:r>
          </a:p>
        </p:txBody>
      </p:sp>
      <p:sp>
        <p:nvSpPr>
          <p:cNvPr id="3" name="Content Placeholder 2"/>
          <p:cNvSpPr>
            <a:spLocks noGrp="1"/>
          </p:cNvSpPr>
          <p:nvPr>
            <p:ph idx="1"/>
          </p:nvPr>
        </p:nvSpPr>
        <p:spPr>
          <a:xfrm>
            <a:off x="137160" y="1771358"/>
            <a:ext cx="8915400" cy="5334000"/>
          </a:xfrm>
        </p:spPr>
        <p:txBody>
          <a:bodyPr>
            <a:normAutofit/>
          </a:bodyPr>
          <a:lstStyle/>
          <a:p>
            <a:r>
              <a:rPr lang="en-US" sz="2500" b="1" dirty="0"/>
              <a:t>Diagnosis </a:t>
            </a:r>
          </a:p>
          <a:p>
            <a:pPr marL="514350" indent="-514350">
              <a:buFont typeface="+mj-lt"/>
              <a:buAutoNum type="arabicPeriod"/>
            </a:pPr>
            <a:r>
              <a:rPr lang="en-US" dirty="0"/>
              <a:t>Flow cytometry: absent T and B cells markers </a:t>
            </a:r>
          </a:p>
          <a:p>
            <a:pPr marL="514350" indent="-514350">
              <a:buFont typeface="+mj-lt"/>
              <a:buAutoNum type="arabicPeriod"/>
            </a:pPr>
            <a:r>
              <a:rPr lang="en-US" dirty="0"/>
              <a:t>CXR: absent thymic shadow</a:t>
            </a:r>
          </a:p>
          <a:p>
            <a:pPr marL="514350" indent="-514350">
              <a:buFont typeface="+mj-lt"/>
              <a:buAutoNum type="arabicPeriod"/>
            </a:pPr>
            <a:r>
              <a:rPr lang="en-US" dirty="0"/>
              <a:t>Genetic diagnosis</a:t>
            </a:r>
            <a:endParaRPr lang="en-US" b="1" dirty="0"/>
          </a:p>
          <a:p>
            <a:r>
              <a:rPr lang="en-US" sz="2500" b="1" dirty="0"/>
              <a:t>Treatment :</a:t>
            </a:r>
          </a:p>
          <a:p>
            <a:pPr marL="514350" indent="-514350">
              <a:buFont typeface="+mj-lt"/>
              <a:buAutoNum type="arabicPeriod"/>
            </a:pPr>
            <a:r>
              <a:rPr lang="en-US" dirty="0"/>
              <a:t>Bone marrow transplant or stem cell transplantation</a:t>
            </a:r>
          </a:p>
          <a:p>
            <a:pPr marL="514350" indent="-514350">
              <a:buFont typeface="+mj-lt"/>
              <a:buAutoNum type="arabicPeriod"/>
            </a:pPr>
            <a:r>
              <a:rPr lang="en-US" dirty="0"/>
              <a:t>IVIG, PCP prophylaxis </a:t>
            </a:r>
          </a:p>
          <a:p>
            <a:endParaRPr lang="en-US" b="1" dirty="0"/>
          </a:p>
          <a:p>
            <a:r>
              <a:rPr lang="en-US" sz="2500" b="1" dirty="0"/>
              <a:t>Prognosis: often fatal in the first year of life if left untreated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E9E2-7626-4C63-8A22-DE28D4BBD0F6}"/>
              </a:ext>
            </a:extLst>
          </p:cNvPr>
          <p:cNvSpPr>
            <a:spLocks noGrp="1"/>
          </p:cNvSpPr>
          <p:nvPr>
            <p:ph type="title"/>
          </p:nvPr>
        </p:nvSpPr>
        <p:spPr>
          <a:xfrm>
            <a:off x="800100" y="-17585"/>
            <a:ext cx="7543800" cy="1450757"/>
          </a:xfrm>
        </p:spPr>
        <p:txBody>
          <a:bodyPr>
            <a:normAutofit/>
          </a:bodyPr>
          <a:lstStyle/>
          <a:p>
            <a:pPr algn="ctr"/>
            <a:r>
              <a:rPr lang="en-US" sz="5500" b="1" dirty="0">
                <a:solidFill>
                  <a:srgbClr val="FF0000"/>
                </a:solidFill>
              </a:rPr>
              <a:t>4) Complement disorders</a:t>
            </a:r>
            <a:endParaRPr lang="en-US" sz="5500" dirty="0">
              <a:solidFill>
                <a:srgbClr val="FF0000"/>
              </a:solidFill>
            </a:endParaRPr>
          </a:p>
        </p:txBody>
      </p:sp>
      <p:sp>
        <p:nvSpPr>
          <p:cNvPr id="3" name="Content Placeholder 2">
            <a:extLst>
              <a:ext uri="{FF2B5EF4-FFF2-40B4-BE49-F238E27FC236}">
                <a16:creationId xmlns:a16="http://schemas.microsoft.com/office/drawing/2014/main" id="{E292887F-FD55-4F28-8B30-748E0FE52997}"/>
              </a:ext>
            </a:extLst>
          </p:cNvPr>
          <p:cNvSpPr>
            <a:spLocks noGrp="1"/>
          </p:cNvSpPr>
          <p:nvPr>
            <p:ph idx="1"/>
          </p:nvPr>
        </p:nvSpPr>
        <p:spPr/>
        <p:txBody>
          <a:bodyPr/>
          <a:lstStyle/>
          <a:p>
            <a:endParaRPr lang="en-US"/>
          </a:p>
        </p:txBody>
      </p:sp>
      <p:pic>
        <p:nvPicPr>
          <p:cNvPr id="9218" name="Picture 2" descr="Classical pathway &#10;ag.ab complex &#10;Clq binding &#10;Cls activation &#10;C4b2a &#10;3 convertas &#10;Lectin pathway &#10;MBL &#10;Mannose on pathogen surface &#10;MASP-I IMASP-2 activation &#10;C4b2a &#10;3 convertas &#10;3 convertas &#10;C3b &#10;C452a3b &#10;5 converta C3bBb3b &#10;Membrane attack complex &#10;Altemative pathway &#10;Spontaneous hydrolysis of C3 &#10;and deposition of C3b &#10;on pathogen surface &#10;Factor B binding &#10;Factor D &#10;C3bBb &#10;3 convertase &#10;Overview of pathways of complement activation ">
            <a:extLst>
              <a:ext uri="{FF2B5EF4-FFF2-40B4-BE49-F238E27FC236}">
                <a16:creationId xmlns:a16="http://schemas.microsoft.com/office/drawing/2014/main" id="{B10DCE64-651A-4A38-8103-DE28969FF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600200"/>
            <a:ext cx="9058275" cy="498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640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A. C1 esterase inhibitor deficiency	</a:t>
            </a:r>
          </a:p>
        </p:txBody>
      </p:sp>
      <p:sp>
        <p:nvSpPr>
          <p:cNvPr id="3" name="Content Placeholder 2"/>
          <p:cNvSpPr>
            <a:spLocks noGrp="1"/>
          </p:cNvSpPr>
          <p:nvPr>
            <p:ph idx="1"/>
          </p:nvPr>
        </p:nvSpPr>
        <p:spPr>
          <a:xfrm>
            <a:off x="381000" y="1845734"/>
            <a:ext cx="8458199" cy="4478866"/>
          </a:xfrm>
        </p:spPr>
        <p:txBody>
          <a:bodyPr>
            <a:normAutofit/>
          </a:bodyPr>
          <a:lstStyle/>
          <a:p>
            <a:r>
              <a:rPr lang="en-US" sz="2800" b="1" dirty="0">
                <a:solidFill>
                  <a:srgbClr val="FF0000"/>
                </a:solidFill>
              </a:rPr>
              <a:t>AD</a:t>
            </a:r>
            <a:r>
              <a:rPr lang="en-US" sz="2200" dirty="0"/>
              <a:t>, Unregulated activation of kallikrein → </a:t>
            </a:r>
            <a:r>
              <a:rPr lang="en-US" sz="2200" dirty="0">
                <a:solidFill>
                  <a:srgbClr val="FF0000"/>
                </a:solidFill>
              </a:rPr>
              <a:t>↑</a:t>
            </a:r>
            <a:r>
              <a:rPr lang="en-US" sz="2200" dirty="0"/>
              <a:t> bradykinin → angioedema </a:t>
            </a:r>
          </a:p>
          <a:p>
            <a:endParaRPr lang="en-US" sz="1000" b="1" dirty="0"/>
          </a:p>
          <a:p>
            <a:r>
              <a:rPr lang="en-US" sz="2200" b="1" dirty="0"/>
              <a:t>Clinical feature: </a:t>
            </a:r>
            <a:r>
              <a:rPr lang="en-US" sz="2200" dirty="0"/>
              <a:t>Recurrent angioedemas provoked by triggers, e.g., trauma, surgery, infections, and drugs. Airway edemas can be life-threatening.</a:t>
            </a:r>
          </a:p>
          <a:p>
            <a:endParaRPr lang="en-US" sz="1000" b="1" dirty="0"/>
          </a:p>
          <a:p>
            <a:r>
              <a:rPr lang="en-US" sz="2200" b="1" dirty="0"/>
              <a:t>Diagnosis : </a:t>
            </a:r>
            <a:r>
              <a:rPr lang="en-US" sz="2200" dirty="0"/>
              <a:t>low</a:t>
            </a:r>
            <a:r>
              <a:rPr lang="en-US" sz="2200" b="1" dirty="0"/>
              <a:t> </a:t>
            </a:r>
            <a:r>
              <a:rPr lang="en-US" sz="2200" dirty="0">
                <a:solidFill>
                  <a:srgbClr val="FF0000"/>
                </a:solidFill>
              </a:rPr>
              <a:t>CH50 assay </a:t>
            </a:r>
            <a:r>
              <a:rPr lang="en-US" sz="2200" dirty="0"/>
              <a:t>screening test, ↑</a:t>
            </a:r>
            <a:r>
              <a:rPr lang="en-US" sz="2200" dirty="0">
                <a:solidFill>
                  <a:srgbClr val="FF0000"/>
                </a:solidFill>
              </a:rPr>
              <a:t>Bradykinin, </a:t>
            </a:r>
            <a:r>
              <a:rPr lang="en-US" sz="2200" dirty="0"/>
              <a:t>levels Low </a:t>
            </a:r>
            <a:r>
              <a:rPr lang="en-US" sz="2200" dirty="0">
                <a:solidFill>
                  <a:srgbClr val="FF0000"/>
                </a:solidFill>
              </a:rPr>
              <a:t>CD2, C4 </a:t>
            </a:r>
            <a:r>
              <a:rPr lang="en-US" sz="2200" dirty="0"/>
              <a:t>levels</a:t>
            </a:r>
          </a:p>
          <a:p>
            <a:pPr marL="0" indent="0">
              <a:buNone/>
            </a:pPr>
            <a:endParaRPr lang="en-US" sz="1000" dirty="0"/>
          </a:p>
          <a:p>
            <a:pPr fontAlgn="base"/>
            <a:r>
              <a:rPr lang="en-US" sz="2200" b="1" dirty="0"/>
              <a:t>Treatment : </a:t>
            </a:r>
            <a:r>
              <a:rPr lang="en-GB" sz="2200" dirty="0"/>
              <a:t>FFP for acute attack and Danazol for prophylaxis: increases level of C1 esterase </a:t>
            </a:r>
            <a:r>
              <a:rPr lang="en-GB" sz="2200" dirty="0" err="1"/>
              <a:t>inhibtor</a:t>
            </a:r>
            <a:endParaRPr lang="en-GB" sz="2200" dirty="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5521-D6AC-4F61-9A61-09EED01DE7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9B71DE-E673-4517-84AC-64A93EC70D7E}"/>
              </a:ext>
            </a:extLst>
          </p:cNvPr>
          <p:cNvSpPr>
            <a:spLocks noGrp="1"/>
          </p:cNvSpPr>
          <p:nvPr>
            <p:ph idx="1"/>
          </p:nvPr>
        </p:nvSpPr>
        <p:spPr/>
        <p:txBody>
          <a:bodyPr/>
          <a:lstStyle/>
          <a:p>
            <a:endParaRPr lang="en-US"/>
          </a:p>
        </p:txBody>
      </p:sp>
      <p:pic>
        <p:nvPicPr>
          <p:cNvPr id="10242" name="Picture 2" descr="Treatment of ACEi-induced angioedema">
            <a:extLst>
              <a:ext uri="{FF2B5EF4-FFF2-40B4-BE49-F238E27FC236}">
                <a16:creationId xmlns:a16="http://schemas.microsoft.com/office/drawing/2014/main" id="{47229BC0-9831-4462-A595-447E2EAE8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38"/>
            <a:ext cx="9144000" cy="562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45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AA2C-384D-474E-9FB7-33ADA41DD389}"/>
              </a:ext>
            </a:extLst>
          </p:cNvPr>
          <p:cNvSpPr>
            <a:spLocks noGrp="1"/>
          </p:cNvSpPr>
          <p:nvPr>
            <p:ph type="title"/>
          </p:nvPr>
        </p:nvSpPr>
        <p:spPr>
          <a:xfrm>
            <a:off x="304801" y="286604"/>
            <a:ext cx="8061959" cy="1450757"/>
          </a:xfrm>
        </p:spPr>
        <p:txBody>
          <a:bodyPr>
            <a:normAutofit/>
          </a:bodyPr>
          <a:lstStyle/>
          <a:p>
            <a:r>
              <a:rPr lang="en-US" sz="5000" b="1" dirty="0">
                <a:solidFill>
                  <a:srgbClr val="FF0000"/>
                </a:solidFill>
              </a:rPr>
              <a:t>B. Other Complement disorders</a:t>
            </a:r>
          </a:p>
        </p:txBody>
      </p:sp>
      <p:sp>
        <p:nvSpPr>
          <p:cNvPr id="3" name="Content Placeholder 2">
            <a:extLst>
              <a:ext uri="{FF2B5EF4-FFF2-40B4-BE49-F238E27FC236}">
                <a16:creationId xmlns:a16="http://schemas.microsoft.com/office/drawing/2014/main" id="{AA397C30-9021-4B77-B545-A4D778946FBD}"/>
              </a:ext>
            </a:extLst>
          </p:cNvPr>
          <p:cNvSpPr>
            <a:spLocks noGrp="1"/>
          </p:cNvSpPr>
          <p:nvPr>
            <p:ph idx="1"/>
          </p:nvPr>
        </p:nvSpPr>
        <p:spPr>
          <a:xfrm>
            <a:off x="190499" y="1905000"/>
            <a:ext cx="8290561" cy="4478866"/>
          </a:xfrm>
        </p:spPr>
        <p:txBody>
          <a:bodyPr>
            <a:normAutofit/>
          </a:bodyPr>
          <a:lstStyle/>
          <a:p>
            <a:pPr algn="l" rtl="0" fontAlgn="base">
              <a:buFont typeface="Arial" panose="020B0604020202020204" pitchFamily="34" charset="0"/>
              <a:buChar char="•"/>
            </a:pPr>
            <a:r>
              <a:rPr lang="en-GB" sz="2500" dirty="0"/>
              <a:t> </a:t>
            </a:r>
            <a:r>
              <a:rPr lang="en-GB" sz="2700" dirty="0"/>
              <a:t>C1, C2, C4: recurrent sinopulmonary infections + O. Media + encapsulated infections </a:t>
            </a:r>
          </a:p>
          <a:p>
            <a:pPr algn="l" rtl="0" fontAlgn="base">
              <a:buFont typeface="Arial" panose="020B0604020202020204" pitchFamily="34" charset="0"/>
              <a:buChar char="•"/>
            </a:pPr>
            <a:r>
              <a:rPr lang="en-GB" sz="2700" dirty="0"/>
              <a:t> Increased immune complexes disease ---&gt; </a:t>
            </a:r>
            <a:r>
              <a:rPr lang="en-GB" sz="2700" dirty="0">
                <a:solidFill>
                  <a:srgbClr val="FF0000"/>
                </a:solidFill>
              </a:rPr>
              <a:t>SLE</a:t>
            </a:r>
            <a:r>
              <a:rPr lang="en-GB" sz="2700" dirty="0"/>
              <a:t> </a:t>
            </a:r>
          </a:p>
          <a:p>
            <a:pPr algn="l" rtl="0" fontAlgn="base">
              <a:buFont typeface="Arial" panose="020B0604020202020204" pitchFamily="34" charset="0"/>
              <a:buChar char="•"/>
            </a:pPr>
            <a:r>
              <a:rPr lang="en-GB" sz="2700" dirty="0"/>
              <a:t> C3: risk of </a:t>
            </a:r>
            <a:r>
              <a:rPr lang="en-GB" sz="2700" dirty="0">
                <a:solidFill>
                  <a:srgbClr val="FF0000"/>
                </a:solidFill>
              </a:rPr>
              <a:t>encapsulated</a:t>
            </a:r>
            <a:r>
              <a:rPr lang="en-GB" sz="2700" dirty="0"/>
              <a:t> infections (</a:t>
            </a:r>
            <a:r>
              <a:rPr lang="en-US" sz="2700" dirty="0"/>
              <a:t>impaired opsonization mediated by C3b)</a:t>
            </a:r>
            <a:endParaRPr lang="en-GB" sz="2700" dirty="0"/>
          </a:p>
          <a:p>
            <a:pPr algn="l" rtl="0" fontAlgn="base">
              <a:buFont typeface="Arial" panose="020B0604020202020204" pitchFamily="34" charset="0"/>
              <a:buChar char="•"/>
            </a:pPr>
            <a:r>
              <a:rPr lang="en-GB" sz="2700" dirty="0"/>
              <a:t> C5-C9 (Membrane attack complex): recurrent </a:t>
            </a:r>
            <a:r>
              <a:rPr lang="en-GB" sz="2700" dirty="0" err="1">
                <a:solidFill>
                  <a:srgbClr val="FF0000"/>
                </a:solidFill>
              </a:rPr>
              <a:t>Nisseria</a:t>
            </a:r>
            <a:r>
              <a:rPr lang="en-GB" sz="2700" dirty="0">
                <a:solidFill>
                  <a:srgbClr val="FF0000"/>
                </a:solidFill>
              </a:rPr>
              <a:t> meningitidis  </a:t>
            </a:r>
          </a:p>
          <a:p>
            <a:pPr algn="l" rtl="0" fontAlgn="base">
              <a:buFont typeface="Arial" panose="020B0604020202020204" pitchFamily="34" charset="0"/>
              <a:buChar char="•"/>
            </a:pPr>
            <a:r>
              <a:rPr lang="en-GB" sz="2700" dirty="0"/>
              <a:t> All are associated with low CH50</a:t>
            </a:r>
          </a:p>
        </p:txBody>
      </p:sp>
    </p:spTree>
    <p:extLst>
      <p:ext uri="{BB962C8B-B14F-4D97-AF65-F5344CB8AC3E}">
        <p14:creationId xmlns:p14="http://schemas.microsoft.com/office/powerpoint/2010/main" val="12623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6C0101-F891-4352-A29C-9215D9DCD9EF}"/>
              </a:ext>
            </a:extLst>
          </p:cNvPr>
          <p:cNvSpPr>
            <a:spLocks noGrp="1"/>
          </p:cNvSpPr>
          <p:nvPr>
            <p:ph idx="1"/>
          </p:nvPr>
        </p:nvSpPr>
        <p:spPr>
          <a:xfrm>
            <a:off x="838200" y="1981200"/>
            <a:ext cx="7543801" cy="4023360"/>
          </a:xfrm>
        </p:spPr>
        <p:txBody>
          <a:bodyPr>
            <a:normAutofit/>
          </a:bodyPr>
          <a:lstStyle/>
          <a:p>
            <a:pPr marL="0" indent="0" algn="ctr">
              <a:buNone/>
            </a:pPr>
            <a:r>
              <a:rPr lang="en-US" sz="6000" dirty="0"/>
              <a:t>Congenital neutrophil and phagocyte disorders</a:t>
            </a:r>
          </a:p>
        </p:txBody>
      </p:sp>
    </p:spTree>
    <p:extLst>
      <p:ext uri="{BB962C8B-B14F-4D97-AF65-F5344CB8AC3E}">
        <p14:creationId xmlns:p14="http://schemas.microsoft.com/office/powerpoint/2010/main" val="12474157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A94D-9D1C-405A-996E-C9362F46EC97}"/>
              </a:ext>
            </a:extLst>
          </p:cNvPr>
          <p:cNvSpPr>
            <a:spLocks noGrp="1"/>
          </p:cNvSpPr>
          <p:nvPr>
            <p:ph type="title"/>
          </p:nvPr>
        </p:nvSpPr>
        <p:spPr/>
        <p:txBody>
          <a:bodyPr>
            <a:normAutofit/>
          </a:bodyPr>
          <a:lstStyle/>
          <a:p>
            <a:r>
              <a:rPr lang="en-US" sz="5000" b="1" dirty="0">
                <a:solidFill>
                  <a:srgbClr val="FF0000"/>
                </a:solidFill>
              </a:rPr>
              <a:t>A. Chronic granulomatous disease (CGD)</a:t>
            </a:r>
            <a:endParaRPr lang="en-US" sz="5000" dirty="0"/>
          </a:p>
        </p:txBody>
      </p:sp>
      <p:sp>
        <p:nvSpPr>
          <p:cNvPr id="3" name="Content Placeholder 2">
            <a:extLst>
              <a:ext uri="{FF2B5EF4-FFF2-40B4-BE49-F238E27FC236}">
                <a16:creationId xmlns:a16="http://schemas.microsoft.com/office/drawing/2014/main" id="{079FD9E1-5839-4F00-AD24-1B5A43A0D048}"/>
              </a:ext>
            </a:extLst>
          </p:cNvPr>
          <p:cNvSpPr>
            <a:spLocks noGrp="1"/>
          </p:cNvSpPr>
          <p:nvPr>
            <p:ph idx="1"/>
          </p:nvPr>
        </p:nvSpPr>
        <p:spPr>
          <a:xfrm>
            <a:off x="480060" y="1905000"/>
            <a:ext cx="8229600" cy="5257800"/>
          </a:xfrm>
        </p:spPr>
        <p:txBody>
          <a:bodyPr>
            <a:normAutofit/>
          </a:bodyPr>
          <a:lstStyle/>
          <a:p>
            <a:pPr algn="l" rtl="0" fontAlgn="base">
              <a:buFont typeface="Arial" panose="020B0604020202020204" pitchFamily="34" charset="0"/>
              <a:buChar char="•"/>
            </a:pPr>
            <a:r>
              <a:rPr lang="en-GB" sz="2600" dirty="0">
                <a:solidFill>
                  <a:srgbClr val="FF0000"/>
                </a:solidFill>
              </a:rPr>
              <a:t>X-linked</a:t>
            </a:r>
            <a:r>
              <a:rPr lang="en-GB" sz="2600" dirty="0"/>
              <a:t> (70%) or </a:t>
            </a:r>
            <a:r>
              <a:rPr lang="en-GB" sz="2600" dirty="0">
                <a:solidFill>
                  <a:srgbClr val="FF0000"/>
                </a:solidFill>
              </a:rPr>
              <a:t>AR</a:t>
            </a:r>
            <a:r>
              <a:rPr lang="en-GB" sz="2600" dirty="0"/>
              <a:t> , defect </a:t>
            </a:r>
            <a:r>
              <a:rPr lang="en-GB" sz="2600" dirty="0">
                <a:solidFill>
                  <a:srgbClr val="FF0000"/>
                </a:solidFill>
              </a:rPr>
              <a:t>in NAPDH oxidase</a:t>
            </a:r>
            <a:r>
              <a:rPr lang="en-GB" sz="2600" dirty="0"/>
              <a:t>, no H2O2 and bleach ---&gt; no oxygen dependant killing </a:t>
            </a:r>
          </a:p>
          <a:p>
            <a:pPr algn="l" rtl="0" fontAlgn="base">
              <a:buFont typeface="Arial" panose="020B0604020202020204" pitchFamily="34" charset="0"/>
              <a:buChar char="•"/>
            </a:pPr>
            <a:endParaRPr lang="en-GB" sz="2600" dirty="0"/>
          </a:p>
          <a:p>
            <a:pPr algn="l" rtl="0" fontAlgn="base">
              <a:buFont typeface="Arial" panose="020B0604020202020204" pitchFamily="34" charset="0"/>
              <a:buChar char="•"/>
            </a:pPr>
            <a:r>
              <a:rPr lang="en-GB" sz="2600" dirty="0"/>
              <a:t>Recurrent </a:t>
            </a:r>
            <a:r>
              <a:rPr lang="en-GB" sz="2600" dirty="0">
                <a:solidFill>
                  <a:srgbClr val="FF0000"/>
                </a:solidFill>
              </a:rPr>
              <a:t>Catalase</a:t>
            </a:r>
            <a:r>
              <a:rPr lang="en-GB" sz="2600" dirty="0"/>
              <a:t> positive infections : Staph aureus, B . </a:t>
            </a:r>
            <a:r>
              <a:rPr lang="en-GB" sz="2600" dirty="0" err="1"/>
              <a:t>Cepacia</a:t>
            </a:r>
            <a:r>
              <a:rPr lang="en-GB" sz="2600" dirty="0"/>
              <a:t>, Serratia, Nocardia , </a:t>
            </a:r>
            <a:r>
              <a:rPr lang="en-GB" sz="2600" dirty="0" err="1"/>
              <a:t>Sallmonela</a:t>
            </a:r>
            <a:r>
              <a:rPr lang="en-GB" sz="2600" dirty="0"/>
              <a:t> , </a:t>
            </a:r>
            <a:r>
              <a:rPr lang="en-GB" sz="2600" dirty="0" err="1"/>
              <a:t>Aspergellus</a:t>
            </a:r>
            <a:r>
              <a:rPr lang="en-GB" sz="2600" dirty="0"/>
              <a:t>. </a:t>
            </a:r>
          </a:p>
          <a:p>
            <a:pPr algn="l" rtl="0" fontAlgn="base">
              <a:buFont typeface="Arial" panose="020B0604020202020204" pitchFamily="34" charset="0"/>
              <a:buChar char="•"/>
            </a:pPr>
            <a:endParaRPr lang="en-GB" sz="2600" dirty="0"/>
          </a:p>
          <a:p>
            <a:pPr algn="l" rtl="0" fontAlgn="base">
              <a:buFont typeface="Arial" panose="020B0604020202020204" pitchFamily="34" charset="0"/>
              <a:buChar char="•"/>
            </a:pPr>
            <a:r>
              <a:rPr lang="en-GB" sz="2600" dirty="0"/>
              <a:t>Recurrent infections, such as pneumonia, skin or soft tissue infections, Lymphadenopathy and splenomegaly.</a:t>
            </a:r>
          </a:p>
        </p:txBody>
      </p:sp>
    </p:spTree>
    <p:extLst>
      <p:ext uri="{BB962C8B-B14F-4D97-AF65-F5344CB8AC3E}">
        <p14:creationId xmlns:p14="http://schemas.microsoft.com/office/powerpoint/2010/main" val="3448226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A94D-9D1C-405A-996E-C9362F46EC97}"/>
              </a:ext>
            </a:extLst>
          </p:cNvPr>
          <p:cNvSpPr>
            <a:spLocks noGrp="1"/>
          </p:cNvSpPr>
          <p:nvPr>
            <p:ph type="title"/>
          </p:nvPr>
        </p:nvSpPr>
        <p:spPr/>
        <p:txBody>
          <a:bodyPr>
            <a:normAutofit/>
          </a:bodyPr>
          <a:lstStyle/>
          <a:p>
            <a:r>
              <a:rPr lang="en-US" sz="5000" b="1" dirty="0">
                <a:solidFill>
                  <a:srgbClr val="FF0000"/>
                </a:solidFill>
              </a:rPr>
              <a:t>A. Chronic granulomatous disease (CGD)</a:t>
            </a:r>
            <a:endParaRPr lang="en-US" sz="5000" dirty="0"/>
          </a:p>
        </p:txBody>
      </p:sp>
      <p:sp>
        <p:nvSpPr>
          <p:cNvPr id="3" name="Content Placeholder 2">
            <a:extLst>
              <a:ext uri="{FF2B5EF4-FFF2-40B4-BE49-F238E27FC236}">
                <a16:creationId xmlns:a16="http://schemas.microsoft.com/office/drawing/2014/main" id="{079FD9E1-5839-4F00-AD24-1B5A43A0D048}"/>
              </a:ext>
            </a:extLst>
          </p:cNvPr>
          <p:cNvSpPr>
            <a:spLocks noGrp="1"/>
          </p:cNvSpPr>
          <p:nvPr>
            <p:ph idx="1"/>
          </p:nvPr>
        </p:nvSpPr>
        <p:spPr>
          <a:xfrm>
            <a:off x="480060" y="1761979"/>
            <a:ext cx="8229600" cy="5257800"/>
          </a:xfrm>
        </p:spPr>
        <p:txBody>
          <a:bodyPr>
            <a:normAutofit/>
          </a:bodyPr>
          <a:lstStyle/>
          <a:p>
            <a:pPr algn="l" rtl="0" fontAlgn="base">
              <a:buFont typeface="Arial" panose="020B0604020202020204" pitchFamily="34" charset="0"/>
              <a:buChar char="•"/>
            </a:pPr>
            <a:r>
              <a:rPr lang="en-GB" sz="3000" b="1" dirty="0"/>
              <a:t>Diagnosis</a:t>
            </a:r>
            <a:r>
              <a:rPr lang="en-GB" sz="3000" dirty="0"/>
              <a:t> </a:t>
            </a:r>
          </a:p>
          <a:p>
            <a:pPr marL="742950" lvl="1" indent="-285750" algn="l" rtl="0" fontAlgn="base">
              <a:buFont typeface="Arial" panose="020B0604020202020204" pitchFamily="34" charset="0"/>
              <a:buChar char="•"/>
            </a:pPr>
            <a:r>
              <a:rPr lang="en-GB" sz="2500" dirty="0" err="1"/>
              <a:t>Dihydrorhdmine</a:t>
            </a:r>
            <a:r>
              <a:rPr lang="en-GB" sz="2500" dirty="0"/>
              <a:t> DHR test = measure H2O2 in phagocytes  </a:t>
            </a:r>
          </a:p>
          <a:p>
            <a:pPr marL="742950" lvl="1" indent="-285750" algn="l" rtl="0" fontAlgn="base">
              <a:buFont typeface="Arial" panose="020B0604020202020204" pitchFamily="34" charset="0"/>
              <a:buChar char="•"/>
            </a:pPr>
            <a:r>
              <a:rPr lang="en-GB" sz="2500" dirty="0"/>
              <a:t>NBT test (may be inaccurate) </a:t>
            </a:r>
          </a:p>
          <a:p>
            <a:pPr marL="742950" lvl="1" indent="-285750" algn="l" rtl="0" fontAlgn="base">
              <a:buFont typeface="Arial" panose="020B0604020202020204" pitchFamily="34" charset="0"/>
              <a:buChar char="•"/>
            </a:pPr>
            <a:r>
              <a:rPr lang="en-GB" sz="2500" dirty="0"/>
              <a:t>Genetic diagnosis</a:t>
            </a:r>
          </a:p>
          <a:p>
            <a:pPr algn="l" rtl="0" fontAlgn="base">
              <a:buFont typeface="Arial" panose="020B0604020202020204" pitchFamily="34" charset="0"/>
              <a:buChar char="•"/>
            </a:pPr>
            <a:endParaRPr lang="en-GB" sz="1000" dirty="0"/>
          </a:p>
          <a:p>
            <a:pPr algn="l" rtl="0" fontAlgn="base">
              <a:buFont typeface="Arial" panose="020B0604020202020204" pitchFamily="34" charset="0"/>
              <a:buChar char="•"/>
            </a:pPr>
            <a:r>
              <a:rPr lang="en-GB" sz="3000" b="1" dirty="0"/>
              <a:t>Treatment</a:t>
            </a:r>
          </a:p>
          <a:p>
            <a:pPr marL="742950" lvl="1" indent="-285750" algn="l" rtl="0" fontAlgn="base">
              <a:buFont typeface="Arial" panose="020B0604020202020204" pitchFamily="34" charset="0"/>
              <a:buChar char="•"/>
            </a:pPr>
            <a:r>
              <a:rPr lang="en-GB" sz="2500" dirty="0"/>
              <a:t>Prophylaxis (</a:t>
            </a:r>
            <a:r>
              <a:rPr lang="en-GB" sz="2500" dirty="0" err="1"/>
              <a:t>bactrim</a:t>
            </a:r>
            <a:r>
              <a:rPr lang="en-GB" sz="2500" dirty="0"/>
              <a:t> and itraconazole daily decrease infection 70% </a:t>
            </a:r>
          </a:p>
          <a:p>
            <a:pPr marL="742950" lvl="1" indent="-285750" algn="l" rtl="0" fontAlgn="base">
              <a:buFont typeface="Arial" panose="020B0604020202020204" pitchFamily="34" charset="0"/>
              <a:buChar char="•"/>
            </a:pPr>
            <a:r>
              <a:rPr lang="en-GB" sz="2500" dirty="0"/>
              <a:t>Weekly INF-G  </a:t>
            </a:r>
          </a:p>
          <a:p>
            <a:pPr marL="742950" lvl="1" indent="-285750" algn="l" rtl="0" fontAlgn="base">
              <a:buFont typeface="Arial" panose="020B0604020202020204" pitchFamily="34" charset="0"/>
              <a:buChar char="•"/>
            </a:pPr>
            <a:r>
              <a:rPr lang="en-GB" sz="2500" dirty="0"/>
              <a:t>BMT curative </a:t>
            </a:r>
          </a:p>
          <a:p>
            <a:endParaRPr lang="en-US" dirty="0"/>
          </a:p>
        </p:txBody>
      </p:sp>
    </p:spTree>
    <p:extLst>
      <p:ext uri="{BB962C8B-B14F-4D97-AF65-F5344CB8AC3E}">
        <p14:creationId xmlns:p14="http://schemas.microsoft.com/office/powerpoint/2010/main" val="2363641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hronic Granulomatous Disease | Concise Medical Knowledge">
            <a:extLst>
              <a:ext uri="{FF2B5EF4-FFF2-40B4-BE49-F238E27FC236}">
                <a16:creationId xmlns:a16="http://schemas.microsoft.com/office/drawing/2014/main" id="{98454E44-E81F-4221-93D4-B0BCDB72C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6838"/>
            <a:ext cx="9144000" cy="412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304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نص, خط يد&#10;&#10;تم إنشاء الوصف تلقائياً">
            <a:extLst>
              <a:ext uri="{FF2B5EF4-FFF2-40B4-BE49-F238E27FC236}">
                <a16:creationId xmlns:a16="http://schemas.microsoft.com/office/drawing/2014/main" id="{BC0F91DD-696C-BAF5-D85F-C78CD4924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2" y="890124"/>
            <a:ext cx="9170064" cy="5077751"/>
          </a:xfrm>
          <a:prstGeom prst="rect">
            <a:avLst/>
          </a:prstGeom>
        </p:spPr>
      </p:pic>
    </p:spTree>
    <p:extLst>
      <p:ext uri="{BB962C8B-B14F-4D97-AF65-F5344CB8AC3E}">
        <p14:creationId xmlns:p14="http://schemas.microsoft.com/office/powerpoint/2010/main" val="295901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78224" y="260444"/>
            <a:ext cx="7543800" cy="4768850"/>
          </a:xfrm>
        </p:spPr>
        <p:txBody>
          <a:bodyPr>
            <a:normAutofit/>
          </a:bodyPr>
          <a:lstStyle/>
          <a:p>
            <a:r>
              <a:rPr lang="en-US" dirty="0">
                <a:latin typeface="+mn-lt"/>
              </a:rPr>
              <a:t>PRIMARY IMMUNODEFICIENCY ALSO KNOW AS </a:t>
            </a:r>
            <a:r>
              <a:rPr lang="en-US" dirty="0">
                <a:solidFill>
                  <a:schemeClr val="accent1"/>
                </a:solidFill>
                <a:latin typeface="+mn-lt"/>
              </a:rPr>
              <a:t>INBORN ERRORS OF IMMUNITY</a:t>
            </a:r>
            <a:endParaRPr lang="en-GB" dirty="0">
              <a:solidFill>
                <a:schemeClr val="accent1"/>
              </a:solidFill>
              <a:latin typeface="+mn-lt"/>
            </a:endParaRPr>
          </a:p>
        </p:txBody>
      </p:sp>
    </p:spTree>
    <p:extLst>
      <p:ext uri="{BB962C8B-B14F-4D97-AF65-F5344CB8AC3E}">
        <p14:creationId xmlns:p14="http://schemas.microsoft.com/office/powerpoint/2010/main" val="1073206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B. Leukocyte adhesion deficiency 1</a:t>
            </a:r>
            <a:endParaRPr lang="en-US" b="1" dirty="0"/>
          </a:p>
        </p:txBody>
      </p:sp>
      <p:sp>
        <p:nvSpPr>
          <p:cNvPr id="3" name="Content Placeholder 2"/>
          <p:cNvSpPr>
            <a:spLocks noGrp="1"/>
          </p:cNvSpPr>
          <p:nvPr>
            <p:ph idx="1"/>
          </p:nvPr>
        </p:nvSpPr>
        <p:spPr>
          <a:xfrm>
            <a:off x="259080" y="1771358"/>
            <a:ext cx="8671560" cy="5029200"/>
          </a:xfrm>
        </p:spPr>
        <p:txBody>
          <a:bodyPr>
            <a:noAutofit/>
          </a:bodyPr>
          <a:lstStyle/>
          <a:p>
            <a:r>
              <a:rPr lang="en-US" sz="3200" dirty="0">
                <a:solidFill>
                  <a:srgbClr val="FF0000"/>
                </a:solidFill>
              </a:rPr>
              <a:t>AR</a:t>
            </a:r>
            <a:r>
              <a:rPr lang="en-US" sz="2500" dirty="0"/>
              <a:t>, Absent LFA-1 (CD18) protein → impaired leukocyte </a:t>
            </a:r>
            <a:r>
              <a:rPr lang="en-US" sz="2500" dirty="0">
                <a:solidFill>
                  <a:srgbClr val="FF0000"/>
                </a:solidFill>
              </a:rPr>
              <a:t>migration</a:t>
            </a:r>
          </a:p>
          <a:p>
            <a:r>
              <a:rPr lang="en-US" sz="2500" dirty="0"/>
              <a:t> </a:t>
            </a:r>
            <a:endParaRPr lang="en-US" sz="1000" dirty="0"/>
          </a:p>
          <a:p>
            <a:r>
              <a:rPr lang="en-US" sz="2500" b="1" dirty="0"/>
              <a:t>Clinical feature :</a:t>
            </a:r>
            <a:r>
              <a:rPr lang="en-US" sz="2500" dirty="0"/>
              <a:t>Recurrent </a:t>
            </a:r>
            <a:r>
              <a:rPr lang="en-US" sz="2500" dirty="0">
                <a:solidFill>
                  <a:srgbClr val="FF0000"/>
                </a:solidFill>
              </a:rPr>
              <a:t>nonsuppurative</a:t>
            </a:r>
            <a:r>
              <a:rPr lang="en-US" sz="2500" dirty="0"/>
              <a:t> bacterial infections of skin and GI system, and </a:t>
            </a:r>
            <a:r>
              <a:rPr lang="en-US" sz="2500" dirty="0">
                <a:solidFill>
                  <a:srgbClr val="FF0000"/>
                </a:solidFill>
              </a:rPr>
              <a:t>Delayed</a:t>
            </a:r>
            <a:r>
              <a:rPr lang="en-US" sz="2500" dirty="0"/>
              <a:t> separation of the umbilical cord</a:t>
            </a:r>
          </a:p>
          <a:p>
            <a:endParaRPr lang="en-US" sz="1000" b="1" dirty="0"/>
          </a:p>
          <a:p>
            <a:r>
              <a:rPr lang="en-US" sz="2500" b="1" dirty="0"/>
              <a:t>Diagnosis : </a:t>
            </a:r>
          </a:p>
          <a:p>
            <a:pPr marL="514350" indent="-514350">
              <a:buFont typeface="+mj-lt"/>
              <a:buAutoNum type="arabicPeriod"/>
            </a:pPr>
            <a:r>
              <a:rPr lang="en-US" sz="2500" dirty="0">
                <a:solidFill>
                  <a:srgbClr val="FF0000"/>
                </a:solidFill>
              </a:rPr>
              <a:t>Leukocytosis</a:t>
            </a:r>
          </a:p>
          <a:p>
            <a:pPr marL="514350" indent="-514350">
              <a:buFont typeface="+mj-lt"/>
              <a:buAutoNum type="arabicPeriod"/>
            </a:pPr>
            <a:r>
              <a:rPr lang="en-US" sz="2500" dirty="0"/>
              <a:t>Flow cytometry: absent </a:t>
            </a:r>
            <a:r>
              <a:rPr lang="en-US" sz="2500" dirty="0">
                <a:solidFill>
                  <a:srgbClr val="FF0000"/>
                </a:solidFill>
              </a:rPr>
              <a:t>CD18</a:t>
            </a:r>
          </a:p>
          <a:p>
            <a:pPr marL="514350" indent="-514350">
              <a:buFont typeface="+mj-lt"/>
              <a:buAutoNum type="arabicPeriod"/>
            </a:pPr>
            <a:endParaRPr lang="en-US" sz="1000" b="1" dirty="0"/>
          </a:p>
          <a:p>
            <a:pPr marL="0" indent="0">
              <a:buNone/>
            </a:pPr>
            <a:r>
              <a:rPr lang="en-US" sz="2500" b="1" dirty="0"/>
              <a:t>Treatment :</a:t>
            </a:r>
            <a:r>
              <a:rPr lang="en-US" sz="2500" dirty="0"/>
              <a:t>Treatment of infections and Bone marrow transplant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 تحتوي على نص, لقطة شاشة&#10;&#10;تم إنشاء الوصف تلقائياً">
            <a:extLst>
              <a:ext uri="{FF2B5EF4-FFF2-40B4-BE49-F238E27FC236}">
                <a16:creationId xmlns:a16="http://schemas.microsoft.com/office/drawing/2014/main" id="{E4F52167-7BD1-3AC3-A53F-6DB176B2E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7" y="738003"/>
            <a:ext cx="9219334" cy="5381993"/>
          </a:xfrm>
          <a:prstGeom prst="rect">
            <a:avLst/>
          </a:prstGeom>
        </p:spPr>
      </p:pic>
    </p:spTree>
    <p:extLst>
      <p:ext uri="{BB962C8B-B14F-4D97-AF65-F5344CB8AC3E}">
        <p14:creationId xmlns:p14="http://schemas.microsoft.com/office/powerpoint/2010/main" val="2144840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E5EE4BB-9C10-3273-705F-A38BF0E1A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3" y="995023"/>
            <a:ext cx="9050013" cy="4867954"/>
          </a:xfrm>
          <a:prstGeom prst="rect">
            <a:avLst/>
          </a:prstGeom>
        </p:spPr>
      </p:pic>
      <p:sp>
        <p:nvSpPr>
          <p:cNvPr id="5" name="مستطيل 4">
            <a:extLst>
              <a:ext uri="{FF2B5EF4-FFF2-40B4-BE49-F238E27FC236}">
                <a16:creationId xmlns:a16="http://schemas.microsoft.com/office/drawing/2014/main" id="{4C34CB3A-F315-583D-0653-1EBFA5648337}"/>
              </a:ext>
            </a:extLst>
          </p:cNvPr>
          <p:cNvSpPr/>
          <p:nvPr/>
        </p:nvSpPr>
        <p:spPr>
          <a:xfrm>
            <a:off x="-152400" y="5257800"/>
            <a:ext cx="106680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50734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0BB1-CC14-4775-8784-55B1D6B8163B}"/>
              </a:ext>
            </a:extLst>
          </p:cNvPr>
          <p:cNvSpPr>
            <a:spLocks noGrp="1"/>
          </p:cNvSpPr>
          <p:nvPr>
            <p:ph type="title"/>
          </p:nvPr>
        </p:nvSpPr>
        <p:spPr>
          <a:xfrm>
            <a:off x="762000" y="-110674"/>
            <a:ext cx="7543800" cy="1450757"/>
          </a:xfrm>
        </p:spPr>
        <p:txBody>
          <a:bodyPr>
            <a:normAutofit/>
          </a:bodyPr>
          <a:lstStyle/>
          <a:p>
            <a:r>
              <a:rPr lang="en-US" b="1" dirty="0">
                <a:solidFill>
                  <a:srgbClr val="FF0000"/>
                </a:solidFill>
              </a:rPr>
              <a:t>C. </a:t>
            </a:r>
            <a:r>
              <a:rPr lang="en-US" b="1" dirty="0" err="1">
                <a:solidFill>
                  <a:srgbClr val="FF0000"/>
                </a:solidFill>
              </a:rPr>
              <a:t>Chédiak</a:t>
            </a:r>
            <a:r>
              <a:rPr lang="en-US" b="1" dirty="0">
                <a:solidFill>
                  <a:srgbClr val="FF0000"/>
                </a:solidFill>
              </a:rPr>
              <a:t>-Higashi syndrome</a:t>
            </a:r>
            <a:endParaRPr lang="en-US" dirty="0"/>
          </a:p>
        </p:txBody>
      </p:sp>
      <p:sp>
        <p:nvSpPr>
          <p:cNvPr id="3" name="Content Placeholder 2">
            <a:extLst>
              <a:ext uri="{FF2B5EF4-FFF2-40B4-BE49-F238E27FC236}">
                <a16:creationId xmlns:a16="http://schemas.microsoft.com/office/drawing/2014/main" id="{1D9F4DC2-A50C-48CE-A30D-20433B329051}"/>
              </a:ext>
            </a:extLst>
          </p:cNvPr>
          <p:cNvSpPr>
            <a:spLocks noGrp="1"/>
          </p:cNvSpPr>
          <p:nvPr>
            <p:ph idx="1"/>
          </p:nvPr>
        </p:nvSpPr>
        <p:spPr>
          <a:xfrm>
            <a:off x="31652" y="1702193"/>
            <a:ext cx="5792153" cy="4708525"/>
          </a:xfrm>
        </p:spPr>
        <p:txBody>
          <a:bodyPr>
            <a:normAutofit fontScale="92500" lnSpcReduction="20000"/>
          </a:bodyPr>
          <a:lstStyle/>
          <a:p>
            <a:pPr algn="l" rtl="0" fontAlgn="base">
              <a:buFont typeface="Arial" panose="020B0604020202020204" pitchFamily="34" charset="0"/>
              <a:buChar char="•"/>
            </a:pPr>
            <a:r>
              <a:rPr lang="en-GB" sz="3600" dirty="0">
                <a:solidFill>
                  <a:srgbClr val="FF0000"/>
                </a:solidFill>
              </a:rPr>
              <a:t>AR</a:t>
            </a:r>
            <a:r>
              <a:rPr lang="en-GB" sz="2500" dirty="0"/>
              <a:t>, Defect in phagosomes lysosomes fusion (LYST gene) </a:t>
            </a:r>
          </a:p>
          <a:p>
            <a:pPr algn="l" rtl="0" fontAlgn="base">
              <a:buFont typeface="Arial" panose="020B0604020202020204" pitchFamily="34" charset="0"/>
              <a:buChar char="•"/>
            </a:pPr>
            <a:r>
              <a:rPr lang="en-GB" sz="2500" b="1" dirty="0"/>
              <a:t>Clinical presentation: </a:t>
            </a:r>
          </a:p>
          <a:p>
            <a:pPr marL="742950" lvl="1" indent="-285750" algn="l" rtl="0" fontAlgn="base">
              <a:buFont typeface="Arial" panose="020B0604020202020204" pitchFamily="34" charset="0"/>
              <a:buChar char="•"/>
            </a:pPr>
            <a:r>
              <a:rPr lang="en-GB" sz="2500" dirty="0"/>
              <a:t>Partial Albinism </a:t>
            </a:r>
          </a:p>
          <a:p>
            <a:pPr marL="742950" lvl="1" indent="-285750" algn="l" rtl="0" fontAlgn="base">
              <a:buFont typeface="Arial" panose="020B0604020202020204" pitchFamily="34" charset="0"/>
              <a:buChar char="•"/>
            </a:pPr>
            <a:r>
              <a:rPr lang="en-GB" sz="2500" dirty="0"/>
              <a:t>Pyogenic infection: cutaneous and sinopulmonary  infections esp. staph and GAS</a:t>
            </a:r>
          </a:p>
          <a:p>
            <a:pPr marL="742950" lvl="1" indent="-285750" algn="l" rtl="0" fontAlgn="base">
              <a:buFont typeface="Arial" panose="020B0604020202020204" pitchFamily="34" charset="0"/>
              <a:buChar char="•"/>
            </a:pPr>
            <a:r>
              <a:rPr lang="en-GB" sz="2500" dirty="0"/>
              <a:t>Peripheral neuropathy </a:t>
            </a:r>
          </a:p>
          <a:p>
            <a:pPr algn="l" rtl="0" fontAlgn="base">
              <a:buFont typeface="Arial" panose="020B0604020202020204" pitchFamily="34" charset="0"/>
              <a:buChar char="•"/>
            </a:pPr>
            <a:r>
              <a:rPr lang="en-US" sz="2800" b="1" dirty="0"/>
              <a:t>Diagnosis</a:t>
            </a:r>
            <a:r>
              <a:rPr lang="en-US" sz="2800" dirty="0"/>
              <a:t>:</a:t>
            </a:r>
          </a:p>
          <a:p>
            <a:pPr marL="514350" indent="-514350" algn="l" rtl="0" fontAlgn="base">
              <a:buFont typeface="+mj-lt"/>
              <a:buAutoNum type="arabicPeriod"/>
            </a:pPr>
            <a:r>
              <a:rPr lang="en-US" sz="2800" dirty="0"/>
              <a:t>Peripheral smear: giant cytoplasmic </a:t>
            </a:r>
            <a:r>
              <a:rPr lang="en-US" sz="2800" dirty="0">
                <a:solidFill>
                  <a:srgbClr val="FF0000"/>
                </a:solidFill>
              </a:rPr>
              <a:t>granules</a:t>
            </a:r>
            <a:r>
              <a:rPr lang="en-US" sz="2800" dirty="0"/>
              <a:t> in granulocytes and platelets </a:t>
            </a:r>
          </a:p>
          <a:p>
            <a:pPr marL="514350" indent="-514350" algn="l" rtl="0" fontAlgn="base">
              <a:buFont typeface="+mj-lt"/>
              <a:buAutoNum type="arabicPeriod"/>
            </a:pPr>
            <a:r>
              <a:rPr lang="en-US" sz="2800" dirty="0"/>
              <a:t>Mild coagulation abnormalities</a:t>
            </a:r>
          </a:p>
          <a:p>
            <a:pPr fontAlgn="base"/>
            <a:r>
              <a:rPr lang="en-US" sz="2800" b="1" dirty="0">
                <a:solidFill>
                  <a:srgbClr val="FF0000"/>
                </a:solidFill>
              </a:rPr>
              <a:t>Treatment: BMT</a:t>
            </a:r>
          </a:p>
        </p:txBody>
      </p:sp>
      <p:pic>
        <p:nvPicPr>
          <p:cNvPr id="12290" name="Picture 2" descr="Blood smear for Chédiak-Higashi syndrome | Medical Laboratories">
            <a:extLst>
              <a:ext uri="{FF2B5EF4-FFF2-40B4-BE49-F238E27FC236}">
                <a16:creationId xmlns:a16="http://schemas.microsoft.com/office/drawing/2014/main" id="{9143D2F9-19DC-4A5C-841C-3FE31FAEC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287" y="4091623"/>
            <a:ext cx="2881313" cy="2145102"/>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Chediak-Higashi Syndrome - Ask Hematologist | Understand Hematology">
            <a:extLst>
              <a:ext uri="{FF2B5EF4-FFF2-40B4-BE49-F238E27FC236}">
                <a16:creationId xmlns:a16="http://schemas.microsoft.com/office/drawing/2014/main" id="{1B44A84A-4D2C-4970-A634-D331750F6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881313" cy="253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723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B5B1-A7FA-4AD0-B491-0C60FDFE85DD}"/>
              </a:ext>
            </a:extLst>
          </p:cNvPr>
          <p:cNvSpPr>
            <a:spLocks noGrp="1"/>
          </p:cNvSpPr>
          <p:nvPr>
            <p:ph type="title"/>
          </p:nvPr>
        </p:nvSpPr>
        <p:spPr/>
        <p:txBody>
          <a:bodyPr>
            <a:normAutofit/>
          </a:bodyPr>
          <a:lstStyle/>
          <a:p>
            <a:r>
              <a:rPr lang="en-US" b="1" dirty="0">
                <a:solidFill>
                  <a:srgbClr val="FF0000"/>
                </a:solidFill>
              </a:rPr>
              <a:t>D. Hyper-</a:t>
            </a:r>
            <a:r>
              <a:rPr lang="en-US" b="1" dirty="0" err="1">
                <a:solidFill>
                  <a:srgbClr val="FF0000"/>
                </a:solidFill>
              </a:rPr>
              <a:t>IgE</a:t>
            </a:r>
            <a:r>
              <a:rPr lang="en-US" b="1" dirty="0">
                <a:solidFill>
                  <a:srgbClr val="FF0000"/>
                </a:solidFill>
              </a:rPr>
              <a:t> syndrome</a:t>
            </a:r>
            <a:br>
              <a:rPr lang="en-US" b="1" dirty="0">
                <a:solidFill>
                  <a:srgbClr val="FF0000"/>
                </a:solidFill>
              </a:rPr>
            </a:br>
            <a:r>
              <a:rPr lang="en-US" b="1" dirty="0">
                <a:solidFill>
                  <a:srgbClr val="FF0000"/>
                </a:solidFill>
              </a:rPr>
              <a:t>(Job syndrome)</a:t>
            </a:r>
            <a:endParaRPr lang="en-US" dirty="0"/>
          </a:p>
        </p:txBody>
      </p:sp>
      <p:sp>
        <p:nvSpPr>
          <p:cNvPr id="3" name="Content Placeholder 2">
            <a:extLst>
              <a:ext uri="{FF2B5EF4-FFF2-40B4-BE49-F238E27FC236}">
                <a16:creationId xmlns:a16="http://schemas.microsoft.com/office/drawing/2014/main" id="{2A5E11A4-107E-4D61-838F-920BA9BDACF5}"/>
              </a:ext>
            </a:extLst>
          </p:cNvPr>
          <p:cNvSpPr>
            <a:spLocks noGrp="1"/>
          </p:cNvSpPr>
          <p:nvPr>
            <p:ph idx="1"/>
          </p:nvPr>
        </p:nvSpPr>
        <p:spPr>
          <a:xfrm>
            <a:off x="365760" y="1737361"/>
            <a:ext cx="8458199" cy="4555066"/>
          </a:xfrm>
        </p:spPr>
        <p:txBody>
          <a:bodyPr>
            <a:normAutofit fontScale="92500" lnSpcReduction="10000"/>
          </a:bodyPr>
          <a:lstStyle/>
          <a:p>
            <a:pPr algn="l" rtl="0" fontAlgn="base">
              <a:buFont typeface="Arial" panose="020B0604020202020204" pitchFamily="34" charset="0"/>
              <a:buChar char="•"/>
            </a:pPr>
            <a:r>
              <a:rPr lang="en-GB" sz="3000" b="1" dirty="0">
                <a:solidFill>
                  <a:srgbClr val="FF0000"/>
                </a:solidFill>
              </a:rPr>
              <a:t>AD</a:t>
            </a:r>
            <a:r>
              <a:rPr lang="en-GB" sz="2400" dirty="0"/>
              <a:t>, Deficiency in </a:t>
            </a:r>
            <a:r>
              <a:rPr lang="en-GB" sz="2400" dirty="0">
                <a:solidFill>
                  <a:srgbClr val="FF0000"/>
                </a:solidFill>
              </a:rPr>
              <a:t>Th17</a:t>
            </a:r>
            <a:r>
              <a:rPr lang="en-GB" sz="2400" dirty="0"/>
              <a:t> due to </a:t>
            </a:r>
            <a:r>
              <a:rPr lang="en-GB" sz="2400" dirty="0">
                <a:solidFill>
                  <a:srgbClr val="FF0000"/>
                </a:solidFill>
              </a:rPr>
              <a:t>STAT3</a:t>
            </a:r>
            <a:r>
              <a:rPr lang="en-GB" sz="2400" dirty="0"/>
              <a:t> mutation -&gt; impaired PMN recruitment and </a:t>
            </a:r>
            <a:r>
              <a:rPr lang="en-US" sz="2400" dirty="0">
                <a:solidFill>
                  <a:srgbClr val="FF0000"/>
                </a:solidFill>
              </a:rPr>
              <a:t>chemotaxis</a:t>
            </a:r>
            <a:endParaRPr lang="en-GB" sz="2400" dirty="0"/>
          </a:p>
          <a:p>
            <a:pPr algn="l" rtl="0" fontAlgn="base">
              <a:buFont typeface="Arial" panose="020B0604020202020204" pitchFamily="34" charset="0"/>
              <a:buChar char="•"/>
            </a:pPr>
            <a:r>
              <a:rPr lang="en-GB" sz="2000" b="1" dirty="0"/>
              <a:t>Clinical features:  </a:t>
            </a:r>
          </a:p>
          <a:p>
            <a:pPr marL="742950" lvl="1" indent="-285750" algn="l" rtl="0" fontAlgn="base">
              <a:buFont typeface="Arial" panose="020B0604020202020204" pitchFamily="34" charset="0"/>
              <a:buChar char="•"/>
            </a:pPr>
            <a:r>
              <a:rPr lang="en-US" sz="2400" dirty="0"/>
              <a:t>Recurrent bacterial (staphylococcal) infections (</a:t>
            </a:r>
            <a:r>
              <a:rPr lang="en-US" sz="2400" dirty="0">
                <a:solidFill>
                  <a:srgbClr val="FF0000"/>
                </a:solidFill>
              </a:rPr>
              <a:t>Cold</a:t>
            </a:r>
            <a:r>
              <a:rPr lang="en-US" sz="2400" dirty="0"/>
              <a:t> abscess)</a:t>
            </a:r>
          </a:p>
          <a:p>
            <a:pPr marL="742950" lvl="1" indent="-285750" algn="l" rtl="0" fontAlgn="base">
              <a:buFont typeface="Arial" panose="020B0604020202020204" pitchFamily="34" charset="0"/>
              <a:buChar char="•"/>
            </a:pPr>
            <a:r>
              <a:rPr lang="en-GB" sz="2000" dirty="0"/>
              <a:t>Retained primary teeth </a:t>
            </a:r>
          </a:p>
          <a:p>
            <a:pPr marL="742950" lvl="1" indent="-285750" algn="l" rtl="0" fontAlgn="base">
              <a:buFont typeface="Arial" panose="020B0604020202020204" pitchFamily="34" charset="0"/>
              <a:buChar char="•"/>
            </a:pPr>
            <a:r>
              <a:rPr lang="en-GB" sz="2000" dirty="0"/>
              <a:t>Coarse facial features: Broad nose</a:t>
            </a:r>
          </a:p>
          <a:p>
            <a:pPr marL="742950" lvl="1" indent="-285750" algn="l" rtl="0" fontAlgn="base">
              <a:buFont typeface="Arial" panose="020B0604020202020204" pitchFamily="34" charset="0"/>
              <a:buChar char="•"/>
            </a:pPr>
            <a:r>
              <a:rPr lang="en-GB" sz="2000" dirty="0"/>
              <a:t>Eczema </a:t>
            </a:r>
          </a:p>
          <a:p>
            <a:pPr marL="742950" lvl="1" indent="-285750" algn="l" rtl="0" fontAlgn="base">
              <a:buFont typeface="Arial" panose="020B0604020202020204" pitchFamily="34" charset="0"/>
              <a:buChar char="•"/>
            </a:pPr>
            <a:r>
              <a:rPr lang="en-GB" sz="2000" dirty="0"/>
              <a:t>Hyper </a:t>
            </a:r>
            <a:r>
              <a:rPr lang="en-GB" sz="2000" dirty="0" err="1"/>
              <a:t>IgE</a:t>
            </a:r>
            <a:r>
              <a:rPr lang="en-GB" sz="2000" dirty="0"/>
              <a:t> (eosinophilia) </a:t>
            </a:r>
          </a:p>
          <a:p>
            <a:pPr marL="742950" lvl="1" indent="-285750" algn="l" rtl="0" fontAlgn="base">
              <a:buFont typeface="Arial" panose="020B0604020202020204" pitchFamily="34" charset="0"/>
              <a:buChar char="•"/>
            </a:pPr>
            <a:r>
              <a:rPr lang="en-GB" sz="2000" dirty="0"/>
              <a:t>Fractures, scoliosis  </a:t>
            </a:r>
          </a:p>
          <a:p>
            <a:pPr marL="742950" lvl="1" indent="-285750" algn="l" rtl="0" fontAlgn="base">
              <a:buFont typeface="Arial" panose="020B0604020202020204" pitchFamily="34" charset="0"/>
              <a:buChar char="•"/>
            </a:pPr>
            <a:r>
              <a:rPr lang="en-GB" sz="2000" dirty="0"/>
              <a:t>Onset after birth </a:t>
            </a:r>
            <a:endParaRPr lang="en-US" sz="2400" b="1" dirty="0"/>
          </a:p>
          <a:p>
            <a:pPr>
              <a:buNone/>
            </a:pPr>
            <a:r>
              <a:rPr lang="en-US" sz="2400" b="1" dirty="0"/>
              <a:t>Diagnosis :</a:t>
            </a:r>
            <a:r>
              <a:rPr lang="en-US" sz="2400" b="1" dirty="0">
                <a:solidFill>
                  <a:srgbClr val="FF0000"/>
                </a:solidFill>
              </a:rPr>
              <a:t>↑ </a:t>
            </a:r>
            <a:r>
              <a:rPr lang="en-US" sz="2400" b="1" dirty="0" err="1">
                <a:solidFill>
                  <a:srgbClr val="FF0000"/>
                </a:solidFill>
              </a:rPr>
              <a:t>IgE</a:t>
            </a:r>
            <a:r>
              <a:rPr lang="en-US" sz="2400" b="1" dirty="0">
                <a:solidFill>
                  <a:srgbClr val="FF0000"/>
                </a:solidFill>
              </a:rPr>
              <a:t> , eosinophilia </a:t>
            </a:r>
            <a:r>
              <a:rPr lang="en-US" sz="2400" dirty="0"/>
              <a:t>and genetic diagnosis</a:t>
            </a:r>
            <a:endParaRPr lang="en-US" sz="2400" b="1" dirty="0"/>
          </a:p>
          <a:p>
            <a:pPr>
              <a:buNone/>
            </a:pPr>
            <a:r>
              <a:rPr lang="en-US" sz="2400" b="1" dirty="0"/>
              <a:t>Treatment: </a:t>
            </a:r>
            <a:r>
              <a:rPr lang="en-US" sz="2400" dirty="0"/>
              <a:t>Antibiotics and prophylaxis IVIG (with penicillinase-resistant antibiotics)</a:t>
            </a:r>
            <a:endParaRPr lang="en-GB" sz="2000" dirty="0"/>
          </a:p>
        </p:txBody>
      </p:sp>
    </p:spTree>
    <p:extLst>
      <p:ext uri="{BB962C8B-B14F-4D97-AF65-F5344CB8AC3E}">
        <p14:creationId xmlns:p14="http://schemas.microsoft.com/office/powerpoint/2010/main" val="2393997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yper-IgE syndrome">
            <a:extLst>
              <a:ext uri="{FF2B5EF4-FFF2-40B4-BE49-F238E27FC236}">
                <a16:creationId xmlns:a16="http://schemas.microsoft.com/office/drawing/2014/main" id="{FC1ECA29-5213-403E-A4D7-7955C3AE0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4800600" cy="4978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yper-IgE syndrome — Medlibes: Online Medical Library">
            <a:extLst>
              <a:ext uri="{FF2B5EF4-FFF2-40B4-BE49-F238E27FC236}">
                <a16:creationId xmlns:a16="http://schemas.microsoft.com/office/drawing/2014/main" id="{98849222-BDBB-4A91-B535-319F52FA7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815181"/>
            <a:ext cx="3581400" cy="487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8289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b="1" dirty="0">
                <a:solidFill>
                  <a:srgbClr val="FF0000"/>
                </a:solidFill>
              </a:rPr>
              <a:t>E. Severe congenital neutropenia</a:t>
            </a:r>
            <a:endParaRPr lang="en-US" sz="5500" dirty="0"/>
          </a:p>
        </p:txBody>
      </p:sp>
      <p:sp>
        <p:nvSpPr>
          <p:cNvPr id="3" name="Content Placeholder 2"/>
          <p:cNvSpPr>
            <a:spLocks noGrp="1"/>
          </p:cNvSpPr>
          <p:nvPr>
            <p:ph idx="1"/>
          </p:nvPr>
        </p:nvSpPr>
        <p:spPr>
          <a:xfrm>
            <a:off x="228600" y="1828802"/>
            <a:ext cx="8557260" cy="4876800"/>
          </a:xfrm>
        </p:spPr>
        <p:txBody>
          <a:bodyPr>
            <a:normAutofit/>
          </a:bodyPr>
          <a:lstStyle/>
          <a:p>
            <a:pPr>
              <a:buFont typeface="Arial" panose="020B0604020202020204" pitchFamily="34" charset="0"/>
              <a:buChar char="•"/>
            </a:pPr>
            <a:r>
              <a:rPr lang="en-US" sz="2800" b="1" dirty="0">
                <a:solidFill>
                  <a:srgbClr val="FF0000"/>
                </a:solidFill>
              </a:rPr>
              <a:t>AR or AD </a:t>
            </a:r>
            <a:r>
              <a:rPr lang="en-US" sz="2800" dirty="0"/>
              <a:t>Bone marrow failure of myeloid lineage</a:t>
            </a:r>
          </a:p>
          <a:p>
            <a:pPr>
              <a:buFont typeface="Arial" panose="020B0604020202020204" pitchFamily="34" charset="0"/>
              <a:buChar char="•"/>
            </a:pPr>
            <a:endParaRPr lang="en-US" sz="1500" b="1" dirty="0"/>
          </a:p>
          <a:p>
            <a:pPr>
              <a:buFont typeface="Arial" panose="020B0604020202020204" pitchFamily="34" charset="0"/>
              <a:buChar char="•"/>
            </a:pPr>
            <a:r>
              <a:rPr lang="en-US" sz="2800" b="1" dirty="0"/>
              <a:t>Clinical feature : </a:t>
            </a:r>
            <a:r>
              <a:rPr lang="en-US" sz="2800" dirty="0"/>
              <a:t>Recurrent bacterial infections, e.g. gingivitis, otitis media, respiratory infections, and cellulitis (Streptococcus and Staphylococcus) Oral ulcerations.</a:t>
            </a:r>
            <a:endParaRPr lang="en-US" sz="2800" b="1" dirty="0"/>
          </a:p>
          <a:p>
            <a:pPr>
              <a:buFont typeface="Arial" panose="020B0604020202020204" pitchFamily="34" charset="0"/>
              <a:buChar char="•"/>
            </a:pPr>
            <a:endParaRPr lang="en-US" sz="1500" b="1" dirty="0"/>
          </a:p>
          <a:p>
            <a:pPr>
              <a:buFont typeface="Arial" panose="020B0604020202020204" pitchFamily="34" charset="0"/>
              <a:buChar char="•"/>
            </a:pPr>
            <a:r>
              <a:rPr lang="en-US" sz="2800" b="1" dirty="0"/>
              <a:t>Diagnosis : </a:t>
            </a:r>
            <a:r>
              <a:rPr lang="en-US" sz="2800" dirty="0"/>
              <a:t>Absolute </a:t>
            </a:r>
            <a:r>
              <a:rPr lang="en-US" sz="2800" dirty="0">
                <a:solidFill>
                  <a:srgbClr val="FF0000"/>
                </a:solidFill>
              </a:rPr>
              <a:t>neutropenia</a:t>
            </a:r>
            <a:r>
              <a:rPr lang="en-US" sz="2800" dirty="0"/>
              <a:t>, </a:t>
            </a:r>
            <a:r>
              <a:rPr lang="en-GB" sz="2800" dirty="0"/>
              <a:t>eosinophilia, </a:t>
            </a:r>
            <a:r>
              <a:rPr lang="en-GB" sz="2800" dirty="0" err="1"/>
              <a:t>monocytosis</a:t>
            </a:r>
            <a:r>
              <a:rPr lang="en-GB" sz="2800" dirty="0"/>
              <a:t>, high platelets</a:t>
            </a:r>
            <a:endParaRPr lang="en-US" sz="2800" b="1" dirty="0"/>
          </a:p>
          <a:p>
            <a:pPr>
              <a:buFont typeface="Arial" panose="020B0604020202020204" pitchFamily="34" charset="0"/>
              <a:buChar char="•"/>
            </a:pPr>
            <a:endParaRPr lang="en-US" sz="1500" b="1" dirty="0"/>
          </a:p>
          <a:p>
            <a:pPr>
              <a:buFont typeface="Arial" panose="020B0604020202020204" pitchFamily="34" charset="0"/>
              <a:buChar char="•"/>
            </a:pPr>
            <a:r>
              <a:rPr lang="en-US" sz="2800" b="1" dirty="0"/>
              <a:t>Treatment : </a:t>
            </a:r>
            <a:r>
              <a:rPr lang="en-US" sz="2800" dirty="0"/>
              <a:t>G-CSF and BMT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EC3B-9FB8-4A95-9D86-A46762BA2292}"/>
              </a:ext>
            </a:extLst>
          </p:cNvPr>
          <p:cNvSpPr>
            <a:spLocks noGrp="1"/>
          </p:cNvSpPr>
          <p:nvPr>
            <p:ph type="title"/>
          </p:nvPr>
        </p:nvSpPr>
        <p:spPr>
          <a:xfrm>
            <a:off x="846406" y="152400"/>
            <a:ext cx="7543800" cy="1450757"/>
          </a:xfrm>
        </p:spPr>
        <p:txBody>
          <a:bodyPr>
            <a:normAutofit/>
          </a:bodyPr>
          <a:lstStyle/>
          <a:p>
            <a:r>
              <a:rPr lang="en-GB" sz="6000" b="1" dirty="0">
                <a:solidFill>
                  <a:srgbClr val="FF0000"/>
                </a:solidFill>
              </a:rPr>
              <a:t>F. Cyclic neutropenia </a:t>
            </a:r>
            <a:endParaRPr lang="en-US" sz="6000" dirty="0"/>
          </a:p>
        </p:txBody>
      </p:sp>
      <p:sp>
        <p:nvSpPr>
          <p:cNvPr id="3" name="Content Placeholder 2">
            <a:extLst>
              <a:ext uri="{FF2B5EF4-FFF2-40B4-BE49-F238E27FC236}">
                <a16:creationId xmlns:a16="http://schemas.microsoft.com/office/drawing/2014/main" id="{FB25F166-5DAE-4151-8FD5-022112FF6447}"/>
              </a:ext>
            </a:extLst>
          </p:cNvPr>
          <p:cNvSpPr>
            <a:spLocks noGrp="1"/>
          </p:cNvSpPr>
          <p:nvPr>
            <p:ph idx="1"/>
          </p:nvPr>
        </p:nvSpPr>
        <p:spPr>
          <a:xfrm>
            <a:off x="846405" y="1981200"/>
            <a:ext cx="7543801" cy="4023360"/>
          </a:xfrm>
        </p:spPr>
        <p:txBody>
          <a:bodyPr/>
          <a:lstStyle/>
          <a:p>
            <a:pPr algn="l" rtl="0" fontAlgn="base">
              <a:buFont typeface="Arial" panose="020B0604020202020204" pitchFamily="34" charset="0"/>
              <a:buChar char="•"/>
            </a:pPr>
            <a:r>
              <a:rPr lang="en-GB" sz="3500" dirty="0">
                <a:solidFill>
                  <a:srgbClr val="FF0000"/>
                </a:solidFill>
              </a:rPr>
              <a:t>AD </a:t>
            </a:r>
          </a:p>
          <a:p>
            <a:pPr algn="l" rtl="0" fontAlgn="base">
              <a:buFont typeface="Arial" panose="020B0604020202020204" pitchFamily="34" charset="0"/>
              <a:buChar char="•"/>
            </a:pPr>
            <a:r>
              <a:rPr lang="en-GB" sz="3500" dirty="0"/>
              <a:t>Every 21 days +- 3 </a:t>
            </a:r>
          </a:p>
          <a:p>
            <a:pPr algn="l" rtl="0" fontAlgn="base">
              <a:buFont typeface="Arial" panose="020B0604020202020204" pitchFamily="34" charset="0"/>
              <a:buChar char="•"/>
            </a:pPr>
            <a:r>
              <a:rPr lang="en-GB" sz="3500" dirty="0"/>
              <a:t>Mouth ulcers, stomatitis, pharyngitis, pneumonia </a:t>
            </a:r>
          </a:p>
          <a:p>
            <a:pPr algn="l" rtl="0" fontAlgn="base">
              <a:buFont typeface="Arial" panose="020B0604020202020204" pitchFamily="34" charset="0"/>
              <a:buChar char="•"/>
            </a:pPr>
            <a:r>
              <a:rPr lang="en-GB" sz="3500" dirty="0"/>
              <a:t>Risk of </a:t>
            </a:r>
            <a:r>
              <a:rPr lang="en-GB" sz="3500" dirty="0" err="1"/>
              <a:t>C.perfringis</a:t>
            </a:r>
            <a:r>
              <a:rPr lang="en-GB" sz="3500" dirty="0"/>
              <a:t> sepsis </a:t>
            </a:r>
          </a:p>
          <a:p>
            <a:pPr algn="l" rtl="0" fontAlgn="base">
              <a:buFont typeface="Arial" panose="020B0604020202020204" pitchFamily="34" charset="0"/>
              <a:buChar char="•"/>
            </a:pPr>
            <a:r>
              <a:rPr lang="en-GB" sz="3500" dirty="0"/>
              <a:t>Tx: G-CSF </a:t>
            </a:r>
          </a:p>
          <a:p>
            <a:endParaRPr lang="en-US" dirty="0"/>
          </a:p>
        </p:txBody>
      </p:sp>
    </p:spTree>
    <p:extLst>
      <p:ext uri="{BB962C8B-B14F-4D97-AF65-F5344CB8AC3E}">
        <p14:creationId xmlns:p14="http://schemas.microsoft.com/office/powerpoint/2010/main" val="1088785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b="1" dirty="0"/>
              <a:t>Initial Screening Immunologic Testing</a:t>
            </a:r>
            <a:endParaRPr lang="en-US" sz="5500" dirty="0"/>
          </a:p>
        </p:txBody>
      </p:sp>
      <p:sp>
        <p:nvSpPr>
          <p:cNvPr id="3" name="Content Placeholder 2"/>
          <p:cNvSpPr>
            <a:spLocks noGrp="1"/>
          </p:cNvSpPr>
          <p:nvPr>
            <p:ph idx="1"/>
          </p:nvPr>
        </p:nvSpPr>
        <p:spPr>
          <a:xfrm>
            <a:off x="525780" y="1981200"/>
            <a:ext cx="8138160" cy="4023360"/>
          </a:xfrm>
        </p:spPr>
        <p:txBody>
          <a:bodyPr>
            <a:normAutofit/>
          </a:bodyPr>
          <a:lstStyle/>
          <a:p>
            <a:pPr>
              <a:buNone/>
            </a:pPr>
            <a:r>
              <a:rPr lang="en-US" sz="3500" b="1" dirty="0">
                <a:solidFill>
                  <a:srgbClr val="FF0000"/>
                </a:solidFill>
              </a:rPr>
              <a:t>CBC:</a:t>
            </a:r>
          </a:p>
          <a:p>
            <a:r>
              <a:rPr lang="en-US" sz="2500" dirty="0"/>
              <a:t>ALC: (normal result rules </a:t>
            </a:r>
            <a:r>
              <a:rPr lang="en-US" sz="2500" dirty="0">
                <a:solidFill>
                  <a:srgbClr val="FF0000"/>
                </a:solidFill>
              </a:rPr>
              <a:t>against T-cell </a:t>
            </a:r>
            <a:r>
              <a:rPr lang="en-US" sz="2500" dirty="0"/>
              <a:t>defect)</a:t>
            </a:r>
          </a:p>
          <a:p>
            <a:r>
              <a:rPr lang="en-US" sz="2500" dirty="0"/>
              <a:t>ANC (normal</a:t>
            </a:r>
            <a:r>
              <a:rPr lang="en-US" sz="2500" dirty="0">
                <a:solidFill>
                  <a:srgbClr val="FF0000"/>
                </a:solidFill>
              </a:rPr>
              <a:t> </a:t>
            </a:r>
            <a:r>
              <a:rPr lang="en-US" sz="2500" dirty="0"/>
              <a:t>result rules </a:t>
            </a:r>
            <a:r>
              <a:rPr lang="en-US" sz="2500" dirty="0">
                <a:solidFill>
                  <a:srgbClr val="FF0000"/>
                </a:solidFill>
              </a:rPr>
              <a:t>against congenital </a:t>
            </a:r>
            <a:r>
              <a:rPr lang="en-US" sz="2500" dirty="0"/>
              <a:t>or </a:t>
            </a:r>
            <a:r>
              <a:rPr lang="en-US" sz="2500" dirty="0">
                <a:solidFill>
                  <a:srgbClr val="FF0000"/>
                </a:solidFill>
              </a:rPr>
              <a:t>acquired</a:t>
            </a:r>
          </a:p>
          <a:p>
            <a:r>
              <a:rPr lang="en-US" sz="2500" dirty="0" err="1"/>
              <a:t>Leukoytosis</a:t>
            </a:r>
            <a:r>
              <a:rPr lang="en-US" sz="2500" dirty="0"/>
              <a:t>&gt; 50000</a:t>
            </a:r>
            <a:r>
              <a:rPr lang="en-US" sz="2500" dirty="0">
                <a:solidFill>
                  <a:srgbClr val="FF0000"/>
                </a:solidFill>
              </a:rPr>
              <a:t>: LAD</a:t>
            </a:r>
          </a:p>
          <a:p>
            <a:r>
              <a:rPr lang="sv-SE" sz="2500" dirty="0"/>
              <a:t>Platelet count (normal result </a:t>
            </a:r>
            <a:r>
              <a:rPr lang="sv-SE" sz="2500" dirty="0">
                <a:solidFill>
                  <a:srgbClr val="FF0000"/>
                </a:solidFill>
              </a:rPr>
              <a:t>excludes Wiskott-Aldrich syndrome</a:t>
            </a:r>
            <a:r>
              <a:rPr lang="sv-SE" sz="2500" dirty="0"/>
              <a:t>)</a:t>
            </a:r>
          </a:p>
          <a:p>
            <a:pPr marL="0" indent="0">
              <a:buNone/>
            </a:pPr>
            <a:r>
              <a:rPr lang="en-US" sz="3500" b="1" dirty="0">
                <a:solidFill>
                  <a:srgbClr val="FF0000"/>
                </a:solidFill>
              </a:rPr>
              <a:t>ESR</a:t>
            </a:r>
            <a:r>
              <a:rPr lang="en-US" sz="3500" dirty="0">
                <a:solidFill>
                  <a:srgbClr val="FF0000"/>
                </a:solidFill>
              </a:rPr>
              <a:t>: </a:t>
            </a:r>
            <a:r>
              <a:rPr lang="en-US" sz="2500" dirty="0"/>
              <a:t>(normal</a:t>
            </a:r>
            <a:r>
              <a:rPr lang="en-US" sz="2500" dirty="0">
                <a:solidFill>
                  <a:srgbClr val="FF0000"/>
                </a:solidFill>
              </a:rPr>
              <a:t> </a:t>
            </a:r>
            <a:r>
              <a:rPr lang="en-US" sz="2500" dirty="0"/>
              <a:t>result indicates chronic bacterial or fungal infection </a:t>
            </a:r>
            <a:r>
              <a:rPr lang="en-US" sz="2500" dirty="0">
                <a:solidFill>
                  <a:srgbClr val="FF0000"/>
                </a:solidFill>
              </a:rPr>
              <a:t>unlikely</a:t>
            </a:r>
            <a:r>
              <a:rPr lang="en-US" sz="2500" dirty="0"/>
              <a:t>)</a:t>
            </a:r>
          </a:p>
        </p:txBody>
      </p:sp>
    </p:spTree>
    <p:extLst>
      <p:ext uri="{BB962C8B-B14F-4D97-AF65-F5344CB8AC3E}">
        <p14:creationId xmlns:p14="http://schemas.microsoft.com/office/powerpoint/2010/main" val="788095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b="1" dirty="0"/>
              <a:t>Initial Screening Immunologic Testing</a:t>
            </a:r>
            <a:endParaRPr lang="en-US" sz="5500" dirty="0"/>
          </a:p>
        </p:txBody>
      </p:sp>
      <p:sp>
        <p:nvSpPr>
          <p:cNvPr id="3" name="Content Placeholder 2"/>
          <p:cNvSpPr>
            <a:spLocks noGrp="1"/>
          </p:cNvSpPr>
          <p:nvPr>
            <p:ph idx="1"/>
          </p:nvPr>
        </p:nvSpPr>
        <p:spPr>
          <a:xfrm>
            <a:off x="381000" y="1845734"/>
            <a:ext cx="8381999" cy="4402666"/>
          </a:xfrm>
        </p:spPr>
        <p:txBody>
          <a:bodyPr>
            <a:normAutofit/>
          </a:bodyPr>
          <a:lstStyle/>
          <a:p>
            <a:pPr>
              <a:buNone/>
            </a:pPr>
            <a:r>
              <a:rPr lang="en-US" sz="2200" b="1" dirty="0">
                <a:solidFill>
                  <a:srgbClr val="FF0000"/>
                </a:solidFill>
              </a:rPr>
              <a:t>B) Screening Tests for B-Cell Defects</a:t>
            </a:r>
          </a:p>
          <a:p>
            <a:pPr>
              <a:buFont typeface="Arial" panose="020B0604020202020204" pitchFamily="34" charset="0"/>
              <a:buChar char="•"/>
            </a:pPr>
            <a:r>
              <a:rPr lang="en-US" sz="2200" dirty="0"/>
              <a:t>IgG, IgA, IgM (low in most antibody defects)</a:t>
            </a:r>
          </a:p>
          <a:p>
            <a:pPr>
              <a:buFont typeface="Arial" panose="020B0604020202020204" pitchFamily="34" charset="0"/>
              <a:buChar char="•"/>
            </a:pPr>
            <a:r>
              <a:rPr lang="en-US" sz="2200" dirty="0"/>
              <a:t>Isohemagglutinins (low in agammaglobulinemia)</a:t>
            </a:r>
          </a:p>
          <a:p>
            <a:pPr>
              <a:buFont typeface="Arial" panose="020B0604020202020204" pitchFamily="34" charset="0"/>
              <a:buChar char="•"/>
            </a:pPr>
            <a:r>
              <a:rPr lang="en-US" sz="2200" dirty="0"/>
              <a:t>Antibody titers tetanus, diphtheria, </a:t>
            </a:r>
            <a:r>
              <a:rPr lang="en-US" sz="2200" i="1" dirty="0"/>
              <a:t>Haemophilus influenzae , and </a:t>
            </a:r>
            <a:r>
              <a:rPr lang="en-US" sz="2200" dirty="0"/>
              <a:t>pneumococcus (low in most antibody defects)</a:t>
            </a:r>
          </a:p>
          <a:p>
            <a:pPr>
              <a:buNone/>
            </a:pPr>
            <a:r>
              <a:rPr lang="en-US" sz="2200" b="1" dirty="0">
                <a:solidFill>
                  <a:srgbClr val="FF0000"/>
                </a:solidFill>
              </a:rPr>
              <a:t>C) Screening Tests for T-Cell Defects</a:t>
            </a:r>
          </a:p>
          <a:p>
            <a:pPr>
              <a:buFont typeface="Arial" panose="020B0604020202020204" pitchFamily="34" charset="0"/>
              <a:buChar char="•"/>
            </a:pPr>
            <a:r>
              <a:rPr lang="en-US" sz="2200" dirty="0"/>
              <a:t>Absolute lymphocyte count (normal result indicates T-cell defect unlikely)</a:t>
            </a:r>
          </a:p>
          <a:p>
            <a:pPr>
              <a:buFont typeface="Arial" panose="020B0604020202020204" pitchFamily="34" charset="0"/>
              <a:buChar char="•"/>
            </a:pPr>
            <a:r>
              <a:rPr lang="en-US" sz="2200" dirty="0"/>
              <a:t>Flow cytometry to examine for the presence of naïve T cells (CD3+ CD45RA+ cells)</a:t>
            </a:r>
          </a:p>
          <a:p>
            <a:endParaRPr lang="en-US" dirty="0"/>
          </a:p>
        </p:txBody>
      </p:sp>
    </p:spTree>
    <p:extLst>
      <p:ext uri="{BB962C8B-B14F-4D97-AF65-F5344CB8AC3E}">
        <p14:creationId xmlns:p14="http://schemas.microsoft.com/office/powerpoint/2010/main" val="189579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43925-5ABF-45DA-91FD-FD37EDDF9C5E}"/>
              </a:ext>
            </a:extLst>
          </p:cNvPr>
          <p:cNvSpPr>
            <a:spLocks noGrp="1"/>
          </p:cNvSpPr>
          <p:nvPr>
            <p:ph type="title"/>
          </p:nvPr>
        </p:nvSpPr>
        <p:spPr/>
        <p:txBody>
          <a:bodyPr>
            <a:noAutofit/>
          </a:bodyPr>
          <a:lstStyle/>
          <a:p>
            <a:r>
              <a:rPr lang="en-US" sz="5500" b="1" dirty="0"/>
              <a:t>Types of congenital immunodeficiency</a:t>
            </a:r>
          </a:p>
        </p:txBody>
      </p:sp>
      <p:sp>
        <p:nvSpPr>
          <p:cNvPr id="3" name="Content Placeholder 2">
            <a:extLst>
              <a:ext uri="{FF2B5EF4-FFF2-40B4-BE49-F238E27FC236}">
                <a16:creationId xmlns:a16="http://schemas.microsoft.com/office/drawing/2014/main" id="{5D423F95-6EF9-4653-9AFB-4DF418E81729}"/>
              </a:ext>
            </a:extLst>
          </p:cNvPr>
          <p:cNvSpPr>
            <a:spLocks noGrp="1"/>
          </p:cNvSpPr>
          <p:nvPr>
            <p:ph idx="1"/>
          </p:nvPr>
        </p:nvSpPr>
        <p:spPr>
          <a:xfrm>
            <a:off x="822960" y="1981200"/>
            <a:ext cx="7543801" cy="4023360"/>
          </a:xfrm>
        </p:spPr>
        <p:txBody>
          <a:bodyPr>
            <a:normAutofit/>
          </a:bodyPr>
          <a:lstStyle/>
          <a:p>
            <a:pPr>
              <a:buFont typeface="Wingdings" panose="05000000000000000000" pitchFamily="2" charset="2"/>
              <a:buChar char="Ø"/>
            </a:pPr>
            <a:r>
              <a:rPr lang="en-US" sz="2800" dirty="0"/>
              <a:t>Congenital B- cell immunodeficiency</a:t>
            </a:r>
          </a:p>
          <a:p>
            <a:pPr>
              <a:buFont typeface="Wingdings" panose="05000000000000000000" pitchFamily="2" charset="2"/>
              <a:buChar char="Ø"/>
            </a:pPr>
            <a:r>
              <a:rPr lang="en-US" sz="2800" dirty="0"/>
              <a:t>Congenital T- cell and mixed immunodeficiency disorders</a:t>
            </a:r>
          </a:p>
          <a:p>
            <a:pPr>
              <a:buFont typeface="Wingdings" panose="05000000000000000000" pitchFamily="2" charset="2"/>
              <a:buChar char="Ø"/>
            </a:pPr>
            <a:r>
              <a:rPr lang="en-US" sz="2800" dirty="0"/>
              <a:t>Congenital combined immunodeficiency</a:t>
            </a:r>
          </a:p>
          <a:p>
            <a:pPr>
              <a:buFont typeface="Wingdings" panose="05000000000000000000" pitchFamily="2" charset="2"/>
              <a:buChar char="Ø"/>
            </a:pPr>
            <a:r>
              <a:rPr lang="en-US" sz="2800" dirty="0"/>
              <a:t>Congenital complement disorders</a:t>
            </a:r>
          </a:p>
          <a:p>
            <a:pPr>
              <a:buFont typeface="Wingdings" panose="05000000000000000000" pitchFamily="2" charset="2"/>
              <a:buChar char="Ø"/>
            </a:pPr>
            <a:r>
              <a:rPr lang="en-US" sz="2800" dirty="0"/>
              <a:t>Congenital Phagocytic disorders</a:t>
            </a:r>
          </a:p>
        </p:txBody>
      </p:sp>
    </p:spTree>
    <p:extLst>
      <p:ext uri="{BB962C8B-B14F-4D97-AF65-F5344CB8AC3E}">
        <p14:creationId xmlns:p14="http://schemas.microsoft.com/office/powerpoint/2010/main" val="33524619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E0807F-382F-41B3-B2F8-828747A116BB}"/>
              </a:ext>
            </a:extLst>
          </p:cNvPr>
          <p:cNvSpPr>
            <a:spLocks noGrp="1"/>
          </p:cNvSpPr>
          <p:nvPr>
            <p:ph type="title"/>
          </p:nvPr>
        </p:nvSpPr>
        <p:spPr>
          <a:xfrm>
            <a:off x="823546" y="76200"/>
            <a:ext cx="7543800" cy="1450757"/>
          </a:xfrm>
        </p:spPr>
        <p:txBody>
          <a:bodyPr>
            <a:noAutofit/>
          </a:bodyPr>
          <a:lstStyle/>
          <a:p>
            <a:r>
              <a:rPr lang="en-US" sz="5500" b="1" dirty="0"/>
              <a:t>Initial Screening Immunologic Testing</a:t>
            </a:r>
            <a:endParaRPr lang="en-US" sz="5500" dirty="0"/>
          </a:p>
        </p:txBody>
      </p:sp>
      <p:sp>
        <p:nvSpPr>
          <p:cNvPr id="3" name="Content Placeholder 2"/>
          <p:cNvSpPr>
            <a:spLocks noGrp="1"/>
          </p:cNvSpPr>
          <p:nvPr>
            <p:ph idx="1"/>
          </p:nvPr>
        </p:nvSpPr>
        <p:spPr>
          <a:xfrm>
            <a:off x="0" y="1676400"/>
            <a:ext cx="9144000" cy="5059363"/>
          </a:xfrm>
        </p:spPr>
        <p:txBody>
          <a:bodyPr>
            <a:normAutofit/>
          </a:bodyPr>
          <a:lstStyle/>
          <a:p>
            <a:pPr>
              <a:buNone/>
            </a:pPr>
            <a:r>
              <a:rPr lang="en-US" sz="2200" b="1" dirty="0">
                <a:solidFill>
                  <a:srgbClr val="FF0000"/>
                </a:solidFill>
              </a:rPr>
              <a:t>D)Screening Tests for Phagocytic Cell Defects</a:t>
            </a:r>
          </a:p>
          <a:p>
            <a:r>
              <a:rPr lang="en-US" sz="2200" dirty="0"/>
              <a:t>Microscopy (abnormal in some neutropenias)</a:t>
            </a:r>
          </a:p>
          <a:p>
            <a:r>
              <a:rPr lang="en-US" sz="2200" dirty="0"/>
              <a:t>Respiratory burst assay (abnormal in chronic granulomatous disease)</a:t>
            </a:r>
          </a:p>
          <a:p>
            <a:pPr>
              <a:buNone/>
            </a:pPr>
            <a:r>
              <a:rPr lang="en-US" sz="2200" b="1" dirty="0">
                <a:solidFill>
                  <a:srgbClr val="FF0000"/>
                </a:solidFill>
              </a:rPr>
              <a:t>E)Screening Test for Complement Deficiency</a:t>
            </a:r>
          </a:p>
          <a:p>
            <a:r>
              <a:rPr lang="en-US" sz="2200" dirty="0"/>
              <a:t>CH50 (nearly absent in classical pathway and terminal component deficiencies)</a:t>
            </a:r>
          </a:p>
          <a:p>
            <a:r>
              <a:rPr lang="en-US" sz="2200" dirty="0"/>
              <a:t>AH50 (nearly absent in alternative pathway and terminal component deficiencies)</a:t>
            </a:r>
          </a:p>
          <a:p>
            <a:pPr>
              <a:buNone/>
            </a:pPr>
            <a:r>
              <a:rPr lang="en-US" sz="2200" b="1" dirty="0">
                <a:solidFill>
                  <a:srgbClr val="FF0000"/>
                </a:solidFill>
              </a:rPr>
              <a:t>F )Chest x-ray</a:t>
            </a:r>
            <a:r>
              <a:rPr lang="en-US" sz="2200" dirty="0"/>
              <a:t> may be useful in some infants; an absent thymic shadow suggests a T-cell disorder, especially if the x-ray is obtained before onset of infection or other stresses that may shrink the thymus.</a:t>
            </a:r>
          </a:p>
          <a:p>
            <a:pPr>
              <a:buNone/>
            </a:pPr>
            <a:r>
              <a:rPr lang="en-US" sz="2200" dirty="0"/>
              <a:t> Lateral pharyngeal x-ray may show absence of adenoidal tissue.</a:t>
            </a:r>
            <a:endParaRPr lang="en-US" sz="2200" b="1" dirty="0"/>
          </a:p>
        </p:txBody>
      </p:sp>
    </p:spTree>
    <p:extLst>
      <p:ext uri="{BB962C8B-B14F-4D97-AF65-F5344CB8AC3E}">
        <p14:creationId xmlns:p14="http://schemas.microsoft.com/office/powerpoint/2010/main" val="6494477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7A574-A1F3-478F-A851-9B1BEF2E093C}"/>
              </a:ext>
            </a:extLst>
          </p:cNvPr>
          <p:cNvSpPr>
            <a:spLocks noGrp="1"/>
          </p:cNvSpPr>
          <p:nvPr>
            <p:ph type="title"/>
          </p:nvPr>
        </p:nvSpPr>
        <p:spPr>
          <a:xfrm>
            <a:off x="822960" y="152400"/>
            <a:ext cx="7543800" cy="1450757"/>
          </a:xfrm>
        </p:spPr>
        <p:txBody>
          <a:bodyPr/>
          <a:lstStyle/>
          <a:p>
            <a:pPr algn="ctr"/>
            <a:r>
              <a:rPr lang="en-US" sz="6500" b="1" dirty="0"/>
              <a:t>IVIG</a:t>
            </a:r>
          </a:p>
        </p:txBody>
      </p:sp>
      <p:sp>
        <p:nvSpPr>
          <p:cNvPr id="3" name="Content Placeholder 2">
            <a:extLst>
              <a:ext uri="{FF2B5EF4-FFF2-40B4-BE49-F238E27FC236}">
                <a16:creationId xmlns:a16="http://schemas.microsoft.com/office/drawing/2014/main" id="{469A1F2C-AE6F-42D5-840F-A008B34C1C75}"/>
              </a:ext>
            </a:extLst>
          </p:cNvPr>
          <p:cNvSpPr>
            <a:spLocks noGrp="1"/>
          </p:cNvSpPr>
          <p:nvPr>
            <p:ph idx="1"/>
          </p:nvPr>
        </p:nvSpPr>
        <p:spPr>
          <a:xfrm>
            <a:off x="819442" y="1752600"/>
            <a:ext cx="7543801" cy="4023360"/>
          </a:xfrm>
        </p:spPr>
        <p:txBody>
          <a:bodyPr>
            <a:noAutofit/>
          </a:bodyPr>
          <a:lstStyle/>
          <a:p>
            <a:pPr algn="l" fontAlgn="base"/>
            <a:r>
              <a:rPr lang="en-GB" sz="3000" b="1" dirty="0">
                <a:solidFill>
                  <a:srgbClr val="FF0000"/>
                </a:solidFill>
              </a:rPr>
              <a:t>Indications:</a:t>
            </a:r>
          </a:p>
          <a:p>
            <a:pPr marL="457200" indent="-457200" algn="l" fontAlgn="base">
              <a:buFont typeface="+mj-lt"/>
              <a:buAutoNum type="arabicPeriod"/>
            </a:pPr>
            <a:r>
              <a:rPr lang="en-US" sz="2500" dirty="0">
                <a:solidFill>
                  <a:srgbClr val="FF0000"/>
                </a:solidFill>
              </a:rPr>
              <a:t>Children with severe hypogammaglobulinemia</a:t>
            </a:r>
          </a:p>
          <a:p>
            <a:pPr marL="457200" indent="-457200" algn="l" fontAlgn="base">
              <a:buFont typeface="+mj-lt"/>
              <a:buAutoNum type="arabicPeriod"/>
            </a:pPr>
            <a:r>
              <a:rPr lang="en-US" sz="2500" dirty="0">
                <a:solidFill>
                  <a:srgbClr val="FF0000"/>
                </a:solidFill>
              </a:rPr>
              <a:t>ITP</a:t>
            </a:r>
          </a:p>
          <a:p>
            <a:pPr marL="457200" indent="-457200" algn="l" fontAlgn="base">
              <a:buFont typeface="+mj-lt"/>
              <a:buAutoNum type="arabicPeriod"/>
            </a:pPr>
            <a:r>
              <a:rPr lang="en-US" sz="2500" dirty="0">
                <a:solidFill>
                  <a:srgbClr val="FF0000"/>
                </a:solidFill>
              </a:rPr>
              <a:t>Kawasaki disease</a:t>
            </a:r>
          </a:p>
          <a:p>
            <a:pPr marL="457200" indent="-457200" algn="l" fontAlgn="base">
              <a:buFont typeface="+mj-lt"/>
              <a:buAutoNum type="arabicPeriod"/>
            </a:pPr>
            <a:r>
              <a:rPr lang="en-US" sz="2500" dirty="0">
                <a:solidFill>
                  <a:srgbClr val="FF0000"/>
                </a:solidFill>
              </a:rPr>
              <a:t>(HIV) infection with antibody deficiency (IgG concentration &lt;400 mg/dL)</a:t>
            </a:r>
          </a:p>
          <a:p>
            <a:pPr marL="457200" indent="-457200" algn="l" fontAlgn="base">
              <a:buFont typeface="+mj-lt"/>
              <a:buAutoNum type="arabicPeriod"/>
            </a:pPr>
            <a:r>
              <a:rPr lang="en-US" sz="2500" dirty="0">
                <a:solidFill>
                  <a:srgbClr val="FF0000"/>
                </a:solidFill>
              </a:rPr>
              <a:t>Guillain-Barré syndrome </a:t>
            </a:r>
          </a:p>
          <a:p>
            <a:pPr marL="457200" indent="-457200" algn="l" fontAlgn="base">
              <a:buFont typeface="+mj-lt"/>
              <a:buAutoNum type="arabicPeriod"/>
            </a:pPr>
            <a:r>
              <a:rPr lang="en-US" sz="2500" dirty="0"/>
              <a:t>Refractory dermatomyositis and polymyositis </a:t>
            </a:r>
          </a:p>
          <a:p>
            <a:pPr marL="457200" indent="-457200" algn="l" fontAlgn="base">
              <a:buFont typeface="+mj-lt"/>
              <a:buAutoNum type="arabicPeriod"/>
            </a:pPr>
            <a:r>
              <a:rPr lang="en-US" sz="2500" dirty="0"/>
              <a:t>Chronic inflammatory demyelinating polyneuropathy</a:t>
            </a:r>
            <a:endParaRPr lang="en-GB" sz="2500" dirty="0"/>
          </a:p>
        </p:txBody>
      </p:sp>
    </p:spTree>
    <p:extLst>
      <p:ext uri="{BB962C8B-B14F-4D97-AF65-F5344CB8AC3E}">
        <p14:creationId xmlns:p14="http://schemas.microsoft.com/office/powerpoint/2010/main" val="2197005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7A574-A1F3-478F-A851-9B1BEF2E093C}"/>
              </a:ext>
            </a:extLst>
          </p:cNvPr>
          <p:cNvSpPr>
            <a:spLocks noGrp="1"/>
          </p:cNvSpPr>
          <p:nvPr>
            <p:ph type="title"/>
          </p:nvPr>
        </p:nvSpPr>
        <p:spPr>
          <a:xfrm>
            <a:off x="822960" y="228600"/>
            <a:ext cx="7543800" cy="1450757"/>
          </a:xfrm>
        </p:spPr>
        <p:txBody>
          <a:bodyPr>
            <a:normAutofit/>
          </a:bodyPr>
          <a:lstStyle/>
          <a:p>
            <a:pPr algn="ctr"/>
            <a:r>
              <a:rPr lang="en-US" sz="6500" b="1" dirty="0"/>
              <a:t>IVIG</a:t>
            </a:r>
          </a:p>
        </p:txBody>
      </p:sp>
      <p:sp>
        <p:nvSpPr>
          <p:cNvPr id="3" name="Content Placeholder 2">
            <a:extLst>
              <a:ext uri="{FF2B5EF4-FFF2-40B4-BE49-F238E27FC236}">
                <a16:creationId xmlns:a16="http://schemas.microsoft.com/office/drawing/2014/main" id="{469A1F2C-AE6F-42D5-840F-A008B34C1C75}"/>
              </a:ext>
            </a:extLst>
          </p:cNvPr>
          <p:cNvSpPr>
            <a:spLocks noGrp="1"/>
          </p:cNvSpPr>
          <p:nvPr>
            <p:ph idx="1"/>
          </p:nvPr>
        </p:nvSpPr>
        <p:spPr>
          <a:xfrm>
            <a:off x="822960" y="1905000"/>
            <a:ext cx="7543801" cy="4023360"/>
          </a:xfrm>
        </p:spPr>
        <p:txBody>
          <a:bodyPr>
            <a:normAutofit/>
          </a:bodyPr>
          <a:lstStyle/>
          <a:p>
            <a:pPr marL="0" indent="0" algn="l" fontAlgn="base">
              <a:buNone/>
            </a:pPr>
            <a:r>
              <a:rPr lang="en-US" sz="3500" b="1" dirty="0">
                <a:solidFill>
                  <a:srgbClr val="FF0000"/>
                </a:solidFill>
              </a:rPr>
              <a:t>  Side effects: </a:t>
            </a:r>
          </a:p>
          <a:p>
            <a:pPr marL="457200" indent="-457200" algn="l" fontAlgn="base">
              <a:buFont typeface="+mj-lt"/>
              <a:buAutoNum type="arabicPeriod"/>
            </a:pPr>
            <a:r>
              <a:rPr lang="en-GB" sz="2700" dirty="0"/>
              <a:t>Anaphylaxis </a:t>
            </a:r>
          </a:p>
          <a:p>
            <a:pPr marL="457200" indent="-457200" algn="l" fontAlgn="base">
              <a:buFont typeface="+mj-lt"/>
              <a:buAutoNum type="arabicPeriod"/>
            </a:pPr>
            <a:r>
              <a:rPr lang="en-GB" sz="2700" dirty="0"/>
              <a:t>Aseptic meningitis</a:t>
            </a:r>
          </a:p>
          <a:p>
            <a:pPr marL="457200" indent="-457200" algn="l" fontAlgn="base">
              <a:buFont typeface="+mj-lt"/>
              <a:buAutoNum type="arabicPeriod"/>
            </a:pPr>
            <a:r>
              <a:rPr lang="en-GB" sz="2700" dirty="0"/>
              <a:t>Fluid overload</a:t>
            </a:r>
          </a:p>
          <a:p>
            <a:pPr marL="457200" indent="-457200" algn="l" fontAlgn="base">
              <a:buFont typeface="+mj-lt"/>
              <a:buAutoNum type="arabicPeriod"/>
            </a:pPr>
            <a:r>
              <a:rPr lang="en-GB" sz="2700" dirty="0"/>
              <a:t>Acute renal failure </a:t>
            </a:r>
          </a:p>
          <a:p>
            <a:pPr marL="457200" indent="-457200" algn="l" fontAlgn="base">
              <a:buFont typeface="+mj-lt"/>
              <a:buAutoNum type="arabicPeriod"/>
            </a:pPr>
            <a:r>
              <a:rPr lang="en-GB" sz="2700" dirty="0"/>
              <a:t>Fever, systemic reaction (vomiting) </a:t>
            </a:r>
          </a:p>
          <a:p>
            <a:pPr fontAlgn="base"/>
            <a:endParaRPr lang="en-GB" sz="2200" dirty="0"/>
          </a:p>
          <a:p>
            <a:endParaRPr lang="en-US" dirty="0"/>
          </a:p>
        </p:txBody>
      </p:sp>
    </p:spTree>
    <p:extLst>
      <p:ext uri="{BB962C8B-B14F-4D97-AF65-F5344CB8AC3E}">
        <p14:creationId xmlns:p14="http://schemas.microsoft.com/office/powerpoint/2010/main" val="39001567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7A55-5875-460E-8149-50DCDD2F84A9}"/>
              </a:ext>
            </a:extLst>
          </p:cNvPr>
          <p:cNvSpPr>
            <a:spLocks noGrp="1"/>
          </p:cNvSpPr>
          <p:nvPr>
            <p:ph type="title"/>
          </p:nvPr>
        </p:nvSpPr>
        <p:spPr>
          <a:xfrm>
            <a:off x="822959" y="228600"/>
            <a:ext cx="7543800" cy="1450757"/>
          </a:xfrm>
        </p:spPr>
        <p:txBody>
          <a:bodyPr>
            <a:noAutofit/>
          </a:bodyPr>
          <a:lstStyle/>
          <a:p>
            <a:pPr algn="ctr"/>
            <a:r>
              <a:rPr lang="en-US" sz="5500" b="1" dirty="0"/>
              <a:t>Vaccination in immunodeficiency</a:t>
            </a:r>
          </a:p>
        </p:txBody>
      </p:sp>
      <p:sp>
        <p:nvSpPr>
          <p:cNvPr id="3" name="Content Placeholder 2">
            <a:extLst>
              <a:ext uri="{FF2B5EF4-FFF2-40B4-BE49-F238E27FC236}">
                <a16:creationId xmlns:a16="http://schemas.microsoft.com/office/drawing/2014/main" id="{F4448921-82DA-43CD-A8D6-EE1121A3DB10}"/>
              </a:ext>
            </a:extLst>
          </p:cNvPr>
          <p:cNvSpPr>
            <a:spLocks noGrp="1"/>
          </p:cNvSpPr>
          <p:nvPr>
            <p:ph idx="1"/>
          </p:nvPr>
        </p:nvSpPr>
        <p:spPr>
          <a:xfrm>
            <a:off x="365760" y="1905000"/>
            <a:ext cx="8458199" cy="4478866"/>
          </a:xfrm>
        </p:spPr>
        <p:txBody>
          <a:bodyPr>
            <a:normAutofit lnSpcReduction="10000"/>
          </a:bodyPr>
          <a:lstStyle/>
          <a:p>
            <a:pPr algn="l" rtl="0" fontAlgn="base">
              <a:buFont typeface="Arial" panose="020B0604020202020204" pitchFamily="34" charset="0"/>
              <a:buChar char="•"/>
            </a:pPr>
            <a:r>
              <a:rPr lang="en-GB" sz="2200" b="1" dirty="0"/>
              <a:t>No </a:t>
            </a:r>
            <a:r>
              <a:rPr lang="en-GB" sz="2200" b="1" dirty="0">
                <a:solidFill>
                  <a:srgbClr val="FF0000"/>
                </a:solidFill>
              </a:rPr>
              <a:t>live</a:t>
            </a:r>
            <a:r>
              <a:rPr lang="en-GB" sz="2200" b="1" dirty="0"/>
              <a:t> vaccines for primary </a:t>
            </a:r>
            <a:r>
              <a:rPr lang="en-GB" sz="2200" b="1" dirty="0">
                <a:solidFill>
                  <a:srgbClr val="FF0000"/>
                </a:solidFill>
              </a:rPr>
              <a:t>B and T cells </a:t>
            </a:r>
            <a:r>
              <a:rPr lang="en-GB" sz="2200" b="1" dirty="0"/>
              <a:t>immunodeficiency  </a:t>
            </a:r>
          </a:p>
          <a:p>
            <a:pPr algn="l" rtl="0" fontAlgn="base">
              <a:buFont typeface="Arial" panose="020B0604020202020204" pitchFamily="34" charset="0"/>
              <a:buChar char="•"/>
            </a:pPr>
            <a:r>
              <a:rPr lang="en-US" sz="2200" b="1" dirty="0"/>
              <a:t>In complement disorders: All vaccines are efficient</a:t>
            </a:r>
            <a:r>
              <a:rPr lang="en-US" sz="2200" b="1" dirty="0">
                <a:solidFill>
                  <a:srgbClr val="FF0000"/>
                </a:solidFill>
              </a:rPr>
              <a:t>, pneumococcal and meningococcal</a:t>
            </a:r>
            <a:r>
              <a:rPr lang="en-US" sz="2200" b="1" dirty="0"/>
              <a:t> vaccines should be absolutely administered</a:t>
            </a:r>
          </a:p>
          <a:p>
            <a:pPr algn="l" rtl="0" fontAlgn="base">
              <a:buFont typeface="Arial" panose="020B0604020202020204" pitchFamily="34" charset="0"/>
              <a:buChar char="•"/>
            </a:pPr>
            <a:r>
              <a:rPr lang="en-US" sz="2200" b="1" dirty="0"/>
              <a:t>In phagocytic disorders: Live bacterial vaccines (BCG, typhoid fever) are avoider</a:t>
            </a:r>
            <a:endParaRPr lang="en-GB" sz="2200" b="1" dirty="0"/>
          </a:p>
          <a:p>
            <a:pPr algn="l" rtl="0" fontAlgn="base">
              <a:buFont typeface="Arial" panose="020B0604020202020204" pitchFamily="34" charset="0"/>
              <a:buChar char="•"/>
            </a:pPr>
            <a:r>
              <a:rPr lang="en-GB" sz="2200" b="1" dirty="0"/>
              <a:t>No live vaccines for any receiving steroids 2mg/kg/day or 20 mg/day for 14 days, </a:t>
            </a:r>
            <a:r>
              <a:rPr lang="en-US" sz="2200" b="1" dirty="0"/>
              <a:t>Live vaccines should not be administered in these individuals until at least one month after steroid discontinuation.</a:t>
            </a:r>
            <a:r>
              <a:rPr lang="en-GB" sz="2200" b="1" dirty="0"/>
              <a:t>  </a:t>
            </a:r>
          </a:p>
          <a:p>
            <a:pPr algn="l" rtl="0" fontAlgn="base">
              <a:buFont typeface="Arial" panose="020B0604020202020204" pitchFamily="34" charset="0"/>
              <a:buChar char="•"/>
            </a:pPr>
            <a:r>
              <a:rPr lang="en-GB" sz="2200" b="1" dirty="0"/>
              <a:t>No OPV for any </a:t>
            </a:r>
            <a:r>
              <a:rPr lang="en-GB" sz="2200" b="1" dirty="0">
                <a:solidFill>
                  <a:srgbClr val="FF0000"/>
                </a:solidFill>
              </a:rPr>
              <a:t>contact</a:t>
            </a:r>
            <a:r>
              <a:rPr lang="en-GB" sz="2200" b="1" dirty="0"/>
              <a:t> of immunodeficiency  </a:t>
            </a:r>
          </a:p>
          <a:p>
            <a:pPr algn="l" rtl="0" fontAlgn="base">
              <a:buFont typeface="Arial" panose="020B0604020202020204" pitchFamily="34" charset="0"/>
              <a:buChar char="•"/>
            </a:pPr>
            <a:r>
              <a:rPr lang="en-GB" sz="2200" b="1" dirty="0"/>
              <a:t>HIV can receive MMR and varicella</a:t>
            </a:r>
            <a:r>
              <a:rPr lang="ar-SA" sz="2200" b="1" dirty="0"/>
              <a:t> </a:t>
            </a:r>
            <a:r>
              <a:rPr lang="en-GB" sz="2200" b="1" dirty="0"/>
              <a:t>if T cell count &gt; 200/mm </a:t>
            </a:r>
          </a:p>
          <a:p>
            <a:pPr algn="l" rtl="0" fontAlgn="base">
              <a:buFont typeface="Arial" panose="020B0604020202020204" pitchFamily="34" charset="0"/>
              <a:buChar char="•"/>
            </a:pPr>
            <a:r>
              <a:rPr lang="en-GB" sz="2200" b="1" dirty="0"/>
              <a:t>Vaccinated babies against varicella should avoid contact with immunodeficiency for 3 weeks</a:t>
            </a:r>
          </a:p>
          <a:p>
            <a:endParaRPr lang="en-US" dirty="0"/>
          </a:p>
        </p:txBody>
      </p:sp>
    </p:spTree>
    <p:extLst>
      <p:ext uri="{BB962C8B-B14F-4D97-AF65-F5344CB8AC3E}">
        <p14:creationId xmlns:p14="http://schemas.microsoft.com/office/powerpoint/2010/main" val="40322671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7D52DD-4F34-40D8-B4F7-B5679CFB02B6}"/>
              </a:ext>
            </a:extLst>
          </p:cNvPr>
          <p:cNvSpPr>
            <a:spLocks noGrp="1"/>
          </p:cNvSpPr>
          <p:nvPr>
            <p:ph idx="1"/>
          </p:nvPr>
        </p:nvSpPr>
        <p:spPr/>
        <p:txBody>
          <a:bodyPr>
            <a:normAutofit/>
          </a:bodyPr>
          <a:lstStyle/>
          <a:p>
            <a:pPr marL="0" indent="0" algn="ctr">
              <a:buNone/>
            </a:pPr>
            <a:r>
              <a:rPr lang="en-US" sz="9600" dirty="0"/>
              <a:t>Thank you</a:t>
            </a:r>
          </a:p>
        </p:txBody>
      </p:sp>
    </p:spTree>
    <p:extLst>
      <p:ext uri="{BB962C8B-B14F-4D97-AF65-F5344CB8AC3E}">
        <p14:creationId xmlns:p14="http://schemas.microsoft.com/office/powerpoint/2010/main" val="399442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992" t="17279" r="28193" b="18015"/>
          <a:stretch/>
        </p:blipFill>
        <p:spPr>
          <a:xfrm>
            <a:off x="349622" y="147918"/>
            <a:ext cx="8498542" cy="6206404"/>
          </a:xfrm>
          <a:prstGeom prst="rect">
            <a:avLst/>
          </a:prstGeom>
        </p:spPr>
      </p:pic>
    </p:spTree>
    <p:extLst>
      <p:ext uri="{BB962C8B-B14F-4D97-AF65-F5344CB8AC3E}">
        <p14:creationId xmlns:p14="http://schemas.microsoft.com/office/powerpoint/2010/main" val="269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International Union of Immunological Societies (IUIS)</a:t>
            </a:r>
          </a:p>
        </p:txBody>
      </p:sp>
    </p:spTree>
    <p:extLst>
      <p:ext uri="{BB962C8B-B14F-4D97-AF65-F5344CB8AC3E}">
        <p14:creationId xmlns:p14="http://schemas.microsoft.com/office/powerpoint/2010/main" val="274597190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3392</Words>
  <Application>Microsoft Office PowerPoint</Application>
  <PresentationFormat>On-screen Show (4:3)</PresentationFormat>
  <Paragraphs>375</Paragraphs>
  <Slides>74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.AppleSystemUIFont</vt:lpstr>
      <vt:lpstr>Arial</vt:lpstr>
      <vt:lpstr>Calibri</vt:lpstr>
      <vt:lpstr>Calibri Light</vt:lpstr>
      <vt:lpstr>Helvetica</vt:lpstr>
      <vt:lpstr>UICTFontTextStyleBody</vt:lpstr>
      <vt:lpstr>Wingdings</vt:lpstr>
      <vt:lpstr>Retrospect</vt:lpstr>
      <vt:lpstr>Raneem Rababah Rihab Mahasneh Omar  Armoush Muhannad Murar </vt:lpstr>
      <vt:lpstr>PowerPoint Presentation</vt:lpstr>
      <vt:lpstr>PowerPoint Presentation</vt:lpstr>
      <vt:lpstr>Classification </vt:lpstr>
      <vt:lpstr>PowerPoint Presentation</vt:lpstr>
      <vt:lpstr>PRIMARY IMMUNODEFICIENCY ALSO KNOW AS INBORN ERRORS OF IMMUNITY</vt:lpstr>
      <vt:lpstr>Types of congenital immunodeficiency</vt:lpstr>
      <vt:lpstr>PowerPoint Presentation</vt:lpstr>
      <vt:lpstr>International Union of Immunological Societies (IUIS)</vt:lpstr>
      <vt:lpstr>PowerPoint Presentation</vt:lpstr>
      <vt:lpstr>PowerPoint Presentation</vt:lpstr>
      <vt:lpstr>PowerPoint Presentation</vt:lpstr>
      <vt:lpstr>PowerPoint Presentation</vt:lpstr>
      <vt:lpstr>RECURRENT INFECTIONS</vt:lpstr>
      <vt:lpstr>Recurrent Infections</vt:lpstr>
      <vt:lpstr>Recurrent Infections</vt:lpstr>
      <vt:lpstr>Recurrent Infections</vt:lpstr>
      <vt:lpstr>Recurrent Infections</vt:lpstr>
      <vt:lpstr>Clinical features  suggestive of primary immunodeficiency</vt:lpstr>
      <vt:lpstr>Clinical features  suggestive of primary immunodeficiency</vt:lpstr>
      <vt:lpstr>History, physical examination, screening tests</vt:lpstr>
      <vt:lpstr>PowerPoint Presentation</vt:lpstr>
      <vt:lpstr>1) Congenital B-cell immunodeficiencies</vt:lpstr>
      <vt:lpstr>A. Selective IgA deficiency</vt:lpstr>
      <vt:lpstr>A. Selective IgA deficiency</vt:lpstr>
      <vt:lpstr>B. Bruton agammaglobulinemia (X-linked agammaglobulinemia</vt:lpstr>
      <vt:lpstr>B. Bruton agammaglobulinemia (X-linked agammaglobulinemia</vt:lpstr>
      <vt:lpstr>B. Bruton agammaglobulinemia (X-linked agammaglobulinemia)</vt:lpstr>
      <vt:lpstr>B. Bruton agammaglobulinemia (X-linked agammaglobulinemia</vt:lpstr>
      <vt:lpstr>PowerPoint Presentation</vt:lpstr>
      <vt:lpstr>C. Common variable immunodeficiency</vt:lpstr>
      <vt:lpstr>C. Common variable immunodeficiency</vt:lpstr>
      <vt:lpstr>PowerPoint Presentation</vt:lpstr>
      <vt:lpstr>PowerPoint Presentation</vt:lpstr>
      <vt:lpstr>D. Hyper-IgM syndrome </vt:lpstr>
      <vt:lpstr>D. Hyper-IgM syndrome </vt:lpstr>
      <vt:lpstr>PowerPoint Presentation</vt:lpstr>
      <vt:lpstr>2) Congenital T-cell immunodeficiencies and Mixed disorders</vt:lpstr>
      <vt:lpstr>A. DiGeorge syndrome</vt:lpstr>
      <vt:lpstr>CATCH 22</vt:lpstr>
      <vt:lpstr>A. DiGeorge syndrome</vt:lpstr>
      <vt:lpstr>PowerPoint Presentation</vt:lpstr>
      <vt:lpstr>B. IL-12 receptor deficiency</vt:lpstr>
      <vt:lpstr>B. IL-12 receptor deficiency</vt:lpstr>
      <vt:lpstr>C. Wiskott-Aldrich syndrome (WAS)</vt:lpstr>
      <vt:lpstr>C. Wiskott-Aldrich syndrome (WAS)</vt:lpstr>
      <vt:lpstr>D. Ataxia telangiectasia </vt:lpstr>
      <vt:lpstr>D. Ataxia telangiectasia  </vt:lpstr>
      <vt:lpstr>3) Congenital Combined immunodeficiency</vt:lpstr>
      <vt:lpstr>Congenital combined immunodeficiencies</vt:lpstr>
      <vt:lpstr>4) Complement disorders</vt:lpstr>
      <vt:lpstr>A. C1 esterase inhibitor deficiency </vt:lpstr>
      <vt:lpstr>PowerPoint Presentation</vt:lpstr>
      <vt:lpstr>B. Other Complement disorders</vt:lpstr>
      <vt:lpstr>PowerPoint Presentation</vt:lpstr>
      <vt:lpstr>A. Chronic granulomatous disease (CGD)</vt:lpstr>
      <vt:lpstr>A. Chronic granulomatous disease (CGD)</vt:lpstr>
      <vt:lpstr>PowerPoint Presentation</vt:lpstr>
      <vt:lpstr>PowerPoint Presentation</vt:lpstr>
      <vt:lpstr>B. Leukocyte adhesion deficiency 1</vt:lpstr>
      <vt:lpstr>PowerPoint Presentation</vt:lpstr>
      <vt:lpstr>PowerPoint Presentation</vt:lpstr>
      <vt:lpstr>C. Chédiak-Higashi syndrome</vt:lpstr>
      <vt:lpstr>D. Hyper-IgE syndrome (Job syndrome)</vt:lpstr>
      <vt:lpstr>PowerPoint Presentation</vt:lpstr>
      <vt:lpstr>E. Severe congenital neutropenia</vt:lpstr>
      <vt:lpstr>F. Cyclic neutropenia </vt:lpstr>
      <vt:lpstr>Initial Screening Immunologic Testing</vt:lpstr>
      <vt:lpstr>Initial Screening Immunologic Testing</vt:lpstr>
      <vt:lpstr>Initial Screening Immunologic Testing</vt:lpstr>
      <vt:lpstr>IVIG</vt:lpstr>
      <vt:lpstr>IVIG</vt:lpstr>
      <vt:lpstr>Vaccination in immunodeficiency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Raneem Rababah Rihab Mahasneh Omar  Armoush Muhannad Murar </dc:title>
  <cp:lastModifiedBy>Muhanad Esam AlKaraki</cp:lastModifiedBy>
  <cp:revision>29</cp:revision>
  <dcterms:modified xsi:type="dcterms:W3CDTF">2024-11-19T15:33:42Z</dcterms:modified>
</cp:coreProperties>
</file>