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2"/>
  </p:notesMasterIdLst>
  <p:sldIdLst>
    <p:sldId id="256" r:id="rId4"/>
    <p:sldId id="257" r:id="rId5"/>
    <p:sldId id="271" r:id="rId6"/>
    <p:sldId id="272" r:id="rId7"/>
    <p:sldId id="273" r:id="rId8"/>
    <p:sldId id="274" r:id="rId9"/>
    <p:sldId id="275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302" r:id="rId23"/>
    <p:sldId id="303" r:id="rId24"/>
    <p:sldId id="308" r:id="rId25"/>
    <p:sldId id="309" r:id="rId26"/>
    <p:sldId id="310" r:id="rId27"/>
    <p:sldId id="311" r:id="rId28"/>
    <p:sldId id="312" r:id="rId29"/>
    <p:sldId id="313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5" r:id="rId39"/>
    <p:sldId id="326" r:id="rId40"/>
    <p:sldId id="32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3466" autoAdjust="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1D13C-1C8A-4EB9-A266-76B57693D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5F9D-2F76-4A15-B2A6-1EDFD94848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064A3-9458-4A47-8994-849F8D8F4CBF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85CDC8-C427-4D9B-A9CA-434A98562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0FF498-33BD-4542-929D-52C021E87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126FD-85E2-49CD-8ADA-607B822813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9777-F284-4786-AFD4-5672537FD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9DD3A03-4711-45C2-9835-42402EB9E40C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2A729BF-8F39-4BAA-9B7C-E237203A7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181A5DF-4A87-42B7-A83D-0B65CBDB9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A8EB8CE-1B8D-4027-A5A5-32EB87B05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3CA00-52E3-4020-A85F-F5E9FE2D680A}" type="slidenum">
              <a:rPr lang="en-US" altLang="ar-JO"/>
              <a:pPr>
                <a:spcBef>
                  <a:spcPct val="0"/>
                </a:spcBef>
              </a:pPr>
              <a:t>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72BFA15-0BED-4F35-8B70-5988EF979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4A97D73-4F9F-4E6D-B88E-B7C6C27F5A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CC402DB-6334-41E8-A462-F6296C123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06FB9-64B7-4CCB-8640-5F727DECF833}" type="slidenum">
              <a:rPr lang="en-US" altLang="ar-JO"/>
              <a:pPr>
                <a:spcBef>
                  <a:spcPct val="0"/>
                </a:spcBef>
              </a:pPr>
              <a:t>12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3B44026-3DED-483A-90B8-46E2E35F7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0EDF8B3-60DE-4B2A-81BD-BCAC24783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C689D19-9C34-43B8-BAE1-2CD90A5D3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18217-96CB-4CD3-8D8A-0539B7DB9707}" type="slidenum">
              <a:rPr lang="en-US" altLang="ar-JO"/>
              <a:pPr>
                <a:spcBef>
                  <a:spcPct val="0"/>
                </a:spcBef>
              </a:pPr>
              <a:t>13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8BA23A4-DF7C-41F7-BDA3-7E86EB055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1713834-9FDA-4862-8FD7-74D03EF469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03A2BBF-7248-40F3-BEA3-895B963A3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E2CEF-C32E-4C0B-B1A1-F377BB50BAE3}" type="slidenum">
              <a:rPr lang="en-US" altLang="ar-JO"/>
              <a:pPr>
                <a:spcBef>
                  <a:spcPct val="0"/>
                </a:spcBef>
              </a:pPr>
              <a:t>15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0D07D82-DFBD-48C9-B3B8-0BB2D4694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5702C44-7DA9-4E99-A315-1E221D3BB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0C52194-FCD1-4E35-9955-9DD3ED57F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74AD3A-5C2E-4E28-9292-B7B46719E1E0}" type="slidenum">
              <a:rPr lang="en-US" altLang="ar-JO"/>
              <a:pPr>
                <a:spcBef>
                  <a:spcPct val="0"/>
                </a:spcBef>
              </a:pPr>
              <a:t>18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BC7CE28-8A42-41C8-9FA1-60BBE346B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0341982-3C51-4064-8EF4-6C2C2C283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E6DCE9F-A898-4891-B81F-CC711CBD7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85260D-7829-4B54-A956-3B85A8A0CB18}" type="slidenum">
              <a:rPr lang="en-US" altLang="ar-JO"/>
              <a:pPr>
                <a:spcBef>
                  <a:spcPct val="0"/>
                </a:spcBef>
              </a:pPr>
              <a:t>19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CAB1222-CD9B-4367-8B90-ADE0A38EB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F390264-8FB9-45D6-AE98-54E4ABE8C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D5724A9-A765-4A4C-AD1D-2373F4663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2566D4-C463-41F7-AD27-D03EDD826C3C}" type="slidenum">
              <a:rPr lang="en-US" altLang="ar-JO"/>
              <a:pPr>
                <a:spcBef>
                  <a:spcPct val="0"/>
                </a:spcBef>
              </a:pPr>
              <a:t>21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62C3FA1-3F91-4260-B7D4-E20F19235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E0763E9-C9F8-4E63-91F5-1F3324390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CFE4505-BFC9-4566-B29A-C571B72D8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FB09C0-15AA-45F3-924F-C85E8BA3A446}" type="slidenum">
              <a:rPr lang="en-US" altLang="ar-JO"/>
              <a:pPr>
                <a:spcBef>
                  <a:spcPct val="0"/>
                </a:spcBef>
              </a:pPr>
              <a:t>23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38F798A-416D-4F48-AB3E-FD83F565D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7F55765-785C-48FC-B637-290FCF3BF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A323013-DA34-4729-802D-5E0ED183D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268E6-7EFB-4AE6-8B8B-7077F13D78F0}" type="slidenum">
              <a:rPr lang="en-US" altLang="ar-JO"/>
              <a:pPr>
                <a:spcBef>
                  <a:spcPct val="0"/>
                </a:spcBef>
              </a:pPr>
              <a:t>24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74DE305-5B04-41B4-90F5-8B52B1952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E7C94F0-5059-4486-BC7B-B27535306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ar-JO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7D010DFC-B8DF-4257-9EE9-4FB99A42F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11703-DE94-4A49-9F73-D2EE0AC38560}" type="slidenum">
              <a:rPr lang="en-US" altLang="ar-JO"/>
              <a:pPr>
                <a:spcBef>
                  <a:spcPct val="0"/>
                </a:spcBef>
              </a:pPr>
              <a:t>25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603D18E-BDA6-4B51-B7FD-729427C0A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3ABA391-3582-4209-B505-99FAF5C4C4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E6EC4D4-445C-48F9-B763-008F07C0B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F26C7-F966-4D6C-BDE2-E1DB8236D297}" type="slidenum">
              <a:rPr lang="en-US" altLang="ar-JO"/>
              <a:pPr>
                <a:spcBef>
                  <a:spcPct val="0"/>
                </a:spcBef>
              </a:pPr>
              <a:t>26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A3A0AA8-DBCA-41E8-873E-96B37DF896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FA9BBBB-4BD5-4DEE-A027-AF82DF4E0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B7E15AD-19A6-4F52-A77C-F812797ED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F49C9-2049-4FDC-A43E-5CAD356637DB}" type="slidenum">
              <a:rPr lang="en-US" altLang="ar-JO"/>
              <a:pPr>
                <a:spcBef>
                  <a:spcPct val="0"/>
                </a:spcBef>
              </a:pPr>
              <a:t>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6ED570B-8822-4EAF-A455-9F68DD571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16F0E222-D79B-4FA0-8525-07A3B2191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CD260CE-89A8-46F1-B980-CF40A754E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0D5023-42CC-4603-B5DC-E4351203CA3D}" type="slidenum">
              <a:rPr lang="en-US" altLang="ar-JO"/>
              <a:pPr>
                <a:spcBef>
                  <a:spcPct val="0"/>
                </a:spcBef>
              </a:pPr>
              <a:t>28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8AC3F3A4-D4C3-4003-8BF1-73B54F8C9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25DCE60A-47A5-4BC2-A3D0-150BDB7B7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A10E289-C1FB-421C-B33E-7409E7C93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74313-B431-416E-97AE-4AAFDAA1AAE4}" type="slidenum">
              <a:rPr lang="en-US" altLang="ar-JO"/>
              <a:pPr>
                <a:spcBef>
                  <a:spcPct val="0"/>
                </a:spcBef>
              </a:pPr>
              <a:t>30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94AA61E-039F-4741-B282-C938FCC77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8BD8119-0C00-4AC4-8AD2-324E22DDB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 eaLnBrk="1" hangingPunct="1">
              <a:lnSpc>
                <a:spcPct val="80000"/>
              </a:lnSpc>
              <a:spcBef>
                <a:spcPct val="0"/>
              </a:spcBef>
            </a:pPr>
            <a:endParaRPr lang="ar-JO" altLang="ar-JO" sz="180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DA411D6-089B-47F6-8563-D4F40164E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87527-4B55-4648-87F4-F9EF2973A1CF}" type="slidenum">
              <a:rPr lang="en-US" altLang="ar-JO"/>
              <a:pPr>
                <a:spcBef>
                  <a:spcPct val="0"/>
                </a:spcBef>
              </a:pPr>
              <a:t>31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A7DEB00-A214-4A52-B06E-B2C046DE3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F7D95EE-E1A0-4771-A505-0847578913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B205D6F-B479-4481-AB5F-6E4C33ECA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5A0F2-D17B-4C3C-9247-A63E1AFC03D6}" type="slidenum">
              <a:rPr lang="en-US" altLang="ar-JO"/>
              <a:pPr>
                <a:spcBef>
                  <a:spcPct val="0"/>
                </a:spcBef>
              </a:pPr>
              <a:t>35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E4EF407-3F75-44A9-9229-AB497D9C2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7A4B8D4-890D-4A7A-BBF2-1B11EF46F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75A7DA2-F872-4EE2-8A12-54F2899E6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6A555-3E35-4A82-9D4A-0078BAB62E22}" type="slidenum">
              <a:rPr lang="en-US" altLang="ar-JO"/>
              <a:pPr>
                <a:spcBef>
                  <a:spcPct val="0"/>
                </a:spcBef>
              </a:pPr>
              <a:t>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78CEB13-CE25-481F-BABC-8169FA388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03F6705-FB7E-46BB-9406-9EEE41716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D92655D-B7FB-42B0-862C-BAE000C35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8F220-86B1-4D79-8575-5585386A880D}" type="slidenum">
              <a:rPr lang="en-US" altLang="ar-JO"/>
              <a:pPr>
                <a:spcBef>
                  <a:spcPct val="0"/>
                </a:spcBef>
              </a:pPr>
              <a:t>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95D9F6D-7325-444A-9EAD-E81E27E87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FB42D8B-8E8B-4E78-84B2-AB5A2E163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0AE8AA2-5903-4E47-A665-F17C03494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D1262-0B1A-40D9-8798-7E53B33219DD}" type="slidenum">
              <a:rPr lang="en-US" altLang="ar-JO"/>
              <a:pPr>
                <a:spcBef>
                  <a:spcPct val="0"/>
                </a:spcBef>
              </a:pPr>
              <a:t>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607E749-D6E6-4984-B7D8-70BBBA48E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04AD007-A9AC-4031-96AE-0CE6824AE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AA27601-ADEB-4389-873C-1674C5B06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F9F260-EF9E-483A-A56B-2E65B1E9506A}" type="slidenum">
              <a:rPr lang="en-US" altLang="ar-JO"/>
              <a:pPr>
                <a:spcBef>
                  <a:spcPct val="0"/>
                </a:spcBef>
              </a:pPr>
              <a:t>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1F6B8A8-2349-4666-8E79-6C732070D0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03F9E0A-018D-4A83-806C-D31ABF0B1A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3FC553A-8DD8-4511-8B36-21C3E7A10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738BC6-B3AF-443D-A576-16C48807518F}" type="slidenum">
              <a:rPr lang="en-US" altLang="ar-JO"/>
              <a:pPr>
                <a:spcBef>
                  <a:spcPct val="0"/>
                </a:spcBef>
              </a:pPr>
              <a:t>9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C06DAAB-385A-4414-826F-4F7C417F9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DB3CD69-D017-4FC0-9F78-FA330FB38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7DD378-E00D-4C69-971E-9804E5B39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B422FD-134D-42B6-AC13-7907E215F482}" type="slidenum">
              <a:rPr lang="en-US" altLang="ar-JO"/>
              <a:pPr>
                <a:spcBef>
                  <a:spcPct val="0"/>
                </a:spcBef>
              </a:pPr>
              <a:t>10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A7469BE-A8C0-4459-AE25-EAC2BAA741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FB1C5F6-0C75-4946-8CB6-5B7E94D14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EBA9F91-E2E9-4F31-A73F-088A6A89B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F8E68F-B685-48E4-A7CF-C832F48159D0}" type="slidenum">
              <a:rPr lang="en-US" altLang="ar-JO"/>
              <a:pPr>
                <a:spcBef>
                  <a:spcPct val="0"/>
                </a:spcBef>
              </a:pPr>
              <a:t>11</a:t>
            </a:fld>
            <a:endParaRPr lang="en-US" alt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3353-5B01-406F-82D5-BDC51556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23A5-4B3F-493D-89DA-6725A70BFEE9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1B3B-CB84-47F3-9BB4-E472A3B9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0541-6BE2-4CE1-B7AF-10EA8710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E8462-A1A7-48AA-AF7D-8C7205CA2B6A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0069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9F39-AE89-4D57-BC54-187AC10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DBB3-4237-4B73-AB27-665607AEE0D4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8B22-5533-423D-8444-7187A0DF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E797-FE8D-42DD-966A-890F2166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8105B-4350-4DB3-941D-CE8CA96C067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8766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057DF-B140-4659-BBE8-995B9721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5E5E-DA84-4867-9BDC-A5453C3C36B8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B820D-B5E4-4EB6-A2C8-07827CAF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FFB8-B602-4422-8903-54CF4898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300-02B9-4D5F-827D-E4D41ADA70C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89534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CDFB-34B5-4B64-80EE-0868639E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AD63-53B8-4993-9FE5-A645323FBBDF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C529D-76E0-4A8E-AE0B-629D6606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8114-3BA8-46F4-AD01-1300C8E5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DE7C-C6FF-406B-B496-2A84C4C7A68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01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8412-81D1-4E6F-A49C-6D1DAB04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51B-1390-4F75-8411-0ECFB44E4D2B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9D65-B774-4D45-A65E-9AC0D5B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4AE5-B636-4B09-978C-CBF1A4C1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9123-FBB0-4E4C-A1C5-611ED65BFC9B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3182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D157B4-98F6-441B-81E7-134EC0AA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BBA0-5957-41D8-BB2A-24262E783AB2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2F835C-D2CC-4C9C-8E17-83137633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493B9-25AD-44EF-96B7-8F6A1391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5352-649B-4A2D-8086-4E643C38A1A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21398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E1530C-CBE7-499E-8CA9-B2559228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B793-2B01-4DAB-8675-39243C4792C3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C131F5-0BF8-4B71-9217-613AE9E7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4E5147-4492-4147-8DB2-F3C00112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94CF-F3E1-477C-99C7-B730736D9D5B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93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99327F-D3F0-493E-BBB7-2BA80CAE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F5AD-61A9-45B7-911F-5A680675DA72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0A8D37-546D-409E-9491-3078B001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BDFBB8-9729-42C6-8039-B6ADAB34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1E3EE-3A12-427D-BF51-BB89B1FE6B0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28824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F49F47-AC37-488A-A1F6-C5028DD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43FE-7B6D-43FE-BAF9-852DD58FA3F0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A6158F-3AE5-4DE0-8163-41F11CBA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D2E48E-68A1-492A-95A2-772D62B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86BA-8023-47AC-88FD-71599B6FE09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2596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F6D7C5-3297-4373-B85F-71898202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A27A-4FC8-48F4-A180-54A2BEFE026A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F1D7FD-B6FD-40CF-B278-D1D8E08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F870B9-CC97-4BEF-A56E-8D830251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0DC9-7C9E-43C0-A6CF-2C42F05EF37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37611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14F99A-3D22-4A3B-81FA-DFA09C32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282C-3CC7-434D-BA7C-F85586EBEFA0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87FFCC-A9CE-4A3C-9C5A-1C5672D4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D06636-06F4-49FE-888A-DE7826E0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9BA31-8D03-4913-9483-1E3447D84280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2968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A8B719-636A-443A-A2E7-B7000E6419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6A59A0-E6F2-425F-A61A-A8524260A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CCA4-5598-4D92-900E-8BEC32860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854F8-05CD-4984-B923-0C44BFF6974A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5E40-9BF2-44AC-83C6-BD8DFE4DD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02965-2598-4DE4-BE5A-16E53A02D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E7BD18-23B3-403F-B6C9-CB4826551D31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 /><Relationship Id="rId2" Type="http://schemas.openxmlformats.org/officeDocument/2006/relationships/image" Target="../media/image22.w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276A65-811C-4D4B-8C8A-C1EB915EDAE3}"/>
              </a:ext>
            </a:extLst>
          </p:cNvPr>
          <p:cNvSpPr txBox="1"/>
          <p:nvPr/>
        </p:nvSpPr>
        <p:spPr>
          <a:xfrm>
            <a:off x="490538" y="2493963"/>
            <a:ext cx="7799387" cy="22463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Eman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Albataineh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immunology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B7AF1-5C53-4320-96C3-C28225040E0F}"/>
              </a:ext>
            </a:extLst>
          </p:cNvPr>
          <p:cNvSpPr txBox="1"/>
          <p:nvPr/>
        </p:nvSpPr>
        <p:spPr>
          <a:xfrm>
            <a:off x="3581400" y="5105400"/>
            <a:ext cx="1981200" cy="954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Lecture 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5C76E-7FC0-4D8D-96F3-01E78BCD6F79}"/>
              </a:ext>
            </a:extLst>
          </p:cNvPr>
          <p:cNvSpPr/>
          <p:nvPr/>
        </p:nvSpPr>
        <p:spPr>
          <a:xfrm>
            <a:off x="1773238" y="720725"/>
            <a:ext cx="5246687" cy="13843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Gastrointestinal Tract Module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Bacterial infections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77" name="Slide Number Placeholder 6">
            <a:extLst>
              <a:ext uri="{FF2B5EF4-FFF2-40B4-BE49-F238E27FC236}">
                <a16:creationId xmlns:a16="http://schemas.microsoft.com/office/drawing/2014/main" id="{79179B41-EE6E-418F-8793-BD4BE08C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E245B-F280-41FD-B7E5-B266E60FE87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>
            <a:extLst>
              <a:ext uri="{FF2B5EF4-FFF2-40B4-BE49-F238E27FC236}">
                <a16:creationId xmlns:a16="http://schemas.microsoft.com/office/drawing/2014/main" id="{89201654-D07B-4DDC-8CCD-866FE778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How is infection with ETEC diagnosed?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800"/>
              <a:t>Diagnosis based on a patient's history and symptoms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800"/>
              <a:t>The techniques necessary to identify ETEC are not widely available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800"/>
              <a:t>If ETEC is suspected, the microbiology lab should be alerted</a:t>
            </a:r>
          </a:p>
          <a:p>
            <a:pPr eaLnBrk="1" hangingPunct="1"/>
            <a:endParaRPr lang="en-US" altLang="ar-JO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9A5D7-664F-4228-8222-3175537BEAD7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Enterotoxigenic </a:t>
            </a:r>
            <a:r>
              <a:rPr lang="en-US" sz="3200" i="1" dirty="0">
                <a:latin typeface="+mn-lt"/>
                <a:cs typeface="+mn-cs"/>
              </a:rPr>
              <a:t>E. coli </a:t>
            </a:r>
            <a:r>
              <a:rPr lang="en-US" sz="3200" dirty="0">
                <a:latin typeface="+mn-lt"/>
                <a:cs typeface="+mn-cs"/>
              </a:rPr>
              <a:t>(ETEC)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9350C6D8-94AA-44DA-B6A7-A3AE891F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2763A-6396-4F27-AABA-EB51B2956066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8BCC3C67-915D-4DA7-A020-316434BE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73732" name="TextBox 5">
            <a:extLst>
              <a:ext uri="{FF2B5EF4-FFF2-40B4-BE49-F238E27FC236}">
                <a16:creationId xmlns:a16="http://schemas.microsoft.com/office/drawing/2014/main" id="{C39646F8-DD2E-4F7E-81DA-CD469EC30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Epidemiology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 Contaminated drinking water and sometimes meat products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 Contact with domestic animals</a:t>
            </a:r>
            <a:endParaRPr lang="en-US" sz="2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 EPEC infection  typically occurs in neonates and children ≤ 2 years of age (mostly ≤6 months)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 Outbreaks Occurred in hospital nurseries, why?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During hospital outbreaks, EPEC is isolated from asymptomatic carriers including nursing and family members (1% -30%)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 20% in bottle-fed infants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Intimin and its translocated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intimin</a:t>
            </a:r>
            <a:r>
              <a:rPr lang="en-US" sz="2000" dirty="0">
                <a:latin typeface="+mn-lt"/>
                <a:cs typeface="+mn-cs"/>
              </a:rPr>
              <a:t> receptor (</a:t>
            </a:r>
            <a:r>
              <a:rPr lang="en-US" sz="2000" dirty="0" err="1">
                <a:latin typeface="+mn-lt"/>
                <a:cs typeface="+mn-cs"/>
              </a:rPr>
              <a:t>Tir</a:t>
            </a:r>
            <a:r>
              <a:rPr lang="en-US" sz="2000" dirty="0">
                <a:latin typeface="+mn-lt"/>
                <a:cs typeface="+mn-cs"/>
              </a:rPr>
              <a:t>) are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bacterial proteins that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mediate adhesion between mammalian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cells and attaching and effacing pathogens.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 (</a:t>
            </a: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sz="3600" dirty="0">
                <a:latin typeface="+mn-lt"/>
                <a:cs typeface="+mn-cs"/>
              </a:rPr>
              <a:t>athogenic=</a:t>
            </a: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sz="3600" dirty="0">
                <a:latin typeface="+mn-lt"/>
                <a:cs typeface="+mn-cs"/>
              </a:rPr>
              <a:t>ediatrics)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2687C008-2A15-4B01-8034-0829B39F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568700"/>
            <a:ext cx="3657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3905D734-AF5D-4B1B-9AE3-23B5D83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93885-7740-41CA-8C84-C7241C75B72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>
            <a:extLst>
              <a:ext uri="{FF2B5EF4-FFF2-40B4-BE49-F238E27FC236}">
                <a16:creationId xmlns:a16="http://schemas.microsoft.com/office/drawing/2014/main" id="{2F538DE8-E37D-4F71-9746-50470850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64953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162DFF-E17B-4213-82D7-9869A23C1246}"/>
              </a:ext>
            </a:extLst>
          </p:cNvPr>
          <p:cNvSpPr/>
          <p:nvPr/>
        </p:nvSpPr>
        <p:spPr>
          <a:xfrm>
            <a:off x="228600" y="746125"/>
            <a:ext cx="7721600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Mechanism of diarrhea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+mn-cs"/>
              </a:rPr>
              <a:t>1-   Attachment and effacing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Attachment to enterocytes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Formation of microcolonies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Rearrangement of enterocytes cytoskeleton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The net result is the loss of microvilli  (effacing)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+mn-cs"/>
              </a:rPr>
              <a:t>2-    Injection of protein that mediate electrolyte imbalance</a:t>
            </a:r>
            <a:endParaRPr lang="en-US" sz="2400" b="1" dirty="0">
              <a:latin typeface="+mj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A2044D-37C2-4709-AAE3-F1CEA07EF9BA}"/>
              </a:ext>
            </a:extLst>
          </p:cNvPr>
          <p:cNvCxnSpPr/>
          <p:nvPr/>
        </p:nvCxnSpPr>
        <p:spPr>
          <a:xfrm>
            <a:off x="2819400" y="48768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A1DE1-6A9F-49F7-94E7-9D80A146DA29}"/>
              </a:ext>
            </a:extLst>
          </p:cNvPr>
          <p:cNvSpPr/>
          <p:nvPr/>
        </p:nvSpPr>
        <p:spPr>
          <a:xfrm>
            <a:off x="2286000" y="144462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392" name="Picture 10" descr="http://www.fernness.com/images/resources/science/attachment.gif">
            <a:extLst>
              <a:ext uri="{FF2B5EF4-FFF2-40B4-BE49-F238E27FC236}">
                <a16:creationId xmlns:a16="http://schemas.microsoft.com/office/drawing/2014/main" id="{7B12CE19-122C-4BC0-808F-76A6662C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A11DBE1-11B9-4589-8287-1E1607B0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23560" name="Slide Number Placeholder 13">
            <a:extLst>
              <a:ext uri="{FF2B5EF4-FFF2-40B4-BE49-F238E27FC236}">
                <a16:creationId xmlns:a16="http://schemas.microsoft.com/office/drawing/2014/main" id="{5977F7A8-1FFA-44CC-B87E-64E36CEB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EEBDE-58AF-44B3-9E04-18FC66D2ABA9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9F5F207D-1284-4E57-ABE3-00E8A9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8038"/>
            <a:ext cx="86868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Clinically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Fever (60%)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Watery diarrhea that is often severe and can result in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600"/>
              <a:t>     dehydration (30%)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Abdominal distension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Symptoms usually last for one week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ar-JO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Diagnosis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Diarrhea, commonly lasting for </a:t>
            </a:r>
            <a:r>
              <a:rPr lang="en-US" altLang="ar-JO" sz="2600" b="1" u="sng">
                <a:solidFill>
                  <a:srgbClr val="C00000"/>
                </a:solidFill>
              </a:rPr>
              <a:t>as long as two weeks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/>
              <a:t>Detection of EPEC pili by specific antibodies or PCR amplification for pili encoded gene (not widely available)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ar-JO" sz="2800" b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ar-JO" sz="2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8CC69B-59C6-48C4-AE75-170EB1B5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25604" name="Slide Number Placeholder 6">
            <a:extLst>
              <a:ext uri="{FF2B5EF4-FFF2-40B4-BE49-F238E27FC236}">
                <a16:creationId xmlns:a16="http://schemas.microsoft.com/office/drawing/2014/main" id="{1F765600-C5FA-4A8A-BD31-73FACDEB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8FDA4-49FA-4A0B-B609-18AE5F34C923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www.giantmicrobes.com/us/files/images/productdetails/c-diff.jpg">
            <a:extLst>
              <a:ext uri="{FF2B5EF4-FFF2-40B4-BE49-F238E27FC236}">
                <a16:creationId xmlns:a16="http://schemas.microsoft.com/office/drawing/2014/main" id="{2C997AFD-1F93-48E4-8E0B-46597945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1352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9BDBE60-4E2E-41AF-A39C-F5CA6DAF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74738"/>
            <a:ext cx="6013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3600" b="1" u="sng">
                <a:solidFill>
                  <a:srgbClr val="C00000"/>
                </a:solidFill>
              </a:rPr>
              <a:t>Antibiotic associated diarrhea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sz="3600" b="1" i="1">
                <a:solidFill>
                  <a:srgbClr val="FF0000"/>
                </a:solidFill>
              </a:rPr>
              <a:t>C. Difficile </a:t>
            </a:r>
            <a:endParaRPr lang="en-US" altLang="ar-JO" sz="3600" b="1" u="sng">
              <a:solidFill>
                <a:srgbClr val="C00000"/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6798C27-C4FB-45E5-967E-2F550AD9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55DA6-56DA-4AA9-9305-6E81994AD7A1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EE73BCC-8705-49BA-BBC1-0F4EE25A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  <p:pic>
        <p:nvPicPr>
          <p:cNvPr id="28675" name="Picture 6">
            <a:extLst>
              <a:ext uri="{FF2B5EF4-FFF2-40B4-BE49-F238E27FC236}">
                <a16:creationId xmlns:a16="http://schemas.microsoft.com/office/drawing/2014/main" id="{998DD151-3A87-4EED-BB46-03593A00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838200"/>
            <a:ext cx="2562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7B432-88FC-4F13-8657-73A30120A51B}"/>
              </a:ext>
            </a:extLst>
          </p:cNvPr>
          <p:cNvSpPr txBox="1"/>
          <p:nvPr/>
        </p:nvSpPr>
        <p:spPr>
          <a:xfrm>
            <a:off x="4343400" y="3733800"/>
            <a:ext cx="5175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  <a:cs typeface="+mn-cs"/>
              </a:rPr>
              <a:t>+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E4C19-0FFB-4F80-9E3A-D6A45AE09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576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Antibiotic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2E930-AB8D-4225-B81C-ABAD436A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41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3600" b="1">
                <a:solidFill>
                  <a:srgbClr val="FF0000"/>
                </a:solidFill>
              </a:rPr>
              <a:t>=</a:t>
            </a:r>
            <a:endParaRPr lang="en-US" altLang="ar-JO" sz="18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61A76-DC36-4E08-A9F8-1C3C510E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148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Diarrhea</a:t>
            </a:r>
            <a:endParaRPr lang="en-US" altLang="ar-JO" sz="2800">
              <a:solidFill>
                <a:srgbClr val="FF000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2AA667D-A8E8-4544-89E6-AC93338C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15000"/>
            <a:ext cx="4572000" cy="1016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Because of </a:t>
            </a:r>
            <a:r>
              <a:rPr lang="en-US" sz="2000" b="1" i="1" dirty="0">
                <a:latin typeface="+mj-lt"/>
                <a:cs typeface="+mn-cs"/>
              </a:rPr>
              <a:t>C. difficile </a:t>
            </a:r>
            <a:r>
              <a:rPr lang="en-US" sz="2000" b="1" dirty="0">
                <a:latin typeface="+mj-lt"/>
                <a:cs typeface="+mn-cs"/>
              </a:rPr>
              <a:t>it becomes very difficile (difficult) to give  a patient antibiotics</a:t>
            </a:r>
          </a:p>
        </p:txBody>
      </p:sp>
      <p:pic>
        <p:nvPicPr>
          <p:cNvPr id="66570" name="Picture 10">
            <a:extLst>
              <a:ext uri="{FF2B5EF4-FFF2-40B4-BE49-F238E27FC236}">
                <a16:creationId xmlns:a16="http://schemas.microsoft.com/office/drawing/2014/main" id="{2B4A2E8C-B7AF-46EB-8B92-2349972E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0"/>
            <a:ext cx="4076700" cy="4343400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8682" name="Slide Number Placeholder 12">
            <a:extLst>
              <a:ext uri="{FF2B5EF4-FFF2-40B4-BE49-F238E27FC236}">
                <a16:creationId xmlns:a16="http://schemas.microsoft.com/office/drawing/2014/main" id="{CE68D6C8-9A81-496A-BC9D-2F3233D2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A0B42-E81C-4AD9-9338-BBE81BD44D2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572D92B-4706-4B15-ACB0-4642DFFE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b="1">
                <a:solidFill>
                  <a:srgbClr val="FF0000"/>
                </a:solidFill>
              </a:rPr>
              <a:t>Distribution</a:t>
            </a:r>
            <a:endParaRPr lang="en-US" altLang="ar-JO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Spores are wide spread in environment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Particular isolation from  hospitals (the spores can be cultured from the floor, bedpan, and toilet rooms occupied by patients , hand and clothing of health care workers (therefore it is the major cause of diarrhea acquired in hospitals)</a:t>
            </a:r>
          </a:p>
          <a:p>
            <a:pPr eaLnBrk="1" hangingPunct="1"/>
            <a:endParaRPr lang="en-US" altLang="ar-J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044A76-681E-4A66-A4B4-92F212286D9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Clostridium difficile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4" name="Slide Number Placeholder 7">
            <a:extLst>
              <a:ext uri="{FF2B5EF4-FFF2-40B4-BE49-F238E27FC236}">
                <a16:creationId xmlns:a16="http://schemas.microsoft.com/office/drawing/2014/main" id="{92A731C0-EA23-4E9F-BD95-87FB6521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997A8-A221-490F-96AA-BE6AEF3EB30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16F4E97-0476-42E9-8B63-475462DE1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Italic"/>
                <a:cs typeface="+mn-cs"/>
              </a:rPr>
              <a:t>Antimicrobial</a:t>
            </a:r>
            <a:r>
              <a:rPr lang="en-US" sz="2400" dirty="0">
                <a:latin typeface="+mj-lt"/>
                <a:cs typeface="+mn-cs"/>
              </a:rPr>
              <a:t> exposure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latin typeface="+mj-lt"/>
                <a:cs typeface="Arial" charset="0"/>
              </a:rPr>
              <a:t>A remarkable feature of </a:t>
            </a:r>
            <a:r>
              <a:rPr lang="en-US" sz="2400" i="1" dirty="0">
                <a:latin typeface="+mj-lt"/>
                <a:cs typeface="Arial" charset="0"/>
              </a:rPr>
              <a:t>C. difficile </a:t>
            </a:r>
            <a:r>
              <a:rPr lang="en-US" sz="2400" dirty="0">
                <a:latin typeface="+mj-lt"/>
                <a:cs typeface="Arial" charset="0"/>
              </a:rPr>
              <a:t>diarrhea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     is its association with antimicrobial drugs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latin typeface="+mj-lt"/>
                <a:cs typeface="Arial" charset="0"/>
              </a:rPr>
              <a:t>The resistant spores to antibiotics start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    germination and toxin production at 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   a certain time after antibiotic treatment</a:t>
            </a: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Advanced age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latin typeface="+mj-lt"/>
                <a:cs typeface="+mn-cs"/>
              </a:rPr>
              <a:t>Immunosuppression</a:t>
            </a: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9D36741B-43A2-44F1-B027-8A3733D6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3886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E480B-751B-453B-B4E7-C9DC1FE5E494}"/>
              </a:ext>
            </a:extLst>
          </p:cNvPr>
          <p:cNvSpPr txBox="1"/>
          <p:nvPr/>
        </p:nvSpPr>
        <p:spPr>
          <a:xfrm>
            <a:off x="304800" y="787400"/>
            <a:ext cx="2130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Arial" charset="0"/>
              </a:rPr>
              <a:t>Risk factors</a:t>
            </a:r>
          </a:p>
        </p:txBody>
      </p:sp>
      <p:pic>
        <p:nvPicPr>
          <p:cNvPr id="21511" name="Picture 3">
            <a:extLst>
              <a:ext uri="{FF2B5EF4-FFF2-40B4-BE49-F238E27FC236}">
                <a16:creationId xmlns:a16="http://schemas.microsoft.com/office/drawing/2014/main" id="{70421158-998E-4806-9ECA-A69D102B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590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itle 1">
            <a:extLst>
              <a:ext uri="{FF2B5EF4-FFF2-40B4-BE49-F238E27FC236}">
                <a16:creationId xmlns:a16="http://schemas.microsoft.com/office/drawing/2014/main" id="{1197A7D6-E843-4CD1-8558-DFB398FE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  <p:sp>
        <p:nvSpPr>
          <p:cNvPr id="31751" name="Slide Number Placeholder 9">
            <a:extLst>
              <a:ext uri="{FF2B5EF4-FFF2-40B4-BE49-F238E27FC236}">
                <a16:creationId xmlns:a16="http://schemas.microsoft.com/office/drawing/2014/main" id="{D2DD23A3-3A81-4449-B253-5367BE1A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06F43-CE5C-4517-8EA1-14D3CF869261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FA3409D3-08F5-4A8D-BA7A-868E48BB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b="1">
                <a:solidFill>
                  <a:srgbClr val="FF0000"/>
                </a:solidFill>
              </a:rPr>
              <a:t>Associated toxins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800"/>
              <a:t>Pathogenic strains produce two toxins: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Toxin A is an enterotoxin that causes excessive fluid secretion, but also stimulates an inflammatory response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ar-JO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 Toxin B is a cytotoxin; in tissue culture, it disrupts protein synthesis and causes disorganization of the cytoskeleton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4A0EB06F-9BCD-456D-8239-EAC5704E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F6E27-7E04-4476-B1CE-B2410CEB5DE6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32772" name="Title 1">
            <a:extLst>
              <a:ext uri="{FF2B5EF4-FFF2-40B4-BE49-F238E27FC236}">
                <a16:creationId xmlns:a16="http://schemas.microsoft.com/office/drawing/2014/main" id="{0D3072F3-6FFB-4E0C-BE03-67995B66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98A0-361F-4AF6-93A6-C7D31455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Diagnosis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US" sz="2000" b="1" dirty="0"/>
              <a:t>Clinical diagnosis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Diarrhea occurring ≥ 3 times a day for at least 2 days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Abdominal cramping, fever, and dehydration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Peripheral leukocytosis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Pseudomembranes : The membrane composed of mucus, fibrin, inflammatory cells and cell debris overlying an ulcerated epithelium, is best demonstrated by lower GI endoscopy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Toxic megacolon  (Infrequently)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Colonic perforation/peritonitis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B.    </a:t>
            </a:r>
            <a:r>
              <a:rPr lang="en-US" sz="2000" b="1" dirty="0"/>
              <a:t>Laboratory identification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C. difficile can be cultured from stools and identified by routine anaerobic procedures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the more rapid and useful tests are directed at demonstrating toxin production in stool extracts by real-time PCR and ELISA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Latex agglutination to detect </a:t>
            </a:r>
            <a:r>
              <a:rPr lang="en-US" sz="2000" dirty="0">
                <a:solidFill>
                  <a:schemeClr val="tx2"/>
                </a:solidFill>
              </a:rPr>
              <a:t>antigen</a:t>
            </a:r>
            <a:r>
              <a:rPr lang="en-US" sz="2000" dirty="0"/>
              <a:t> in stools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663276AC-0BE6-4D7E-97FC-44ECD964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24E3E-F2EF-4E96-8FA6-29E9D4859D93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EA9F828B-607C-4DD6-BF17-BA164BBC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D79F8B-BAF3-4F6A-846B-8CF0AAEE24B2}"/>
              </a:ext>
            </a:extLst>
          </p:cNvPr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846386-B874-4770-9E14-286BB6022F74}"/>
              </a:ext>
            </a:extLst>
          </p:cNvPr>
          <p:cNvSpPr txBox="1"/>
          <p:nvPr/>
        </p:nvSpPr>
        <p:spPr>
          <a:xfrm>
            <a:off x="35814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5E9639-2037-4D22-BF28-30D988F8827F}"/>
              </a:ext>
            </a:extLst>
          </p:cNvPr>
          <p:cNvSpPr txBox="1">
            <a:spLocks/>
          </p:cNvSpPr>
          <p:nvPr/>
        </p:nvSpPr>
        <p:spPr bwMode="auto">
          <a:xfrm>
            <a:off x="179388" y="-23813"/>
            <a:ext cx="8713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B213FC6-7247-4405-B1AA-FC9375A6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CB2DAF3D-C7E9-4F9E-843C-0754501C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</a:rPr>
              <a:t>B. cereus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F9953833-D055-46B9-A5B7-1E436C23C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3F9D6298-2336-47A0-BCDC-59E72148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4C658-61D2-4241-B96A-465290308786}"/>
              </a:ext>
            </a:extLst>
          </p:cNvPr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A1D34-08E0-4097-84B8-662DB72204E4}"/>
              </a:ext>
            </a:extLst>
          </p:cNvPr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403369-8902-4758-B8DB-D0B138902876}"/>
              </a:ext>
            </a:extLst>
          </p:cNvPr>
          <p:cNvSpPr txBox="1"/>
          <p:nvPr/>
        </p:nvSpPr>
        <p:spPr>
          <a:xfrm>
            <a:off x="304800" y="833438"/>
            <a:ext cx="186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Classification</a:t>
            </a:r>
          </a:p>
        </p:txBody>
      </p:sp>
      <p:sp>
        <p:nvSpPr>
          <p:cNvPr id="4120" name="Slide Number Placeholder 11">
            <a:extLst>
              <a:ext uri="{FF2B5EF4-FFF2-40B4-BE49-F238E27FC236}">
                <a16:creationId xmlns:a16="http://schemas.microsoft.com/office/drawing/2014/main" id="{05967D24-3D6A-48AC-BE05-79CF2713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662F2-AD03-468C-9AE9-2072A4248869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rialx.com/g/C_Difficile_Colitis-3.jpg">
            <a:extLst>
              <a:ext uri="{FF2B5EF4-FFF2-40B4-BE49-F238E27FC236}">
                <a16:creationId xmlns:a16="http://schemas.microsoft.com/office/drawing/2014/main" id="{9D5AA9A9-0641-4B1D-A9B9-2BACE95F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2">
            <a:extLst>
              <a:ext uri="{FF2B5EF4-FFF2-40B4-BE49-F238E27FC236}">
                <a16:creationId xmlns:a16="http://schemas.microsoft.com/office/drawing/2014/main" id="{279D88DB-AB2F-426B-AD65-C1528141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EB76E-1996-4F61-BDB9-D727A9F74B8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3">
            <a:extLst>
              <a:ext uri="{FF2B5EF4-FFF2-40B4-BE49-F238E27FC236}">
                <a16:creationId xmlns:a16="http://schemas.microsoft.com/office/drawing/2014/main" id="{D819A334-0570-49F0-8CD0-0ECC860C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400" b="1">
                <a:solidFill>
                  <a:srgbClr val="FF0000"/>
                </a:solidFill>
              </a:rPr>
              <a:t>Treatment</a:t>
            </a:r>
          </a:p>
          <a:p>
            <a:pPr algn="just" eaLnBrk="1" hangingPunct="1"/>
            <a:r>
              <a:rPr lang="en-US" altLang="ar-JO" sz="2400"/>
              <a:t>Stop all non-essential antimicrobial agents.</a:t>
            </a:r>
          </a:p>
          <a:p>
            <a:pPr algn="just" eaLnBrk="1" hangingPunct="1"/>
            <a:r>
              <a:rPr lang="en-US" altLang="ar-JO" sz="2400"/>
              <a:t>Consider anti- </a:t>
            </a:r>
            <a:r>
              <a:rPr lang="en-US" altLang="ar-JO" sz="2400" i="1"/>
              <a:t>C. difficile </a:t>
            </a:r>
            <a:r>
              <a:rPr lang="en-US" altLang="ar-JO" sz="2400"/>
              <a:t>therapy as recommended </a:t>
            </a:r>
          </a:p>
          <a:p>
            <a:pPr algn="just" eaLnBrk="1" hangingPunct="1"/>
            <a:r>
              <a:rPr lang="en-US" altLang="ar-JO" sz="2400"/>
              <a:t>Discontinue all antiperistaltic, stool softeners, laxative medications</a:t>
            </a:r>
          </a:p>
          <a:p>
            <a:pPr algn="just" eaLnBrk="1" hangingPunct="1"/>
            <a:endParaRPr lang="en-US" altLang="ar-JO" sz="24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400" b="1">
                <a:solidFill>
                  <a:srgbClr val="FF0000"/>
                </a:solidFill>
              </a:rPr>
              <a:t>Infection Control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Requires gowns and gloves for room entry before contact and hand washing with antiseptic soap after contact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When </a:t>
            </a:r>
            <a:r>
              <a:rPr lang="en-US" altLang="ar-JO" sz="2400" i="1"/>
              <a:t>C. difficile </a:t>
            </a:r>
            <a:r>
              <a:rPr lang="en-US" altLang="ar-JO" sz="2400"/>
              <a:t>is suspected, the patient should be placed on presumptive  Isolation immediately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Presumptive isolation may be discontinued after patient is without symptoms for ≥72 hours or a negative  PCR result 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E5904481-6898-4E88-AC06-EF6CE5FA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9A5B3-CF39-4AB0-993B-D8B98E22C4E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F7EE9DCB-7266-4F90-9556-1A4183B4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th?id=HN.608039104277250846&amp;pid=15.1">
            <a:extLst>
              <a:ext uri="{FF2B5EF4-FFF2-40B4-BE49-F238E27FC236}">
                <a16:creationId xmlns:a16="http://schemas.microsoft.com/office/drawing/2014/main" id="{80AEAA94-C5D9-4906-8594-83FA19AC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752600"/>
            <a:ext cx="5260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:a16="http://schemas.microsoft.com/office/drawing/2014/main" id="{BC392DF5-F37B-450C-81CB-766AE49A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39942" name="Slide Number Placeholder 6">
            <a:extLst>
              <a:ext uri="{FF2B5EF4-FFF2-40B4-BE49-F238E27FC236}">
                <a16:creationId xmlns:a16="http://schemas.microsoft.com/office/drawing/2014/main" id="{77C3E0E1-EACB-4047-B141-85CDB588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E3493-87D4-4D2D-A5A4-6FB5BD958FA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53DBED-F079-45A5-A94B-D034763F3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4931E29-0F18-4CD1-AC59-C8B23028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Characteristics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ar-JO" sz="2400"/>
              <a:t>Gram-negative bacteria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ar-JO" sz="2400"/>
              <a:t>facultative anaerobic bacteria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ar-JO" sz="2400"/>
              <a:t>fragile, easily killed by heat during cooking or processing.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Sources of infection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Fecally contaminated water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Any food contaminated by a food handler with poor hygiene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Raw vegetables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400"/>
              <a:t>S</a:t>
            </a:r>
            <a:r>
              <a:rPr lang="en-US" altLang="ar-JO" sz="2400" i="1"/>
              <a:t>. dysenteriae </a:t>
            </a:r>
            <a:r>
              <a:rPr lang="en-US" altLang="ar-JO" sz="2400"/>
              <a:t>(Group A, the most pathogenic)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400" i="1"/>
              <a:t>S. flexneri </a:t>
            </a:r>
            <a:r>
              <a:rPr lang="en-US" altLang="ar-JO" sz="2400"/>
              <a:t>(Group 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400"/>
              <a:t>S</a:t>
            </a:r>
            <a:r>
              <a:rPr lang="en-US" altLang="ar-JO" sz="2400" i="1"/>
              <a:t>. boydii </a:t>
            </a:r>
            <a:r>
              <a:rPr lang="en-US" altLang="ar-JO" sz="2400"/>
              <a:t>(Group 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400" i="1"/>
              <a:t>S. sonnei </a:t>
            </a:r>
            <a:r>
              <a:rPr lang="en-US" altLang="ar-JO" sz="2400"/>
              <a:t>(Group D)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6ECB736F-30DD-47F3-8B9D-181315E8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A5252-A2E1-49A4-954E-759819F534B7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282283-EB31-4830-B3A1-78DD515A3A24}"/>
              </a:ext>
            </a:extLst>
          </p:cNvPr>
          <p:cNvSpPr/>
          <p:nvPr/>
        </p:nvSpPr>
        <p:spPr>
          <a:xfrm>
            <a:off x="228600" y="381000"/>
            <a:ext cx="358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pathogenesis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F8070-3B8E-4A42-B9D4-24489A8CC8F4}"/>
              </a:ext>
            </a:extLst>
          </p:cNvPr>
          <p:cNvSpPr txBox="1"/>
          <p:nvPr/>
        </p:nvSpPr>
        <p:spPr>
          <a:xfrm>
            <a:off x="123825" y="2470150"/>
            <a:ext cx="3657600" cy="344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  <a:cs typeface="+mn-cs"/>
              </a:rPr>
              <a:t>  Destruction  of  endothelial cells causing hemorrhage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  <a:cs typeface="+mn-cs"/>
              </a:rPr>
              <a:t>  Bacteria enter blood are quickly killed by phagocytes</a:t>
            </a:r>
          </a:p>
          <a:p>
            <a:pPr algn="just" eaLnBrk="1" hangingPunct="1">
              <a:spcBef>
                <a:spcPct val="30000"/>
              </a:spcBef>
              <a:defRPr/>
            </a:pPr>
            <a:r>
              <a:rPr lang="en-US" altLang="ar-JO" sz="1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altLang="ar-JO" sz="2000" dirty="0">
                <a:solidFill>
                  <a:prstClr val="black"/>
                </a:solidFill>
                <a:latin typeface="Calibri"/>
              </a:rPr>
              <a:t>entering the cell </a:t>
            </a:r>
          </a:p>
          <a:p>
            <a:pPr algn="just" eaLnBrk="1" hangingPunct="1">
              <a:spcBef>
                <a:spcPct val="30000"/>
              </a:spcBef>
              <a:defRPr/>
            </a:pPr>
            <a:r>
              <a:rPr lang="en-US" altLang="ar-JO" sz="2000" dirty="0">
                <a:solidFill>
                  <a:prstClr val="black"/>
                </a:solidFill>
                <a:latin typeface="Calibri"/>
              </a:rPr>
              <a:t>destruction of vacuoles to escape  into the cytoplasm</a:t>
            </a:r>
          </a:p>
          <a:p>
            <a:pPr algn="just" eaLnBrk="1" hangingPunct="1">
              <a:spcBef>
                <a:spcPct val="30000"/>
              </a:spcBef>
              <a:defRPr/>
            </a:pPr>
            <a:r>
              <a:rPr lang="en-US" altLang="ar-JO" sz="2000" dirty="0">
                <a:solidFill>
                  <a:prstClr val="black"/>
                </a:solidFill>
                <a:latin typeface="Calibri"/>
              </a:rPr>
              <a:t>Spreading  laterally to the neighboring enterocytes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6F526C2A-7056-4509-A5DA-DC53C805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D1C40-0FDE-4F84-982A-112E00E369DC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5438EB4D-B021-4F6C-9DC3-65B26E8C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095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97B33580-0DE9-43D8-A5AF-2C67EAA2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3800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7B398213-AFB6-4688-8AA9-8825C814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86000"/>
            <a:ext cx="3895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68C690A1-FD15-454F-86F6-726D88A4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714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5694D70D-FA2F-4C9C-90AB-BA68BC6F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3171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0C960-3AF9-49DF-B0BF-CFF94181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 rtlCol="0"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Characters of Shiga toxin</a:t>
            </a:r>
            <a:r>
              <a:rPr lang="en-US" sz="2800" dirty="0"/>
              <a:t>:  has three effects on the human body               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Neurotoxic effects: fever and abdominal pains.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Enterotoxic effects blocking of absorption in the intestine by attaching itself to the receptors in the intestine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 Cytotoxic effects attacks the surface of  enterocytes and blood vessels inside the GIT causing cell death and hemorrhage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DBE93-72B5-4EA8-A7AA-19A336400113}"/>
              </a:ext>
            </a:extLst>
          </p:cNvPr>
          <p:cNvSpPr/>
          <p:nvPr/>
        </p:nvSpPr>
        <p:spPr>
          <a:xfrm>
            <a:off x="-228600" y="757238"/>
            <a:ext cx="5867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Virulence factors: 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739C09A1-A32A-406B-9F74-11AABE47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A5BD8-03AF-4CB5-9CAC-339F6067E20B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8AC43E-608F-4DE9-949E-DEA4306D8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E88486B6-30FC-4D1C-8232-33D0EA66B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Clinically</a:t>
            </a:r>
            <a:endParaRPr lang="en-US" altLang="ar-JO" sz="2400" b="1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/>
              <a:t>The infective dose is between 10-200 organisms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/>
              <a:t>Incubation of 1-7 days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/>
              <a:t>Followed by fever, cramping, abdominal pain, and watery diarrhea for 1-3 days (neurotoxic and enterotoxic)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/>
              <a:t>This may be followed by scant stools with blood, mucous, pus, and tenesmus (cytotoxic effect)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ar-JO" sz="2400" b="1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Diagnosis</a:t>
            </a:r>
            <a:endParaRPr lang="en-US" altLang="ar-JO" sz="2400" b="1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ar-JO" sz="2400"/>
              <a:t>Dehydration with fast heart rate and low blood pressure </a:t>
            </a:r>
          </a:p>
          <a:p>
            <a:pPr algn="just" eaLnBrk="1" hangingPunct="1"/>
            <a:r>
              <a:rPr lang="en-US" altLang="ar-JO" sz="2400"/>
              <a:t>Abdominal tenderness </a:t>
            </a:r>
          </a:p>
          <a:p>
            <a:pPr algn="just" eaLnBrk="1" hangingPunct="1"/>
            <a:r>
              <a:rPr lang="en-US" altLang="ar-JO" sz="2400"/>
              <a:t>Elevated white blood cell count </a:t>
            </a:r>
          </a:p>
          <a:p>
            <a:pPr algn="just" eaLnBrk="1" hangingPunct="1"/>
            <a:r>
              <a:rPr lang="en-US" altLang="ar-JO" sz="2400"/>
              <a:t>Stool culture</a:t>
            </a:r>
          </a:p>
          <a:p>
            <a:pPr algn="just" eaLnBrk="1" hangingPunct="1"/>
            <a:r>
              <a:rPr lang="en-US" altLang="ar-JO" sz="2400"/>
              <a:t>White  and red blood cells in stool</a:t>
            </a:r>
          </a:p>
          <a:p>
            <a:pPr algn="just" eaLnBrk="1" hangingPunct="1">
              <a:lnSpc>
                <a:spcPct val="80000"/>
              </a:lnSpc>
            </a:pPr>
            <a:endParaRPr lang="en-US" altLang="ar-JO" sz="2400"/>
          </a:p>
          <a:p>
            <a:pPr algn="just" eaLnBrk="1" hangingPunct="1">
              <a:lnSpc>
                <a:spcPct val="80000"/>
              </a:lnSpc>
            </a:pPr>
            <a:endParaRPr lang="en-US" altLang="ar-JO" sz="2400"/>
          </a:p>
          <a:p>
            <a:pPr algn="just" eaLnBrk="1" hangingPunct="1">
              <a:lnSpc>
                <a:spcPct val="80000"/>
              </a:lnSpc>
            </a:pPr>
            <a:endParaRPr lang="en-US" altLang="ar-JO" sz="2400"/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5382EC5C-2C91-4985-AF1E-4990824A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DE82B-F898-45B9-B512-6A6B7660CE91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EBAF008-0DE0-478A-B4D9-F3EDB84B2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32475F1D-07B4-4ED4-A863-CF15CA2D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800" b="1">
                <a:solidFill>
                  <a:srgbClr val="FF0000"/>
                </a:solidFill>
              </a:rPr>
              <a:t>Treatment</a:t>
            </a:r>
          </a:p>
          <a:p>
            <a:pPr eaLnBrk="1" hangingPunct="1"/>
            <a:r>
              <a:rPr lang="en-US" altLang="ar-JO" sz="2400"/>
              <a:t> Self limiting  </a:t>
            </a:r>
          </a:p>
          <a:p>
            <a:pPr eaLnBrk="1" hangingPunct="1"/>
            <a:r>
              <a:rPr lang="en-US" altLang="ar-JO" sz="2400"/>
              <a:t>Rehydration </a:t>
            </a:r>
          </a:p>
          <a:p>
            <a:pPr eaLnBrk="1" hangingPunct="1"/>
            <a:r>
              <a:rPr lang="en-US" altLang="ar-JO" sz="2400"/>
              <a:t>Antibiotics are usually avoided in mild cases</a:t>
            </a:r>
          </a:p>
          <a:p>
            <a:pPr eaLnBrk="1" hangingPunct="1"/>
            <a:r>
              <a:rPr lang="en-US" altLang="ar-JO" sz="2400"/>
              <a:t>Medical treatment should only be used in </a:t>
            </a:r>
            <a:r>
              <a:rPr lang="en-US" altLang="ar-JO" sz="2400" b="1" u="sng">
                <a:solidFill>
                  <a:srgbClr val="FF0000"/>
                </a:solidFill>
              </a:rPr>
              <a:t>severe cases </a:t>
            </a:r>
            <a:r>
              <a:rPr lang="en-US" altLang="ar-JO" sz="2400"/>
              <a:t>or for </a:t>
            </a:r>
            <a:r>
              <a:rPr lang="en-US" altLang="ar-JO" sz="2400" b="1" u="sng">
                <a:solidFill>
                  <a:srgbClr val="FF0000"/>
                </a:solidFill>
              </a:rPr>
              <a:t>certain populations with mild symptoms </a:t>
            </a:r>
            <a:r>
              <a:rPr lang="en-US" altLang="ar-JO" sz="2400"/>
              <a:t>(elderly, immunocompromised, food service industry workers, child care workers)</a:t>
            </a:r>
            <a:r>
              <a:rPr lang="en-GB" altLang="ar-JO" sz="2400"/>
              <a:t> </a:t>
            </a:r>
          </a:p>
          <a:p>
            <a:pPr eaLnBrk="1" hangingPunct="1"/>
            <a:endParaRPr lang="en-GB" altLang="ar-JO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Control</a:t>
            </a:r>
            <a:endParaRPr lang="en-US" altLang="ar-JO" sz="24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ar-JO" sz="2400"/>
              <a:t>Proper hand washing after using the bathroom.</a:t>
            </a:r>
          </a:p>
          <a:p>
            <a:pPr eaLnBrk="1" hangingPunct="1"/>
            <a:r>
              <a:rPr lang="en-US" altLang="ar-JO" sz="2400"/>
              <a:t>Use properly treated water.</a:t>
            </a:r>
          </a:p>
          <a:p>
            <a:pPr eaLnBrk="1" hangingPunct="1"/>
            <a:r>
              <a:rPr lang="en-US" altLang="ar-JO" sz="2400"/>
              <a:t>Cook foods to appropriate temperatures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D4A4A56A-F46A-4ABE-869F-FAD04F63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7B8AF-08D4-4384-ABC2-BBC9AFB4F345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790110-14BD-4B76-AE18-A304333C8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3D44B7B7-776A-47A8-8A95-57868606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55638"/>
            <a:ext cx="8686800" cy="45259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Pathogenesis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Similar to </a:t>
            </a:r>
            <a:r>
              <a:rPr lang="en-US" sz="2400" i="1" dirty="0" err="1">
                <a:latin typeface="+mj-lt"/>
              </a:rPr>
              <a:t>Shigella</a:t>
            </a:r>
            <a:r>
              <a:rPr lang="en-US" sz="2400" i="1" dirty="0">
                <a:latin typeface="+mj-lt"/>
              </a:rPr>
              <a:t>  (They produce no toxins, but severely damage the intestinal wall through mechanical cell destruction.) their ability to induce their entry into epithelial cells and disseminate from cell to cell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i="1" dirty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FF0000"/>
                </a:solidFill>
                <a:latin typeface="+mj-lt"/>
              </a:rPr>
              <a:t>Clinically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Dysentery, similar to that caused by Shigella, characterized by: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 Fever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Diarrhea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Vomiting, crampy abdominal pain and tenesmus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Stools often contain blood and leukocytes.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Occurred, usually secondary to ingestion of contaminated food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84FD7176-A7B0-4220-947B-715394F4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029200"/>
            <a:ext cx="1847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842856-D779-47AE-88F7-2613196B778F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Enteroinvasive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(EIEC)</a:t>
            </a:r>
          </a:p>
        </p:txBody>
      </p:sp>
      <p:sp>
        <p:nvSpPr>
          <p:cNvPr id="50181" name="Slide Number Placeholder 5">
            <a:extLst>
              <a:ext uri="{FF2B5EF4-FFF2-40B4-BE49-F238E27FC236}">
                <a16:creationId xmlns:a16="http://schemas.microsoft.com/office/drawing/2014/main" id="{958410BD-919C-4DAA-9647-78C3095A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A61AA-5CC6-467D-9FBE-EB6415C0765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64F36E47-403B-4140-A6BC-CB517E61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 b="1">
                <a:solidFill>
                  <a:srgbClr val="FF0000"/>
                </a:solidFill>
              </a:rPr>
              <a:t>Source of EHEC infection</a:t>
            </a:r>
          </a:p>
          <a:p>
            <a:pPr eaLnBrk="1" hangingPunct="1"/>
            <a:r>
              <a:rPr lang="en-US" altLang="ar-JO" sz="2400"/>
              <a:t>Consumption of contaminated food and water, or by contact with animals, feces and contaminated soil </a:t>
            </a:r>
          </a:p>
          <a:p>
            <a:pPr eaLnBrk="1" hangingPunct="1"/>
            <a:r>
              <a:rPr lang="en-US" altLang="ar-JO" sz="2400"/>
              <a:t>Infected hamburger, salami, and sausages served at fast food chains</a:t>
            </a:r>
          </a:p>
          <a:p>
            <a:pPr eaLnBrk="1" hangingPunct="1"/>
            <a:r>
              <a:rPr lang="en-US" altLang="ar-JO" sz="2400"/>
              <a:t>Unpasteurized milk</a:t>
            </a:r>
          </a:p>
          <a:p>
            <a:pPr eaLnBrk="1" hangingPunct="1"/>
            <a:r>
              <a:rPr lang="en-US" altLang="ar-JO" sz="2400"/>
              <a:t>Contaminated vegetables fruit</a:t>
            </a:r>
          </a:p>
          <a:p>
            <a:pPr eaLnBrk="1" hangingPunct="1"/>
            <a:r>
              <a:rPr lang="en-US" altLang="ar-JO" sz="2400"/>
              <a:t>Person to person by fecal-oral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50B32-D3BC-4382-BC7C-87AE0F8B4692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Enterohemorrhagic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(EHEC)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CB7425E4-3BEC-4330-ADF1-DA4D30602FD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81400"/>
            <a:ext cx="6705600" cy="3124200"/>
            <a:chOff x="816" y="1728"/>
            <a:chExt cx="4032" cy="1930"/>
          </a:xfrm>
        </p:grpSpPr>
        <p:sp>
          <p:nvSpPr>
            <p:cNvPr id="52231" name="AutoShape 31">
              <a:extLst>
                <a:ext uri="{FF2B5EF4-FFF2-40B4-BE49-F238E27FC236}">
                  <a16:creationId xmlns:a16="http://schemas.microsoft.com/office/drawing/2014/main" id="{694263E4-EB15-4225-ADE8-06289D0E5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856"/>
              <a:ext cx="3769" cy="1412"/>
            </a:xfrm>
            <a:prstGeom prst="cube">
              <a:avLst>
                <a:gd name="adj" fmla="val 7159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sp>
          <p:nvSpPr>
            <p:cNvPr id="52232" name="AutoShape 32">
              <a:extLst>
                <a:ext uri="{FF2B5EF4-FFF2-40B4-BE49-F238E27FC236}">
                  <a16:creationId xmlns:a16="http://schemas.microsoft.com/office/drawing/2014/main" id="{545CBFFC-7CB4-4E04-9F59-FC143677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3183"/>
              <a:ext cx="2980" cy="471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pic>
          <p:nvPicPr>
            <p:cNvPr id="52233" name="Picture 33" descr="C:\Program Files\Common Files\Microsoft Shared\Clipart\cagcat50\na01441_.wmf">
              <a:extLst>
                <a:ext uri="{FF2B5EF4-FFF2-40B4-BE49-F238E27FC236}">
                  <a16:creationId xmlns:a16="http://schemas.microsoft.com/office/drawing/2014/main" id="{064B5652-C61A-48B6-8245-9474A637D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663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34" descr="C:\WINNT\Profiles\kryt\Desktop\cow42.gif">
              <a:extLst>
                <a:ext uri="{FF2B5EF4-FFF2-40B4-BE49-F238E27FC236}">
                  <a16:creationId xmlns:a16="http://schemas.microsoft.com/office/drawing/2014/main" id="{1EB82F4A-6A52-4A86-B587-88FB69DF19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3012"/>
              <a:ext cx="8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35" descr="C:\WINNT\Profiles\kryt\Desktop\holsteinphoto.gif">
              <a:extLst>
                <a:ext uri="{FF2B5EF4-FFF2-40B4-BE49-F238E27FC236}">
                  <a16:creationId xmlns:a16="http://schemas.microsoft.com/office/drawing/2014/main" id="{9EDABBAE-1549-4A38-A7D1-BB8125A6D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2370"/>
              <a:ext cx="64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6" descr="C:\WINNT\Profiles\kryt\Desktop\holsteinphoto.gif">
              <a:extLst>
                <a:ext uri="{FF2B5EF4-FFF2-40B4-BE49-F238E27FC236}">
                  <a16:creationId xmlns:a16="http://schemas.microsoft.com/office/drawing/2014/main" id="{9542E962-76C7-4087-A21F-4A882908E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1728"/>
              <a:ext cx="30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7" descr="C:\WINNT\Profiles\kryt\Desktop\holsteinphoto.gif">
              <a:extLst>
                <a:ext uri="{FF2B5EF4-FFF2-40B4-BE49-F238E27FC236}">
                  <a16:creationId xmlns:a16="http://schemas.microsoft.com/office/drawing/2014/main" id="{828DF7F0-7417-4BA4-B8DF-326B1AD1C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" y="2156"/>
              <a:ext cx="48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8" descr="C:\WINNT\Profiles\kryt\Desktop\holsteinphoto.gif">
              <a:extLst>
                <a:ext uri="{FF2B5EF4-FFF2-40B4-BE49-F238E27FC236}">
                  <a16:creationId xmlns:a16="http://schemas.microsoft.com/office/drawing/2014/main" id="{D9513F2A-7D38-4DC7-BBD0-91CB2B8DA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" y="1814"/>
              <a:ext cx="30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9" descr="C:\Program Files\Common Files\Microsoft Shared\Clipart\cagcat50\na01441_.wmf">
              <a:extLst>
                <a:ext uri="{FF2B5EF4-FFF2-40B4-BE49-F238E27FC236}">
                  <a16:creationId xmlns:a16="http://schemas.microsoft.com/office/drawing/2014/main" id="{F21309CE-E961-4940-9D63-60FB735B5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755"/>
              <a:ext cx="430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0" name="AutoShape 40">
              <a:extLst>
                <a:ext uri="{FF2B5EF4-FFF2-40B4-BE49-F238E27FC236}">
                  <a16:creationId xmlns:a16="http://schemas.microsoft.com/office/drawing/2014/main" id="{304361DF-77A2-4131-BF82-1A3B49237B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20046">
              <a:off x="1864" y="2290"/>
              <a:ext cx="1156" cy="176"/>
            </a:xfrm>
            <a:prstGeom prst="notchedRightArrow">
              <a:avLst>
                <a:gd name="adj1" fmla="val 50000"/>
                <a:gd name="adj2" fmla="val 16420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sp>
          <p:nvSpPr>
            <p:cNvPr id="52241" name="Text Box 41">
              <a:extLst>
                <a:ext uri="{FF2B5EF4-FFF2-40B4-BE49-F238E27FC236}">
                  <a16:creationId xmlns:a16="http://schemas.microsoft.com/office/drawing/2014/main" id="{F8BE45C5-0AB2-47E5-8855-3081B6D00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3183"/>
              <a:ext cx="70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2400">
                  <a:latin typeface="Times New Roman" panose="02020603050405020304" pitchFamily="18" charset="0"/>
                </a:rPr>
                <a:t>flow</a:t>
              </a:r>
            </a:p>
          </p:txBody>
        </p:sp>
        <p:pic>
          <p:nvPicPr>
            <p:cNvPr id="52242" name="Picture 42" descr="C:\WINNT\Profiles\kryt\Desktop\holsteinphoto.gif">
              <a:extLst>
                <a:ext uri="{FF2B5EF4-FFF2-40B4-BE49-F238E27FC236}">
                  <a16:creationId xmlns:a16="http://schemas.microsoft.com/office/drawing/2014/main" id="{8CED63C9-206E-4650-9D62-1561B9D9A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498"/>
              <a:ext cx="33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AutoShape 43">
              <a:extLst>
                <a:ext uri="{FF2B5EF4-FFF2-40B4-BE49-F238E27FC236}">
                  <a16:creationId xmlns:a16="http://schemas.microsoft.com/office/drawing/2014/main" id="{62EB9618-403C-4E92-8F4D-E312E7C3E9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20046">
              <a:off x="2566" y="2290"/>
              <a:ext cx="1156" cy="175"/>
            </a:xfrm>
            <a:prstGeom prst="notchedRightArrow">
              <a:avLst>
                <a:gd name="adj1" fmla="val 50000"/>
                <a:gd name="adj2" fmla="val 16514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pic>
          <p:nvPicPr>
            <p:cNvPr id="52244" name="Picture 44" descr="C:\WINNT\Profiles\kryt\Desktop\holsteinphoto.gif">
              <a:extLst>
                <a:ext uri="{FF2B5EF4-FFF2-40B4-BE49-F238E27FC236}">
                  <a16:creationId xmlns:a16="http://schemas.microsoft.com/office/drawing/2014/main" id="{0AF69A4C-9AF8-4F59-A9B5-F318783E2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" y="2241"/>
              <a:ext cx="48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5" name="Picture 45" descr="C:\WINNT\Profiles\kryt\Desktop\holsteinphoto.gif">
              <a:extLst>
                <a:ext uri="{FF2B5EF4-FFF2-40B4-BE49-F238E27FC236}">
                  <a16:creationId xmlns:a16="http://schemas.microsoft.com/office/drawing/2014/main" id="{5FB586F9-FF24-4671-B211-9720F0401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" y="1899"/>
              <a:ext cx="35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6" descr="C:\WINNT\Profiles\kryt\Desktop\holsteinphoto.gif">
              <a:extLst>
                <a:ext uri="{FF2B5EF4-FFF2-40B4-BE49-F238E27FC236}">
                  <a16:creationId xmlns:a16="http://schemas.microsoft.com/office/drawing/2014/main" id="{06038028-50B5-4178-887F-845F96623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942"/>
              <a:ext cx="39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47" descr="C:\WINNT\Profiles\kryt\Desktop\holsteinphoto.gif">
              <a:extLst>
                <a:ext uri="{FF2B5EF4-FFF2-40B4-BE49-F238E27FC236}">
                  <a16:creationId xmlns:a16="http://schemas.microsoft.com/office/drawing/2014/main" id="{E6D80252-4509-4F05-8E26-8C65B97BA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2413"/>
              <a:ext cx="64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48" descr="C:\WINNT\Profiles\kryt\Desktop\holsteinphoto.gif">
              <a:extLst>
                <a:ext uri="{FF2B5EF4-FFF2-40B4-BE49-F238E27FC236}">
                  <a16:creationId xmlns:a16="http://schemas.microsoft.com/office/drawing/2014/main" id="{950B4DCD-B2BF-4AD2-B79C-22B8A7474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156"/>
              <a:ext cx="64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AutoShape 59">
            <a:extLst>
              <a:ext uri="{FF2B5EF4-FFF2-40B4-BE49-F238E27FC236}">
                <a16:creationId xmlns:a16="http://schemas.microsoft.com/office/drawing/2014/main" id="{B89E84FE-FFDA-4F39-B973-3B65F5CF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6256338"/>
            <a:ext cx="885825" cy="228600"/>
          </a:xfrm>
          <a:prstGeom prst="notchedRightArrow">
            <a:avLst>
              <a:gd name="adj1" fmla="val 50000"/>
              <a:gd name="adj2" fmla="val 999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/>
          </a:p>
        </p:txBody>
      </p:sp>
      <p:sp>
        <p:nvSpPr>
          <p:cNvPr id="52230" name="Slide Number Placeholder 24">
            <a:extLst>
              <a:ext uri="{FF2B5EF4-FFF2-40B4-BE49-F238E27FC236}">
                <a16:creationId xmlns:a16="http://schemas.microsoft.com/office/drawing/2014/main" id="{3DD2F8EB-D253-4EAC-A4F7-7CF48EDB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E63892-444D-4AA1-97A4-1DEA21B5F314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4648567-714A-4D0F-96ED-6E5B9D1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sz="4000" i="1">
                <a:solidFill>
                  <a:srgbClr val="FF0000"/>
                </a:solidFill>
              </a:rPr>
              <a:t>Escherichia coli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65FC56E-C4B1-4CC1-9C38-36C2E1BF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46238"/>
            <a:ext cx="8458200" cy="452596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>
                <a:solidFill>
                  <a:srgbClr val="FF0000"/>
                </a:solidFill>
              </a:rPr>
              <a:t>Enteropathogenic E. coli (EPEC)</a:t>
            </a:r>
            <a:endParaRPr lang="ar-OM" altLang="ar-JO">
              <a:solidFill>
                <a:srgbClr val="FF0000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>
                <a:solidFill>
                  <a:srgbClr val="FF0000"/>
                </a:solidFill>
              </a:rPr>
              <a:t>Enterotoxigenic </a:t>
            </a:r>
            <a:r>
              <a:rPr lang="en-US" altLang="ar-JO" i="1">
                <a:solidFill>
                  <a:srgbClr val="FF0000"/>
                </a:solidFill>
              </a:rPr>
              <a:t>E. coli </a:t>
            </a:r>
            <a:r>
              <a:rPr lang="en-US" altLang="ar-JO">
                <a:solidFill>
                  <a:srgbClr val="FF0000"/>
                </a:solidFill>
              </a:rPr>
              <a:t>(ETEC)</a:t>
            </a:r>
            <a:endParaRPr lang="ar-OM" altLang="ar-JO">
              <a:solidFill>
                <a:srgbClr val="FF0000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>
                <a:solidFill>
                  <a:srgbClr val="FF0000"/>
                </a:solidFill>
              </a:rPr>
              <a:t>Enterohemorrhagic </a:t>
            </a:r>
            <a:r>
              <a:rPr lang="en-US" altLang="ar-JO" i="1">
                <a:solidFill>
                  <a:srgbClr val="FF0000"/>
                </a:solidFill>
              </a:rPr>
              <a:t>E. coli </a:t>
            </a:r>
            <a:r>
              <a:rPr lang="en-US" altLang="ar-JO">
                <a:solidFill>
                  <a:srgbClr val="FF0000"/>
                </a:solidFill>
              </a:rPr>
              <a:t>(EHEC)</a:t>
            </a:r>
            <a:endParaRPr lang="ar-OM" altLang="ar-JO">
              <a:solidFill>
                <a:srgbClr val="FF0000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>
                <a:solidFill>
                  <a:srgbClr val="FF0000"/>
                </a:solidFill>
              </a:rPr>
              <a:t>Enteroinvasive </a:t>
            </a:r>
            <a:r>
              <a:rPr lang="en-US" altLang="ar-JO" i="1">
                <a:solidFill>
                  <a:srgbClr val="FF0000"/>
                </a:solidFill>
              </a:rPr>
              <a:t>E. coli </a:t>
            </a:r>
            <a:r>
              <a:rPr lang="en-US" altLang="ar-JO">
                <a:solidFill>
                  <a:srgbClr val="FF0000"/>
                </a:solidFill>
              </a:rPr>
              <a:t>(EIEC)</a:t>
            </a:r>
          </a:p>
          <a:p>
            <a:pPr algn="just" eaLnBrk="1" hangingPunct="1"/>
            <a:endParaRPr lang="en-US" altLang="ar-JO">
              <a:solidFill>
                <a:srgbClr val="FF0000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80970A6-6001-449A-BE65-D0A31203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3DDE9-8B1B-48B0-B188-8D2A3D6F5EEC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7A4E4387-E6BF-4BD9-B4C7-8DCA213E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7630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Characteristics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ar-JO" sz="2400" dirty="0"/>
              <a:t> Similar to EPEC (</a:t>
            </a:r>
            <a:r>
              <a:rPr lang="en-US" sz="2400" dirty="0" err="1"/>
              <a:t>characterised</a:t>
            </a:r>
            <a:r>
              <a:rPr lang="en-US" sz="2400" dirty="0"/>
              <a:t> by the production of an outer membrane protein called </a:t>
            </a:r>
            <a:r>
              <a:rPr lang="en-US" sz="2400" dirty="0" err="1"/>
              <a:t>intimin</a:t>
            </a:r>
            <a:r>
              <a:rPr lang="en-US" altLang="ar-JO" sz="2400" dirty="0"/>
              <a:t>) but in addition it secrete the powerful </a:t>
            </a:r>
            <a:r>
              <a:rPr lang="en-US" altLang="ar-JO" sz="2400" b="1" dirty="0"/>
              <a:t>Shiga-like toxin ( also called </a:t>
            </a:r>
            <a:r>
              <a:rPr lang="en-US" altLang="ar-JO" sz="2400" b="1" dirty="0" err="1"/>
              <a:t>verotoxin</a:t>
            </a:r>
            <a:r>
              <a:rPr lang="en-US" altLang="ar-JO" sz="2400" b="1" dirty="0"/>
              <a:t>) potent </a:t>
            </a:r>
            <a:r>
              <a:rPr lang="en-US" altLang="ar-JO" sz="2400" b="1" dirty="0" err="1"/>
              <a:t>cytotoxins</a:t>
            </a:r>
            <a:r>
              <a:rPr lang="en-US" altLang="ar-JO" sz="2400" b="1" dirty="0"/>
              <a:t> that inhibit host cell protein synthesis.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ar-JO" sz="2400" dirty="0"/>
              <a:t>Infective dose (50 bacteria per gram hamburger)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ar-JO" sz="2400" dirty="0"/>
              <a:t>Attachment  via pili to the intestinal mucosa and liberates the </a:t>
            </a:r>
            <a:r>
              <a:rPr lang="en-US" altLang="ar-JO" sz="2400" b="1" dirty="0" err="1">
                <a:solidFill>
                  <a:schemeClr val="accent2"/>
                </a:solidFill>
              </a:rPr>
              <a:t>shiga</a:t>
            </a:r>
            <a:r>
              <a:rPr lang="en-US" altLang="ar-JO" sz="2400" b="1" dirty="0">
                <a:solidFill>
                  <a:schemeClr val="accent2"/>
                </a:solidFill>
              </a:rPr>
              <a:t>-like toxin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ar-JO" sz="2400" dirty="0"/>
              <a:t>3-4 days Incubation period is but can be as long as 8 days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Symptoms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JO" sz="2400" dirty="0"/>
              <a:t>Start with a watery diarrhea that progresses to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ar-JO" sz="2400" dirty="0"/>
              <a:t>bloody diarrhea and the hemolytic uremic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ar-JO" sz="2400" dirty="0"/>
              <a:t>syndrome (HUS) (a complication of </a:t>
            </a:r>
            <a:r>
              <a:rPr lang="en-US" altLang="ar-JO" sz="2400" dirty="0" err="1"/>
              <a:t>shiga</a:t>
            </a:r>
            <a:r>
              <a:rPr lang="en-US" altLang="ar-JO" sz="2400" dirty="0"/>
              <a:t> toxin)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JO" sz="2400" b="1" u="sng" dirty="0">
                <a:solidFill>
                  <a:srgbClr val="C00000"/>
                </a:solidFill>
              </a:rPr>
              <a:t>No or mild fever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ar-JO" sz="24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ar-JO" sz="2400" b="1" dirty="0"/>
          </a:p>
          <a:p>
            <a:pPr eaLnBrk="1" hangingPunct="1">
              <a:defRPr/>
            </a:pPr>
            <a:endParaRPr lang="en-US" altLang="ar-JO" sz="2400" b="1" dirty="0"/>
          </a:p>
        </p:txBody>
      </p:sp>
      <p:sp>
        <p:nvSpPr>
          <p:cNvPr id="53251" name="Rectangle 6">
            <a:extLst>
              <a:ext uri="{FF2B5EF4-FFF2-40B4-BE49-F238E27FC236}">
                <a16:creationId xmlns:a16="http://schemas.microsoft.com/office/drawing/2014/main" id="{4B1609FE-1DC7-458E-A9B4-D567AC8C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6200" y="152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/>
          </a:p>
        </p:txBody>
      </p:sp>
      <p:pic>
        <p:nvPicPr>
          <p:cNvPr id="13318" name="Picture 7">
            <a:extLst>
              <a:ext uri="{FF2B5EF4-FFF2-40B4-BE49-F238E27FC236}">
                <a16:creationId xmlns:a16="http://schemas.microsoft.com/office/drawing/2014/main" id="{622C080D-492E-410A-BFDC-55D5B67F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2558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Slide Number Placeholder 6">
            <a:extLst>
              <a:ext uri="{FF2B5EF4-FFF2-40B4-BE49-F238E27FC236}">
                <a16:creationId xmlns:a16="http://schemas.microsoft.com/office/drawing/2014/main" id="{79769389-1EF3-481C-B7D3-6558EDF2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8D3C37-32E4-4515-999B-FB5D45C759DE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DDE3B-268E-42CE-A50E-FE2060941083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Enterohemorrhagic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(EHEC)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B99403BC-BF04-47CB-9931-9F071D53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238"/>
            <a:ext cx="8610600" cy="4525962"/>
          </a:xfrm>
        </p:spPr>
        <p:txBody>
          <a:bodyPr rtlCol="0">
            <a:noAutofit/>
          </a:bodyPr>
          <a:lstStyle/>
          <a:p>
            <a:pPr algn="justLow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Diagnosis 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Low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This is most often caused by serotypes O157:H7.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This strain of </a:t>
            </a:r>
            <a:r>
              <a:rPr lang="en-US" sz="2800" i="1" dirty="0"/>
              <a:t>E. coli</a:t>
            </a:r>
            <a:r>
              <a:rPr lang="en-US" sz="2800" dirty="0"/>
              <a:t> can be differentiated from other strains of </a:t>
            </a:r>
            <a:r>
              <a:rPr lang="en-US" sz="2800" i="1" dirty="0"/>
              <a:t>E. coli</a:t>
            </a:r>
            <a:r>
              <a:rPr lang="en-US" sz="2800" dirty="0"/>
              <a:t>  by the fact that it does not ferment </a:t>
            </a:r>
            <a:r>
              <a:rPr lang="en-US" sz="2800" dirty="0" err="1"/>
              <a:t>sorbitol</a:t>
            </a:r>
            <a:r>
              <a:rPr lang="en-US" sz="2800" dirty="0"/>
              <a:t> in 48 hours (other strains do)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One must  confirm that the isolate is </a:t>
            </a:r>
            <a:r>
              <a:rPr lang="en-US" sz="2800" i="1" dirty="0"/>
              <a:t>E. coli </a:t>
            </a:r>
            <a:r>
              <a:rPr lang="en-US" sz="2800" dirty="0"/>
              <a:t>O1547:H7 using serological testing 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Confirm production of the shiga-like toxin by either ELISAs, agglutination, or immunoblotting before reporting out result.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Genotyping for shiga toxin gene</a:t>
            </a:r>
          </a:p>
          <a:p>
            <a:pPr lvl="4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457200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800" dirty="0"/>
          </a:p>
        </p:txBody>
      </p:sp>
      <p:sp>
        <p:nvSpPr>
          <p:cNvPr id="55299" name="Slide Number Placeholder 6">
            <a:extLst>
              <a:ext uri="{FF2B5EF4-FFF2-40B4-BE49-F238E27FC236}">
                <a16:creationId xmlns:a16="http://schemas.microsoft.com/office/drawing/2014/main" id="{44162C3D-2FEB-4DB0-A5D3-F958056C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D58FD0-B336-4679-875E-77F9D5BC0E2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46542-AEC0-4FBF-82D9-4C2DE77A90B2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Enterohemorrhagic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(EHEC)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ms.ed.ac.uk/research/others/smaciver/Bacter2.gif">
            <a:extLst>
              <a:ext uri="{FF2B5EF4-FFF2-40B4-BE49-F238E27FC236}">
                <a16:creationId xmlns:a16="http://schemas.microsoft.com/office/drawing/2014/main" id="{4AE4CA13-5A26-4F3A-A9C2-D05229EC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8340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Slide Number Placeholder 2">
            <a:extLst>
              <a:ext uri="{FF2B5EF4-FFF2-40B4-BE49-F238E27FC236}">
                <a16:creationId xmlns:a16="http://schemas.microsoft.com/office/drawing/2014/main" id="{BAB1A6FB-90AC-436E-9C77-23CA3C51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4F1DB-610C-415A-B4AE-1B51048A15B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308D61-91E1-4709-9CC0-5B1EBE5D9665}"/>
              </a:ext>
            </a:extLst>
          </p:cNvPr>
          <p:cNvSpPr/>
          <p:nvPr/>
        </p:nvSpPr>
        <p:spPr>
          <a:xfrm>
            <a:off x="3429000" y="1219200"/>
            <a:ext cx="213360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i="1" dirty="0">
                <a:solidFill>
                  <a:srgbClr val="FF0000"/>
                </a:solidFill>
                <a:latin typeface="+mj-lt"/>
              </a:rPr>
              <a:t>Salmonella</a:t>
            </a:r>
            <a:endParaRPr lang="en-US" sz="33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8371" name="Picture 5" descr="http://ts1.mm.bing.net/th?id=HN.608051439423390428&amp;pid=15.1">
            <a:extLst>
              <a:ext uri="{FF2B5EF4-FFF2-40B4-BE49-F238E27FC236}">
                <a16:creationId xmlns:a16="http://schemas.microsoft.com/office/drawing/2014/main" id="{0A24C41D-9855-4404-9C52-57801A85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481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8F89921-0391-4427-8107-EBEBD490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8E618-9DCC-45A0-9948-CC571E4984CF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6B75DDE0-F409-47A4-8515-70A5398F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BBB4-8360-4EAB-BBB0-9FA5D4B1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+mj-lt"/>
                <a:cs typeface="Arial" charset="0"/>
              </a:rPr>
              <a:t>General characteristics </a:t>
            </a:r>
            <a:endParaRPr lang="en-US" sz="28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atin typeface="+mj-lt"/>
              </a:rPr>
              <a:t>Gram negative motile rods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atin typeface="+mj-lt"/>
              </a:rPr>
              <a:t>Facultative anaerobe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atin typeface="+mj-lt"/>
              </a:rPr>
              <a:t>Some </a:t>
            </a:r>
            <a:r>
              <a:rPr lang="en-US" sz="2700" dirty="0" err="1">
                <a:latin typeface="+mj-lt"/>
              </a:rPr>
              <a:t>serovars</a:t>
            </a:r>
            <a:r>
              <a:rPr lang="en-US" sz="2700" dirty="0">
                <a:latin typeface="+mj-lt"/>
              </a:rPr>
              <a:t> are pathogenic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i="1" dirty="0">
                <a:latin typeface="+mj-lt"/>
              </a:rPr>
              <a:t>Salmonella</a:t>
            </a:r>
            <a:r>
              <a:rPr lang="en-US" sz="2700" dirty="0">
                <a:latin typeface="+mj-lt"/>
              </a:rPr>
              <a:t> (like </a:t>
            </a:r>
            <a:r>
              <a:rPr lang="en-US" sz="2700" i="1" dirty="0">
                <a:latin typeface="+mj-lt"/>
              </a:rPr>
              <a:t>Shigella</a:t>
            </a:r>
            <a:r>
              <a:rPr lang="en-US" sz="2700" dirty="0">
                <a:latin typeface="+mj-lt"/>
              </a:rPr>
              <a:t>) is never a part of the intestinal flora ( always pathogenic)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/>
              <a:t>Different types of the </a:t>
            </a:r>
            <a:r>
              <a:rPr lang="en-US" sz="2700" i="1" dirty="0"/>
              <a:t>Salmonella</a:t>
            </a:r>
            <a:r>
              <a:rPr lang="en-US" sz="2700" dirty="0"/>
              <a:t> bacteria can cause the illness. The two most common types are </a:t>
            </a:r>
            <a:r>
              <a:rPr lang="en-US" sz="2700" i="1" dirty="0"/>
              <a:t>S. typhimurium</a:t>
            </a:r>
            <a:r>
              <a:rPr lang="en-US" sz="2700" dirty="0"/>
              <a:t> and </a:t>
            </a:r>
            <a:r>
              <a:rPr lang="en-US" sz="2700" i="1" dirty="0"/>
              <a:t>S. enteritidis</a:t>
            </a:r>
            <a:r>
              <a:rPr lang="en-US" sz="2700" dirty="0"/>
              <a:t>.</a:t>
            </a:r>
            <a:endParaRPr lang="en-US" sz="27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29FCC334-C2A6-40A1-BE1C-AEDFCC0E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B175A-ECF7-4372-BDFE-8FE65A510DD7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73EB-C173-470D-A740-1B1B4A1D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45259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</a:rPr>
              <a:t>Gastroenteritis or </a:t>
            </a:r>
            <a:r>
              <a:rPr lang="en-US" sz="2400" b="1" dirty="0" err="1">
                <a:latin typeface="+mj-lt"/>
              </a:rPr>
              <a:t>salmonellosis</a:t>
            </a:r>
            <a:r>
              <a:rPr lang="en-US" sz="2400" b="1" dirty="0">
                <a:latin typeface="+mj-lt"/>
              </a:rPr>
              <a:t>  </a:t>
            </a:r>
            <a:r>
              <a:rPr lang="en-US" sz="2400" b="1" dirty="0"/>
              <a:t>(diarrhea)</a:t>
            </a:r>
            <a:endParaRPr lang="en-US" sz="2400" b="1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Reservoir</a:t>
            </a:r>
            <a:r>
              <a:rPr lang="en-US" sz="2400" dirty="0"/>
              <a:t>: 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Normal flora of  </a:t>
            </a:r>
            <a:r>
              <a:rPr lang="en-GB" sz="2400" dirty="0"/>
              <a:t>domestic animals, especially cattle, chickens, </a:t>
            </a:r>
            <a:r>
              <a:rPr lang="en-US" sz="2400" dirty="0"/>
              <a:t>and exotic pets such as turtles</a:t>
            </a:r>
            <a:endParaRPr lang="en-US" sz="2400" b="1" u="sng" dirty="0">
              <a:solidFill>
                <a:srgbClr val="00B0F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Poultry, pork, beef and fish (seafood): if the meat is prepared incorrectly or is infected with the bacteria after preparation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Infected eggs, egg products, and milk when not prepared, handled, or refrigerated properly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Contaminated fruits and vegetables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Humans are </a:t>
            </a:r>
            <a:r>
              <a:rPr lang="en-US" sz="2400" b="1" dirty="0"/>
              <a:t> infected </a:t>
            </a:r>
            <a:r>
              <a:rPr lang="en-US" sz="2400" dirty="0"/>
              <a:t>when there is contamination of food or water with </a:t>
            </a:r>
            <a:r>
              <a:rPr lang="en-US" sz="2400" b="1" dirty="0"/>
              <a:t>animal feces</a:t>
            </a:r>
            <a:endParaRPr lang="en-US" sz="24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D0C8E-560E-461C-844A-76158F52E922}"/>
              </a:ext>
            </a:extLst>
          </p:cNvPr>
          <p:cNvSpPr/>
          <p:nvPr/>
        </p:nvSpPr>
        <p:spPr>
          <a:xfrm>
            <a:off x="228600" y="762000"/>
            <a:ext cx="4894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Salmonella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associated diseases 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:a16="http://schemas.microsoft.com/office/drawing/2014/main" id="{E274947A-92B0-4C8D-B3E2-F2C980BE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FC40-664F-47F5-8E6D-5572BBAAD75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60421" name="Title 1">
            <a:extLst>
              <a:ext uri="{FF2B5EF4-FFF2-40B4-BE49-F238E27FC236}">
                <a16:creationId xmlns:a16="http://schemas.microsoft.com/office/drawing/2014/main" id="{3F83D79A-2C5C-4198-86F9-BAEDB178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1F0004C0-9F83-471E-B3C4-640550D6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4525963"/>
          </a:xfrm>
        </p:spPr>
        <p:txBody>
          <a:bodyPr/>
          <a:lstStyle/>
          <a:p>
            <a:pPr marL="342900" lvl="1" indent="-342900" algn="just" eaLnBrk="1" hangingPunct="1">
              <a:buFont typeface="Arial" panose="020B0604020202020204" pitchFamily="34" charset="0"/>
              <a:buNone/>
            </a:pPr>
            <a:r>
              <a:rPr lang="en-US" altLang="ar-JO" b="1">
                <a:solidFill>
                  <a:srgbClr val="FF0000"/>
                </a:solidFill>
              </a:rPr>
              <a:t>Pathogenesis </a:t>
            </a:r>
            <a:endParaRPr lang="en-US" altLang="ar-JO"/>
          </a:p>
          <a:p>
            <a:pPr marL="34290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The bacteria remains restricted to the intestine: The inflammatory response prevents the spread beyond the GI tract and eventually kills the bacteria.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Manifestations (Gastroenteritis)</a:t>
            </a:r>
          </a:p>
          <a:p>
            <a:pPr algn="just" eaLnBrk="1" hangingPunct="1"/>
            <a:r>
              <a:rPr lang="en-US" altLang="ar-JO" sz="2300"/>
              <a:t>Typically, the episode begins 24 to 48 hours after ingestion</a:t>
            </a:r>
            <a:endParaRPr lang="en-US" altLang="ar-JO" sz="2300" i="1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ar-JO" sz="2300"/>
              <a:t>abdominal cramps and diarrhea</a:t>
            </a:r>
          </a:p>
          <a:p>
            <a:pPr algn="just" eaLnBrk="1" hangingPunct="1"/>
            <a:r>
              <a:rPr lang="en-US" altLang="ar-JO" sz="2300"/>
              <a:t>Diarrhea persists as the predominant symptom for 3 to 4 days and usually resolves spontaneously within 7 days.</a:t>
            </a:r>
          </a:p>
          <a:p>
            <a:pPr algn="just" eaLnBrk="1" hangingPunct="1"/>
            <a:r>
              <a:rPr lang="en-US" altLang="ar-JO" sz="2300"/>
              <a:t>Fever (39°C) is present in about 50% of the patients. </a:t>
            </a:r>
          </a:p>
          <a:p>
            <a:pPr algn="just" eaLnBrk="1" hangingPunct="1"/>
            <a:r>
              <a:rPr lang="en-US" altLang="ar-JO" sz="2300"/>
              <a:t>The spectrum of disease ranges from a few loose stools to a severe dysentery-like syndrome</a:t>
            </a:r>
          </a:p>
          <a:p>
            <a:pPr algn="just" eaLnBrk="1" hangingPunct="1"/>
            <a:r>
              <a:rPr lang="en-US" altLang="ar-JO" sz="2300"/>
              <a:t>Occasionally patients may require hospitalization due to severe dehydration ( IV fluids and fever reduction), which is more common among infants and the elderly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2996C510-0EB1-4A62-AF30-36F4A14A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F9CC7-E21F-434D-9BED-89FE7D0A59DF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62468" name="Title 1">
            <a:extLst>
              <a:ext uri="{FF2B5EF4-FFF2-40B4-BE49-F238E27FC236}">
                <a16:creationId xmlns:a16="http://schemas.microsoft.com/office/drawing/2014/main" id="{A6989FE8-EB4D-4ACA-AD71-D58B988A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0D529B9-54F5-4532-94E8-1B30858B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5791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ar-JO" sz="2000" b="1"/>
              <a:t>Prevention of salmonellosis</a:t>
            </a:r>
            <a:br>
              <a:rPr lang="en-US" altLang="ar-JO" sz="2000"/>
            </a:br>
            <a:r>
              <a:rPr lang="en-US" altLang="ar-JO" sz="2000"/>
              <a:t>To help protect yourself and others from salmonellosis:Thoroughly cook food derived from animal products - especially poultry, pork, eggs and meat dishes.</a:t>
            </a:r>
          </a:p>
          <a:p>
            <a:r>
              <a:rPr lang="en-US" altLang="ar-JO" sz="2000"/>
              <a:t>Don't use dirty or cracked eggs.</a:t>
            </a:r>
          </a:p>
          <a:p>
            <a:r>
              <a:rPr lang="en-US" altLang="ar-JO" sz="2000"/>
              <a:t>Keep your kitchen clean. Raw foods can contaminate surfaces.</a:t>
            </a:r>
          </a:p>
          <a:p>
            <a:r>
              <a:rPr lang="en-US" altLang="ar-JO" sz="2000"/>
              <a:t>Store raw and cooked foods `separately.</a:t>
            </a:r>
          </a:p>
          <a:p>
            <a:r>
              <a:rPr lang="en-US" altLang="ar-JO" sz="2000"/>
              <a:t>Wash hands thoroughly with soap and hot running water for 20 seconds before handling food.</a:t>
            </a:r>
          </a:p>
          <a:p>
            <a:r>
              <a:rPr lang="en-US" altLang="ar-JO" sz="2000"/>
              <a:t>Store high risk foods at or below 5°C or at or above 60°C to prevent growth of bacteria.</a:t>
            </a:r>
          </a:p>
          <a:p>
            <a:r>
              <a:rPr lang="en-US" altLang="ar-JO" sz="2000"/>
              <a:t>Do not handle cooked foods with the same utensils used for raw foods, unless they have been thoroughly washed between use.</a:t>
            </a:r>
          </a:p>
          <a:p>
            <a:r>
              <a:rPr lang="en-US" altLang="ar-JO" sz="2000"/>
              <a:t>To prevent the spread of infection:Keep children home from school, child care or kindergarten until symptoms have stopped.</a:t>
            </a:r>
          </a:p>
          <a:p>
            <a:r>
              <a:rPr lang="en-US" altLang="ar-JO" sz="2000"/>
              <a:t>Food handlers, childcare workers and healthcare workers must not work until symptoms have stopped.</a:t>
            </a:r>
          </a:p>
          <a:p>
            <a:r>
              <a:rPr lang="en-US" altLang="ar-JO" sz="2000"/>
              <a:t>Clean bathrooms and other surfaces regularly.</a:t>
            </a:r>
          </a:p>
          <a:p>
            <a:endParaRPr lang="en-US" altLang="ar-JO" sz="2000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FB0F7A7F-C03D-4076-867B-E7F11448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52FE7-ED6E-423B-9DAB-EC30419673F1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63492" name="Title 1">
            <a:extLst>
              <a:ext uri="{FF2B5EF4-FFF2-40B4-BE49-F238E27FC236}">
                <a16:creationId xmlns:a16="http://schemas.microsoft.com/office/drawing/2014/main" id="{FC51DA49-296C-48A2-B9E5-43980891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37CF62A9-B37F-41EF-9997-2DCF83BF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ar-JO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ar-JO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ar-JO" sz="8800" i="1">
                <a:solidFill>
                  <a:srgbClr val="FF0000"/>
                </a:solidFill>
              </a:rPr>
              <a:t>Thank you</a:t>
            </a:r>
            <a:endParaRPr lang="ar-JO" altLang="ar-JO" sz="8800" i="1">
              <a:solidFill>
                <a:srgbClr val="FF0000"/>
              </a:solidFill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9D7C6B0-11DE-46AE-8485-A64455C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C2630F-BFAF-4585-AE69-E5A7E04CDDE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B2C103F-9074-4656-BC43-6668920B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ar-JO" sz="3600" i="1"/>
              <a:t>Escherichia coli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E525E91-FD9A-4D8E-809A-E2D78150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 b="1">
                <a:solidFill>
                  <a:srgbClr val="FF0000"/>
                </a:solidFill>
              </a:rPr>
              <a:t>Morphology, culture, and antigen structure.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>
                <a:solidFill>
                  <a:srgbClr val="FF0000"/>
                </a:solidFill>
              </a:rPr>
              <a:t>Gram-negative rods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>
                <a:solidFill>
                  <a:srgbClr val="FF0000"/>
                </a:solidFill>
              </a:rPr>
              <a:t>Peritrichous flagella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>
                <a:solidFill>
                  <a:srgbClr val="FF0000"/>
                </a:solidFill>
              </a:rPr>
              <a:t>The complex antigen structure of these bacteria is based on O, K, and H antigens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JO" sz="2400">
                <a:solidFill>
                  <a:srgbClr val="FF0000"/>
                </a:solidFill>
              </a:rPr>
              <a:t>Specific numbers have been assigned </a:t>
            </a:r>
            <a:r>
              <a:rPr lang="pt-BR" altLang="ar-JO" sz="2400">
                <a:solidFill>
                  <a:srgbClr val="FF0000"/>
                </a:solidFill>
              </a:rPr>
              <a:t>to the antigens, e.g., serovar O18:K1:H7.</a:t>
            </a:r>
            <a:endParaRPr lang="en-US" altLang="ar-JO" sz="2400">
              <a:solidFill>
                <a:srgbClr val="FF0000"/>
              </a:solidFill>
            </a:endParaRPr>
          </a:p>
        </p:txBody>
      </p:sp>
      <p:pic>
        <p:nvPicPr>
          <p:cNvPr id="5125" name="Picture 8" descr="http://ts3.mm.bing.net/th?id=HN.608019987390137146&amp;pid=15.1">
            <a:extLst>
              <a:ext uri="{FF2B5EF4-FFF2-40B4-BE49-F238E27FC236}">
                <a16:creationId xmlns:a16="http://schemas.microsoft.com/office/drawing/2014/main" id="{F618F80B-309A-462F-9DB1-FA5F6FA7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78275"/>
            <a:ext cx="39274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5">
            <a:extLst>
              <a:ext uri="{FF2B5EF4-FFF2-40B4-BE49-F238E27FC236}">
                <a16:creationId xmlns:a16="http://schemas.microsoft.com/office/drawing/2014/main" id="{B878B343-6E09-4AA5-915C-3FE7C25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48120C-7E33-45C0-88FB-2ACD4D742CED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50FD895-0802-48E9-AD13-73A96702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ar-JO" sz="3200">
                <a:solidFill>
                  <a:srgbClr val="FF0000"/>
                </a:solidFill>
              </a:rPr>
              <a:t>Associated infections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C9D3408A-3945-46AF-AC52-AED548CF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Extraintestinal</a:t>
            </a:r>
            <a:r>
              <a:rPr lang="en-US" sz="2400" b="1" dirty="0">
                <a:solidFill>
                  <a:srgbClr val="FF0000"/>
                </a:solidFill>
              </a:rPr>
              <a:t> infections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Urinary tract infection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Sepsis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Wound infections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 infections of the gallbladder and bile ducts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Appendicitis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meningitis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</a:rPr>
              <a:t>Intestinal infections: </a:t>
            </a:r>
            <a:r>
              <a:rPr lang="en-US" sz="2400" dirty="0">
                <a:solidFill>
                  <a:srgbClr val="FF0000"/>
                </a:solidFill>
              </a:rPr>
              <a:t>associated with virulence factors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F2B48A-99CB-47F2-95F2-08208AAE6AD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i="1">
                <a:latin typeface="+mj-lt"/>
                <a:ea typeface="+mj-ea"/>
                <a:cs typeface="+mj-cs"/>
              </a:rPr>
              <a:t>Escherichia coli</a:t>
            </a:r>
            <a:endParaRPr lang="en-US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9221" name="Slide Number Placeholder 6">
            <a:extLst>
              <a:ext uri="{FF2B5EF4-FFF2-40B4-BE49-F238E27FC236}">
                <a16:creationId xmlns:a16="http://schemas.microsoft.com/office/drawing/2014/main" id="{DDACFFE0-D9A8-4F68-932C-A12B12B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2C4C82-6DD7-4218-BA58-0428EC2B4F85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1A0122BB-29C6-4F55-BCFC-D8E44CA1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Virulence factors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/>
              <a:t>Pili</a:t>
            </a:r>
            <a:r>
              <a:rPr lang="en-US" sz="2400" dirty="0"/>
              <a:t>: attachment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Toxins: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Shiga-like toxin (</a:t>
            </a:r>
            <a:r>
              <a:rPr lang="en-US" sz="2400" b="1" dirty="0" err="1"/>
              <a:t>Stx</a:t>
            </a:r>
            <a:r>
              <a:rPr lang="en-US" sz="2400" b="1" dirty="0"/>
              <a:t>) E. coli O157 : H7 is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the main serotype of EHEC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A &amp; B subunit toxin</a:t>
            </a: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B subunit (binding)</a:t>
            </a: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A subunit is released into cytoplasm: binds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       to and  inactivated the ribosome</a:t>
            </a:r>
          </a:p>
          <a:p>
            <a:pPr marL="457200" indent="-45720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The net result is the inhibition of eukaryotic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       protein synthesis and death</a:t>
            </a:r>
          </a:p>
        </p:txBody>
      </p:sp>
      <p:pic>
        <p:nvPicPr>
          <p:cNvPr id="7171" name="Picture 4" descr="figure_25_15b">
            <a:extLst>
              <a:ext uri="{FF2B5EF4-FFF2-40B4-BE49-F238E27FC236}">
                <a16:creationId xmlns:a16="http://schemas.microsoft.com/office/drawing/2014/main" id="{84808C1B-2406-41B8-8529-E67E3F85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>
            <a:extLst>
              <a:ext uri="{FF2B5EF4-FFF2-40B4-BE49-F238E27FC236}">
                <a16:creationId xmlns:a16="http://schemas.microsoft.com/office/drawing/2014/main" id="{9E297B69-1B9F-4EAC-8F12-5ACD9522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ar-JO" sz="3600" i="1"/>
              <a:t>Escherichia coli</a:t>
            </a:r>
          </a:p>
        </p:txBody>
      </p:sp>
      <p:sp>
        <p:nvSpPr>
          <p:cNvPr id="11269" name="Slide Number Placeholder 6">
            <a:extLst>
              <a:ext uri="{FF2B5EF4-FFF2-40B4-BE49-F238E27FC236}">
                <a16:creationId xmlns:a16="http://schemas.microsoft.com/office/drawing/2014/main" id="{EA44E7FD-55DA-4C01-B54C-BF396E16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69CA2-7DA4-4C0F-9B08-4ED614572F7D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002F581D-1422-43DB-8EF5-52992251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6248400" cy="571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3000" b="1">
                <a:solidFill>
                  <a:srgbClr val="FF0000"/>
                </a:solidFill>
              </a:rPr>
              <a:t>Virulence factors</a:t>
            </a:r>
            <a:endParaRPr lang="en-US" altLang="ar-JO" sz="3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 b="1"/>
              <a:t>2.</a:t>
            </a:r>
            <a:r>
              <a:rPr lang="en-US" altLang="ar-JO" sz="2400"/>
              <a:t>   heat-</a:t>
            </a:r>
            <a:r>
              <a:rPr lang="en-US" altLang="ar-JO" sz="2400" b="1"/>
              <a:t>Labile toxin (LT) </a:t>
            </a:r>
            <a:r>
              <a:rPr lang="en-US" altLang="ar-JO" sz="2400"/>
              <a:t>) (inactivation at </a:t>
            </a:r>
            <a:r>
              <a:rPr lang="en-US" altLang="ar-JO" sz="2400" b="1" u="sng"/>
              <a:t>60</a:t>
            </a:r>
            <a:r>
              <a:rPr lang="en-US" altLang="ar-JO" sz="2400" b="1" i="1" u="sng"/>
              <a:t>C for 30 </a:t>
            </a:r>
            <a:r>
              <a:rPr lang="en-US" altLang="ar-JO" sz="2400"/>
              <a:t>minutes)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A &amp; B toxin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B-subunit (binding)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A-subunit is released into cytoplasm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Activation of adenylate cyclase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Increase CL secretion which follows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/>
              <a:t>     by Na and H2O leading to diarrhea</a:t>
            </a:r>
          </a:p>
          <a:p>
            <a:pPr eaLnBrk="1" hangingPunct="1">
              <a:buFontTx/>
              <a:buChar char="-"/>
            </a:pPr>
            <a:r>
              <a:rPr lang="en-US" altLang="ar-JO" sz="2400"/>
              <a:t>Similar but less potent than cholera toxin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 b="1"/>
              <a:t>3.   heat-Stable toxin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/>
              <a:t>     Mediates the inhibition of Na+ absorption and stimulates chloride secretion by enterocytes.</a:t>
            </a: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FB86F5C8-CC6B-4F2E-AFDD-9C0F1B60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ar-JO" sz="3600" i="1"/>
              <a:t>Escherichia coli</a:t>
            </a:r>
          </a:p>
        </p:txBody>
      </p:sp>
      <p:sp>
        <p:nvSpPr>
          <p:cNvPr id="13316" name="Slide Number Placeholder 7">
            <a:extLst>
              <a:ext uri="{FF2B5EF4-FFF2-40B4-BE49-F238E27FC236}">
                <a16:creationId xmlns:a16="http://schemas.microsoft.com/office/drawing/2014/main" id="{56FE0868-BDDB-45B6-8625-31FB9DF3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F07A60-9115-4BAD-AC31-67C24B8E3943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98FD2F2-A593-464C-A905-EB91AAF9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F7180357-7D5B-4AAF-BFB0-51EDEEA2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8956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58D045-8854-42DA-A050-F2B0575D74D8}"/>
              </a:ext>
            </a:extLst>
          </p:cNvPr>
          <p:cNvSpPr txBox="1">
            <a:spLocks/>
          </p:cNvSpPr>
          <p:nvPr/>
        </p:nvSpPr>
        <p:spPr bwMode="auto">
          <a:xfrm>
            <a:off x="304800" y="838200"/>
            <a:ext cx="8839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Epidemiology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Endemic in low resource countries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ETEC is the leading cause of diarrhea in travelers from developed regions returning from vacations </a:t>
            </a:r>
            <a:r>
              <a:rPr lang="en-US" sz="2400" b="1" dirty="0">
                <a:latin typeface="+mj-lt"/>
                <a:cs typeface="+mn-cs"/>
              </a:rPr>
              <a:t>(travelers diarrhea)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+mn-cs"/>
              </a:rPr>
              <a:t>Types of toxins and pathogenesis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  <a:cs typeface="+mn-cs"/>
              </a:rPr>
              <a:t> A </a:t>
            </a:r>
            <a:r>
              <a:rPr lang="en-US" sz="2400" dirty="0">
                <a:latin typeface="+mj-lt"/>
                <a:cs typeface="+mn-cs"/>
              </a:rPr>
              <a:t>heat-stable toxin and a heat-labile toxins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The organism attaches to the intestinal mucosa via colonization factors and then liberates enterotoxin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r>
              <a:rPr lang="en-US" sz="2800" dirty="0" err="1">
                <a:latin typeface="+mj-lt"/>
                <a:cs typeface="+mn-cs"/>
              </a:rPr>
              <a:t>Entero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+mn-cs"/>
              </a:rPr>
              <a:t>T</a:t>
            </a:r>
            <a:r>
              <a:rPr lang="en-US" sz="2800" dirty="0" err="1">
                <a:latin typeface="+mj-lt"/>
                <a:cs typeface="+mn-cs"/>
              </a:rPr>
              <a:t>oxigenic</a:t>
            </a: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D4375-DA29-41EF-A7D0-6994EBEF5F0E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Enterotoxigenic </a:t>
            </a:r>
            <a:r>
              <a:rPr lang="en-US" sz="3200" i="1" dirty="0">
                <a:latin typeface="+mn-lt"/>
                <a:cs typeface="+mn-cs"/>
              </a:rPr>
              <a:t>E. coli </a:t>
            </a:r>
            <a:r>
              <a:rPr lang="en-US" sz="3200" dirty="0">
                <a:latin typeface="+mn-lt"/>
                <a:cs typeface="+mn-cs"/>
              </a:rPr>
              <a:t>(ETEC)</a:t>
            </a: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9BFB0308-59C9-488F-90DB-BDAE243FD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962400"/>
            <a:ext cx="3771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EB14EAEF-8377-44E0-906B-8D1616BF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EA305-94B2-4028-ADD3-52F3BB03FC74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14A311-BB03-4BD0-9865-C27B4581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5068888"/>
            <a:ext cx="189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solidFill>
                  <a:srgbClr val="000000"/>
                </a:solidFill>
              </a:rPr>
              <a:t>= </a:t>
            </a:r>
            <a:r>
              <a:rPr lang="en-US" altLang="ar-JO" sz="3600" b="1">
                <a:solidFill>
                  <a:srgbClr val="FF0000"/>
                </a:solidFill>
              </a:rPr>
              <a:t>T</a:t>
            </a:r>
            <a:r>
              <a:rPr lang="en-US" altLang="ar-JO" sz="2800">
                <a:solidFill>
                  <a:srgbClr val="000000"/>
                </a:solidFill>
              </a:rPr>
              <a:t>ravelers </a:t>
            </a:r>
            <a:endParaRPr lang="en-US" altLang="ar-J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79FB93-B184-4540-B8D3-A43AC7C1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287963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04457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Transmission 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Transmitted when a person eats food, or drinks water contaminated with ETEC bacteria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Human or animal wastes (e.g., feces) are the main source of ETEC contamination</a:t>
            </a:r>
            <a:r>
              <a:rPr lang="en-US" sz="2400" dirty="0"/>
              <a:t>.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044575" algn="l"/>
              </a:tabLst>
              <a:defRPr/>
            </a:pPr>
            <a:endParaRPr lang="en-US" sz="2200" b="1" dirty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04457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Clinically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Diarrhea caused by ETEC is a self-limiting illness of moderate severity with watery stools and abdominal cramps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  Illness develops 1-5 days after exposure, lasts 3-4 days. 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  Some infections may take a week or longer to resolve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endParaRPr lang="en-US" sz="2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04457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Treatment 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Recovery within a few days, without specific treatment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ea typeface="Times New Roman" pitchFamily="18" charset="0"/>
                <a:cs typeface="Arial" pitchFamily="34" charset="0"/>
              </a:rPr>
              <a:t>Liquids are recommended  to prevent dehydration and loss of electrolytes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3E428-5099-43F2-9188-C4C3CF44588E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Enterotoxigenic </a:t>
            </a:r>
            <a:r>
              <a:rPr lang="en-US" sz="3200" i="1" dirty="0">
                <a:latin typeface="+mn-lt"/>
                <a:cs typeface="+mn-cs"/>
              </a:rPr>
              <a:t>E. coli </a:t>
            </a:r>
            <a:r>
              <a:rPr lang="en-US" sz="3200" dirty="0">
                <a:latin typeface="+mn-lt"/>
                <a:cs typeface="+mn-cs"/>
              </a:rPr>
              <a:t>(ETEC)</a:t>
            </a:r>
          </a:p>
        </p:txBody>
      </p:sp>
      <p:sp>
        <p:nvSpPr>
          <p:cNvPr id="17412" name="Slide Number Placeholder 7">
            <a:extLst>
              <a:ext uri="{FF2B5EF4-FFF2-40B4-BE49-F238E27FC236}">
                <a16:creationId xmlns:a16="http://schemas.microsoft.com/office/drawing/2014/main" id="{112E639F-5F7E-4777-AC0B-AF845A5B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80ED6-0982-4CB7-9644-92C2CD924B8B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0F68DA-589A-45A6-9A09-041D1D4208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5322A-B61A-401F-BF45-33D01200D6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2028</Words>
  <Application>Microsoft Office PowerPoint</Application>
  <PresentationFormat>عرض على الشاشة (4:3)</PresentationFormat>
  <Paragraphs>395</Paragraphs>
  <Slides>38</Slides>
  <Notes>23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عرض تقديمي في PowerPoint</vt:lpstr>
      <vt:lpstr>عرض تقديمي في PowerPoint</vt:lpstr>
      <vt:lpstr>Escherichia coli</vt:lpstr>
      <vt:lpstr>Escherichia coli</vt:lpstr>
      <vt:lpstr>Associated infections</vt:lpstr>
      <vt:lpstr>Escherichia coli</vt:lpstr>
      <vt:lpstr>Escherichia coli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Clostridium difficile</vt:lpstr>
      <vt:lpstr>عرض تقديمي في PowerPoint</vt:lpstr>
      <vt:lpstr>Clostridium difficile</vt:lpstr>
      <vt:lpstr>Clostridium difficile</vt:lpstr>
      <vt:lpstr>Clostridium difficile</vt:lpstr>
      <vt:lpstr>عرض تقديمي في PowerPoint</vt:lpstr>
      <vt:lpstr>Clostridium difficile</vt:lpstr>
      <vt:lpstr>عرض تقديمي في PowerPoint</vt:lpstr>
      <vt:lpstr>Shigella</vt:lpstr>
      <vt:lpstr>عرض تقديمي في PowerPoint</vt:lpstr>
      <vt:lpstr>Shigella</vt:lpstr>
      <vt:lpstr>Shigella</vt:lpstr>
      <vt:lpstr>Shigella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Salmonella</vt:lpstr>
      <vt:lpstr>Salmonella</vt:lpstr>
      <vt:lpstr>Salmonella</vt:lpstr>
      <vt:lpstr>Salmonella</vt:lpstr>
      <vt:lpstr>عرض تقديمي في PowerPoint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احمد المعايطه</cp:lastModifiedBy>
  <cp:revision>64</cp:revision>
  <dcterms:created xsi:type="dcterms:W3CDTF">2014-03-18T22:58:26Z</dcterms:created>
  <dcterms:modified xsi:type="dcterms:W3CDTF">2021-03-25T08:57:16Z</dcterms:modified>
</cp:coreProperties>
</file>