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Relationship Id="rId4" Type="http://schemas.openxmlformats.org/officeDocument/2006/relationships/image" Target="../media/image1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>
            <p:ph type="ctrTitle"/>
          </p:nvPr>
        </p:nvSpPr>
        <p:spPr>
          <a:xfrm>
            <a:off x="-113950" y="-12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1" lang="en-US" sz="6400"/>
              <a:t>Benzodiazepines </a:t>
            </a:r>
            <a:endParaRPr b="1" sz="6400"/>
          </a:p>
        </p:txBody>
      </p:sp>
      <p:sp>
        <p:nvSpPr>
          <p:cNvPr id="85" name="Google Shape;85;p13"/>
          <p:cNvSpPr txBox="1"/>
          <p:nvPr>
            <p:ph idx="1" type="subTitle"/>
          </p:nvPr>
        </p:nvSpPr>
        <p:spPr>
          <a:xfrm>
            <a:off x="-113950" y="3035638"/>
            <a:ext cx="9144000" cy="32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6816"/>
              <a:buNone/>
            </a:pPr>
            <a:r>
              <a:rPr b="1" lang="en-US" sz="3124"/>
              <a:t>presenting by :</a:t>
            </a:r>
            <a:endParaRPr b="1" sz="3124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6816"/>
              <a:buNone/>
            </a:pPr>
            <a:r>
              <a:t/>
            </a:r>
            <a:endParaRPr b="1" sz="3124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6816"/>
              <a:buNone/>
            </a:pPr>
            <a:r>
              <a:rPr lang="en-US" sz="3124"/>
              <a:t>Mai Bani Atta</a:t>
            </a:r>
            <a:endParaRPr sz="3124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6816"/>
              <a:buNone/>
            </a:pPr>
            <a:r>
              <a:rPr lang="en-US" sz="3124"/>
              <a:t>Sara Qudah </a:t>
            </a:r>
            <a:endParaRPr sz="3124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69966"/>
              <a:buNone/>
            </a:pPr>
            <a:r>
              <a:rPr b="1" lang="en-US" sz="3430"/>
              <a:t>Supervised by:</a:t>
            </a:r>
            <a:endParaRPr b="1" sz="3430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69966"/>
              <a:buNone/>
            </a:pPr>
            <a:r>
              <a:rPr lang="en-US" sz="3430"/>
              <a:t>Dr. Amer </a:t>
            </a:r>
            <a:r>
              <a:rPr lang="en-US" sz="3430"/>
              <a:t>Rawajfeh</a:t>
            </a:r>
            <a:endParaRPr sz="3430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  <p:pic>
        <p:nvPicPr>
          <p:cNvPr id="86" name="Google Shape;8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21590" y="0"/>
            <a:ext cx="5370422" cy="604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150" name="Google Shape;150;p2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388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156" name="Google Shape;156;p2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65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162" name="Google Shape;162;p2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20587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5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8" name="Google Shape;168;p2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899" l="0" r="0" t="0"/>
          <a:stretch/>
        </p:blipFill>
        <p:spPr>
          <a:xfrm>
            <a:off x="22" y="1282"/>
            <a:ext cx="12191980" cy="68567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6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4" name="Google Shape;174;p2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18" l="0" r="0" t="0"/>
          <a:stretch/>
        </p:blipFill>
        <p:spPr>
          <a:xfrm>
            <a:off x="22" y="1282"/>
            <a:ext cx="12191980" cy="68567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Important Notes!</a:t>
            </a:r>
            <a:endParaRPr/>
          </a:p>
        </p:txBody>
      </p:sp>
      <p:sp>
        <p:nvSpPr>
          <p:cNvPr id="180" name="Google Shape;180;p2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BZD are contraindicated with alcohol use (severe CNS depression, respiratory depression, death)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In chronic alcoholics or those with liver disease, use benzodiazepines that are not metabolized by the liver. Example: Lorazepam, Oxazepam and Temazepam.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For benzodiazepine overdose, flumazenil is used to reverse the effects. Do not to induce withdrawal too quickly—this can be life threatening. (Flumazenil = GABA-A receptor antagonist, BZD antidote)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/>
          <p:nvPr>
            <p:ph type="title"/>
          </p:nvPr>
        </p:nvSpPr>
        <p:spPr>
          <a:xfrm>
            <a:off x="409575" y="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Neurotransmitters </a:t>
            </a:r>
            <a:endParaRPr/>
          </a:p>
        </p:txBody>
      </p:sp>
      <p:pic>
        <p:nvPicPr>
          <p:cNvPr id="92" name="Google Shape;92;p1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325700"/>
            <a:ext cx="6322200" cy="55323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4"/>
          <p:cNvSpPr/>
          <p:nvPr/>
        </p:nvSpPr>
        <p:spPr>
          <a:xfrm>
            <a:off x="3107550" y="5449675"/>
            <a:ext cx="1056300" cy="444000"/>
          </a:xfrm>
          <a:prstGeom prst="rect">
            <a:avLst/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>
                <a:latin typeface="Calibri"/>
                <a:ea typeface="Calibri"/>
                <a:cs typeface="Calibri"/>
                <a:sym typeface="Calibri"/>
              </a:rPr>
              <a:t>GABA</a:t>
            </a:r>
            <a:endParaRPr b="1" sz="27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4" name="Google Shape;9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27425" y="1096075"/>
            <a:ext cx="5296200" cy="553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/>
          <p:nvPr>
            <p:ph type="title"/>
          </p:nvPr>
        </p:nvSpPr>
        <p:spPr>
          <a:xfrm>
            <a:off x="2665150" y="-91850"/>
            <a:ext cx="71679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/>
              <a:t>Inhibitory Neurotransmitters</a:t>
            </a:r>
            <a:endParaRPr b="1"/>
          </a:p>
        </p:txBody>
      </p:sp>
      <p:pic>
        <p:nvPicPr>
          <p:cNvPr id="100" name="Google Shape;10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5975" y="1233850"/>
            <a:ext cx="7827002" cy="528962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5"/>
          <p:cNvSpPr/>
          <p:nvPr/>
        </p:nvSpPr>
        <p:spPr>
          <a:xfrm>
            <a:off x="5189400" y="6123200"/>
            <a:ext cx="719400" cy="6123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latin typeface="Calibri"/>
                <a:ea typeface="Calibri"/>
                <a:cs typeface="Calibri"/>
                <a:sym typeface="Calibri"/>
              </a:rPr>
              <a:t>CL-</a:t>
            </a:r>
            <a:endParaRPr b="1" sz="3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Substances working on the GABA-A receptor </a:t>
            </a:r>
            <a:endParaRPr/>
          </a:p>
        </p:txBody>
      </p:sp>
      <p:sp>
        <p:nvSpPr>
          <p:cNvPr id="107" name="Google Shape;107;p1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800"/>
              <a:buChar char="•"/>
            </a:pPr>
            <a:r>
              <a:rPr b="1" i="0" lang="en-US" u="none" strike="noStrike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benzodiazepines, barbiturates, </a:t>
            </a:r>
            <a:r>
              <a:rPr b="1" lang="en-US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Alcohol </a:t>
            </a:r>
            <a:r>
              <a:rPr b="0" i="0" lang="en-US" u="none" strike="noStrike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which </a:t>
            </a:r>
            <a:r>
              <a:rPr b="0" i="0" lang="en-US" u="sng" strike="noStrike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allosterically </a:t>
            </a:r>
            <a:r>
              <a:rPr b="0" i="0" lang="en-US" u="none" strike="noStrike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modulate GABA-induced currents.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BDZ mechanism of action </a:t>
            </a:r>
            <a:endParaRPr/>
          </a:p>
        </p:txBody>
      </p:sp>
      <p:sp>
        <p:nvSpPr>
          <p:cNvPr id="113" name="Google Shape;113;p1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Benzodiazepines are indirect GABA-A receptor agonists ; that bind to GABA-A receptors → ↑ affinity of GABA to bind to GABA receptors → ↑ GABA action → ↑ opening frequency of chloride channels → hyperpolarization of the postsynaptic neuronal membrane → </a:t>
            </a:r>
            <a:r>
              <a:rPr b="1" lang="en-US" sz="3200"/>
              <a:t>↓ </a:t>
            </a:r>
            <a:r>
              <a:rPr lang="en-US"/>
              <a:t>neuronal excitability.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are a class of agents that work in the central nervous system and are used for a variety of medical conditions.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Decreases the duration of N3 phase in REM sleep , thereby reducing the occurrence of sleepwalking and night terrors 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8"/>
          <p:cNvSpPr txBox="1"/>
          <p:nvPr>
            <p:ph type="title"/>
          </p:nvPr>
        </p:nvSpPr>
        <p:spPr>
          <a:xfrm>
            <a:off x="681850" y="116675"/>
            <a:ext cx="39684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/>
              <a:t>CLINICAL USES:</a:t>
            </a:r>
            <a:endParaRPr b="1"/>
          </a:p>
        </p:txBody>
      </p:sp>
      <p:sp>
        <p:nvSpPr>
          <p:cNvPr id="119" name="Google Shape;119;p18"/>
          <p:cNvSpPr txBox="1"/>
          <p:nvPr>
            <p:ph idx="1" type="body"/>
          </p:nvPr>
        </p:nvSpPr>
        <p:spPr>
          <a:xfrm>
            <a:off x="681850" y="1442375"/>
            <a:ext cx="42135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4765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Char char="•"/>
            </a:pPr>
            <a:r>
              <a:rPr lang="en-US" sz="3100"/>
              <a:t>1. Anxiety disorders</a:t>
            </a:r>
            <a:endParaRPr sz="3100"/>
          </a:p>
          <a:p>
            <a:pPr indent="-24765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100"/>
              <a:buChar char="•"/>
            </a:pPr>
            <a:r>
              <a:rPr lang="en-US" sz="3100"/>
              <a:t>2. Muscle spasm</a:t>
            </a:r>
            <a:endParaRPr sz="3100"/>
          </a:p>
          <a:p>
            <a:pPr indent="-24765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100"/>
              <a:buChar char="•"/>
            </a:pPr>
            <a:r>
              <a:rPr lang="en-US" sz="3100"/>
              <a:t>3.  Seizures</a:t>
            </a:r>
            <a:endParaRPr sz="3100"/>
          </a:p>
          <a:p>
            <a:pPr indent="-24765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100"/>
              <a:buChar char="•"/>
            </a:pPr>
            <a:r>
              <a:rPr lang="en-US" sz="3100"/>
              <a:t>4.  Sleep disorders</a:t>
            </a:r>
            <a:endParaRPr sz="3100"/>
          </a:p>
          <a:p>
            <a:pPr indent="-24765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100"/>
              <a:buChar char="•"/>
            </a:pPr>
            <a:r>
              <a:rPr lang="en-US" sz="3100"/>
              <a:t>5. Alcohol withdrawal</a:t>
            </a:r>
            <a:endParaRPr sz="3100"/>
          </a:p>
          <a:p>
            <a:pPr indent="-24765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100"/>
              <a:buChar char="•"/>
            </a:pPr>
            <a:r>
              <a:rPr lang="en-US" sz="3100"/>
              <a:t>6. Anaesthesia induction</a:t>
            </a:r>
            <a:endParaRPr sz="3100"/>
          </a:p>
        </p:txBody>
      </p:sp>
      <p:sp>
        <p:nvSpPr>
          <p:cNvPr id="120" name="Google Shape;120;p18"/>
          <p:cNvSpPr txBox="1"/>
          <p:nvPr/>
        </p:nvSpPr>
        <p:spPr>
          <a:xfrm>
            <a:off x="5985450" y="303875"/>
            <a:ext cx="4213500" cy="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Adverse effects</a:t>
            </a: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8"/>
          <p:cNvSpPr txBox="1"/>
          <p:nvPr/>
        </p:nvSpPr>
        <p:spPr>
          <a:xfrm>
            <a:off x="5985450" y="1115625"/>
            <a:ext cx="63222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3495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</a:pPr>
            <a:r>
              <a:rPr lang="en-US"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Anterograde amnesia</a:t>
            </a:r>
            <a:endParaRPr sz="2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3495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</a:pPr>
            <a:r>
              <a:rPr lang="en-US"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Addictive potential</a:t>
            </a:r>
            <a:endParaRPr sz="2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3495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</a:pPr>
            <a:r>
              <a:rPr lang="en-US"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Drug tolerance and physical dependence </a:t>
            </a:r>
            <a:endParaRPr sz="2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3495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</a:pPr>
            <a:r>
              <a:rPr lang="en-US"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Drowsiness, sleepiness, or dizziness</a:t>
            </a:r>
            <a:endParaRPr sz="2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3495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</a:pPr>
            <a:r>
              <a:rPr lang="en-US"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Reduced motor coordination</a:t>
            </a:r>
            <a:endParaRPr sz="2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3495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</a:pPr>
            <a:r>
              <a:rPr lang="en-US"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↑ Appetite</a:t>
            </a:r>
            <a:endParaRPr sz="2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3495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</a:pPr>
            <a:r>
              <a:rPr lang="en-US"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Impairment of intellectual function</a:t>
            </a:r>
            <a:endParaRPr sz="2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3495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</a:pPr>
            <a:r>
              <a:rPr lang="en-US"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9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Less risk of respiratory depression </a:t>
            </a:r>
            <a:endParaRPr sz="29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9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coma than barbiturates</a:t>
            </a:r>
            <a:endParaRPr sz="29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en-US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peripheral effects</a:t>
            </a:r>
            <a:r>
              <a:rPr lang="en-US" sz="3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0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2" name="Google Shape;122;p18"/>
          <p:cNvCxnSpPr/>
          <p:nvPr/>
        </p:nvCxnSpPr>
        <p:spPr>
          <a:xfrm>
            <a:off x="5265975" y="671225"/>
            <a:ext cx="0" cy="58935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/>
          <p:nvPr>
            <p:ph type="title"/>
          </p:nvPr>
        </p:nvSpPr>
        <p:spPr>
          <a:xfrm>
            <a:off x="210550" y="3076925"/>
            <a:ext cx="10596900" cy="365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u="sng"/>
              <a:t>A benzodiazepine overdose can lead to :</a:t>
            </a:r>
            <a:endParaRPr sz="2800" u="sng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extreme sedation or drowsiness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confusion and difficulty thinking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slurred speech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 Hypotonia and hyporeflexia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Ataxia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Respiratory depression (benzodiazepines have a wider margin of safety than barbiturates and, consequently, a lower risk of coma and respiratory depression)</a:t>
            </a:r>
            <a:endParaRPr sz="1800"/>
          </a:p>
        </p:txBody>
      </p:sp>
      <p:sp>
        <p:nvSpPr>
          <p:cNvPr id="128" name="Google Shape;128;p19"/>
          <p:cNvSpPr txBox="1"/>
          <p:nvPr/>
        </p:nvSpPr>
        <p:spPr>
          <a:xfrm>
            <a:off x="290850" y="199000"/>
            <a:ext cx="8388900" cy="6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3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Benzodiazepine overdose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19"/>
          <p:cNvSpPr txBox="1"/>
          <p:nvPr/>
        </p:nvSpPr>
        <p:spPr>
          <a:xfrm>
            <a:off x="122450" y="979700"/>
            <a:ext cx="11450400" cy="12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Benzodiazepine overdose is </a:t>
            </a:r>
            <a:r>
              <a:rPr lang="en-US" sz="25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very rarely</a:t>
            </a: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life-threatening unless associated with the co-ingestion of alcohol, opioids, ba</a:t>
            </a: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rbiturates </a:t>
            </a: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 other respiratory or CNS depressants. 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19"/>
          <p:cNvSpPr txBox="1"/>
          <p:nvPr/>
        </p:nvSpPr>
        <p:spPr>
          <a:xfrm>
            <a:off x="122450" y="2144000"/>
            <a:ext cx="117414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 </a:t>
            </a:r>
            <a:r>
              <a:rPr b="1" lang="en-US" sz="2200" u="sng"/>
              <a:t>Flumazenil</a:t>
            </a:r>
            <a:r>
              <a:rPr lang="en-US" sz="2200" u="sng"/>
              <a:t> </a:t>
            </a:r>
            <a:r>
              <a:rPr lang="en-US" sz="2200"/>
              <a:t>can precipitate withdrawal symptoms and seizures in patients with benzodiazepine </a:t>
            </a:r>
            <a:r>
              <a:rPr lang="en-US" sz="2200"/>
              <a:t>dependence      </a:t>
            </a:r>
            <a:endParaRPr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/>
              <a:t>. Use with caution when treating overdose, as it may precipitate seizures </a:t>
            </a:r>
            <a:r>
              <a:rPr lang="en-US" sz="2000"/>
              <a:t>  </a:t>
            </a:r>
            <a:endParaRPr sz="2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0"/>
          <p:cNvSpPr txBox="1"/>
          <p:nvPr>
            <p:ph type="title"/>
          </p:nvPr>
        </p:nvSpPr>
        <p:spPr>
          <a:xfrm>
            <a:off x="-1" y="4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/>
              <a:t>Benzodiazepine dependence</a:t>
            </a:r>
            <a:endParaRPr b="1"/>
          </a:p>
        </p:txBody>
      </p:sp>
      <p:sp>
        <p:nvSpPr>
          <p:cNvPr id="136" name="Google Shape;136;p20"/>
          <p:cNvSpPr txBox="1"/>
          <p:nvPr>
            <p:ph idx="1" type="body"/>
          </p:nvPr>
        </p:nvSpPr>
        <p:spPr>
          <a:xfrm>
            <a:off x="101303" y="962481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Rebound phenomenon: reemergence of symptoms (e.g., depression, insomnia , and anxiety ) that were previously absent or controlled by benzodiazepine therapy when the medication is discontinued for a few days.</a:t>
            </a:r>
            <a:endParaRPr/>
          </a:p>
        </p:txBody>
      </p:sp>
      <p:pic>
        <p:nvPicPr>
          <p:cNvPr id="137" name="Google Shape;137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2578875"/>
            <a:ext cx="6751024" cy="4279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68960" y="2578875"/>
            <a:ext cx="5704492" cy="4279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Contraindications for benzodiazepines</a:t>
            </a:r>
            <a:endParaRPr/>
          </a:p>
        </p:txBody>
      </p:sp>
      <p:sp>
        <p:nvSpPr>
          <p:cNvPr id="144" name="Google Shape;144;p2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Hypersensitivity to benzodiazepines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Neuromuscular diseases (e.g., myasthenia gravis ): worsening of myasthenic symptoms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narrow-angle glaucoma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Respiratory depression (COPD , respiratory failure 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Drug dependence (alcohol, illicit drug, or prescription medication use)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Pregnancy (except for the management of eclampsia following unsuccessful magnesium sulfate therapy): ↑ risk of floppy infant syndrome (hypotonia)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