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01" r:id="rId2"/>
    <p:sldId id="298" r:id="rId3"/>
    <p:sldId id="299" r:id="rId4"/>
    <p:sldId id="300" r:id="rId5"/>
    <p:sldId id="303" r:id="rId6"/>
    <p:sldId id="379" r:id="rId7"/>
    <p:sldId id="304" r:id="rId8"/>
    <p:sldId id="302" r:id="rId9"/>
    <p:sldId id="271" r:id="rId10"/>
    <p:sldId id="307" r:id="rId11"/>
    <p:sldId id="380" r:id="rId12"/>
    <p:sldId id="284" r:id="rId13"/>
    <p:sldId id="281" r:id="rId14"/>
    <p:sldId id="273" r:id="rId15"/>
    <p:sldId id="381" r:id="rId16"/>
    <p:sldId id="274" r:id="rId17"/>
    <p:sldId id="288" r:id="rId18"/>
    <p:sldId id="275" r:id="rId19"/>
    <p:sldId id="290" r:id="rId20"/>
    <p:sldId id="289" r:id="rId21"/>
    <p:sldId id="296" r:id="rId22"/>
    <p:sldId id="384" r:id="rId23"/>
    <p:sldId id="383" r:id="rId24"/>
    <p:sldId id="293" r:id="rId25"/>
    <p:sldId id="279" r:id="rId26"/>
    <p:sldId id="294" r:id="rId27"/>
    <p:sldId id="295" r:id="rId28"/>
    <p:sldId id="366" r:id="rId29"/>
    <p:sldId id="309" r:id="rId30"/>
    <p:sldId id="265" r:id="rId31"/>
    <p:sldId id="268" r:id="rId32"/>
    <p:sldId id="385" r:id="rId33"/>
    <p:sldId id="386" r:id="rId34"/>
    <p:sldId id="387" r:id="rId35"/>
    <p:sldId id="388" r:id="rId36"/>
    <p:sldId id="389" r:id="rId37"/>
    <p:sldId id="390" r:id="rId38"/>
    <p:sldId id="391" r:id="rId39"/>
    <p:sldId id="392" r:id="rId40"/>
    <p:sldId id="393" r:id="rId41"/>
    <p:sldId id="394" r:id="rId42"/>
    <p:sldId id="395" r:id="rId43"/>
    <p:sldId id="396" r:id="rId44"/>
    <p:sldId id="397"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6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81432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84461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22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57764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049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6484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652843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731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712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21807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0171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1180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523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05446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79991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85702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2474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CE2F8E-5526-48BE-B134-FD0E1A4D47AA}" type="datetimeFigureOut">
              <a:rPr lang="en-US" smtClean="0"/>
              <a:t>10/2/2025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E933AD-969D-4B31-8699-BF9AE04B372A}" type="slidenum">
              <a:rPr lang="en-US" smtClean="0"/>
              <a:t>‹#›</a:t>
            </a:fld>
            <a:endParaRPr lang="en-US" dirty="0"/>
          </a:p>
        </p:txBody>
      </p:sp>
    </p:spTree>
    <p:extLst>
      <p:ext uri="{BB962C8B-B14F-4D97-AF65-F5344CB8AC3E}">
        <p14:creationId xmlns:p14="http://schemas.microsoft.com/office/powerpoint/2010/main" val="42464725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4.xml" /></Relationships>
</file>

<file path=ppt/slides/_rels/slide14.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4.xml" /></Relationships>
</file>

<file path=ppt/slides/_rels/slide15.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4.xml" /></Relationships>
</file>

<file path=ppt/slides/_rels/slide17.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4.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8.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8.xml" /></Relationships>
</file>

<file path=ppt/slides/_rels/slide21.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17.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17.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35.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17.xml" /></Relationships>
</file>

<file path=ppt/slides/_rels/slide36.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17.xml" /></Relationships>
</file>

<file path=ppt/slides/_rels/slide37.xml.rels><?xml version="1.0" encoding="UTF-8" standalone="yes"?>
<Relationships xmlns="http://schemas.openxmlformats.org/package/2006/relationships"><Relationship Id="rId2" Type="http://schemas.openxmlformats.org/officeDocument/2006/relationships/image" Target="../media/image25.jpeg" /><Relationship Id="rId1" Type="http://schemas.openxmlformats.org/officeDocument/2006/relationships/slideLayout" Target="../slideLayouts/slideLayout17.xml" /></Relationships>
</file>

<file path=ppt/slides/_rels/slide38.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17.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2.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17.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4.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jpeg" /><Relationship Id="rId1" Type="http://schemas.openxmlformats.org/officeDocument/2006/relationships/slideLayout" Target="../slideLayouts/slideLayout1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8.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image" Target="../media/image31.jpeg" /><Relationship Id="rId1" Type="http://schemas.openxmlformats.org/officeDocument/2006/relationships/slideLayout" Target="../slideLayouts/slideLayout17.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hyperlink" Target="http://www.mayoclinic.org/diseases-conditions/prolactinoma/basics/definition/con-20028094" TargetMode="External" /><Relationship Id="rId2" Type="http://schemas.openxmlformats.org/officeDocument/2006/relationships/hyperlink" Target="http://www.mayfieldclinic.com/PE-EndoPitSurg.htm#.VhbJfvlVhBc" TargetMode="External" /><Relationship Id="rId1" Type="http://schemas.openxmlformats.org/officeDocument/2006/relationships/slideLayout" Target="../slideLayouts/slideLayout17.xml" /><Relationship Id="rId4" Type="http://schemas.openxmlformats.org/officeDocument/2006/relationships/hyperlink" Target="https://en.wikipedia.org/wiki/Dopamine_agonist" TargetMode="External" /></Relationships>
</file>

<file path=ppt/slides/_rels/slide51.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image" Target="../media/image33.png" /><Relationship Id="rId1" Type="http://schemas.openxmlformats.org/officeDocument/2006/relationships/slideLayout" Target="../slideLayouts/slideLayout7.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B8E2-7F8F-6451-3AA9-DAD287FF1C0B}"/>
              </a:ext>
            </a:extLst>
          </p:cNvPr>
          <p:cNvSpPr>
            <a:spLocks noGrp="1"/>
          </p:cNvSpPr>
          <p:nvPr>
            <p:ph type="title"/>
          </p:nvPr>
        </p:nvSpPr>
        <p:spPr>
          <a:xfrm>
            <a:off x="838200" y="1450976"/>
            <a:ext cx="10515600" cy="2166868"/>
          </a:xfrm>
        </p:spPr>
        <p:txBody>
          <a:bodyPr>
            <a:normAutofit/>
          </a:bodyPr>
          <a:lstStyle/>
          <a:p>
            <a:pPr algn="ctr"/>
            <a:r>
              <a:rPr lang="en-US" sz="9600" b="1" dirty="0"/>
              <a:t>Brain Tumors</a:t>
            </a:r>
          </a:p>
        </p:txBody>
      </p:sp>
      <p:sp>
        <p:nvSpPr>
          <p:cNvPr id="6" name="TextBox 5">
            <a:extLst>
              <a:ext uri="{FF2B5EF4-FFF2-40B4-BE49-F238E27FC236}">
                <a16:creationId xmlns:a16="http://schemas.microsoft.com/office/drawing/2014/main" id="{8E44B079-68D3-C20A-8229-3ACF77FE270A}"/>
              </a:ext>
            </a:extLst>
          </p:cNvPr>
          <p:cNvSpPr txBox="1"/>
          <p:nvPr/>
        </p:nvSpPr>
        <p:spPr>
          <a:xfrm>
            <a:off x="728870" y="3101009"/>
            <a:ext cx="6533322" cy="2554545"/>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Presented by :</a:t>
            </a:r>
          </a:p>
          <a:p>
            <a:r>
              <a:rPr lang="en-US" sz="4000" b="1">
                <a:latin typeface="Times New Roman" panose="02020603050405020304" pitchFamily="18" charset="0"/>
                <a:cs typeface="Times New Roman" panose="02020603050405020304" pitchFamily="18" charset="0"/>
              </a:rPr>
              <a:t>Mustafa </a:t>
            </a:r>
            <a:r>
              <a:rPr lang="en-US" sz="4000" b="1" dirty="0" err="1">
                <a:latin typeface="Times New Roman" panose="02020603050405020304" pitchFamily="18" charset="0"/>
                <a:cs typeface="Times New Roman" panose="02020603050405020304" pitchFamily="18" charset="0"/>
              </a:rPr>
              <a:t>Alkhateeb</a:t>
            </a:r>
            <a:endParaRPr lang="en-US" sz="4000" b="1"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Khalid </a:t>
            </a:r>
            <a:r>
              <a:rPr lang="en-US" sz="4000" b="1" dirty="0" err="1">
                <a:latin typeface="Times New Roman" panose="02020603050405020304" pitchFamily="18" charset="0"/>
                <a:cs typeface="Times New Roman" panose="02020603050405020304" pitchFamily="18" charset="0"/>
              </a:rPr>
              <a:t>Bnimelhim</a:t>
            </a:r>
            <a:endParaRPr lang="en-US" sz="4000" b="1" dirty="0">
              <a:latin typeface="Times New Roman" panose="02020603050405020304" pitchFamily="18" charset="0"/>
              <a:cs typeface="Times New Roman" panose="02020603050405020304" pitchFamily="18" charset="0"/>
            </a:endParaRPr>
          </a:p>
          <a:p>
            <a:r>
              <a:rPr lang="en-US" sz="4000" b="1" dirty="0" err="1">
                <a:latin typeface="Times New Roman" panose="02020603050405020304" pitchFamily="18" charset="0"/>
                <a:cs typeface="Times New Roman" panose="02020603050405020304" pitchFamily="18" charset="0"/>
              </a:rPr>
              <a:t>Hussam</a:t>
            </a:r>
            <a:r>
              <a:rPr lang="en-US" sz="4000" b="1" dirty="0">
                <a:latin typeface="Times New Roman" panose="02020603050405020304" pitchFamily="18" charset="0"/>
                <a:cs typeface="Times New Roman" panose="02020603050405020304" pitchFamily="18" charset="0"/>
              </a:rPr>
              <a:t> Maher</a:t>
            </a:r>
          </a:p>
        </p:txBody>
      </p:sp>
    </p:spTree>
    <p:extLst>
      <p:ext uri="{BB962C8B-B14F-4D97-AF65-F5344CB8AC3E}">
        <p14:creationId xmlns:p14="http://schemas.microsoft.com/office/powerpoint/2010/main" val="259498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21FE0D-2F36-718B-E80A-819DE18CA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75" y="899617"/>
            <a:ext cx="11187650" cy="5058765"/>
          </a:xfrm>
        </p:spPr>
      </p:pic>
    </p:spTree>
    <p:extLst>
      <p:ext uri="{BB962C8B-B14F-4D97-AF65-F5344CB8AC3E}">
        <p14:creationId xmlns:p14="http://schemas.microsoft.com/office/powerpoint/2010/main" val="229261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E743-A0DE-8A92-92DD-94ED93CCADC0}"/>
              </a:ext>
            </a:extLst>
          </p:cNvPr>
          <p:cNvSpPr>
            <a:spLocks noGrp="1"/>
          </p:cNvSpPr>
          <p:nvPr>
            <p:ph type="title"/>
          </p:nvPr>
        </p:nvSpPr>
        <p:spPr>
          <a:xfrm>
            <a:off x="677334" y="609600"/>
            <a:ext cx="8596668" cy="1320800"/>
          </a:xfrm>
        </p:spPr>
        <p:txBody>
          <a:bodyPr anchor="t">
            <a:normAutofit/>
          </a:bodyPr>
          <a:lstStyle/>
          <a:p>
            <a:r>
              <a:rPr lang="en-US" dirty="0"/>
              <a:t>Pilocytic astrocytoma</a:t>
            </a:r>
            <a:br>
              <a:rPr lang="en-US" dirty="0"/>
            </a:br>
            <a:endParaRPr lang="en-US" dirty="0"/>
          </a:p>
        </p:txBody>
      </p:sp>
      <p:sp>
        <p:nvSpPr>
          <p:cNvPr id="3" name="Content Placeholder 2">
            <a:extLst>
              <a:ext uri="{FF2B5EF4-FFF2-40B4-BE49-F238E27FC236}">
                <a16:creationId xmlns:a16="http://schemas.microsoft.com/office/drawing/2014/main" id="{0ED19A24-ACEB-878D-7813-B995C497DB9F}"/>
              </a:ext>
            </a:extLst>
          </p:cNvPr>
          <p:cNvSpPr>
            <a:spLocks noGrp="1"/>
          </p:cNvSpPr>
          <p:nvPr>
            <p:ph idx="1"/>
          </p:nvPr>
        </p:nvSpPr>
        <p:spPr>
          <a:xfrm>
            <a:off x="4063160" y="1589649"/>
            <a:ext cx="6079646" cy="4937760"/>
          </a:xfrm>
        </p:spPr>
        <p:txBody>
          <a:bodyPr>
            <a:normAutofit/>
          </a:bodyPr>
          <a:lstStyle/>
          <a:p>
            <a:pPr>
              <a:lnSpc>
                <a:spcPct val="90000"/>
              </a:lnSpc>
            </a:pPr>
            <a:r>
              <a:rPr lang="en-US" sz="2000" dirty="0">
                <a:cs typeface="+mj-cs"/>
              </a:rPr>
              <a:t>Most common </a:t>
            </a:r>
            <a:r>
              <a:rPr lang="en-US" sz="2000" dirty="0">
                <a:solidFill>
                  <a:srgbClr val="FF0000"/>
                </a:solidFill>
                <a:cs typeface="+mj-cs"/>
              </a:rPr>
              <a:t>benign</a:t>
            </a:r>
            <a:r>
              <a:rPr lang="en-US" sz="2000" dirty="0">
                <a:cs typeface="+mj-cs"/>
              </a:rPr>
              <a:t> primary brain tumor in childhood, Astrocyte origin  </a:t>
            </a:r>
          </a:p>
          <a:p>
            <a:pPr>
              <a:lnSpc>
                <a:spcPct val="90000"/>
              </a:lnSpc>
            </a:pPr>
            <a:r>
              <a:rPr lang="en-US" sz="2000" dirty="0">
                <a:cs typeface="+mj-cs"/>
              </a:rPr>
              <a:t>Low-grade astrocytoma( WHO grade 1 ) </a:t>
            </a:r>
          </a:p>
          <a:p>
            <a:pPr>
              <a:lnSpc>
                <a:spcPct val="90000"/>
              </a:lnSpc>
            </a:pPr>
            <a:r>
              <a:rPr lang="en-US" sz="2000" dirty="0">
                <a:cs typeface="+mj-cs"/>
              </a:rPr>
              <a:t>It has a good prognosis.</a:t>
            </a:r>
          </a:p>
          <a:p>
            <a:pPr>
              <a:lnSpc>
                <a:spcPct val="90000"/>
              </a:lnSpc>
            </a:pPr>
            <a:endParaRPr lang="en-US" sz="2000" dirty="0">
              <a:cs typeface="+mj-cs"/>
            </a:endParaRPr>
          </a:p>
          <a:p>
            <a:pPr>
              <a:lnSpc>
                <a:spcPct val="90000"/>
              </a:lnSpc>
            </a:pPr>
            <a:r>
              <a:rPr lang="en-US" sz="2000" dirty="0">
                <a:cs typeface="+mj-cs"/>
              </a:rPr>
              <a:t>• Usually in posterior fossa (cerebellum)</a:t>
            </a:r>
          </a:p>
          <a:p>
            <a:pPr>
              <a:lnSpc>
                <a:spcPct val="90000"/>
              </a:lnSpc>
            </a:pPr>
            <a:r>
              <a:rPr lang="en-US" sz="2000" dirty="0">
                <a:cs typeface="+mj-cs"/>
              </a:rPr>
              <a:t>• Presents with cerebellar dysfunction: ataxia</a:t>
            </a:r>
          </a:p>
          <a:p>
            <a:pPr>
              <a:lnSpc>
                <a:spcPct val="90000"/>
              </a:lnSpc>
            </a:pPr>
            <a:r>
              <a:rPr lang="en-US" sz="2000" dirty="0">
                <a:cs typeface="+mj-cs"/>
              </a:rPr>
              <a:t>• Usually slow-growing, well-defined circumscribed </a:t>
            </a:r>
          </a:p>
          <a:p>
            <a:pPr>
              <a:lnSpc>
                <a:spcPct val="90000"/>
              </a:lnSpc>
            </a:pPr>
            <a:r>
              <a:rPr lang="en-US" sz="2000" dirty="0">
                <a:cs typeface="+mj-cs"/>
              </a:rPr>
              <a:t>• Often successfully treated with surgery</a:t>
            </a:r>
          </a:p>
          <a:p>
            <a:pPr>
              <a:lnSpc>
                <a:spcPct val="90000"/>
              </a:lnSpc>
            </a:pPr>
            <a:r>
              <a:rPr lang="en-US" sz="2000" dirty="0">
                <a:cs typeface="+mj-cs"/>
              </a:rPr>
              <a:t>• Cure rates of 90 to 95%</a:t>
            </a:r>
            <a:endParaRPr lang="ar-JO" sz="2000" dirty="0">
              <a:cs typeface="+mj-cs"/>
            </a:endParaRPr>
          </a:p>
          <a:p>
            <a:r>
              <a:rPr lang="en-US" sz="2000" dirty="0" err="1">
                <a:cs typeface="+mj-cs"/>
              </a:rPr>
              <a:t>Pilocytic</a:t>
            </a:r>
            <a:r>
              <a:rPr lang="en-US" sz="2000" dirty="0">
                <a:cs typeface="+mj-cs"/>
              </a:rPr>
              <a:t> astrocytoma has solid (called a mural nodule “in the wall”) and cystic component . </a:t>
            </a:r>
            <a:endParaRPr lang="en-US" sz="1600" dirty="0"/>
          </a:p>
          <a:p>
            <a:pPr>
              <a:lnSpc>
                <a:spcPct val="90000"/>
              </a:lnSpc>
            </a:pPr>
            <a:endParaRPr lang="en-US" sz="1500" dirty="0"/>
          </a:p>
        </p:txBody>
      </p:sp>
      <p:pic>
        <p:nvPicPr>
          <p:cNvPr id="4" name="Picture 3">
            <a:extLst>
              <a:ext uri="{FF2B5EF4-FFF2-40B4-BE49-F238E27FC236}">
                <a16:creationId xmlns:a16="http://schemas.microsoft.com/office/drawing/2014/main" id="{C29F1344-8B08-476C-1888-9EFDCE35E92A}"/>
              </a:ext>
            </a:extLst>
          </p:cNvPr>
          <p:cNvPicPr>
            <a:picLocks noChangeAspect="1"/>
          </p:cNvPicPr>
          <p:nvPr/>
        </p:nvPicPr>
        <p:blipFill rotWithShape="1">
          <a:blip r:embed="rId2"/>
          <a:srcRect l="10284" r="4456" b="1"/>
          <a:stretch/>
        </p:blipFill>
        <p:spPr>
          <a:xfrm>
            <a:off x="677334" y="1589649"/>
            <a:ext cx="3144597" cy="4937760"/>
          </a:xfrm>
          <a:prstGeom prst="rect">
            <a:avLst/>
          </a:prstGeom>
        </p:spPr>
      </p:pic>
    </p:spTree>
    <p:extLst>
      <p:ext uri="{BB962C8B-B14F-4D97-AF65-F5344CB8AC3E}">
        <p14:creationId xmlns:p14="http://schemas.microsoft.com/office/powerpoint/2010/main" val="86662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A2831-9BDC-B54B-7BAE-CAD1DFDE626A}"/>
              </a:ext>
            </a:extLst>
          </p:cNvPr>
          <p:cNvSpPr>
            <a:spLocks noGrp="1"/>
          </p:cNvSpPr>
          <p:nvPr>
            <p:ph idx="1"/>
          </p:nvPr>
        </p:nvSpPr>
        <p:spPr>
          <a:xfrm>
            <a:off x="515228" y="450861"/>
            <a:ext cx="10515600" cy="2292757"/>
          </a:xfrm>
        </p:spPr>
        <p:txBody>
          <a:bodyPr>
            <a:normAutofit/>
          </a:bodyPr>
          <a:lstStyle/>
          <a:p>
            <a:endParaRPr lang="en-US" dirty="0"/>
          </a:p>
          <a:p>
            <a:r>
              <a:rPr lang="en-US" dirty="0"/>
              <a:t>A large lesion in the right cerebellar hemisphere displaces the vermis to the left of midline. It has a large cystic component (T1 hypointense and T2 hyperintense; red overlay) and a heterogeneously enhancing solid nodular component</a:t>
            </a:r>
          </a:p>
        </p:txBody>
      </p:sp>
      <p:pic>
        <p:nvPicPr>
          <p:cNvPr id="2" name="Picture 1">
            <a:extLst>
              <a:ext uri="{FF2B5EF4-FFF2-40B4-BE49-F238E27FC236}">
                <a16:creationId xmlns:a16="http://schemas.microsoft.com/office/drawing/2014/main" id="{24D4D085-6C72-78AF-2F84-ECDBA33E4E58}"/>
              </a:ext>
            </a:extLst>
          </p:cNvPr>
          <p:cNvPicPr>
            <a:picLocks noChangeAspect="1"/>
          </p:cNvPicPr>
          <p:nvPr/>
        </p:nvPicPr>
        <p:blipFill>
          <a:blip r:embed="rId2"/>
          <a:stretch>
            <a:fillRect/>
          </a:stretch>
        </p:blipFill>
        <p:spPr>
          <a:xfrm>
            <a:off x="5556011" y="2505079"/>
            <a:ext cx="6291432" cy="3902765"/>
          </a:xfrm>
          <a:prstGeom prst="rect">
            <a:avLst/>
          </a:prstGeom>
        </p:spPr>
      </p:pic>
      <p:pic>
        <p:nvPicPr>
          <p:cNvPr id="4" name="Picture 3">
            <a:extLst>
              <a:ext uri="{FF2B5EF4-FFF2-40B4-BE49-F238E27FC236}">
                <a16:creationId xmlns:a16="http://schemas.microsoft.com/office/drawing/2014/main" id="{6C833B42-7EA1-89F4-74F9-9A2198EA144E}"/>
              </a:ext>
            </a:extLst>
          </p:cNvPr>
          <p:cNvPicPr>
            <a:picLocks noChangeAspect="1"/>
          </p:cNvPicPr>
          <p:nvPr/>
        </p:nvPicPr>
        <p:blipFill>
          <a:blip r:embed="rId3"/>
          <a:stretch>
            <a:fillRect/>
          </a:stretch>
        </p:blipFill>
        <p:spPr>
          <a:xfrm>
            <a:off x="843714" y="2505079"/>
            <a:ext cx="3895682" cy="4041495"/>
          </a:xfrm>
          <a:prstGeom prst="rect">
            <a:avLst/>
          </a:prstGeom>
        </p:spPr>
      </p:pic>
    </p:spTree>
    <p:extLst>
      <p:ext uri="{BB962C8B-B14F-4D97-AF65-F5344CB8AC3E}">
        <p14:creationId xmlns:p14="http://schemas.microsoft.com/office/powerpoint/2010/main" val="59957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Pilocytic</a:t>
            </a:r>
            <a:r>
              <a:rPr lang="en-US" dirty="0"/>
              <a:t> astrocytoma</a:t>
            </a:r>
            <a:br>
              <a:rPr lang="en-US" dirty="0"/>
            </a:br>
            <a:endParaRPr lang="ar-JO" dirty="0"/>
          </a:p>
        </p:txBody>
      </p:sp>
      <p:sp>
        <p:nvSpPr>
          <p:cNvPr id="3" name="Content Placeholder 2">
            <a:extLst>
              <a:ext uri="{FF2B5EF4-FFF2-40B4-BE49-F238E27FC236}">
                <a16:creationId xmlns:a16="http://schemas.microsoft.com/office/drawing/2014/main" id="{E7F20DED-D999-AF0C-369B-249DEDF70698}"/>
              </a:ext>
            </a:extLst>
          </p:cNvPr>
          <p:cNvSpPr>
            <a:spLocks noGrp="1"/>
          </p:cNvSpPr>
          <p:nvPr>
            <p:ph sz="half" idx="1"/>
          </p:nvPr>
        </p:nvSpPr>
        <p:spPr/>
        <p:txBody>
          <a:bodyPr/>
          <a:lstStyle/>
          <a:p>
            <a:pPr marL="0" indent="0">
              <a:buNone/>
            </a:pPr>
            <a:r>
              <a:rPr lang="en-US" dirty="0"/>
              <a:t>A:Axial T1 Contrast enhanced MRI showing a hyperintense mural nodule   </a:t>
            </a:r>
          </a:p>
          <a:p>
            <a:pPr marL="0" indent="0">
              <a:buNone/>
            </a:pPr>
            <a:r>
              <a:rPr lang="en-US" dirty="0"/>
              <a:t>B:Coronal T1 contrast enhanced  MRI showing ring enhancement</a:t>
            </a:r>
          </a:p>
          <a:p>
            <a:endParaRPr lang="en-US" dirty="0"/>
          </a:p>
        </p:txBody>
      </p:sp>
      <p:pic>
        <p:nvPicPr>
          <p:cNvPr id="4" name="Picture 3">
            <a:extLst>
              <a:ext uri="{FF2B5EF4-FFF2-40B4-BE49-F238E27FC236}">
                <a16:creationId xmlns:a16="http://schemas.microsoft.com/office/drawing/2014/main" id="{090677A1-0A96-A683-3701-6C8D533E5D04}"/>
              </a:ext>
            </a:extLst>
          </p:cNvPr>
          <p:cNvPicPr>
            <a:picLocks noChangeAspect="1"/>
          </p:cNvPicPr>
          <p:nvPr/>
        </p:nvPicPr>
        <p:blipFill>
          <a:blip r:embed="rId2"/>
          <a:stretch>
            <a:fillRect/>
          </a:stretch>
        </p:blipFill>
        <p:spPr>
          <a:xfrm>
            <a:off x="677334" y="3477296"/>
            <a:ext cx="3902299" cy="3121338"/>
          </a:xfrm>
          <a:prstGeom prst="rect">
            <a:avLst/>
          </a:prstGeom>
        </p:spPr>
      </p:pic>
      <p:sp>
        <p:nvSpPr>
          <p:cNvPr id="11" name="Content Placeholder 10"/>
          <p:cNvSpPr>
            <a:spLocks noGrp="1"/>
          </p:cNvSpPr>
          <p:nvPr>
            <p:ph sz="half" idx="2"/>
          </p:nvPr>
        </p:nvSpPr>
        <p:spPr/>
        <p:txBody>
          <a:bodyPr/>
          <a:lstStyle/>
          <a:p>
            <a:r>
              <a:rPr lang="en-US" dirty="0"/>
              <a:t>Rosenthal fibers</a:t>
            </a:r>
          </a:p>
          <a:p>
            <a:r>
              <a:rPr lang="en-US" dirty="0"/>
              <a:t>The bright red-pink bodies in astrocytes and indicate intense gliosis </a:t>
            </a:r>
          </a:p>
          <a:p>
            <a:endParaRPr lang="ar-JO" dirty="0"/>
          </a:p>
        </p:txBody>
      </p:sp>
      <p:pic>
        <p:nvPicPr>
          <p:cNvPr id="12" name="Content Placeholder 5"/>
          <p:cNvPicPr>
            <a:picLocks noChangeAspect="1"/>
          </p:cNvPicPr>
          <p:nvPr/>
        </p:nvPicPr>
        <p:blipFill>
          <a:blip r:embed="rId3"/>
          <a:stretch>
            <a:fillRect/>
          </a:stretch>
        </p:blipFill>
        <p:spPr>
          <a:xfrm>
            <a:off x="5089970" y="3477296"/>
            <a:ext cx="4184650" cy="3052082"/>
          </a:xfrm>
          <a:prstGeom prst="rect">
            <a:avLst/>
          </a:prstGeom>
        </p:spPr>
      </p:pic>
    </p:spTree>
    <p:extLst>
      <p:ext uri="{BB962C8B-B14F-4D97-AF65-F5344CB8AC3E}">
        <p14:creationId xmlns:p14="http://schemas.microsoft.com/office/powerpoint/2010/main" val="2047082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8A3C-4C99-876A-FBCF-88C0012A2825}"/>
              </a:ext>
            </a:extLst>
          </p:cNvPr>
          <p:cNvSpPr>
            <a:spLocks noGrp="1"/>
          </p:cNvSpPr>
          <p:nvPr>
            <p:ph type="title"/>
          </p:nvPr>
        </p:nvSpPr>
        <p:spPr/>
        <p:txBody>
          <a:bodyPr/>
          <a:lstStyle/>
          <a:p>
            <a:pPr algn="ctr"/>
            <a:r>
              <a:rPr lang="en-US" dirty="0"/>
              <a:t>Medulloblastoma</a:t>
            </a:r>
            <a:br>
              <a:rPr lang="en-US" dirty="0"/>
            </a:br>
            <a:endParaRPr lang="en-US" dirty="0"/>
          </a:p>
        </p:txBody>
      </p:sp>
      <p:sp>
        <p:nvSpPr>
          <p:cNvPr id="3" name="Content Placeholder 2">
            <a:extLst>
              <a:ext uri="{FF2B5EF4-FFF2-40B4-BE49-F238E27FC236}">
                <a16:creationId xmlns:a16="http://schemas.microsoft.com/office/drawing/2014/main" id="{E9EAA955-EB51-70B7-95BD-0309D5836558}"/>
              </a:ext>
            </a:extLst>
          </p:cNvPr>
          <p:cNvSpPr>
            <a:spLocks noGrp="1"/>
          </p:cNvSpPr>
          <p:nvPr>
            <p:ph sz="half" idx="1"/>
          </p:nvPr>
        </p:nvSpPr>
        <p:spPr>
          <a:xfrm>
            <a:off x="677334" y="2160589"/>
            <a:ext cx="5365673" cy="3880772"/>
          </a:xfrm>
        </p:spPr>
        <p:txBody>
          <a:bodyPr>
            <a:normAutofit fontScale="92500" lnSpcReduction="20000"/>
          </a:bodyPr>
          <a:lstStyle/>
          <a:p>
            <a:r>
              <a:rPr lang="en-US" sz="2000" dirty="0"/>
              <a:t>Originates from the </a:t>
            </a:r>
            <a:r>
              <a:rPr lang="en-US" sz="2000" dirty="0">
                <a:solidFill>
                  <a:srgbClr val="FF0000"/>
                </a:solidFill>
              </a:rPr>
              <a:t>roof</a:t>
            </a:r>
            <a:r>
              <a:rPr lang="en-US" sz="2000" dirty="0"/>
              <a:t> of the 4</a:t>
            </a:r>
            <a:r>
              <a:rPr lang="en-US" sz="2000" baseline="30000" dirty="0"/>
              <a:t>th</a:t>
            </a:r>
            <a:r>
              <a:rPr lang="en-US" sz="2000" dirty="0"/>
              <a:t> ventricle</a:t>
            </a:r>
          </a:p>
          <a:p>
            <a:r>
              <a:rPr lang="en-US" sz="2000" dirty="0"/>
              <a:t> Most common childhood </a:t>
            </a:r>
            <a:r>
              <a:rPr lang="en-US" sz="2000" b="1" dirty="0">
                <a:solidFill>
                  <a:srgbClr val="FF0000"/>
                </a:solidFill>
              </a:rPr>
              <a:t>malignant</a:t>
            </a:r>
            <a:r>
              <a:rPr lang="en-US" sz="2000" dirty="0"/>
              <a:t> brain tumor</a:t>
            </a:r>
          </a:p>
          <a:p>
            <a:r>
              <a:rPr lang="en-US" sz="2000" dirty="0"/>
              <a:t> Usually occurs in children</a:t>
            </a:r>
          </a:p>
          <a:p>
            <a:r>
              <a:rPr lang="en-US" sz="2000" dirty="0"/>
              <a:t>Associated conditions:- Turcot syndrome (Brain tumor-polyposis syndrome)</a:t>
            </a:r>
          </a:p>
          <a:p>
            <a:r>
              <a:rPr lang="en-US" sz="2000" dirty="0"/>
              <a:t> Usually occurs in </a:t>
            </a:r>
            <a:r>
              <a:rPr lang="en-US" sz="2000" dirty="0">
                <a:solidFill>
                  <a:schemeClr val="tx1"/>
                </a:solidFill>
              </a:rPr>
              <a:t>cerebellum</a:t>
            </a:r>
          </a:p>
          <a:p>
            <a:r>
              <a:rPr lang="en-US" sz="2000" dirty="0"/>
              <a:t> Often midline causing </a:t>
            </a:r>
            <a:r>
              <a:rPr lang="en-US" sz="2000" dirty="0">
                <a:solidFill>
                  <a:schemeClr val="tx1"/>
                </a:solidFill>
              </a:rPr>
              <a:t>Truncal ataxia</a:t>
            </a:r>
          </a:p>
          <a:p>
            <a:r>
              <a:rPr lang="en-US" sz="2000" dirty="0">
                <a:solidFill>
                  <a:srgbClr val="FF0000"/>
                </a:solidFill>
              </a:rPr>
              <a:t>Truncal ataxia </a:t>
            </a:r>
            <a:r>
              <a:rPr lang="en-US" sz="2000" dirty="0">
                <a:solidFill>
                  <a:schemeClr val="tx1"/>
                </a:solidFill>
              </a:rPr>
              <a:t>:A lack of coordination of voluntary movements that primarily affects the central body. Most commonly presents with an inability to sit upright and/or stand without support.</a:t>
            </a:r>
          </a:p>
          <a:p>
            <a:endParaRPr lang="en-US" sz="2000" dirty="0"/>
          </a:p>
        </p:txBody>
      </p:sp>
      <p:sp>
        <p:nvSpPr>
          <p:cNvPr id="5" name="Content Placeholder 4"/>
          <p:cNvSpPr>
            <a:spLocks noGrp="1"/>
          </p:cNvSpPr>
          <p:nvPr>
            <p:ph sz="half" idx="2"/>
          </p:nvPr>
        </p:nvSpPr>
        <p:spPr>
          <a:xfrm>
            <a:off x="6043007" y="2160588"/>
            <a:ext cx="4184034" cy="3880773"/>
          </a:xfrm>
        </p:spPr>
        <p:txBody>
          <a:bodyPr>
            <a:normAutofit fontScale="92500" lnSpcReduction="20000"/>
          </a:bodyPr>
          <a:lstStyle/>
          <a:p>
            <a:endParaRPr lang="ar-JO"/>
          </a:p>
        </p:txBody>
      </p:sp>
      <p:pic>
        <p:nvPicPr>
          <p:cNvPr id="4" name="Picture 3"/>
          <p:cNvPicPr>
            <a:picLocks noChangeAspect="1"/>
          </p:cNvPicPr>
          <p:nvPr/>
        </p:nvPicPr>
        <p:blipFill>
          <a:blip r:embed="rId2"/>
          <a:stretch>
            <a:fillRect/>
          </a:stretch>
        </p:blipFill>
        <p:spPr>
          <a:xfrm>
            <a:off x="6043007" y="2160588"/>
            <a:ext cx="4184034" cy="3880773"/>
          </a:xfrm>
          <a:prstGeom prst="rect">
            <a:avLst/>
          </a:prstGeom>
        </p:spPr>
      </p:pic>
    </p:spTree>
    <p:extLst>
      <p:ext uri="{BB962C8B-B14F-4D97-AF65-F5344CB8AC3E}">
        <p14:creationId xmlns:p14="http://schemas.microsoft.com/office/powerpoint/2010/main" val="134941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D2E7-D176-B06D-9696-67071014BB49}"/>
              </a:ext>
            </a:extLst>
          </p:cNvPr>
          <p:cNvSpPr>
            <a:spLocks noGrp="1"/>
          </p:cNvSpPr>
          <p:nvPr>
            <p:ph type="title"/>
          </p:nvPr>
        </p:nvSpPr>
        <p:spPr>
          <a:xfrm>
            <a:off x="4610636" y="1359152"/>
            <a:ext cx="5231692" cy="660400"/>
          </a:xfrm>
        </p:spPr>
        <p:txBody>
          <a:bodyPr>
            <a:normAutofit/>
          </a:bodyPr>
          <a:lstStyle/>
          <a:p>
            <a:r>
              <a:rPr lang="en-US" sz="2800" b="1" dirty="0">
                <a:solidFill>
                  <a:schemeClr val="tx1"/>
                </a:solidFill>
              </a:rPr>
              <a:t>Homer-Wright rosettes</a:t>
            </a:r>
            <a:endParaRPr lang="en-US" sz="2800" dirty="0"/>
          </a:p>
        </p:txBody>
      </p:sp>
      <p:pic>
        <p:nvPicPr>
          <p:cNvPr id="4" name="Content Placeholder 3">
            <a:extLst>
              <a:ext uri="{FF2B5EF4-FFF2-40B4-BE49-F238E27FC236}">
                <a16:creationId xmlns:a16="http://schemas.microsoft.com/office/drawing/2014/main" id="{6E991D28-F441-0F23-3A01-A3CB10AE6894}"/>
              </a:ext>
            </a:extLst>
          </p:cNvPr>
          <p:cNvPicPr>
            <a:picLocks noGrp="1" noChangeAspect="1"/>
          </p:cNvPicPr>
          <p:nvPr>
            <p:ph idx="1"/>
          </p:nvPr>
        </p:nvPicPr>
        <p:blipFill>
          <a:blip r:embed="rId2"/>
          <a:stretch>
            <a:fillRect/>
          </a:stretch>
        </p:blipFill>
        <p:spPr>
          <a:xfrm>
            <a:off x="4610636" y="2019552"/>
            <a:ext cx="4005330" cy="3881437"/>
          </a:xfrm>
          <a:prstGeom prst="rect">
            <a:avLst/>
          </a:prstGeom>
        </p:spPr>
      </p:pic>
      <p:pic>
        <p:nvPicPr>
          <p:cNvPr id="5" name="Picture 4">
            <a:extLst>
              <a:ext uri="{FF2B5EF4-FFF2-40B4-BE49-F238E27FC236}">
                <a16:creationId xmlns:a16="http://schemas.microsoft.com/office/drawing/2014/main" id="{EC196A7C-6A42-7CDF-DF2F-2301AE0707E3}"/>
              </a:ext>
            </a:extLst>
          </p:cNvPr>
          <p:cNvPicPr>
            <a:picLocks noChangeAspect="1"/>
          </p:cNvPicPr>
          <p:nvPr/>
        </p:nvPicPr>
        <p:blipFill>
          <a:blip r:embed="rId3"/>
          <a:stretch>
            <a:fillRect/>
          </a:stretch>
        </p:blipFill>
        <p:spPr>
          <a:xfrm>
            <a:off x="938073" y="2019552"/>
            <a:ext cx="3672563" cy="3881437"/>
          </a:xfrm>
          <a:prstGeom prst="rect">
            <a:avLst/>
          </a:prstGeom>
        </p:spPr>
      </p:pic>
      <p:sp>
        <p:nvSpPr>
          <p:cNvPr id="3" name="TextBox 2"/>
          <p:cNvSpPr txBox="1"/>
          <p:nvPr/>
        </p:nvSpPr>
        <p:spPr>
          <a:xfrm>
            <a:off x="1166672" y="1359152"/>
            <a:ext cx="3215363" cy="954107"/>
          </a:xfrm>
          <a:prstGeom prst="rect">
            <a:avLst/>
          </a:prstGeom>
          <a:noFill/>
        </p:spPr>
        <p:txBody>
          <a:bodyPr wrap="square" rtlCol="1">
            <a:spAutoFit/>
          </a:bodyPr>
          <a:lstStyle/>
          <a:p>
            <a:r>
              <a:rPr lang="en-US" sz="2800" b="1" dirty="0">
                <a:latin typeface="+mj-lt"/>
                <a:ea typeface="+mj-ea"/>
                <a:cs typeface="+mj-cs"/>
              </a:rPr>
              <a:t>Medulloblastoma</a:t>
            </a:r>
            <a:br>
              <a:rPr lang="en-US" sz="2800" b="1" dirty="0">
                <a:latin typeface="+mj-lt"/>
                <a:ea typeface="+mj-ea"/>
                <a:cs typeface="+mj-cs"/>
              </a:rPr>
            </a:br>
            <a:endParaRPr lang="ar-JO" sz="2800" b="1" dirty="0">
              <a:latin typeface="+mj-lt"/>
              <a:ea typeface="+mj-ea"/>
              <a:cs typeface="+mj-cs"/>
            </a:endParaRPr>
          </a:p>
        </p:txBody>
      </p:sp>
    </p:spTree>
    <p:extLst>
      <p:ext uri="{BB962C8B-B14F-4D97-AF65-F5344CB8AC3E}">
        <p14:creationId xmlns:p14="http://schemas.microsoft.com/office/powerpoint/2010/main" val="3487989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Medulloblastoma</a:t>
            </a:r>
            <a:br>
              <a:rPr lang="en-US" dirty="0"/>
            </a:br>
            <a:endParaRPr lang="ar-JO" dirty="0"/>
          </a:p>
        </p:txBody>
      </p:sp>
      <p:sp>
        <p:nvSpPr>
          <p:cNvPr id="3" name="Content Placeholder 2">
            <a:extLst>
              <a:ext uri="{FF2B5EF4-FFF2-40B4-BE49-F238E27FC236}">
                <a16:creationId xmlns:a16="http://schemas.microsoft.com/office/drawing/2014/main" id="{74667FA0-EDC7-8482-DF09-5470A2194FB0}"/>
              </a:ext>
            </a:extLst>
          </p:cNvPr>
          <p:cNvSpPr>
            <a:spLocks noGrp="1"/>
          </p:cNvSpPr>
          <p:nvPr>
            <p:ph sz="half" idx="1"/>
          </p:nvPr>
        </p:nvSpPr>
        <p:spPr/>
        <p:txBody>
          <a:bodyPr>
            <a:normAutofit fontScale="77500" lnSpcReduction="20000"/>
          </a:bodyPr>
          <a:lstStyle/>
          <a:p>
            <a:r>
              <a:rPr lang="en-US" sz="2000" dirty="0"/>
              <a:t>Can compress 4th ventricle → Non-communicating hydrocephalus</a:t>
            </a:r>
          </a:p>
          <a:p>
            <a:r>
              <a:rPr lang="en-US" sz="2000" dirty="0"/>
              <a:t>Symptoms of ↑ ICP:  Headache, nausea, vomiting </a:t>
            </a:r>
          </a:p>
          <a:p>
            <a:r>
              <a:rPr lang="en-US" sz="2000" dirty="0"/>
              <a:t> Can spread to CSF causing drop metastasis</a:t>
            </a:r>
            <a:r>
              <a:rPr lang="en-US" sz="2000" dirty="0">
                <a:sym typeface="Wingdings" panose="05000000000000000000" pitchFamily="2" charset="2"/>
              </a:rPr>
              <a:t> Paraplegia</a:t>
            </a:r>
            <a:endParaRPr lang="en-US" sz="2000" dirty="0"/>
          </a:p>
          <a:p>
            <a:r>
              <a:rPr lang="en-US" sz="2000" dirty="0"/>
              <a:t>Drop metastasis :The metastasis of a primary CNS neoplasm inferiorly, typically via CSF. Typically presents as nodules along the spine and cauda equina that can cause back pain with neurologic symptoms (e.g., limb weakness). Can be detected by lumbar puncture.</a:t>
            </a:r>
          </a:p>
          <a:p>
            <a:r>
              <a:rPr lang="en-US" sz="2000" dirty="0"/>
              <a:t>ON MRI T1 contrast enhanced : sugar coating</a:t>
            </a:r>
          </a:p>
        </p:txBody>
      </p:sp>
      <p:sp>
        <p:nvSpPr>
          <p:cNvPr id="4" name="Content Placeholder 3"/>
          <p:cNvSpPr>
            <a:spLocks noGrp="1"/>
          </p:cNvSpPr>
          <p:nvPr>
            <p:ph sz="half" idx="2"/>
          </p:nvPr>
        </p:nvSpPr>
        <p:spPr/>
        <p:txBody>
          <a:bodyPr>
            <a:normAutofit fontScale="77500" lnSpcReduction="20000"/>
          </a:bodyPr>
          <a:lstStyle/>
          <a:p>
            <a:endParaRPr lang="ar-JO"/>
          </a:p>
        </p:txBody>
      </p:sp>
      <p:pic>
        <p:nvPicPr>
          <p:cNvPr id="5" name="Picture 4">
            <a:extLst>
              <a:ext uri="{FF2B5EF4-FFF2-40B4-BE49-F238E27FC236}">
                <a16:creationId xmlns:a16="http://schemas.microsoft.com/office/drawing/2014/main" id="{41A7EBC1-6815-69C1-61E5-D4A5C8E81CAF}"/>
              </a:ext>
            </a:extLst>
          </p:cNvPr>
          <p:cNvPicPr>
            <a:picLocks noChangeAspect="1"/>
          </p:cNvPicPr>
          <p:nvPr/>
        </p:nvPicPr>
        <p:blipFill>
          <a:blip r:embed="rId2"/>
          <a:stretch>
            <a:fillRect/>
          </a:stretch>
        </p:blipFill>
        <p:spPr>
          <a:xfrm>
            <a:off x="7365070" y="2160588"/>
            <a:ext cx="2103347" cy="3880773"/>
          </a:xfrm>
          <a:prstGeom prst="rect">
            <a:avLst/>
          </a:prstGeom>
        </p:spPr>
      </p:pic>
      <p:pic>
        <p:nvPicPr>
          <p:cNvPr id="7" name="Picture 6">
            <a:extLst>
              <a:ext uri="{FF2B5EF4-FFF2-40B4-BE49-F238E27FC236}">
                <a16:creationId xmlns:a16="http://schemas.microsoft.com/office/drawing/2014/main" id="{5D8F6B86-09AD-D14D-34EF-EE4C15F42EA2}"/>
              </a:ext>
            </a:extLst>
          </p:cNvPr>
          <p:cNvPicPr>
            <a:picLocks noChangeAspect="1"/>
          </p:cNvPicPr>
          <p:nvPr/>
        </p:nvPicPr>
        <p:blipFill>
          <a:blip r:embed="rId3"/>
          <a:stretch>
            <a:fillRect/>
          </a:stretch>
        </p:blipFill>
        <p:spPr>
          <a:xfrm>
            <a:off x="5089970" y="2160589"/>
            <a:ext cx="2275100" cy="3880772"/>
          </a:xfrm>
          <a:prstGeom prst="rect">
            <a:avLst/>
          </a:prstGeom>
        </p:spPr>
      </p:pic>
    </p:spTree>
    <p:extLst>
      <p:ext uri="{BB962C8B-B14F-4D97-AF65-F5344CB8AC3E}">
        <p14:creationId xmlns:p14="http://schemas.microsoft.com/office/powerpoint/2010/main" val="335491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F19D-36C3-FDE5-1DA6-1509298FCFD3}"/>
              </a:ext>
            </a:extLst>
          </p:cNvPr>
          <p:cNvSpPr>
            <a:spLocks noGrp="1"/>
          </p:cNvSpPr>
          <p:nvPr>
            <p:ph type="title"/>
          </p:nvPr>
        </p:nvSpPr>
        <p:spPr/>
        <p:txBody>
          <a:bodyPr/>
          <a:lstStyle/>
          <a:p>
            <a:r>
              <a:rPr lang="en-US" dirty="0"/>
              <a:t>Medulloblastoma:</a:t>
            </a:r>
          </a:p>
        </p:txBody>
      </p:sp>
      <p:sp>
        <p:nvSpPr>
          <p:cNvPr id="7" name="Content Placeholder 6"/>
          <p:cNvSpPr>
            <a:spLocks noGrp="1"/>
          </p:cNvSpPr>
          <p:nvPr>
            <p:ph sz="half" idx="2"/>
          </p:nvPr>
        </p:nvSpPr>
        <p:spPr>
          <a:xfrm>
            <a:off x="677334" y="2159925"/>
            <a:ext cx="4184034" cy="3880773"/>
          </a:xfrm>
        </p:spPr>
        <p:txBody>
          <a:bodyPr/>
          <a:lstStyle/>
          <a:p>
            <a:pPr marL="0" indent="0" algn="ctr">
              <a:buNone/>
            </a:pPr>
            <a:r>
              <a:rPr lang="en-US" dirty="0">
                <a:ln w="0"/>
                <a:solidFill>
                  <a:schemeClr val="tx1"/>
                </a:solidFill>
                <a:effectLst>
                  <a:outerShdw blurRad="38100" dist="19050" dir="2700000" algn="tl" rotWithShape="0">
                    <a:schemeClr val="dk1">
                      <a:alpha val="40000"/>
                    </a:schemeClr>
                  </a:outerShdw>
                </a:effectLst>
              </a:rPr>
              <a:t> Treatment: surgery, radiation, chemo</a:t>
            </a:r>
          </a:p>
          <a:p>
            <a:pPr marL="0" indent="0" algn="ctr">
              <a:buNone/>
            </a:pPr>
            <a:r>
              <a:rPr lang="en-US" dirty="0">
                <a:ln w="0"/>
                <a:solidFill>
                  <a:schemeClr val="tx1"/>
                </a:solidFill>
                <a:effectLst>
                  <a:outerShdw blurRad="38100" dist="19050" dir="2700000" algn="tl" rotWithShape="0">
                    <a:schemeClr val="dk1">
                      <a:alpha val="40000"/>
                    </a:schemeClr>
                  </a:outerShdw>
                </a:effectLst>
              </a:rPr>
              <a:t> 75% children survive to adulthood</a:t>
            </a:r>
          </a:p>
          <a:p>
            <a:pPr marL="0" indent="0" algn="ctr">
              <a:buNone/>
            </a:pPr>
            <a:r>
              <a:rPr lang="en-US" dirty="0">
                <a:ln w="0"/>
                <a:solidFill>
                  <a:schemeClr val="tx1"/>
                </a:solidFill>
                <a:effectLst>
                  <a:outerShdw blurRad="38100" dist="19050" dir="2700000" algn="tl" rotWithShape="0">
                    <a:schemeClr val="dk1">
                      <a:alpha val="40000"/>
                    </a:schemeClr>
                  </a:outerShdw>
                </a:effectLst>
              </a:rPr>
              <a:t>On CT and MRI : banana sign</a:t>
            </a:r>
          </a:p>
          <a:p>
            <a:pPr marL="0" indent="0">
              <a:buNone/>
            </a:pPr>
            <a:endParaRPr lang="ar-JO" dirty="0"/>
          </a:p>
        </p:txBody>
      </p:sp>
      <p:pic>
        <p:nvPicPr>
          <p:cNvPr id="9" name="Picture 8"/>
          <p:cNvPicPr>
            <a:picLocks noChangeAspect="1"/>
          </p:cNvPicPr>
          <p:nvPr/>
        </p:nvPicPr>
        <p:blipFill>
          <a:blip r:embed="rId2"/>
          <a:stretch>
            <a:fillRect/>
          </a:stretch>
        </p:blipFill>
        <p:spPr>
          <a:xfrm>
            <a:off x="4861368" y="2159262"/>
            <a:ext cx="4579915" cy="3881436"/>
          </a:xfrm>
          <a:prstGeom prst="rect">
            <a:avLst/>
          </a:prstGeom>
        </p:spPr>
      </p:pic>
    </p:spTree>
    <p:extLst>
      <p:ext uri="{BB962C8B-B14F-4D97-AF65-F5344CB8AC3E}">
        <p14:creationId xmlns:p14="http://schemas.microsoft.com/office/powerpoint/2010/main" val="386139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1096-8508-F44D-32B4-AB13A518BE71}"/>
              </a:ext>
            </a:extLst>
          </p:cNvPr>
          <p:cNvSpPr>
            <a:spLocks noGrp="1"/>
          </p:cNvSpPr>
          <p:nvPr>
            <p:ph type="title"/>
          </p:nvPr>
        </p:nvSpPr>
        <p:spPr/>
        <p:txBody>
          <a:bodyPr/>
          <a:lstStyle/>
          <a:p>
            <a:r>
              <a:rPr lang="en-US" dirty="0"/>
              <a:t> Ependymoma</a:t>
            </a:r>
            <a:br>
              <a:rPr lang="en-US" dirty="0"/>
            </a:br>
            <a:endParaRPr lang="en-US" dirty="0"/>
          </a:p>
        </p:txBody>
      </p:sp>
      <p:sp>
        <p:nvSpPr>
          <p:cNvPr id="3" name="Content Placeholder 2">
            <a:extLst>
              <a:ext uri="{FF2B5EF4-FFF2-40B4-BE49-F238E27FC236}">
                <a16:creationId xmlns:a16="http://schemas.microsoft.com/office/drawing/2014/main" id="{621F9C7F-B7FE-21AA-3BAD-5B1AF70FB91E}"/>
              </a:ext>
            </a:extLst>
          </p:cNvPr>
          <p:cNvSpPr>
            <a:spLocks noGrp="1"/>
          </p:cNvSpPr>
          <p:nvPr>
            <p:ph idx="1"/>
          </p:nvPr>
        </p:nvSpPr>
        <p:spPr>
          <a:xfrm>
            <a:off x="677334" y="2160589"/>
            <a:ext cx="8903988" cy="3880773"/>
          </a:xfrm>
        </p:spPr>
        <p:txBody>
          <a:bodyPr>
            <a:normAutofit fontScale="85000" lnSpcReduction="20000"/>
          </a:bodyPr>
          <a:lstStyle/>
          <a:p>
            <a:r>
              <a:rPr lang="en-US" dirty="0"/>
              <a:t>Ependymoma originates from the </a:t>
            </a:r>
            <a:r>
              <a:rPr lang="en-US" b="1" dirty="0">
                <a:solidFill>
                  <a:srgbClr val="FF0000"/>
                </a:solidFill>
              </a:rPr>
              <a:t>base</a:t>
            </a:r>
            <a:r>
              <a:rPr lang="en-US" dirty="0"/>
              <a:t> of the 4th ventricle .</a:t>
            </a:r>
          </a:p>
          <a:p>
            <a:r>
              <a:rPr lang="en-US" dirty="0"/>
              <a:t> Arises from ependymal cells of the ventricular system.</a:t>
            </a:r>
          </a:p>
          <a:p>
            <a:r>
              <a:rPr lang="en-US" dirty="0"/>
              <a:t>Associated conditions: </a:t>
            </a:r>
            <a:r>
              <a:rPr lang="en-US" b="1" dirty="0">
                <a:solidFill>
                  <a:srgbClr val="FF0000"/>
                </a:solidFill>
              </a:rPr>
              <a:t>neurofibromatosis type II .</a:t>
            </a:r>
          </a:p>
          <a:p>
            <a:endParaRPr lang="en-US" b="1" dirty="0">
              <a:solidFill>
                <a:srgbClr val="FF0000"/>
              </a:solidFill>
            </a:endParaRPr>
          </a:p>
          <a:p>
            <a:r>
              <a:rPr lang="en-US" dirty="0"/>
              <a:t>Clinical features: 4th ventricle is the most common location in children → noncommunicating hydrocephalus → features of increased intracranial pressure (e.g., papilledema, headache)</a:t>
            </a:r>
          </a:p>
          <a:p>
            <a:r>
              <a:rPr lang="en-US" dirty="0"/>
              <a:t>Imaging: intra-parenchymal tumor with calcifications and cystic components .</a:t>
            </a:r>
            <a:endParaRPr lang="ar-SA" dirty="0"/>
          </a:p>
          <a:p>
            <a:r>
              <a:rPr lang="en-US" dirty="0"/>
              <a:t>Both </a:t>
            </a:r>
            <a:r>
              <a:rPr lang="en-US" dirty="0" err="1"/>
              <a:t>medullo</a:t>
            </a:r>
            <a:r>
              <a:rPr lang="en-US" dirty="0"/>
              <a:t> and ependymoma intraventricular within 4</a:t>
            </a:r>
            <a:r>
              <a:rPr lang="en-US" baseline="30000" dirty="0"/>
              <a:t>th</a:t>
            </a:r>
            <a:r>
              <a:rPr lang="en-US" dirty="0"/>
              <a:t> ventricle . Both cause obstructive hydrocephalus .</a:t>
            </a:r>
          </a:p>
          <a:p>
            <a:r>
              <a:rPr lang="en-US" dirty="0"/>
              <a:t>Less likely to cause </a:t>
            </a:r>
            <a:r>
              <a:rPr lang="en-US" dirty="0" err="1"/>
              <a:t>mets</a:t>
            </a:r>
            <a:r>
              <a:rPr lang="en-US" dirty="0"/>
              <a:t> in contrast with </a:t>
            </a:r>
            <a:r>
              <a:rPr lang="en-US" dirty="0" err="1"/>
              <a:t>medulloblastoma</a:t>
            </a:r>
            <a:r>
              <a:rPr lang="en-US" dirty="0"/>
              <a:t> that cause drop </a:t>
            </a:r>
            <a:r>
              <a:rPr lang="en-US" dirty="0" err="1"/>
              <a:t>mets</a:t>
            </a:r>
            <a:r>
              <a:rPr lang="en-US" dirty="0"/>
              <a:t>. </a:t>
            </a:r>
          </a:p>
          <a:p>
            <a:pPr marL="0" indent="0">
              <a:buNone/>
            </a:pPr>
            <a:endParaRPr lang="en-US" dirty="0"/>
          </a:p>
          <a:p>
            <a:r>
              <a:rPr lang="en-US" dirty="0"/>
              <a:t>The expansion to ependymoma usually like to exist and inter foramen of </a:t>
            </a:r>
            <a:r>
              <a:rPr lang="en-US" dirty="0" err="1"/>
              <a:t>luschka</a:t>
            </a:r>
            <a:r>
              <a:rPr lang="en-US" dirty="0"/>
              <a:t> and </a:t>
            </a:r>
            <a:r>
              <a:rPr lang="en-US" dirty="0" err="1"/>
              <a:t>magendie</a:t>
            </a:r>
            <a:r>
              <a:rPr lang="en-US" dirty="0"/>
              <a:t> while </a:t>
            </a:r>
            <a:r>
              <a:rPr lang="en-US" dirty="0" err="1"/>
              <a:t>medullo</a:t>
            </a:r>
            <a:r>
              <a:rPr lang="en-US" dirty="0"/>
              <a:t> not likely to see this expansion with it. </a:t>
            </a:r>
          </a:p>
          <a:p>
            <a:endParaRPr lang="en-US" dirty="0"/>
          </a:p>
          <a:p>
            <a:endParaRPr lang="en-US" dirty="0"/>
          </a:p>
        </p:txBody>
      </p:sp>
    </p:spTree>
    <p:extLst>
      <p:ext uri="{BB962C8B-B14F-4D97-AF65-F5344CB8AC3E}">
        <p14:creationId xmlns:p14="http://schemas.microsoft.com/office/powerpoint/2010/main" val="185931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Cranial MRI (FLAIR-sequence, sagittal view)</a:t>
            </a:r>
            <a:br>
              <a:rPr lang="en-US" dirty="0"/>
            </a:br>
            <a:endParaRPr lang="ar-JO" dirty="0"/>
          </a:p>
        </p:txBody>
      </p:sp>
      <p:sp>
        <p:nvSpPr>
          <p:cNvPr id="3" name="Content Placeholder 2">
            <a:extLst>
              <a:ext uri="{FF2B5EF4-FFF2-40B4-BE49-F238E27FC236}">
                <a16:creationId xmlns:a16="http://schemas.microsoft.com/office/drawing/2014/main" id="{C8F3779B-86EB-59BF-A98D-98F57A756F09}"/>
              </a:ext>
            </a:extLst>
          </p:cNvPr>
          <p:cNvSpPr>
            <a:spLocks noGrp="1"/>
          </p:cNvSpPr>
          <p:nvPr>
            <p:ph idx="1"/>
          </p:nvPr>
        </p:nvSpPr>
        <p:spPr>
          <a:xfrm>
            <a:off x="4989060" y="527570"/>
            <a:ext cx="4513541" cy="5526437"/>
          </a:xfrm>
        </p:spPr>
        <p:txBody>
          <a:bodyPr/>
          <a:lstStyle/>
          <a:p>
            <a:endParaRPr lang="en-US" dirty="0"/>
          </a:p>
        </p:txBody>
      </p:sp>
      <p:sp>
        <p:nvSpPr>
          <p:cNvPr id="6" name="Text Placeholder 5"/>
          <p:cNvSpPr>
            <a:spLocks noGrp="1"/>
          </p:cNvSpPr>
          <p:nvPr>
            <p:ph type="body" sz="half" idx="2"/>
          </p:nvPr>
        </p:nvSpPr>
        <p:spPr>
          <a:xfrm>
            <a:off x="677334" y="2777069"/>
            <a:ext cx="4311726" cy="3289585"/>
          </a:xfrm>
        </p:spPr>
        <p:txBody>
          <a:bodyPr>
            <a:normAutofit fontScale="92500"/>
          </a:bodyPr>
          <a:lstStyle/>
          <a:p>
            <a:r>
              <a:rPr lang="en-US" sz="2400" dirty="0"/>
              <a:t>A </a:t>
            </a:r>
            <a:r>
              <a:rPr lang="en-US" sz="2400" dirty="0" err="1"/>
              <a:t>hyperintense</a:t>
            </a:r>
            <a:r>
              <a:rPr lang="en-US" sz="2400" dirty="0"/>
              <a:t>, heterogeneous, extended mass is visible on the roof of the 4th ventricle .At the superior aspect of the tumor, multiple cysts are present .As a result of an obstructed circulation of the cerebrospinal fluid, the 3rd ventricle appears widened</a:t>
            </a:r>
          </a:p>
          <a:p>
            <a:endParaRPr lang="ar-JO" dirty="0"/>
          </a:p>
        </p:txBody>
      </p:sp>
      <p:pic>
        <p:nvPicPr>
          <p:cNvPr id="4" name="Picture 3"/>
          <p:cNvPicPr>
            <a:picLocks noChangeAspect="1"/>
          </p:cNvPicPr>
          <p:nvPr/>
        </p:nvPicPr>
        <p:blipFill>
          <a:blip r:embed="rId2"/>
          <a:stretch>
            <a:fillRect/>
          </a:stretch>
        </p:blipFill>
        <p:spPr>
          <a:xfrm>
            <a:off x="4989060" y="514923"/>
            <a:ext cx="4513541" cy="5526437"/>
          </a:xfrm>
          <a:prstGeom prst="rect">
            <a:avLst/>
          </a:prstGeom>
        </p:spPr>
      </p:pic>
    </p:spTree>
    <p:extLst>
      <p:ext uri="{BB962C8B-B14F-4D97-AF65-F5344CB8AC3E}">
        <p14:creationId xmlns:p14="http://schemas.microsoft.com/office/powerpoint/2010/main" val="3361889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27FB9-B936-A0E7-751A-83EAC2A06257}"/>
              </a:ext>
            </a:extLst>
          </p:cNvPr>
          <p:cNvSpPr>
            <a:spLocks noGrp="1"/>
          </p:cNvSpPr>
          <p:nvPr>
            <p:ph idx="1"/>
          </p:nvPr>
        </p:nvSpPr>
        <p:spPr>
          <a:xfrm>
            <a:off x="665922" y="690838"/>
            <a:ext cx="10515600" cy="5476324"/>
          </a:xfrm>
        </p:spPr>
        <p:txBody>
          <a:bodyPr>
            <a:normAutofit lnSpcReduction="10000"/>
          </a:bodyPr>
          <a:lstStyle/>
          <a:p>
            <a:r>
              <a:rPr lang="en-US" sz="2400" dirty="0">
                <a:solidFill>
                  <a:schemeClr val="tx1"/>
                </a:solidFill>
                <a:cs typeface="+mj-cs"/>
              </a:rPr>
              <a:t>Brain tumors are neoplastic growth within the brain.</a:t>
            </a:r>
          </a:p>
          <a:p>
            <a:r>
              <a:rPr lang="en-US" sz="2400" dirty="0"/>
              <a:t> They can be primary(30%) or Secondary metastatic(70%), benign or malignant.</a:t>
            </a:r>
          </a:p>
          <a:p>
            <a:pPr marL="0" indent="0">
              <a:buNone/>
            </a:pPr>
            <a:endParaRPr lang="en-US" sz="2400" dirty="0"/>
          </a:p>
          <a:p>
            <a:r>
              <a:rPr lang="en-US" sz="2400" dirty="0"/>
              <a:t>Meningioma is the most common benign tumor </a:t>
            </a:r>
            <a:r>
              <a:rPr lang="en-GB" sz="2400" dirty="0"/>
              <a:t>While GBM is the most common malignant one. </a:t>
            </a:r>
            <a:endParaRPr lang="en-US" sz="2400" dirty="0"/>
          </a:p>
          <a:p>
            <a:pPr marL="0" indent="0">
              <a:buNone/>
            </a:pPr>
            <a:endParaRPr lang="en-US" sz="2400" dirty="0"/>
          </a:p>
          <a:p>
            <a:r>
              <a:rPr lang="en-US" sz="2400" dirty="0"/>
              <a:t>Most common sources of </a:t>
            </a:r>
            <a:r>
              <a:rPr lang="en-US" sz="2400" dirty="0" err="1"/>
              <a:t>mets</a:t>
            </a:r>
            <a:r>
              <a:rPr lang="en-US" sz="2400" dirty="0"/>
              <a:t>:</a:t>
            </a:r>
          </a:p>
          <a:p>
            <a:r>
              <a:rPr lang="en-US" sz="2400" dirty="0"/>
              <a:t> Lung</a:t>
            </a:r>
          </a:p>
          <a:p>
            <a:r>
              <a:rPr lang="en-US" sz="2400" dirty="0"/>
              <a:t> Breast</a:t>
            </a:r>
          </a:p>
          <a:p>
            <a:r>
              <a:rPr lang="en-US" sz="2400" dirty="0"/>
              <a:t> GI</a:t>
            </a:r>
          </a:p>
          <a:p>
            <a:r>
              <a:rPr lang="en-US" sz="2400" dirty="0"/>
              <a:t> Melanoma</a:t>
            </a:r>
          </a:p>
        </p:txBody>
      </p:sp>
    </p:spTree>
    <p:extLst>
      <p:ext uri="{BB962C8B-B14F-4D97-AF65-F5344CB8AC3E}">
        <p14:creationId xmlns:p14="http://schemas.microsoft.com/office/powerpoint/2010/main" val="67006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81C683-4A3D-B28E-2819-2145BB4FB4AC}"/>
              </a:ext>
            </a:extLst>
          </p:cNvPr>
          <p:cNvPicPr>
            <a:picLocks noChangeAspect="1"/>
          </p:cNvPicPr>
          <p:nvPr/>
        </p:nvPicPr>
        <p:blipFill>
          <a:blip r:embed="rId2"/>
          <a:stretch>
            <a:fillRect/>
          </a:stretch>
        </p:blipFill>
        <p:spPr>
          <a:xfrm>
            <a:off x="5075388" y="2160589"/>
            <a:ext cx="4198613" cy="3880772"/>
          </a:xfrm>
          <a:prstGeom prst="rect">
            <a:avLst/>
          </a:prstGeom>
        </p:spPr>
      </p:pic>
      <p:sp>
        <p:nvSpPr>
          <p:cNvPr id="16" name="Title 15"/>
          <p:cNvSpPr>
            <a:spLocks noGrp="1"/>
          </p:cNvSpPr>
          <p:nvPr>
            <p:ph type="title"/>
          </p:nvPr>
        </p:nvSpPr>
        <p:spPr/>
        <p:txBody>
          <a:bodyPr>
            <a:noAutofit/>
          </a:bodyPr>
          <a:lstStyle/>
          <a:p>
            <a:r>
              <a:rPr lang="en-US" sz="4000" dirty="0"/>
              <a:t>Histology  </a:t>
            </a:r>
            <a:br>
              <a:rPr lang="en-US" sz="4000" dirty="0"/>
            </a:br>
            <a:endParaRPr lang="ar-JO" sz="4000" dirty="0"/>
          </a:p>
        </p:txBody>
      </p:sp>
      <p:sp>
        <p:nvSpPr>
          <p:cNvPr id="17" name="Text Placeholder 16"/>
          <p:cNvSpPr>
            <a:spLocks noGrp="1"/>
          </p:cNvSpPr>
          <p:nvPr>
            <p:ph type="body" sz="half" idx="2"/>
          </p:nvPr>
        </p:nvSpPr>
        <p:spPr>
          <a:xfrm>
            <a:off x="677334" y="2777069"/>
            <a:ext cx="3854528" cy="3264292"/>
          </a:xfrm>
        </p:spPr>
        <p:txBody>
          <a:bodyPr>
            <a:normAutofit fontScale="85000" lnSpcReduction="20000"/>
          </a:bodyPr>
          <a:lstStyle/>
          <a:p>
            <a:r>
              <a:rPr lang="en-US" sz="2200" dirty="0">
                <a:solidFill>
                  <a:schemeClr val="tx1"/>
                </a:solidFill>
              </a:rPr>
              <a:t>• Ependymal cell origin. </a:t>
            </a:r>
          </a:p>
          <a:p>
            <a:endParaRPr lang="en-US" sz="2200" dirty="0">
              <a:solidFill>
                <a:schemeClr val="tx1"/>
              </a:solidFill>
            </a:endParaRPr>
          </a:p>
          <a:p>
            <a:r>
              <a:rPr lang="en-US" sz="2200" dirty="0">
                <a:solidFill>
                  <a:schemeClr val="tx1"/>
                </a:solidFill>
              </a:rPr>
              <a:t>• Characteristic perivascular </a:t>
            </a:r>
          </a:p>
          <a:p>
            <a:r>
              <a:rPr lang="en-US" sz="2200" dirty="0" err="1">
                <a:solidFill>
                  <a:schemeClr val="tx1"/>
                </a:solidFill>
              </a:rPr>
              <a:t>pseudorosettes</a:t>
            </a:r>
            <a:r>
              <a:rPr lang="en-US" sz="2200" dirty="0">
                <a:solidFill>
                  <a:schemeClr val="tx1"/>
                </a:solidFill>
              </a:rPr>
              <a:t> .</a:t>
            </a:r>
          </a:p>
          <a:p>
            <a:r>
              <a:rPr lang="en-US" sz="2200" dirty="0">
                <a:solidFill>
                  <a:schemeClr val="tx1"/>
                </a:solidFill>
              </a:rPr>
              <a:t>• Rod-shaped </a:t>
            </a:r>
            <a:r>
              <a:rPr lang="en-US" sz="2200" dirty="0" err="1">
                <a:solidFill>
                  <a:schemeClr val="tx1"/>
                </a:solidFill>
              </a:rPr>
              <a:t>blepharoplasts</a:t>
            </a:r>
            <a:r>
              <a:rPr lang="en-US" sz="2200" dirty="0">
                <a:solidFill>
                  <a:schemeClr val="tx1"/>
                </a:solidFill>
              </a:rPr>
              <a:t> (basal ciliary bodies) found </a:t>
            </a:r>
          </a:p>
          <a:p>
            <a:r>
              <a:rPr lang="en-US" sz="2200" dirty="0">
                <a:solidFill>
                  <a:schemeClr val="tx1"/>
                </a:solidFill>
              </a:rPr>
              <a:t>near the nucleus.</a:t>
            </a:r>
          </a:p>
          <a:p>
            <a:r>
              <a:rPr lang="en-US" sz="2200" dirty="0">
                <a:solidFill>
                  <a:schemeClr val="tx1"/>
                </a:solidFill>
              </a:rPr>
              <a:t>Prognosis usually poor </a:t>
            </a:r>
          </a:p>
          <a:p>
            <a:r>
              <a:rPr lang="en-US" sz="2200" dirty="0">
                <a:solidFill>
                  <a:schemeClr val="tx1"/>
                </a:solidFill>
              </a:rPr>
              <a:t>Treatment: surgery and radiation</a:t>
            </a:r>
          </a:p>
          <a:p>
            <a:endParaRPr lang="ar-JO" dirty="0"/>
          </a:p>
          <a:p>
            <a:endParaRPr lang="ar-JO" dirty="0"/>
          </a:p>
        </p:txBody>
      </p:sp>
    </p:spTree>
    <p:extLst>
      <p:ext uri="{BB962C8B-B14F-4D97-AF65-F5344CB8AC3E}">
        <p14:creationId xmlns:p14="http://schemas.microsoft.com/office/powerpoint/2010/main" val="2609573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364-134D-9202-A372-00E064D22329}"/>
              </a:ext>
            </a:extLst>
          </p:cNvPr>
          <p:cNvSpPr>
            <a:spLocks noGrp="1"/>
          </p:cNvSpPr>
          <p:nvPr>
            <p:ph type="title"/>
          </p:nvPr>
        </p:nvSpPr>
        <p:spPr/>
        <p:txBody>
          <a:bodyPr/>
          <a:lstStyle/>
          <a:p>
            <a:r>
              <a:rPr lang="en-US" dirty="0"/>
              <a:t>Craniopharyngioma</a:t>
            </a:r>
          </a:p>
        </p:txBody>
      </p:sp>
      <p:sp>
        <p:nvSpPr>
          <p:cNvPr id="3" name="Content Placeholder 2">
            <a:extLst>
              <a:ext uri="{FF2B5EF4-FFF2-40B4-BE49-F238E27FC236}">
                <a16:creationId xmlns:a16="http://schemas.microsoft.com/office/drawing/2014/main" id="{964C4756-8A31-5720-4F4C-8194C17FB616}"/>
              </a:ext>
            </a:extLst>
          </p:cNvPr>
          <p:cNvSpPr>
            <a:spLocks noGrp="1"/>
          </p:cNvSpPr>
          <p:nvPr>
            <p:ph idx="1"/>
          </p:nvPr>
        </p:nvSpPr>
        <p:spPr>
          <a:xfrm>
            <a:off x="677334" y="1696279"/>
            <a:ext cx="8596668" cy="4876800"/>
          </a:xfrm>
        </p:spPr>
        <p:txBody>
          <a:bodyPr>
            <a:normAutofit/>
          </a:bodyPr>
          <a:lstStyle/>
          <a:p>
            <a:r>
              <a:rPr lang="en-US" sz="2200" b="1" dirty="0" err="1"/>
              <a:t>Craniopharyngioma</a:t>
            </a:r>
            <a:r>
              <a:rPr lang="en-US" sz="2200" b="1" dirty="0"/>
              <a:t> is a benign, slow-growing epithelial tumor that arises from remnants of </a:t>
            </a:r>
            <a:r>
              <a:rPr lang="en-US" sz="2200" b="1" dirty="0" err="1"/>
              <a:t>Rathke’s</a:t>
            </a:r>
            <a:r>
              <a:rPr lang="en-US" sz="2200" b="1" dirty="0"/>
              <a:t> pouch (an embryonic precursor of the anterior pituitary).</a:t>
            </a:r>
          </a:p>
          <a:p>
            <a:r>
              <a:rPr lang="en-US" sz="2200" b="1" dirty="0"/>
              <a:t> • Classified as WHO Grade I.</a:t>
            </a:r>
          </a:p>
          <a:p>
            <a:r>
              <a:rPr lang="en-US" sz="2200" b="1" dirty="0"/>
              <a:t> • Though benign histologically, it can cause significant morbidity due to compression of surrounding structures, including the hypothalamus, optic chiasm, and pituitary gland.</a:t>
            </a:r>
          </a:p>
          <a:p>
            <a:r>
              <a:rPr lang="en-US" dirty="0"/>
              <a:t>Bimodal age distribution: </a:t>
            </a:r>
          </a:p>
          <a:p>
            <a:pPr marL="0" indent="0">
              <a:buNone/>
            </a:pPr>
            <a:r>
              <a:rPr lang="en-US" dirty="0"/>
              <a:t>Peak in children: 5-14 years called </a:t>
            </a:r>
            <a:r>
              <a:rPr lang="en-US" dirty="0" err="1"/>
              <a:t>adamantinomatous</a:t>
            </a:r>
            <a:r>
              <a:rPr lang="en-US" dirty="0"/>
              <a:t> </a:t>
            </a:r>
            <a:r>
              <a:rPr lang="en-US" dirty="0" err="1"/>
              <a:t>craniopharyngioma</a:t>
            </a:r>
            <a:endParaRPr lang="en-US" dirty="0"/>
          </a:p>
          <a:p>
            <a:pPr marL="0" indent="0">
              <a:buNone/>
            </a:pPr>
            <a:r>
              <a:rPr lang="en-US" dirty="0"/>
              <a:t>Peak in adults: 50-70 years called papillary </a:t>
            </a:r>
            <a:r>
              <a:rPr lang="en-US" dirty="0" err="1"/>
              <a:t>craniopharyngioma</a:t>
            </a:r>
            <a:r>
              <a:rPr lang="en-US" dirty="0"/>
              <a:t> </a:t>
            </a:r>
          </a:p>
          <a:p>
            <a:pPr marL="0" indent="0">
              <a:buNone/>
            </a:pPr>
            <a:r>
              <a:rPr lang="en-US" dirty="0"/>
              <a:t>No strong gender predilection </a:t>
            </a:r>
          </a:p>
        </p:txBody>
      </p:sp>
      <p:pic>
        <p:nvPicPr>
          <p:cNvPr id="5" name="Picture 4"/>
          <p:cNvPicPr>
            <a:picLocks noChangeAspect="1"/>
          </p:cNvPicPr>
          <p:nvPr/>
        </p:nvPicPr>
        <p:blipFill>
          <a:blip r:embed="rId2"/>
          <a:stretch>
            <a:fillRect/>
          </a:stretch>
        </p:blipFill>
        <p:spPr>
          <a:xfrm>
            <a:off x="8783392" y="1120462"/>
            <a:ext cx="3408608" cy="5452617"/>
          </a:xfrm>
          <a:prstGeom prst="rect">
            <a:avLst/>
          </a:prstGeom>
        </p:spPr>
      </p:pic>
    </p:spTree>
    <p:extLst>
      <p:ext uri="{BB962C8B-B14F-4D97-AF65-F5344CB8AC3E}">
        <p14:creationId xmlns:p14="http://schemas.microsoft.com/office/powerpoint/2010/main" val="1784643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Pediatric type</a:t>
            </a:r>
            <a:endParaRPr lang="ar-JO" dirty="0"/>
          </a:p>
        </p:txBody>
      </p:sp>
      <p:sp>
        <p:nvSpPr>
          <p:cNvPr id="3" name="Content Placeholder 2"/>
          <p:cNvSpPr>
            <a:spLocks noGrp="1"/>
          </p:cNvSpPr>
          <p:nvPr>
            <p:ph idx="1"/>
          </p:nvPr>
        </p:nvSpPr>
        <p:spPr/>
        <p:txBody>
          <a:bodyPr/>
          <a:lstStyle/>
          <a:p>
            <a:r>
              <a:rPr lang="en-US" dirty="0"/>
              <a:t>Most common childhood </a:t>
            </a:r>
            <a:r>
              <a:rPr lang="en-US" dirty="0" err="1"/>
              <a:t>supratentorial</a:t>
            </a:r>
            <a:r>
              <a:rPr lang="en-US" dirty="0"/>
              <a:t> tumor.</a:t>
            </a:r>
          </a:p>
          <a:p>
            <a:r>
              <a:rPr lang="en-US" dirty="0" err="1"/>
              <a:t>Craniopharyngiomas</a:t>
            </a:r>
            <a:r>
              <a:rPr lang="en-US" dirty="0"/>
              <a:t> usually arise along the pituitary stalk in the </a:t>
            </a:r>
            <a:r>
              <a:rPr lang="en-US" dirty="0" err="1"/>
              <a:t>suprasellar</a:t>
            </a:r>
            <a:r>
              <a:rPr lang="en-US" dirty="0"/>
              <a:t> region adjacent to the optic chiasm .</a:t>
            </a:r>
          </a:p>
          <a:p>
            <a:r>
              <a:rPr lang="en-US" dirty="0"/>
              <a:t>Mass: </a:t>
            </a:r>
          </a:p>
          <a:p>
            <a:r>
              <a:rPr lang="en-US" dirty="0"/>
              <a:t>Solid component : tumor cells</a:t>
            </a:r>
          </a:p>
          <a:p>
            <a:r>
              <a:rPr lang="en-US" dirty="0"/>
              <a:t>Cystic component : brownish fluid containing cholesterol crystals</a:t>
            </a:r>
          </a:p>
          <a:p>
            <a:r>
              <a:rPr lang="en-US" dirty="0"/>
              <a:t>Calcific component : calcified like bone </a:t>
            </a:r>
          </a:p>
          <a:p>
            <a:endParaRPr lang="en-US" dirty="0"/>
          </a:p>
          <a:p>
            <a:endParaRPr lang="ar-JO" dirty="0"/>
          </a:p>
        </p:txBody>
      </p:sp>
    </p:spTree>
    <p:extLst>
      <p:ext uri="{BB962C8B-B14F-4D97-AF65-F5344CB8AC3E}">
        <p14:creationId xmlns:p14="http://schemas.microsoft.com/office/powerpoint/2010/main" val="287095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52617-94A5-C42E-1261-E87E56F13AC1}"/>
              </a:ext>
            </a:extLst>
          </p:cNvPr>
          <p:cNvSpPr>
            <a:spLocks noGrp="1"/>
          </p:cNvSpPr>
          <p:nvPr>
            <p:ph type="title"/>
          </p:nvPr>
        </p:nvSpPr>
        <p:spPr/>
        <p:txBody>
          <a:bodyPr/>
          <a:lstStyle/>
          <a:p>
            <a:r>
              <a:rPr lang="en-US" dirty="0" err="1"/>
              <a:t>Craniopharyngioma</a:t>
            </a:r>
            <a:endParaRPr lang="en-US" dirty="0"/>
          </a:p>
        </p:txBody>
      </p:sp>
      <p:sp>
        <p:nvSpPr>
          <p:cNvPr id="3" name="Content Placeholder 2">
            <a:extLst>
              <a:ext uri="{FF2B5EF4-FFF2-40B4-BE49-F238E27FC236}">
                <a16:creationId xmlns:a16="http://schemas.microsoft.com/office/drawing/2014/main" id="{22568D0A-26E9-B541-69CF-D23E28208260}"/>
              </a:ext>
            </a:extLst>
          </p:cNvPr>
          <p:cNvSpPr>
            <a:spLocks noGrp="1"/>
          </p:cNvSpPr>
          <p:nvPr>
            <p:ph idx="1"/>
          </p:nvPr>
        </p:nvSpPr>
        <p:spPr/>
        <p:txBody>
          <a:bodyPr/>
          <a:lstStyle/>
          <a:p>
            <a:r>
              <a:rPr lang="en-US" dirty="0"/>
              <a:t>Compression of the pituitary gland due to intrasellar extension (stalk effect) → </a:t>
            </a:r>
            <a:r>
              <a:rPr lang="en-US" dirty="0">
                <a:solidFill>
                  <a:srgbClr val="FF0000"/>
                </a:solidFill>
              </a:rPr>
              <a:t>hypopituitarism </a:t>
            </a:r>
          </a:p>
          <a:p>
            <a:r>
              <a:rPr lang="en-US" dirty="0"/>
              <a:t>Hypogonadotropic hypogonadism </a:t>
            </a:r>
          </a:p>
          <a:p>
            <a:r>
              <a:rPr lang="en-US" dirty="0"/>
              <a:t>Failure to thrive.</a:t>
            </a:r>
          </a:p>
          <a:p>
            <a:r>
              <a:rPr lang="en-US" dirty="0"/>
              <a:t>Central diabetes insipidus.</a:t>
            </a:r>
          </a:p>
          <a:p>
            <a:r>
              <a:rPr lang="en-US" dirty="0"/>
              <a:t>Compression of the infundibular stalk → </a:t>
            </a:r>
            <a:r>
              <a:rPr lang="en-US" dirty="0">
                <a:solidFill>
                  <a:srgbClr val="FF0000"/>
                </a:solidFill>
              </a:rPr>
              <a:t>disconnection hyperprolactinemia</a:t>
            </a:r>
          </a:p>
          <a:p>
            <a:r>
              <a:rPr lang="en-US" dirty="0"/>
              <a:t>Compression of the optic chiasm → </a:t>
            </a:r>
            <a:r>
              <a:rPr lang="en-US" dirty="0" err="1">
                <a:solidFill>
                  <a:srgbClr val="FF0000"/>
                </a:solidFill>
              </a:rPr>
              <a:t>bitemporal</a:t>
            </a:r>
            <a:r>
              <a:rPr lang="en-US" dirty="0">
                <a:solidFill>
                  <a:srgbClr val="FF0000"/>
                </a:solidFill>
              </a:rPr>
              <a:t> hemianopia</a:t>
            </a:r>
            <a:r>
              <a:rPr lang="en-US" dirty="0"/>
              <a:t>(visual fields are lost in outer portion of both eyes in temporal field)</a:t>
            </a:r>
          </a:p>
          <a:p>
            <a:endParaRPr lang="en-US" dirty="0"/>
          </a:p>
          <a:p>
            <a:endParaRPr lang="en-US" dirty="0"/>
          </a:p>
        </p:txBody>
      </p:sp>
    </p:spTree>
    <p:extLst>
      <p:ext uri="{BB962C8B-B14F-4D97-AF65-F5344CB8AC3E}">
        <p14:creationId xmlns:p14="http://schemas.microsoft.com/office/powerpoint/2010/main" val="37297843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545-0E09-5E63-980B-4078737EB0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E066E0-5A93-4DE9-5EE7-CD4827D8D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0269" y="2390775"/>
            <a:ext cx="3900534" cy="3881437"/>
          </a:xfrm>
        </p:spPr>
      </p:pic>
      <p:sp>
        <p:nvSpPr>
          <p:cNvPr id="6" name="Rectangle 5">
            <a:extLst>
              <a:ext uri="{FF2B5EF4-FFF2-40B4-BE49-F238E27FC236}">
                <a16:creationId xmlns:a16="http://schemas.microsoft.com/office/drawing/2014/main" id="{80FFC1F1-413B-E0E5-1820-C14B8F1CC751}"/>
              </a:ext>
            </a:extLst>
          </p:cNvPr>
          <p:cNvSpPr/>
          <p:nvPr/>
        </p:nvSpPr>
        <p:spPr>
          <a:xfrm>
            <a:off x="1095375" y="2390775"/>
            <a:ext cx="4650776" cy="392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MRI head (T1 weighted; with contrast; sagittal plane) of a patient with acute visual loss in the right eye</a:t>
            </a:r>
          </a:p>
          <a:p>
            <a:pPr algn="ctr"/>
            <a:endParaRPr lang="en-US" dirty="0">
              <a:ln w="0"/>
              <a:solidFill>
                <a:schemeClr val="tx1"/>
              </a:solidFill>
              <a:effectLst>
                <a:outerShdw blurRad="38100" dist="19050" dir="2700000" algn="tl" rotWithShape="0">
                  <a:schemeClr val="dk1">
                    <a:alpha val="40000"/>
                  </a:schemeClr>
                </a:outerShdw>
              </a:effectLst>
            </a:endParaRPr>
          </a:p>
          <a:p>
            <a:pPr algn="ctr"/>
            <a:r>
              <a:rPr lang="en-US" dirty="0">
                <a:ln w="0"/>
                <a:solidFill>
                  <a:schemeClr val="tx1"/>
                </a:solidFill>
                <a:effectLst>
                  <a:outerShdw blurRad="38100" dist="19050" dir="2700000" algn="tl" rotWithShape="0">
                    <a:schemeClr val="dk1">
                      <a:alpha val="40000"/>
                    </a:schemeClr>
                  </a:outerShdw>
                </a:effectLst>
              </a:rPr>
              <a:t>There is an intrasellar and suprasellar mass  with both cystic and solid portions. The solid portions show strong contrast enhancement.</a:t>
            </a:r>
          </a:p>
        </p:txBody>
      </p:sp>
    </p:spTree>
    <p:extLst>
      <p:ext uri="{BB962C8B-B14F-4D97-AF65-F5344CB8AC3E}">
        <p14:creationId xmlns:p14="http://schemas.microsoft.com/office/powerpoint/2010/main" val="478792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3F73-7664-A369-0981-A6E7DA553C08}"/>
              </a:ext>
            </a:extLst>
          </p:cNvPr>
          <p:cNvSpPr>
            <a:spLocks noGrp="1"/>
          </p:cNvSpPr>
          <p:nvPr>
            <p:ph type="title"/>
          </p:nvPr>
        </p:nvSpPr>
        <p:spPr>
          <a:xfrm>
            <a:off x="677334" y="609600"/>
            <a:ext cx="8596668" cy="901148"/>
          </a:xfrm>
        </p:spPr>
        <p:txBody>
          <a:bodyPr/>
          <a:lstStyle/>
          <a:p>
            <a:r>
              <a:rPr lang="en-US" dirty="0"/>
              <a:t>Pinealoma </a:t>
            </a:r>
          </a:p>
        </p:txBody>
      </p:sp>
      <p:sp>
        <p:nvSpPr>
          <p:cNvPr id="3" name="Content Placeholder 2">
            <a:extLst>
              <a:ext uri="{FF2B5EF4-FFF2-40B4-BE49-F238E27FC236}">
                <a16:creationId xmlns:a16="http://schemas.microsoft.com/office/drawing/2014/main" id="{68C3775B-BC6E-49FB-0304-5EFFF9402E1C}"/>
              </a:ext>
            </a:extLst>
          </p:cNvPr>
          <p:cNvSpPr>
            <a:spLocks noGrp="1"/>
          </p:cNvSpPr>
          <p:nvPr>
            <p:ph idx="1"/>
          </p:nvPr>
        </p:nvSpPr>
        <p:spPr>
          <a:xfrm>
            <a:off x="677334" y="1895061"/>
            <a:ext cx="8596668" cy="4146301"/>
          </a:xfrm>
        </p:spPr>
        <p:txBody>
          <a:bodyPr>
            <a:normAutofit/>
          </a:bodyPr>
          <a:lstStyle/>
          <a:p>
            <a:r>
              <a:rPr lang="en-US" dirty="0"/>
              <a:t>Pineal gland :A gland located along the midline on the dorsal surface of the midbrain. Secretes melatonin and plays a role in the control of circadian rhythm.</a:t>
            </a:r>
          </a:p>
          <a:p>
            <a:r>
              <a:rPr lang="en-US" dirty="0"/>
              <a:t>Pinealoma : Most commonly extragonadal germ cell tumors. ↑ incidence in males. </a:t>
            </a:r>
          </a:p>
          <a:p>
            <a:endParaRPr lang="en-US" dirty="0"/>
          </a:p>
          <a:p>
            <a:r>
              <a:rPr lang="en-US" dirty="0"/>
              <a:t> a tumor that forms in or near the pineal gland, and also called third eye tumor. </a:t>
            </a:r>
          </a:p>
          <a:p>
            <a:endParaRPr lang="en-US" dirty="0"/>
          </a:p>
          <a:p>
            <a:r>
              <a:rPr lang="en-US" dirty="0"/>
              <a:t>Occur in children 1 to 12 years old</a:t>
            </a:r>
          </a:p>
          <a:p>
            <a:r>
              <a:rPr lang="en-US" dirty="0"/>
              <a:t>They are often germ cell tumors (</a:t>
            </a:r>
            <a:r>
              <a:rPr lang="en-US" dirty="0">
                <a:solidFill>
                  <a:srgbClr val="FF0000"/>
                </a:solidFill>
              </a:rPr>
              <a:t>extra-gonadal tumors</a:t>
            </a:r>
            <a:r>
              <a:rPr lang="en-US" dirty="0"/>
              <a:t>)</a:t>
            </a:r>
          </a:p>
        </p:txBody>
      </p:sp>
      <p:pic>
        <p:nvPicPr>
          <p:cNvPr id="4" name="Picture 3"/>
          <p:cNvPicPr>
            <a:picLocks noChangeAspect="1"/>
          </p:cNvPicPr>
          <p:nvPr/>
        </p:nvPicPr>
        <p:blipFill>
          <a:blip r:embed="rId2"/>
          <a:stretch>
            <a:fillRect/>
          </a:stretch>
        </p:blipFill>
        <p:spPr>
          <a:xfrm>
            <a:off x="9092485" y="1510748"/>
            <a:ext cx="3099515" cy="5347252"/>
          </a:xfrm>
          <a:prstGeom prst="rect">
            <a:avLst/>
          </a:prstGeom>
        </p:spPr>
      </p:pic>
    </p:spTree>
    <p:extLst>
      <p:ext uri="{BB962C8B-B14F-4D97-AF65-F5344CB8AC3E}">
        <p14:creationId xmlns:p14="http://schemas.microsoft.com/office/powerpoint/2010/main" val="3061071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CF-AF41-500E-277A-F202986CF047}"/>
              </a:ext>
            </a:extLst>
          </p:cNvPr>
          <p:cNvSpPr>
            <a:spLocks noGrp="1"/>
          </p:cNvSpPr>
          <p:nvPr>
            <p:ph type="title"/>
          </p:nvPr>
        </p:nvSpPr>
        <p:spPr/>
        <p:txBody>
          <a:bodyPr/>
          <a:lstStyle/>
          <a:p>
            <a:r>
              <a:rPr lang="en-US" dirty="0"/>
              <a:t>Clinical features and treatment</a:t>
            </a:r>
          </a:p>
        </p:txBody>
      </p:sp>
      <p:sp>
        <p:nvSpPr>
          <p:cNvPr id="3" name="Content Placeholder 2">
            <a:extLst>
              <a:ext uri="{FF2B5EF4-FFF2-40B4-BE49-F238E27FC236}">
                <a16:creationId xmlns:a16="http://schemas.microsoft.com/office/drawing/2014/main" id="{4EEFE7D7-289C-81A7-CC5F-3F3A26DDCD27}"/>
              </a:ext>
            </a:extLst>
          </p:cNvPr>
          <p:cNvSpPr>
            <a:spLocks noGrp="1"/>
          </p:cNvSpPr>
          <p:nvPr>
            <p:ph idx="1"/>
          </p:nvPr>
        </p:nvSpPr>
        <p:spPr>
          <a:xfrm>
            <a:off x="342900" y="1524000"/>
            <a:ext cx="11010900" cy="4652963"/>
          </a:xfrm>
        </p:spPr>
        <p:txBody>
          <a:bodyPr>
            <a:normAutofit/>
          </a:bodyPr>
          <a:lstStyle/>
          <a:p>
            <a:r>
              <a:rPr lang="en-US" dirty="0"/>
              <a:t>Compression of dorsal midbrain leads to:</a:t>
            </a:r>
          </a:p>
          <a:p>
            <a:r>
              <a:rPr lang="en-US" dirty="0"/>
              <a:t>Compression of tectum(important for coordinating upward gaze) → vertical gaze palsy (Parinaud syndrome)</a:t>
            </a:r>
          </a:p>
          <a:p>
            <a:r>
              <a:rPr lang="en-US" dirty="0"/>
              <a:t>Compression of cerebral aqueduct → noncommunicating hydrocephalus</a:t>
            </a:r>
          </a:p>
          <a:p>
            <a:r>
              <a:rPr lang="en-US" dirty="0"/>
              <a:t>Compression of hypothalamic inhibiting pathways → increased </a:t>
            </a:r>
            <a:r>
              <a:rPr lang="en-US" dirty="0" err="1"/>
              <a:t>hCG</a:t>
            </a:r>
            <a:r>
              <a:rPr lang="en-US" dirty="0"/>
              <a:t> secretion → precocious puberty</a:t>
            </a:r>
          </a:p>
          <a:p>
            <a:endParaRPr lang="en-US" dirty="0"/>
          </a:p>
          <a:p>
            <a:r>
              <a:rPr lang="en-US" dirty="0"/>
              <a:t>Histology :Approx. 70% are germinomas (similar appearance to testicular seminoma)</a:t>
            </a:r>
          </a:p>
          <a:p>
            <a:r>
              <a:rPr lang="en-US" b="1" dirty="0">
                <a:solidFill>
                  <a:schemeClr val="tx1"/>
                </a:solidFill>
              </a:rPr>
              <a:t>Highly responsive to radiation therapy . </a:t>
            </a:r>
          </a:p>
          <a:p>
            <a:r>
              <a:rPr lang="en-US" dirty="0">
                <a:solidFill>
                  <a:schemeClr val="tx1"/>
                </a:solidFill>
              </a:rPr>
              <a:t> Survival rates &gt; 90% in localized cases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3832715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F68C5D-47E1-B5EE-B3D0-5140828E9384}"/>
              </a:ext>
            </a:extLst>
          </p:cNvPr>
          <p:cNvPicPr>
            <a:picLocks noGrp="1" noChangeAspect="1"/>
          </p:cNvPicPr>
          <p:nvPr>
            <p:ph idx="1"/>
          </p:nvPr>
        </p:nvPicPr>
        <p:blipFill>
          <a:blip r:embed="rId2"/>
          <a:stretch>
            <a:fillRect/>
          </a:stretch>
        </p:blipFill>
        <p:spPr>
          <a:xfrm>
            <a:off x="7591425" y="1755709"/>
            <a:ext cx="4482685" cy="4318066"/>
          </a:xfrm>
          <a:prstGeom prst="rect">
            <a:avLst/>
          </a:prstGeom>
        </p:spPr>
      </p:pic>
      <p:sp>
        <p:nvSpPr>
          <p:cNvPr id="6" name="Rectangle 5">
            <a:extLst>
              <a:ext uri="{FF2B5EF4-FFF2-40B4-BE49-F238E27FC236}">
                <a16:creationId xmlns:a16="http://schemas.microsoft.com/office/drawing/2014/main" id="{10A98DD0-B09C-3AB4-86AF-2FDCBFC5F851}"/>
              </a:ext>
            </a:extLst>
          </p:cNvPr>
          <p:cNvSpPr/>
          <p:nvPr/>
        </p:nvSpPr>
        <p:spPr>
          <a:xfrm>
            <a:off x="1476375" y="1086677"/>
            <a:ext cx="4871416" cy="50888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n w="0"/>
                <a:solidFill>
                  <a:schemeClr val="tx1"/>
                </a:solidFill>
                <a:effectLst>
                  <a:outerShdw blurRad="38100" dist="19050" dir="2700000" algn="tl" rotWithShape="0">
                    <a:schemeClr val="dk1">
                      <a:alpha val="40000"/>
                    </a:schemeClr>
                  </a:outerShdw>
                </a:effectLst>
              </a:rPr>
              <a:t>Parinaud syndrome:</a:t>
            </a:r>
          </a:p>
          <a:p>
            <a:endParaRPr lang="en-US" sz="2400" dirty="0"/>
          </a:p>
          <a:p>
            <a:r>
              <a:rPr lang="en-US" sz="2400" dirty="0"/>
              <a:t>(compression of dorsal </a:t>
            </a:r>
          </a:p>
          <a:p>
            <a:r>
              <a:rPr lang="en-US" sz="2400" dirty="0"/>
              <a:t>midbrain)—triad of </a:t>
            </a:r>
            <a:r>
              <a:rPr lang="en-US" sz="2400" dirty="0">
                <a:solidFill>
                  <a:srgbClr val="FF0000"/>
                </a:solidFill>
              </a:rPr>
              <a:t>upward gaze palsy</a:t>
            </a:r>
            <a:r>
              <a:rPr lang="en-US" sz="2400" dirty="0"/>
              <a:t>, </a:t>
            </a:r>
            <a:r>
              <a:rPr lang="en-US" sz="2400" dirty="0">
                <a:solidFill>
                  <a:srgbClr val="FF0000"/>
                </a:solidFill>
              </a:rPr>
              <a:t>convergence-retraction </a:t>
            </a:r>
          </a:p>
          <a:p>
            <a:r>
              <a:rPr lang="en-US" sz="2400" dirty="0">
                <a:solidFill>
                  <a:srgbClr val="FF0000"/>
                </a:solidFill>
              </a:rPr>
              <a:t>nystagmus</a:t>
            </a:r>
            <a:r>
              <a:rPr lang="en-US" sz="2400" dirty="0"/>
              <a:t>, and </a:t>
            </a:r>
            <a:r>
              <a:rPr lang="en-US" sz="2400" dirty="0">
                <a:solidFill>
                  <a:srgbClr val="FF0000"/>
                </a:solidFill>
              </a:rPr>
              <a:t>light-near </a:t>
            </a:r>
          </a:p>
          <a:p>
            <a:r>
              <a:rPr lang="en-US" sz="2400" dirty="0">
                <a:solidFill>
                  <a:srgbClr val="FF0000"/>
                </a:solidFill>
              </a:rPr>
              <a:t>dissociation</a:t>
            </a:r>
            <a:r>
              <a:rPr lang="en-US" sz="2400" dirty="0"/>
              <a:t>.</a:t>
            </a:r>
            <a:r>
              <a:rPr lang="en-US" sz="2400" dirty="0">
                <a:ln w="0"/>
                <a:solidFill>
                  <a:schemeClr val="tx1"/>
                </a:solidFill>
                <a:effectLst>
                  <a:outerShdw blurRad="38100" dist="19050" dir="2700000" algn="tl" rotWithShape="0">
                    <a:schemeClr val="dk1">
                      <a:alpha val="40000"/>
                    </a:schemeClr>
                  </a:outerShdw>
                </a:effectLst>
              </a:rPr>
              <a:t>(</a:t>
            </a:r>
            <a:r>
              <a:rPr lang="en-US" dirty="0">
                <a:ln w="0"/>
                <a:solidFill>
                  <a:schemeClr val="tx1"/>
                </a:solidFill>
                <a:effectLst>
                  <a:outerShdw blurRad="38100" dist="19050" dir="2700000" algn="tl" rotWithShape="0">
                    <a:schemeClr val="dk1">
                      <a:alpha val="40000"/>
                    </a:schemeClr>
                  </a:outerShdw>
                </a:effectLst>
              </a:rPr>
              <a:t>Pseudo-Argyll-Robertson pupils: react to accommodation but not light.)</a:t>
            </a:r>
          </a:p>
        </p:txBody>
      </p:sp>
    </p:spTree>
    <p:extLst>
      <p:ext uri="{BB962C8B-B14F-4D97-AF65-F5344CB8AC3E}">
        <p14:creationId xmlns:p14="http://schemas.microsoft.com/office/powerpoint/2010/main" val="3858162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0A5E-B1AE-5D0F-0A8D-C8B7434DB50D}"/>
              </a:ext>
            </a:extLst>
          </p:cNvPr>
          <p:cNvSpPr>
            <a:spLocks noGrp="1"/>
          </p:cNvSpPr>
          <p:nvPr>
            <p:ph type="title"/>
          </p:nvPr>
        </p:nvSpPr>
        <p:spPr>
          <a:xfrm>
            <a:off x="838200" y="2766218"/>
            <a:ext cx="10515600" cy="1325563"/>
          </a:xfrm>
        </p:spPr>
        <p:txBody>
          <a:bodyPr/>
          <a:lstStyle/>
          <a:p>
            <a:pPr algn="ctr"/>
            <a:r>
              <a:rPr lang="en-US" dirty="0"/>
              <a:t>Adult tumors</a:t>
            </a:r>
          </a:p>
        </p:txBody>
      </p:sp>
    </p:spTree>
    <p:extLst>
      <p:ext uri="{BB962C8B-B14F-4D97-AF65-F5344CB8AC3E}">
        <p14:creationId xmlns:p14="http://schemas.microsoft.com/office/powerpoint/2010/main" val="3851054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450-E263-4CA0-80BD-6524B618AE0B}"/>
              </a:ext>
            </a:extLst>
          </p:cNvPr>
          <p:cNvSpPr>
            <a:spLocks noGrp="1"/>
          </p:cNvSpPr>
          <p:nvPr>
            <p:ph type="title"/>
          </p:nvPr>
        </p:nvSpPr>
        <p:spPr>
          <a:xfrm>
            <a:off x="1141414" y="609602"/>
            <a:ext cx="5259386" cy="539151"/>
          </a:xfrm>
        </p:spPr>
        <p:txBody>
          <a:bodyPr>
            <a:normAutofit fontScale="90000"/>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 </a:t>
            </a:r>
            <a:endParaRPr lang="en-US" dirty="0"/>
          </a:p>
        </p:txBody>
      </p:sp>
      <p:sp>
        <p:nvSpPr>
          <p:cNvPr id="3" name="Content Placeholder 2">
            <a:extLst>
              <a:ext uri="{FF2B5EF4-FFF2-40B4-BE49-F238E27FC236}">
                <a16:creationId xmlns:a16="http://schemas.microsoft.com/office/drawing/2014/main" id="{9D4E4F8C-B111-4C22-9B3E-39533DA8BACD}"/>
              </a:ext>
            </a:extLst>
          </p:cNvPr>
          <p:cNvSpPr>
            <a:spLocks noGrp="1"/>
          </p:cNvSpPr>
          <p:nvPr>
            <p:ph sz="half" idx="2"/>
          </p:nvPr>
        </p:nvSpPr>
        <p:spPr>
          <a:xfrm>
            <a:off x="307528" y="1718095"/>
            <a:ext cx="8025441" cy="5139905"/>
          </a:xfrm>
        </p:spPr>
        <p:txBody>
          <a:bodyPr>
            <a:noAutofit/>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Most common primary malignant brain tumor in adults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Derives from astrocytes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Occurs in cerebral cortex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Butterfly appearance on MRI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Tumor spanning corpus callosum</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Rapidly progressive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Usually fatal &lt; 1 year • Half of patients &gt; 65 years old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Older age = worse prognosis</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Graphical user interface, text, application&#10;&#10;Description automatically generated">
            <a:extLst>
              <a:ext uri="{FF2B5EF4-FFF2-40B4-BE49-F238E27FC236}">
                <a16:creationId xmlns:a16="http://schemas.microsoft.com/office/drawing/2014/main" id="{2CB0B323-A21B-406A-95C8-C44461978BB2}"/>
              </a:ext>
            </a:extLst>
          </p:cNvPr>
          <p:cNvPicPr>
            <a:picLocks noChangeAspect="1"/>
          </p:cNvPicPr>
          <p:nvPr/>
        </p:nvPicPr>
        <p:blipFill rotWithShape="1">
          <a:blip r:embed="rId2"/>
          <a:srcRect l="64089" t="25637" r="13156" b="24522"/>
          <a:stretch/>
        </p:blipFill>
        <p:spPr>
          <a:xfrm>
            <a:off x="8509713" y="1718095"/>
            <a:ext cx="3682287" cy="4506751"/>
          </a:xfrm>
          <a:prstGeom prst="rect">
            <a:avLst/>
          </a:prstGeom>
        </p:spPr>
      </p:pic>
    </p:spTree>
    <p:extLst>
      <p:ext uri="{BB962C8B-B14F-4D97-AF65-F5344CB8AC3E}">
        <p14:creationId xmlns:p14="http://schemas.microsoft.com/office/powerpoint/2010/main" val="606903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CDAB-C1C5-3FEB-CC8E-7B4DC42B53C2}"/>
              </a:ext>
            </a:extLst>
          </p:cNvPr>
          <p:cNvSpPr>
            <a:spLocks noGrp="1"/>
          </p:cNvSpPr>
          <p:nvPr>
            <p:ph type="title"/>
          </p:nvPr>
        </p:nvSpPr>
        <p:spPr/>
        <p:txBody>
          <a:bodyPr/>
          <a:lstStyle/>
          <a:p>
            <a:r>
              <a:rPr lang="en-US" dirty="0"/>
              <a:t>Clinical evaluation</a:t>
            </a:r>
          </a:p>
        </p:txBody>
      </p:sp>
      <p:sp>
        <p:nvSpPr>
          <p:cNvPr id="3" name="Content Placeholder 2">
            <a:extLst>
              <a:ext uri="{FF2B5EF4-FFF2-40B4-BE49-F238E27FC236}">
                <a16:creationId xmlns:a16="http://schemas.microsoft.com/office/drawing/2014/main" id="{3C82CC0F-ECB3-4585-4AD9-6424EDEC0C0E}"/>
              </a:ext>
            </a:extLst>
          </p:cNvPr>
          <p:cNvSpPr>
            <a:spLocks noGrp="1"/>
          </p:cNvSpPr>
          <p:nvPr>
            <p:ph idx="1"/>
          </p:nvPr>
        </p:nvSpPr>
        <p:spPr/>
        <p:txBody>
          <a:bodyPr>
            <a:normAutofit/>
          </a:bodyPr>
          <a:lstStyle/>
          <a:p>
            <a:r>
              <a:rPr lang="en-US" dirty="0"/>
              <a:t>Obtain a thorough patient history and neurological examination.</a:t>
            </a:r>
          </a:p>
          <a:p>
            <a:r>
              <a:rPr lang="en-US" dirty="0"/>
              <a:t>Suspect a brain tumor in patients with clinical features including:</a:t>
            </a:r>
          </a:p>
          <a:p>
            <a:pPr marL="0" indent="0">
              <a:buNone/>
            </a:pPr>
            <a:r>
              <a:rPr lang="en-US" dirty="0">
                <a:solidFill>
                  <a:srgbClr val="FF0000"/>
                </a:solidFill>
              </a:rPr>
              <a:t>-Headaches</a:t>
            </a:r>
            <a:r>
              <a:rPr lang="en-US" dirty="0"/>
              <a:t> (especially with headache red flags):</a:t>
            </a:r>
          </a:p>
          <a:p>
            <a:pPr marL="514350" indent="-514350">
              <a:buFont typeface="+mj-lt"/>
              <a:buAutoNum type="arabicPeriod"/>
            </a:pPr>
            <a:r>
              <a:rPr lang="en-US" dirty="0"/>
              <a:t>Recurrent vomiting</a:t>
            </a:r>
          </a:p>
          <a:p>
            <a:pPr marL="514350" indent="-514350">
              <a:buFont typeface="+mj-lt"/>
              <a:buAutoNum type="arabicPeriod"/>
            </a:pPr>
            <a:r>
              <a:rPr lang="en-US" dirty="0"/>
              <a:t>Change in sensorium(Level of consciousness) </a:t>
            </a:r>
          </a:p>
          <a:p>
            <a:pPr marL="514350" indent="-514350">
              <a:buFont typeface="+mj-lt"/>
              <a:buAutoNum type="arabicPeriod"/>
            </a:pPr>
            <a:r>
              <a:rPr lang="en-US" dirty="0"/>
              <a:t>Other signs of elevated intracranial pressure (ICP), e.g., </a:t>
            </a:r>
            <a:r>
              <a:rPr lang="en-US" dirty="0">
                <a:solidFill>
                  <a:srgbClr val="FF0000"/>
                </a:solidFill>
              </a:rPr>
              <a:t>papilledema</a:t>
            </a:r>
          </a:p>
          <a:p>
            <a:pPr marL="514350" indent="-514350">
              <a:buFont typeface="+mj-lt"/>
              <a:buAutoNum type="arabicPeriod"/>
            </a:pPr>
            <a:r>
              <a:rPr lang="en-US" dirty="0"/>
              <a:t>New onset seizures </a:t>
            </a:r>
          </a:p>
          <a:p>
            <a:pPr marL="514350" indent="-514350">
              <a:buFont typeface="+mj-lt"/>
              <a:buAutoNum type="arabicPeriod"/>
            </a:pPr>
            <a:r>
              <a:rPr lang="en-US" dirty="0"/>
              <a:t>Focal neurological deficits depending on tumor location, e.g., sensory deficits or focal motor weakness</a:t>
            </a:r>
          </a:p>
          <a:p>
            <a:pPr marL="514350" indent="-514350">
              <a:buFont typeface="+mj-lt"/>
              <a:buAutoNum type="arabicPeriod"/>
            </a:pPr>
            <a:r>
              <a:rPr lang="en-US" dirty="0"/>
              <a:t>Cognitive, behavioral, and personality changes</a:t>
            </a:r>
          </a:p>
        </p:txBody>
      </p:sp>
    </p:spTree>
    <p:extLst>
      <p:ext uri="{BB962C8B-B14F-4D97-AF65-F5344CB8AC3E}">
        <p14:creationId xmlns:p14="http://schemas.microsoft.com/office/powerpoint/2010/main" val="263945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82993" y="995683"/>
            <a:ext cx="3845560" cy="918210"/>
          </a:xfrm>
        </p:spPr>
        <p:txBody>
          <a:bodyPr>
            <a:normAutofit/>
          </a:bodyPr>
          <a:lstStyle/>
          <a:p>
            <a:r>
              <a:rPr lang="en-US" altLang="ar-JO" sz="3600" dirty="0" err="1">
                <a:solidFill>
                  <a:schemeClr val="tx1"/>
                </a:solidFill>
                <a:sym typeface="+mn-ea"/>
              </a:rPr>
              <a:t>Pseudopalisading</a:t>
            </a:r>
            <a:endParaRPr lang="en-US" sz="3600" dirty="0">
              <a:solidFill>
                <a:schemeClr val="tx1"/>
              </a:solidFill>
            </a:endParaRPr>
          </a:p>
        </p:txBody>
      </p:sp>
      <p:pic>
        <p:nvPicPr>
          <p:cNvPr id="5" name="Content Placeholder 4" descr="Pseudo"/>
          <p:cNvPicPr>
            <a:picLocks noGrp="1" noChangeAspect="1"/>
          </p:cNvPicPr>
          <p:nvPr>
            <p:ph sz="half" idx="2"/>
          </p:nvPr>
        </p:nvPicPr>
        <p:blipFill>
          <a:blip r:embed="rId2"/>
          <a:stretch>
            <a:fillRect/>
          </a:stretch>
        </p:blipFill>
        <p:spPr>
          <a:xfrm>
            <a:off x="1" y="1691005"/>
            <a:ext cx="6011545" cy="5071110"/>
          </a:xfrm>
          <a:prstGeom prst="rect">
            <a:avLst/>
          </a:prstGeom>
        </p:spPr>
      </p:pic>
      <p:pic>
        <p:nvPicPr>
          <p:cNvPr id="7" name="Content Placeholder 6" descr="Butterfly"/>
          <p:cNvPicPr>
            <a:picLocks noGrp="1" noChangeAspect="1"/>
          </p:cNvPicPr>
          <p:nvPr>
            <p:ph sz="quarter" idx="13"/>
          </p:nvPr>
        </p:nvPicPr>
        <p:blipFill>
          <a:blip r:embed="rId3"/>
          <a:stretch>
            <a:fillRect/>
          </a:stretch>
        </p:blipFill>
        <p:spPr>
          <a:xfrm>
            <a:off x="6323162" y="1691005"/>
            <a:ext cx="5650302" cy="5166995"/>
          </a:xfrm>
          <a:prstGeom prst="rect">
            <a:avLst/>
          </a:prstGeom>
        </p:spPr>
      </p:pic>
      <p:sp>
        <p:nvSpPr>
          <p:cNvPr id="9" name="Text Box 8"/>
          <p:cNvSpPr txBox="1"/>
          <p:nvPr/>
        </p:nvSpPr>
        <p:spPr>
          <a:xfrm>
            <a:off x="7094538" y="995683"/>
            <a:ext cx="4782820" cy="707886"/>
          </a:xfrm>
          <a:prstGeom prst="rect">
            <a:avLst/>
          </a:prstGeom>
          <a:noFill/>
        </p:spPr>
        <p:txBody>
          <a:bodyPr wrap="square" rtlCol="0">
            <a:spAutoFit/>
          </a:bodyPr>
          <a:lstStyle/>
          <a:p>
            <a:r>
              <a:rPr lang="en-US" altLang="ar-JO" sz="4000" dirty="0">
                <a:sym typeface="+mn-ea"/>
              </a:rPr>
              <a:t>butterfly </a:t>
            </a:r>
            <a:r>
              <a:rPr lang="en-US" altLang="ar-JO" sz="4000" dirty="0" err="1">
                <a:sym typeface="+mn-ea"/>
              </a:rPr>
              <a:t>glioma</a:t>
            </a:r>
            <a:endParaRPr lang="en-US" sz="4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375" y="316302"/>
            <a:ext cx="5380157" cy="984850"/>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a:t>
            </a:r>
            <a:endParaRPr lang="en-US" dirty="0"/>
          </a:p>
        </p:txBody>
      </p:sp>
      <p:sp>
        <p:nvSpPr>
          <p:cNvPr id="3" name="Content Placeholder 2"/>
          <p:cNvSpPr>
            <a:spLocks noGrp="1"/>
          </p:cNvSpPr>
          <p:nvPr>
            <p:ph sz="half" idx="2"/>
          </p:nvPr>
        </p:nvSpPr>
        <p:spPr>
          <a:xfrm>
            <a:off x="838201" y="1825627"/>
            <a:ext cx="10516235" cy="4351655"/>
          </a:xfrm>
        </p:spPr>
        <p:txBody>
          <a:bodyPr vert="horz" lIns="91440" tIns="45720" rIns="91440" bIns="45720" rtlCol="0" anchor="ctr">
            <a:noAutofit/>
          </a:bodyPr>
          <a:lstStyle/>
          <a:p>
            <a:r>
              <a:rPr lang="en-US" sz="2800" dirty="0"/>
              <a:t>Diagnosis : Neurologic exam , imaging test , biopsy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Surgical resection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Neoadjuvant (pre-surgery)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err="1">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Temozolomide</a:t>
            </a:r>
            <a:endPar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Oral alkylating agent</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Given daily during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Followed by post-radiation cycles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492" y="-156712"/>
            <a:ext cx="6800489" cy="1200510"/>
          </a:xfrm>
        </p:spPr>
        <p:txBody>
          <a:bodyPr>
            <a:normAutofit/>
          </a:bodyPr>
          <a:lstStyle/>
          <a:p>
            <a:r>
              <a:rPr lang="en-US" dirty="0">
                <a:sym typeface="+mn-ea"/>
              </a:rPr>
              <a:t>Meningioma </a:t>
            </a:r>
            <a:endParaRPr lang="en-US" dirty="0"/>
          </a:p>
        </p:txBody>
      </p:sp>
      <p:sp>
        <p:nvSpPr>
          <p:cNvPr id="4" name="TextBox 3">
            <a:extLst>
              <a:ext uri="{FF2B5EF4-FFF2-40B4-BE49-F238E27FC236}">
                <a16:creationId xmlns:a16="http://schemas.microsoft.com/office/drawing/2014/main" id="{6612F9FE-8E84-41A8-889E-6B0072C92BCD}"/>
              </a:ext>
            </a:extLst>
          </p:cNvPr>
          <p:cNvSpPr txBox="1"/>
          <p:nvPr/>
        </p:nvSpPr>
        <p:spPr>
          <a:xfrm>
            <a:off x="166778" y="1043798"/>
            <a:ext cx="1180093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cap="small" dirty="0">
                <a:solidFill>
                  <a:prstClr val="black"/>
                </a:solidFill>
              </a:rPr>
              <a:t>A meningioma is a tumor that arises from the meninges (the membranes that surround your brain and spinal cord). Although not technically a brain tumor, it is included in this category because it may compress or squeeze the adjacent brain, nerves and vessels. </a:t>
            </a:r>
            <a:endParaRPr lang="en-US" sz="2800" dirty="0">
              <a:solidFill>
                <a:prstClr val="black"/>
              </a:solidFill>
            </a:endParaRPr>
          </a:p>
          <a:p>
            <a:r>
              <a:rPr lang="en-US" sz="3200" dirty="0">
                <a:solidFill>
                  <a:prstClr val="black"/>
                </a:solidFill>
              </a:rPr>
              <a:t>• Second most common brain tumor in adults</a:t>
            </a:r>
            <a:endParaRPr lang="en-US" dirty="0">
              <a:solidFill>
                <a:prstClr val="black"/>
              </a:solidFill>
            </a:endParaRPr>
          </a:p>
          <a:p>
            <a:r>
              <a:rPr lang="en-US" sz="3200" dirty="0">
                <a:solidFill>
                  <a:prstClr val="black"/>
                </a:solidFill>
              </a:rPr>
              <a:t> • From arachnoid cells </a:t>
            </a:r>
          </a:p>
          <a:p>
            <a:r>
              <a:rPr lang="en-US" sz="3200" dirty="0">
                <a:solidFill>
                  <a:prstClr val="black"/>
                </a:solidFill>
              </a:rPr>
              <a:t>• Forms along dura </a:t>
            </a:r>
          </a:p>
          <a:p>
            <a:r>
              <a:rPr lang="en-US" sz="3200" dirty="0">
                <a:solidFill>
                  <a:prstClr val="black"/>
                </a:solidFill>
              </a:rPr>
              <a:t>• “Extra-axial” - external to brain </a:t>
            </a:r>
          </a:p>
          <a:p>
            <a:r>
              <a:rPr lang="en-US" sz="3200" dirty="0">
                <a:solidFill>
                  <a:prstClr val="black"/>
                </a:solidFill>
              </a:rPr>
              <a:t>• Can have </a:t>
            </a:r>
            <a:r>
              <a:rPr lang="en-US" sz="3200" dirty="0" err="1">
                <a:solidFill>
                  <a:prstClr val="black"/>
                </a:solidFill>
              </a:rPr>
              <a:t>dural</a:t>
            </a:r>
            <a:r>
              <a:rPr lang="en-US" sz="3200" dirty="0">
                <a:solidFill>
                  <a:prstClr val="black"/>
                </a:solidFill>
              </a:rPr>
              <a:t> attachment ("tail")</a:t>
            </a:r>
          </a:p>
          <a:p>
            <a:r>
              <a:rPr lang="en-US" sz="3200" dirty="0">
                <a:solidFill>
                  <a:prstClr val="black"/>
                </a:solidFill>
              </a:rPr>
              <a:t> • Usually benign (no metastasis) and </a:t>
            </a:r>
            <a:r>
              <a:rPr lang="en-US" sz="3200" dirty="0" err="1">
                <a:solidFill>
                  <a:prstClr val="black"/>
                </a:solidFill>
              </a:rPr>
              <a:t>resectable</a:t>
            </a:r>
            <a:endParaRPr lang="en-US" sz="3200" dirty="0">
              <a:solidFill>
                <a:prstClr val="black"/>
              </a:solidFill>
            </a:endParaRPr>
          </a:p>
          <a:p>
            <a:r>
              <a:rPr lang="en-US" sz="3200" dirty="0">
                <a:solidFill>
                  <a:prstClr val="black"/>
                </a:solidFill>
              </a:rPr>
              <a:t> • Treatment: observation or surgical resection</a:t>
            </a:r>
          </a:p>
        </p:txBody>
      </p:sp>
    </p:spTree>
    <p:extLst>
      <p:ext uri="{BB962C8B-B14F-4D97-AF65-F5344CB8AC3E}">
        <p14:creationId xmlns:p14="http://schemas.microsoft.com/office/powerpoint/2010/main" val="2954215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182" y="736979"/>
            <a:ext cx="11150221" cy="4062651"/>
          </a:xfrm>
          <a:prstGeom prst="rect">
            <a:avLst/>
          </a:prstGeom>
          <a:noFill/>
        </p:spPr>
        <p:txBody>
          <a:bodyPr wrap="square" rtlCol="1">
            <a:spAutoFit/>
          </a:bodyPr>
          <a:lstStyle/>
          <a:p>
            <a:pPr marL="285750" indent="-285750">
              <a:buFont typeface="Arial" pitchFamily="34" charset="0"/>
              <a:buChar char="•"/>
            </a:pPr>
            <a:r>
              <a:rPr lang="en-GB" sz="2400" dirty="0">
                <a:solidFill>
                  <a:prstClr val="black"/>
                </a:solidFill>
              </a:rPr>
              <a:t>GBM</a:t>
            </a:r>
            <a:r>
              <a:rPr lang="en-GB" sz="2400" i="1" dirty="0">
                <a:solidFill>
                  <a:prstClr val="black"/>
                </a:solidFill>
              </a:rPr>
              <a:t> </a:t>
            </a:r>
            <a:r>
              <a:rPr lang="en-GB" sz="2400" dirty="0">
                <a:solidFill>
                  <a:prstClr val="black"/>
                </a:solidFill>
              </a:rPr>
              <a:t>: Grade 4 </a:t>
            </a:r>
          </a:p>
          <a:p>
            <a:pPr marL="285750" indent="-285750">
              <a:buFont typeface="Arial" pitchFamily="34" charset="0"/>
              <a:buChar char="•"/>
            </a:pPr>
            <a:r>
              <a:rPr lang="en-GB" sz="2400" dirty="0">
                <a:solidFill>
                  <a:prstClr val="black"/>
                </a:solidFill>
              </a:rPr>
              <a:t> highly vascularized , necrotic  because  of high mitotic index ,so blood supply isn’t enough for all the cells .</a:t>
            </a:r>
          </a:p>
          <a:p>
            <a:endParaRPr lang="en-GB" sz="2400" dirty="0">
              <a:solidFill>
                <a:prstClr val="black"/>
              </a:solidFill>
            </a:endParaRPr>
          </a:p>
          <a:p>
            <a:pPr marL="285750" indent="-285750">
              <a:buFont typeface="Arial" pitchFamily="34" charset="0"/>
              <a:buChar char="•"/>
            </a:pPr>
            <a:r>
              <a:rPr lang="en-GB" sz="2400" dirty="0">
                <a:solidFill>
                  <a:prstClr val="black"/>
                </a:solidFill>
              </a:rPr>
              <a:t>On MRI ring enhancing lesion .</a:t>
            </a:r>
          </a:p>
          <a:p>
            <a:pPr marL="285750" indent="-285750">
              <a:buFont typeface="Arial" pitchFamily="34" charset="0"/>
              <a:buChar char="•"/>
            </a:pPr>
            <a:r>
              <a:rPr lang="en-GB" sz="2400" dirty="0">
                <a:solidFill>
                  <a:prstClr val="black"/>
                </a:solidFill>
              </a:rPr>
              <a:t>Buttery appearance on MRI  ( only occur late </a:t>
            </a:r>
          </a:p>
          <a:p>
            <a:pPr marL="285750" indent="-285750">
              <a:buFont typeface="Arial" pitchFamily="34" charset="0"/>
              <a:buChar char="•"/>
            </a:pPr>
            <a:r>
              <a:rPr lang="en-GB" sz="2400" dirty="0">
                <a:solidFill>
                  <a:prstClr val="black"/>
                </a:solidFill>
              </a:rPr>
              <a:t>Gliomas are infiltrate with axons </a:t>
            </a:r>
          </a:p>
          <a:p>
            <a:pPr marL="285750" indent="-285750">
              <a:buFont typeface="Arial" pitchFamily="34" charset="0"/>
              <a:buChar char="•"/>
            </a:pPr>
            <a:r>
              <a:rPr lang="en-GB" sz="2400" dirty="0">
                <a:solidFill>
                  <a:prstClr val="black"/>
                </a:solidFill>
              </a:rPr>
              <a:t>Corpus  callosum connect right with left hemisphere</a:t>
            </a:r>
          </a:p>
          <a:p>
            <a:pPr marL="285750" indent="-285750">
              <a:buFont typeface="Arial" pitchFamily="34" charset="0"/>
              <a:buChar char="•"/>
            </a:pPr>
            <a:r>
              <a:rPr lang="en-GB" sz="2400" dirty="0">
                <a:solidFill>
                  <a:prstClr val="black"/>
                </a:solidFill>
              </a:rPr>
              <a:t>Hallmark for GBM IS on MRI is ring enhancement</a:t>
            </a:r>
          </a:p>
          <a:p>
            <a:pPr marL="285750" indent="-285750">
              <a:buFont typeface="Arial" pitchFamily="34" charset="0"/>
              <a:buChar char="•"/>
            </a:pPr>
            <a:r>
              <a:rPr lang="en-GB" sz="2400" dirty="0">
                <a:solidFill>
                  <a:prstClr val="black"/>
                </a:solidFill>
              </a:rPr>
              <a:t>The gold standard modality for brain tumours is MRI</a:t>
            </a:r>
          </a:p>
          <a:p>
            <a:pPr marL="285750" indent="-285750">
              <a:buFont typeface="Arial" pitchFamily="34" charset="0"/>
              <a:buChar char="•"/>
            </a:pPr>
            <a:endParaRPr lang="ar-JO" dirty="0">
              <a:solidFill>
                <a:prstClr val="black"/>
              </a:solidFill>
            </a:endParaRPr>
          </a:p>
        </p:txBody>
      </p:sp>
    </p:spTree>
    <p:extLst>
      <p:ext uri="{BB962C8B-B14F-4D97-AF65-F5344CB8AC3E}">
        <p14:creationId xmlns:p14="http://schemas.microsoft.com/office/powerpoint/2010/main" val="48479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F7A2-12A0-4A6C-9949-AA5D85989C44}"/>
              </a:ext>
            </a:extLst>
          </p:cNvPr>
          <p:cNvSpPr>
            <a:spLocks noGrp="1"/>
          </p:cNvSpPr>
          <p:nvPr>
            <p:ph type="title"/>
          </p:nvPr>
        </p:nvSpPr>
        <p:spPr>
          <a:xfrm>
            <a:off x="2418121" y="531964"/>
            <a:ext cx="6383547" cy="900021"/>
          </a:xfrm>
        </p:spPr>
        <p:txBody>
          <a:bodyPr>
            <a:no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meningioma</a:t>
            </a:r>
            <a:endParaRPr lang="en-US" dirty="0"/>
          </a:p>
        </p:txBody>
      </p:sp>
      <p:sp>
        <p:nvSpPr>
          <p:cNvPr id="14" name="TextBox 13">
            <a:extLst>
              <a:ext uri="{FF2B5EF4-FFF2-40B4-BE49-F238E27FC236}">
                <a16:creationId xmlns:a16="http://schemas.microsoft.com/office/drawing/2014/main" id="{E571A6EE-681F-40A5-B551-374E9EDBD7A1}"/>
              </a:ext>
            </a:extLst>
          </p:cNvPr>
          <p:cNvSpPr txBox="1"/>
          <p:nvPr/>
        </p:nvSpPr>
        <p:spPr>
          <a:xfrm>
            <a:off x="506083" y="1765540"/>
            <a:ext cx="110791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prstClr val="black"/>
                </a:solidFill>
              </a:rPr>
              <a:t>• Often asymptomatic, typically benign </a:t>
            </a:r>
          </a:p>
          <a:p>
            <a:r>
              <a:rPr lang="en-US" sz="3200" dirty="0">
                <a:solidFill>
                  <a:prstClr val="black"/>
                </a:solidFill>
              </a:rPr>
              <a:t>• Tissue compression can cause focal defects or seizures </a:t>
            </a:r>
          </a:p>
          <a:p>
            <a:r>
              <a:rPr lang="en-US" sz="3200" dirty="0">
                <a:solidFill>
                  <a:prstClr val="black"/>
                </a:solidFill>
              </a:rPr>
              <a:t>• Classically affects female more than males</a:t>
            </a:r>
          </a:p>
          <a:p>
            <a:r>
              <a:rPr lang="en-US" sz="3200" dirty="0">
                <a:solidFill>
                  <a:prstClr val="black"/>
                </a:solidFill>
              </a:rPr>
              <a:t>     • Expresses estrogen receptors</a:t>
            </a:r>
          </a:p>
          <a:p>
            <a:r>
              <a:rPr lang="en-US" sz="3200" dirty="0">
                <a:solidFill>
                  <a:prstClr val="black"/>
                </a:solidFill>
              </a:rPr>
              <a:t> • Prior radiation to head is risk factor </a:t>
            </a:r>
          </a:p>
          <a:p>
            <a:r>
              <a:rPr lang="en-US" sz="3200" dirty="0">
                <a:solidFill>
                  <a:prstClr val="black"/>
                </a:solidFill>
              </a:rPr>
              <a:t>     • Childhood malignancies </a:t>
            </a:r>
          </a:p>
          <a:p>
            <a:r>
              <a:rPr lang="en-US" sz="3200" dirty="0">
                <a:solidFill>
                  <a:prstClr val="black"/>
                </a:solidFill>
              </a:rPr>
              <a:t>     • Latency period ~20 years</a:t>
            </a:r>
          </a:p>
        </p:txBody>
      </p:sp>
    </p:spTree>
    <p:extLst>
      <p:ext uri="{BB962C8B-B14F-4D97-AF65-F5344CB8AC3E}">
        <p14:creationId xmlns:p14="http://schemas.microsoft.com/office/powerpoint/2010/main" val="3575966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mn-ea"/>
              </a:rPr>
              <a:t>Meningioma </a:t>
            </a:r>
            <a:endParaRPr lang="en-US" dirty="0"/>
          </a:p>
        </p:txBody>
      </p:sp>
      <p:sp>
        <p:nvSpPr>
          <p:cNvPr id="3" name="Content Placeholder 2"/>
          <p:cNvSpPr>
            <a:spLocks noGrp="1"/>
          </p:cNvSpPr>
          <p:nvPr>
            <p:ph sz="half" idx="2"/>
          </p:nvPr>
        </p:nvSpPr>
        <p:spPr>
          <a:xfrm>
            <a:off x="710092" y="2278810"/>
            <a:ext cx="5868837" cy="3124201"/>
          </a:xfrm>
        </p:spPr>
        <p:txBody>
          <a:bodyPr vert="horz" lIns="91440" tIns="45720" rIns="91440" bIns="45720" rtlCol="0" anchor="ctr">
            <a:noAutofit/>
          </a:bodyPr>
          <a:lstStyle/>
          <a:p>
            <a:pPr marL="0" indent="0">
              <a:buNone/>
            </a:pPr>
            <a:r>
              <a:rPr lang="en-US" sz="3200" dirty="0"/>
              <a:t>Histology:</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Psammoma bodies (laminated calcifications)</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Spindle cells concentrically arranged in whorled pattern.</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psamoma"/>
          <p:cNvPicPr>
            <a:picLocks noGrp="1" noChangeAspect="1"/>
          </p:cNvPicPr>
          <p:nvPr>
            <p:ph sz="quarter" idx="13"/>
          </p:nvPr>
        </p:nvPicPr>
        <p:blipFill>
          <a:blip r:embed="rId2"/>
          <a:stretch>
            <a:fillRect/>
          </a:stretch>
        </p:blipFill>
        <p:spPr>
          <a:xfrm>
            <a:off x="7712014" y="2084858"/>
            <a:ext cx="3999947" cy="2996100"/>
          </a:xfrm>
          <a:prstGeom prst="rect">
            <a:avLst/>
          </a:prstGeom>
        </p:spPr>
      </p:pic>
    </p:spTree>
    <p:extLst>
      <p:ext uri="{BB962C8B-B14F-4D97-AF65-F5344CB8AC3E}">
        <p14:creationId xmlns:p14="http://schemas.microsoft.com/office/powerpoint/2010/main" val="2288559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92347" y="-146649"/>
            <a:ext cx="10972800" cy="1600200"/>
          </a:xfrm>
        </p:spPr>
        <p:txBody>
          <a:bodyPr/>
          <a:lstStyle/>
          <a:p>
            <a:r>
              <a:rPr lang="en-US" dirty="0">
                <a:sym typeface="+mn-ea"/>
              </a:rPr>
              <a:t>Meningioma </a:t>
            </a:r>
            <a:endParaRPr lang="en-US" dirty="0"/>
          </a:p>
        </p:txBody>
      </p:sp>
      <p:sp>
        <p:nvSpPr>
          <p:cNvPr id="7" name="Content Placeholder 6"/>
          <p:cNvSpPr>
            <a:spLocks noGrp="1"/>
          </p:cNvSpPr>
          <p:nvPr>
            <p:ph sz="quarter" idx="13"/>
          </p:nvPr>
        </p:nvSpPr>
        <p:spPr>
          <a:xfrm>
            <a:off x="35537" y="1018922"/>
            <a:ext cx="6113731" cy="5292426"/>
          </a:xfrm>
        </p:spPr>
        <p:txBody>
          <a:bodyPr>
            <a:normAutofit fontScale="92500" lnSpcReduction="20000"/>
          </a:bodyPr>
          <a:lstStyle/>
          <a:p>
            <a:r>
              <a:rPr lang="en-US" sz="2800" b="1" dirty="0"/>
              <a:t>CT scan :</a:t>
            </a:r>
            <a:endParaRPr lang="en-US" sz="2800" b="1"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sym typeface="+mn-ea"/>
              </a:rPr>
              <a:t>Extra-axial ( external to brain parenchyma ) so can attach to dura and have this ” tail” of thickened dura from the meningioma cells.</a:t>
            </a:r>
            <a:endParaRPr lang="en-GB" sz="2800" dirty="0">
              <a:sym typeface="+mn-ea"/>
            </a:endParaRPr>
          </a:p>
          <a:p>
            <a:endParaRPr lang="en-GB" sz="2800" dirty="0">
              <a:sym typeface="+mn-ea"/>
            </a:endParaRPr>
          </a:p>
          <a:p>
            <a:r>
              <a:rPr lang="en-GB" sz="2800" b="1" dirty="0">
                <a:sym typeface="+mn-ea"/>
              </a:rPr>
              <a:t>Digital Subtraction Angiography (DSA):</a:t>
            </a:r>
            <a:r>
              <a:rPr lang="en-GB" sz="2800" dirty="0">
                <a:sym typeface="+mn-ea"/>
              </a:rPr>
              <a:t>
Bone is subtracted
“Mother-in-law sign” → contrast leaks into </a:t>
            </a:r>
            <a:r>
              <a:rPr lang="en-GB" sz="2800" dirty="0" err="1">
                <a:sym typeface="+mn-ea"/>
              </a:rPr>
              <a:t>tumor</a:t>
            </a:r>
            <a:r>
              <a:rPr lang="en-GB" sz="2800" dirty="0">
                <a:sym typeface="+mn-ea"/>
              </a:rPr>
              <a:t>, appears early and fades late
Useful for preoperative vascular assessment</a:t>
            </a:r>
            <a:endParaRPr lang="en-US" sz="2800" dirty="0"/>
          </a:p>
        </p:txBody>
      </p:sp>
      <p:pic>
        <p:nvPicPr>
          <p:cNvPr id="8" name="Content Placeholder 4" descr="meningioma ct">
            <a:extLst>
              <a:ext uri="{FF2B5EF4-FFF2-40B4-BE49-F238E27FC236}">
                <a16:creationId xmlns:a16="http://schemas.microsoft.com/office/drawing/2014/main" id="{67C326C6-4E68-FFFD-9B89-57828DB1966B}"/>
              </a:ext>
            </a:extLst>
          </p:cNvPr>
          <p:cNvPicPr>
            <a:picLocks noChangeAspect="1"/>
          </p:cNvPicPr>
          <p:nvPr/>
        </p:nvPicPr>
        <p:blipFill>
          <a:blip r:embed="rId2"/>
          <a:stretch>
            <a:fillRect/>
          </a:stretch>
        </p:blipFill>
        <p:spPr>
          <a:xfrm>
            <a:off x="7292997" y="1319840"/>
            <a:ext cx="4334384" cy="4675517"/>
          </a:xfrm>
          <a:prstGeom prst="rect">
            <a:avLst/>
          </a:prstGeom>
        </p:spPr>
      </p:pic>
    </p:spTree>
    <p:extLst>
      <p:ext uri="{BB962C8B-B14F-4D97-AF65-F5344CB8AC3E}">
        <p14:creationId xmlns:p14="http://schemas.microsoft.com/office/powerpoint/2010/main" val="213402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922" y="92015"/>
            <a:ext cx="9905999" cy="1905000"/>
          </a:xfrm>
        </p:spPr>
        <p:txBody>
          <a:bodyPr>
            <a:normAutofit/>
          </a:bodyPr>
          <a:lstStyle/>
          <a:p>
            <a:r>
              <a:rPr lang="en-US" dirty="0">
                <a:sym typeface="+mn-ea"/>
              </a:rPr>
              <a:t>Meningioma </a:t>
            </a:r>
            <a:br>
              <a:rPr lang="en-US" dirty="0"/>
            </a:br>
            <a:endParaRPr lang="en-US" dirty="0"/>
          </a:p>
        </p:txBody>
      </p:sp>
      <p:sp>
        <p:nvSpPr>
          <p:cNvPr id="3" name="Content Placeholder 2"/>
          <p:cNvSpPr>
            <a:spLocks noGrp="1"/>
          </p:cNvSpPr>
          <p:nvPr>
            <p:ph sz="half" idx="2"/>
          </p:nvPr>
        </p:nvSpPr>
        <p:spPr>
          <a:xfrm>
            <a:off x="-2" y="-692434"/>
            <a:ext cx="6698095" cy="6687791"/>
          </a:xfrm>
        </p:spPr>
        <p:txBody>
          <a:bodyPr vert="horz" lIns="91440" tIns="45720" rIns="91440" bIns="45720" rtlCol="0" anchor="ctr">
            <a:noAutofit/>
          </a:bodyPr>
          <a:lstStyle/>
          <a:p>
            <a:r>
              <a:rPr lang="en-US" sz="2800" dirty="0"/>
              <a:t>Characteristic of meningioma on CT scan : it appears on the outside pushing its way in, no little fingers of growth diving into the cortex because it is extra-axial.</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meningioma ct"/>
          <p:cNvPicPr>
            <a:picLocks noGrp="1" noChangeAspect="1"/>
          </p:cNvPicPr>
          <p:nvPr>
            <p:ph sz="quarter" idx="13"/>
          </p:nvPr>
        </p:nvPicPr>
        <p:blipFill>
          <a:blip r:embed="rId2"/>
          <a:stretch>
            <a:fillRect/>
          </a:stretch>
        </p:blipFill>
        <p:spPr>
          <a:xfrm>
            <a:off x="7292997" y="1319840"/>
            <a:ext cx="4334384" cy="4675517"/>
          </a:xfrm>
          <a:prstGeom prst="rect">
            <a:avLst/>
          </a:prstGeom>
        </p:spPr>
      </p:pic>
      <p:sp>
        <p:nvSpPr>
          <p:cNvPr id="6" name="TextBox 5">
            <a:extLst>
              <a:ext uri="{FF2B5EF4-FFF2-40B4-BE49-F238E27FC236}">
                <a16:creationId xmlns:a16="http://schemas.microsoft.com/office/drawing/2014/main" id="{59C51994-FE67-4BA1-D052-4C7ACF7DCBB3}"/>
              </a:ext>
            </a:extLst>
          </p:cNvPr>
          <p:cNvSpPr txBox="1"/>
          <p:nvPr/>
        </p:nvSpPr>
        <p:spPr>
          <a:xfrm>
            <a:off x="343745" y="3821251"/>
            <a:ext cx="6141982" cy="2246769"/>
          </a:xfrm>
          <a:prstGeom prst="rect">
            <a:avLst/>
          </a:prstGeom>
          <a:noFill/>
        </p:spPr>
        <p:txBody>
          <a:bodyPr wrap="square">
            <a:spAutoFit/>
          </a:bodyPr>
          <a:lstStyle/>
          <a:p>
            <a:r>
              <a:rPr lang="en-GB" sz="2800" b="1" dirty="0">
                <a:solidFill>
                  <a:prstClr val="black"/>
                </a:solidFill>
              </a:rPr>
              <a:t>With contrast:</a:t>
            </a:r>
            <a:r>
              <a:rPr lang="en-GB" sz="2800" dirty="0">
                <a:solidFill>
                  <a:prstClr val="black"/>
                </a:solidFill>
              </a:rPr>
              <a:t> Sagittal sinus and </a:t>
            </a:r>
            <a:r>
              <a:rPr lang="en-GB" sz="2800" dirty="0" err="1">
                <a:solidFill>
                  <a:prstClr val="black"/>
                </a:solidFill>
              </a:rPr>
              <a:t>tumor</a:t>
            </a:r>
            <a:r>
              <a:rPr lang="en-GB" sz="2800" dirty="0">
                <a:solidFill>
                  <a:prstClr val="black"/>
                </a:solidFill>
              </a:rPr>
              <a:t> enhance</a:t>
            </a:r>
          </a:p>
          <a:p>
            <a:r>
              <a:rPr lang="en-GB" sz="2800" b="1" dirty="0">
                <a:solidFill>
                  <a:prstClr val="black"/>
                </a:solidFill>
              </a:rPr>
              <a:t>Extra-axial, compressing brain parenchyma</a:t>
            </a:r>
            <a:endParaRPr lang="en-GB" sz="2800" dirty="0">
              <a:solidFill>
                <a:prstClr val="black"/>
              </a:solidFill>
            </a:endParaRPr>
          </a:p>
          <a:p>
            <a:r>
              <a:rPr lang="en-GB" sz="2800" b="1" dirty="0">
                <a:solidFill>
                  <a:prstClr val="black"/>
                </a:solidFill>
              </a:rPr>
              <a:t>May contain calcifications</a:t>
            </a:r>
            <a:endParaRPr lang="en-GB" sz="2800" dirty="0">
              <a:solidFill>
                <a:prstClr val="black"/>
              </a:solidFill>
            </a:endParaRPr>
          </a:p>
        </p:txBody>
      </p:sp>
    </p:spTree>
    <p:extLst>
      <p:ext uri="{BB962C8B-B14F-4D97-AF65-F5344CB8AC3E}">
        <p14:creationId xmlns:p14="http://schemas.microsoft.com/office/powerpoint/2010/main" val="1584111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C838-DC32-7958-B95D-AA81E9603DB1}"/>
              </a:ext>
            </a:extLst>
          </p:cNvPr>
          <p:cNvSpPr>
            <a:spLocks noGrp="1"/>
          </p:cNvSpPr>
          <p:nvPr>
            <p:ph type="title"/>
          </p:nvPr>
        </p:nvSpPr>
        <p:spPr/>
        <p:txBody>
          <a:bodyPr/>
          <a:lstStyle/>
          <a:p>
            <a:r>
              <a:rPr lang="en-GB" dirty="0"/>
              <a:t>MRI features </a:t>
            </a:r>
            <a:endParaRPr lang="en-US" dirty="0"/>
          </a:p>
        </p:txBody>
      </p:sp>
      <p:sp>
        <p:nvSpPr>
          <p:cNvPr id="4" name="Content Placeholder 3">
            <a:extLst>
              <a:ext uri="{FF2B5EF4-FFF2-40B4-BE49-F238E27FC236}">
                <a16:creationId xmlns:a16="http://schemas.microsoft.com/office/drawing/2014/main" id="{4C932115-B567-C736-FE56-8717727A520D}"/>
              </a:ext>
            </a:extLst>
          </p:cNvPr>
          <p:cNvSpPr>
            <a:spLocks noGrp="1"/>
          </p:cNvSpPr>
          <p:nvPr>
            <p:ph sz="quarter" idx="13"/>
          </p:nvPr>
        </p:nvSpPr>
        <p:spPr>
          <a:xfrm>
            <a:off x="241042" y="1930400"/>
            <a:ext cx="11273624" cy="4801263"/>
          </a:xfrm>
        </p:spPr>
        <p:txBody>
          <a:bodyPr>
            <a:normAutofit/>
          </a:bodyPr>
          <a:lstStyle/>
          <a:p>
            <a:pPr marL="0" indent="0">
              <a:buNone/>
            </a:pPr>
            <a:r>
              <a:rPr lang="en-GB" sz="2400" dirty="0"/>
              <a:t>
T1 without contrast: </a:t>
            </a:r>
            <a:r>
              <a:rPr lang="en-GB" sz="2400" dirty="0" err="1"/>
              <a:t>iso</a:t>
            </a:r>
            <a:r>
              <a:rPr lang="en-GB" sz="2400" dirty="0"/>
              <a:t>-intense
T2 without contrast: </a:t>
            </a:r>
            <a:r>
              <a:rPr lang="en-GB" sz="2400" dirty="0" err="1"/>
              <a:t>iso</a:t>
            </a:r>
            <a:r>
              <a:rPr lang="en-GB" sz="2400" dirty="0"/>
              <a:t>-intense
T1 with contrast:
Vivid enhancement
Dural tail sign → expansion of adjacent </a:t>
            </a:r>
            <a:r>
              <a:rPr lang="en-GB" sz="2400" dirty="0" err="1"/>
              <a:t>dura</a:t>
            </a:r>
            <a:r>
              <a:rPr lang="en-GB" sz="2400" dirty="0"/>
              <a:t>
Highly vascular → seen on contrast-enhanced MRI</a:t>
            </a:r>
            <a:endParaRPr lang="en-US" sz="2400" dirty="0"/>
          </a:p>
        </p:txBody>
      </p:sp>
      <p:pic>
        <p:nvPicPr>
          <p:cNvPr id="6" name="Content Placeholder 4" descr="tail">
            <a:extLst>
              <a:ext uri="{FF2B5EF4-FFF2-40B4-BE49-F238E27FC236}">
                <a16:creationId xmlns:a16="http://schemas.microsoft.com/office/drawing/2014/main" id="{D5C3018B-F835-4CED-8847-9420528E4884}"/>
              </a:ext>
            </a:extLst>
          </p:cNvPr>
          <p:cNvPicPr>
            <a:picLocks noGrp="1" noChangeAspect="1"/>
          </p:cNvPicPr>
          <p:nvPr>
            <p:ph sz="half" idx="2"/>
          </p:nvPr>
        </p:nvPicPr>
        <p:blipFill>
          <a:blip r:embed="rId2"/>
          <a:stretch>
            <a:fillRect/>
          </a:stretch>
        </p:blipFill>
        <p:spPr>
          <a:xfrm>
            <a:off x="6929707" y="670891"/>
            <a:ext cx="4955836" cy="3942522"/>
          </a:xfrm>
          <a:prstGeom prst="rect">
            <a:avLst/>
          </a:prstGeom>
        </p:spPr>
      </p:pic>
    </p:spTree>
    <p:extLst>
      <p:ext uri="{BB962C8B-B14F-4D97-AF65-F5344CB8AC3E}">
        <p14:creationId xmlns:p14="http://schemas.microsoft.com/office/powerpoint/2010/main" val="1953497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B562-2ED5-AED0-42F6-2A3AFF50BC47}"/>
              </a:ext>
            </a:extLst>
          </p:cNvPr>
          <p:cNvSpPr>
            <a:spLocks noGrp="1"/>
          </p:cNvSpPr>
          <p:nvPr>
            <p:ph type="title"/>
          </p:nvPr>
        </p:nvSpPr>
        <p:spPr/>
        <p:txBody>
          <a:bodyPr/>
          <a:lstStyle/>
          <a:p>
            <a:r>
              <a:rPr lang="en-GB" dirty="0"/>
              <a:t>Treatment </a:t>
            </a:r>
            <a:endParaRPr lang="en-US" dirty="0"/>
          </a:p>
        </p:txBody>
      </p:sp>
      <p:sp>
        <p:nvSpPr>
          <p:cNvPr id="4" name="Content Placeholder 3">
            <a:extLst>
              <a:ext uri="{FF2B5EF4-FFF2-40B4-BE49-F238E27FC236}">
                <a16:creationId xmlns:a16="http://schemas.microsoft.com/office/drawing/2014/main" id="{A88E7D5A-DB87-DAAB-8415-B2D4EB5AB0CC}"/>
              </a:ext>
            </a:extLst>
          </p:cNvPr>
          <p:cNvSpPr>
            <a:spLocks noGrp="1"/>
          </p:cNvSpPr>
          <p:nvPr>
            <p:ph sz="quarter" idx="13"/>
          </p:nvPr>
        </p:nvSpPr>
        <p:spPr>
          <a:xfrm>
            <a:off x="487680" y="1600200"/>
            <a:ext cx="10370820" cy="4526280"/>
          </a:xfrm>
        </p:spPr>
        <p:txBody>
          <a:bodyPr>
            <a:normAutofit/>
          </a:bodyPr>
          <a:lstStyle/>
          <a:p>
            <a:r>
              <a:rPr lang="en-GB" sz="3600"/>
              <a:t> </a:t>
            </a:r>
            <a:r>
              <a:rPr lang="en-GB" sz="3600" dirty="0"/>
              <a:t>: Because most </a:t>
            </a:r>
            <a:r>
              <a:rPr lang="en-GB" sz="3600" dirty="0" err="1"/>
              <a:t>meningiomas</a:t>
            </a:r>
            <a:r>
              <a:rPr lang="en-GB" sz="3600" dirty="0"/>
              <a:t> grow slowly, often without any significant signs and symptoms, they do not always require immediate treatment and may be monitored over time</a:t>
            </a:r>
            <a:endParaRPr lang="en-US" sz="3600" dirty="0"/>
          </a:p>
        </p:txBody>
      </p:sp>
    </p:spTree>
    <p:extLst>
      <p:ext uri="{BB962C8B-B14F-4D97-AF65-F5344CB8AC3E}">
        <p14:creationId xmlns:p14="http://schemas.microsoft.com/office/powerpoint/2010/main" val="1727373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B4EE-CCD3-8565-725F-FE3DCE29607E}"/>
              </a:ext>
            </a:extLst>
          </p:cNvPr>
          <p:cNvSpPr>
            <a:spLocks noGrp="1"/>
          </p:cNvSpPr>
          <p:nvPr>
            <p:ph type="title"/>
          </p:nvPr>
        </p:nvSpPr>
        <p:spPr>
          <a:xfrm>
            <a:off x="516835" y="471143"/>
            <a:ext cx="10515600" cy="933588"/>
          </a:xfrm>
        </p:spPr>
        <p:txBody>
          <a:bodyPr/>
          <a:lstStyle/>
          <a:p>
            <a:r>
              <a:rPr lang="en-US" b="1" dirty="0"/>
              <a:t>Diagnostic imaging</a:t>
            </a:r>
          </a:p>
        </p:txBody>
      </p:sp>
      <p:sp>
        <p:nvSpPr>
          <p:cNvPr id="3" name="Content Placeholder 2">
            <a:extLst>
              <a:ext uri="{FF2B5EF4-FFF2-40B4-BE49-F238E27FC236}">
                <a16:creationId xmlns:a16="http://schemas.microsoft.com/office/drawing/2014/main" id="{E21F3B67-C1B7-9EAA-8427-D9A9CDF6DFB1}"/>
              </a:ext>
            </a:extLst>
          </p:cNvPr>
          <p:cNvSpPr>
            <a:spLocks noGrp="1"/>
          </p:cNvSpPr>
          <p:nvPr>
            <p:ph idx="1"/>
          </p:nvPr>
        </p:nvSpPr>
        <p:spPr>
          <a:xfrm>
            <a:off x="516835" y="1404730"/>
            <a:ext cx="10836965" cy="4823792"/>
          </a:xfrm>
          <a:ln>
            <a:solidFill>
              <a:schemeClr val="accent6">
                <a:lumMod val="60000"/>
                <a:lumOff val="40000"/>
              </a:schemeClr>
            </a:solidFill>
          </a:ln>
        </p:spPr>
        <p:txBody>
          <a:bodyPr>
            <a:normAutofit fontScale="47500" lnSpcReduction="20000"/>
          </a:bodyPr>
          <a:lstStyle/>
          <a:p>
            <a:pPr marL="0" indent="0">
              <a:buNone/>
            </a:pPr>
            <a:endParaRPr lang="en-US" dirty="0">
              <a:solidFill>
                <a:srgbClr val="FF0000"/>
              </a:solidFill>
            </a:endParaRPr>
          </a:p>
          <a:p>
            <a:pPr marL="0" indent="0">
              <a:buNone/>
            </a:pPr>
            <a:r>
              <a:rPr lang="en-US" sz="6200" dirty="0">
                <a:solidFill>
                  <a:schemeClr val="tx1"/>
                </a:solidFill>
              </a:rPr>
              <a:t>1)</a:t>
            </a:r>
            <a:r>
              <a:rPr lang="en-US" sz="5000" dirty="0">
                <a:solidFill>
                  <a:schemeClr val="tx1"/>
                </a:solidFill>
              </a:rPr>
              <a:t> Gadolinium-enhanced</a:t>
            </a:r>
            <a:r>
              <a:rPr lang="en-US" sz="5100" dirty="0">
                <a:solidFill>
                  <a:schemeClr val="tx1"/>
                </a:solidFill>
              </a:rPr>
              <a:t> MRI head</a:t>
            </a:r>
            <a:r>
              <a:rPr lang="en-US" sz="5100" dirty="0">
                <a:solidFill>
                  <a:srgbClr val="FF0000"/>
                </a:solidFill>
              </a:rPr>
              <a:t>: preferred because it’s the best at visualizing soft tissue structures and vascularity.</a:t>
            </a:r>
          </a:p>
          <a:p>
            <a:r>
              <a:rPr lang="en-US" sz="5400" dirty="0">
                <a:solidFill>
                  <a:srgbClr val="FF0000"/>
                </a:solidFill>
              </a:rPr>
              <a:t> gold standard to detect brain tumor is : MRI with contrast</a:t>
            </a:r>
          </a:p>
          <a:p>
            <a:r>
              <a:rPr lang="en-GB" sz="5400" dirty="0">
                <a:solidFill>
                  <a:srgbClr val="FF0000"/>
                </a:solidFill>
              </a:rPr>
              <a:t>Remember : we can use CT with or without iodine based contrast ,in MRI the T1 is the only modality o MRI that I can use contrast with it.</a:t>
            </a:r>
            <a:endParaRPr lang="en-US" sz="5400" dirty="0">
              <a:solidFill>
                <a:srgbClr val="FF0000"/>
              </a:solidFill>
            </a:endParaRPr>
          </a:p>
          <a:p>
            <a:endParaRPr lang="en-US" sz="5100" dirty="0">
              <a:solidFill>
                <a:srgbClr val="002060"/>
              </a:solidFill>
            </a:endParaRPr>
          </a:p>
          <a:p>
            <a:pPr marL="0" indent="0">
              <a:buNone/>
            </a:pPr>
            <a:r>
              <a:rPr lang="en-US" sz="7000" dirty="0"/>
              <a:t>2)</a:t>
            </a:r>
            <a:r>
              <a:rPr lang="en-US" sz="5100" dirty="0"/>
              <a:t> CT head and neck with IV contrast (iodine): if MRI is not possible.</a:t>
            </a:r>
          </a:p>
          <a:p>
            <a:pPr marL="0" indent="0">
              <a:buNone/>
            </a:pPr>
            <a:r>
              <a:rPr lang="en-US" sz="5100" dirty="0"/>
              <a:t># Contraindications of MRI : Metal( retained bullets,  prosthesis ,pace-maker )</a:t>
            </a:r>
          </a:p>
          <a:p>
            <a:pPr marL="0" indent="0">
              <a:buNone/>
            </a:pPr>
            <a:r>
              <a:rPr lang="en-US" sz="5100" dirty="0"/>
              <a:t>Relative Contra-indications: claustrophobia </a:t>
            </a:r>
          </a:p>
          <a:p>
            <a:pPr marL="0" indent="0">
              <a:buNone/>
            </a:pPr>
            <a:r>
              <a:rPr lang="en-US" sz="5100" dirty="0"/>
              <a:t>It’s advised not to do MRI in the first 4 weeks of pregnancy </a:t>
            </a:r>
          </a:p>
          <a:p>
            <a:pPr marL="0" indent="0">
              <a:buNone/>
            </a:pPr>
            <a:endParaRPr lang="en-US" sz="5100" dirty="0"/>
          </a:p>
        </p:txBody>
      </p:sp>
    </p:spTree>
    <p:extLst>
      <p:ext uri="{BB962C8B-B14F-4D97-AF65-F5344CB8AC3E}">
        <p14:creationId xmlns:p14="http://schemas.microsoft.com/office/powerpoint/2010/main" val="1205145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1870-EF48-4F1F-8112-E61E361F1445}"/>
              </a:ext>
            </a:extLst>
          </p:cNvPr>
          <p:cNvSpPr>
            <a:spLocks noGrp="1"/>
          </p:cNvSpPr>
          <p:nvPr>
            <p:ph type="title"/>
          </p:nvPr>
        </p:nvSpPr>
        <p:spPr>
          <a:xfrm>
            <a:off x="897000" y="207034"/>
            <a:ext cx="6383545" cy="754812"/>
          </a:xfrm>
        </p:spPr>
        <p:txBody>
          <a:bodyPr>
            <a:norm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Schwannoma </a:t>
            </a:r>
            <a:endParaRPr lang="en-US" dirty="0"/>
          </a:p>
        </p:txBody>
      </p:sp>
      <p:sp>
        <p:nvSpPr>
          <p:cNvPr id="7" name="Content Placeholder 6">
            <a:extLst>
              <a:ext uri="{FF2B5EF4-FFF2-40B4-BE49-F238E27FC236}">
                <a16:creationId xmlns:a16="http://schemas.microsoft.com/office/drawing/2014/main" id="{9EA10029-9694-4398-94D9-89FC71F28402}"/>
              </a:ext>
            </a:extLst>
          </p:cNvPr>
          <p:cNvSpPr>
            <a:spLocks noGrp="1"/>
          </p:cNvSpPr>
          <p:nvPr>
            <p:ph sz="half" idx="2"/>
          </p:nvPr>
        </p:nvSpPr>
        <p:spPr>
          <a:xfrm>
            <a:off x="149375" y="1433420"/>
            <a:ext cx="12108611" cy="3368616"/>
          </a:xfrm>
        </p:spPr>
        <p:txBody>
          <a:bodyPr>
            <a:noAutofit/>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third most common adult primary brain tumor</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Derives from Schwann cells of PNS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Classically at cerebellopontine angle involving both CN 7 and 8 , but can be along any periphral nerve . Often localized to CN 8 in internal acoustic meatus , leading to vestibular schwannoma that presents as:</a:t>
            </a:r>
            <a:endParaRPr lang="en-US" sz="2800" dirty="0">
              <a:solidFill>
                <a:srgbClr val="5AD0B8"/>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Cochlear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hearing loss, tinnitus </a:t>
            </a:r>
            <a:endPar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Vestibular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ataxia, rarely vertigo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Rarely compresses trigeminal (V) or facial (VII) nerves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Facial paralysis or paresthesias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Treatable with surgery for resection and radiation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2457325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A1B22F-4151-F229-6B78-5CB7B6ED4316}"/>
              </a:ext>
            </a:extLst>
          </p:cNvPr>
          <p:cNvSpPr>
            <a:spLocks noGrp="1"/>
          </p:cNvSpPr>
          <p:nvPr>
            <p:ph sz="quarter" idx="13"/>
          </p:nvPr>
        </p:nvSpPr>
        <p:spPr>
          <a:xfrm>
            <a:off x="487679" y="1600200"/>
            <a:ext cx="10934037" cy="4526280"/>
          </a:xfrm>
        </p:spPr>
        <p:txBody>
          <a:bodyPr>
            <a:normAutofit/>
          </a:bodyPr>
          <a:lstStyle/>
          <a:p>
            <a:r>
              <a:rPr lang="en-GB" sz="4800" dirty="0" err="1"/>
              <a:t>schwannomas</a:t>
            </a:r>
            <a:r>
              <a:rPr lang="en-GB" sz="4800" dirty="0"/>
              <a:t>  are typically benign tumours that occur sporadically in neurofibromatosis type2 or in an </a:t>
            </a:r>
            <a:r>
              <a:rPr lang="en-GB" sz="4800" dirty="0" err="1"/>
              <a:t>intially</a:t>
            </a:r>
            <a:r>
              <a:rPr lang="en-GB" sz="4800" dirty="0"/>
              <a:t> called </a:t>
            </a:r>
            <a:r>
              <a:rPr lang="en-GB" sz="4800" dirty="0" err="1"/>
              <a:t>schwannomatosis</a:t>
            </a:r>
            <a:r>
              <a:rPr lang="en-GB" sz="4800" dirty="0"/>
              <a:t> </a:t>
            </a:r>
            <a:endParaRPr lang="en-US" sz="4800" dirty="0"/>
          </a:p>
        </p:txBody>
      </p:sp>
    </p:spTree>
    <p:extLst>
      <p:ext uri="{BB962C8B-B14F-4D97-AF65-F5344CB8AC3E}">
        <p14:creationId xmlns:p14="http://schemas.microsoft.com/office/powerpoint/2010/main" val="1312647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12322" y="716796"/>
            <a:ext cx="4599305" cy="1325880"/>
          </a:xfrm>
        </p:spPr>
        <p:txBody>
          <a:bodyPr>
            <a:normAutofit fontScale="90000"/>
          </a:bodyPr>
          <a:lstStyle/>
          <a:p>
            <a:r>
              <a:rPr lang="en-US" sz="2220" dirty="0"/>
              <a:t>Histology : dense , hypercellular areas containing spindle cells alternating with hypocellular , myxoid areas</a:t>
            </a:r>
          </a:p>
        </p:txBody>
      </p:sp>
      <p:pic>
        <p:nvPicPr>
          <p:cNvPr id="8" name="Content Placeholder 7" descr="Schwannoma_AntoniA_1"/>
          <p:cNvPicPr>
            <a:picLocks noGrp="1" noChangeAspect="1"/>
          </p:cNvPicPr>
          <p:nvPr>
            <p:ph sz="half" idx="2"/>
          </p:nvPr>
        </p:nvPicPr>
        <p:blipFill>
          <a:blip r:embed="rId2"/>
          <a:stretch>
            <a:fillRect/>
          </a:stretch>
        </p:blipFill>
        <p:spPr>
          <a:xfrm>
            <a:off x="6197600" y="1841810"/>
            <a:ext cx="5384800" cy="4042742"/>
          </a:xfrm>
          <a:prstGeom prst="rect">
            <a:avLst/>
          </a:prstGeom>
        </p:spPr>
      </p:pic>
      <p:pic>
        <p:nvPicPr>
          <p:cNvPr id="5" name="Content Placeholder 4" descr="vestibular"/>
          <p:cNvPicPr>
            <a:picLocks noGrp="1" noChangeAspect="1"/>
          </p:cNvPicPr>
          <p:nvPr>
            <p:ph sz="quarter" idx="13"/>
          </p:nvPr>
        </p:nvPicPr>
        <p:blipFill>
          <a:blip r:embed="rId3"/>
          <a:stretch>
            <a:fillRect/>
          </a:stretch>
        </p:blipFill>
        <p:spPr>
          <a:xfrm>
            <a:off x="1086928" y="2283173"/>
            <a:ext cx="3511322" cy="3511322"/>
          </a:xfrm>
          <a:prstGeom prst="rect">
            <a:avLst/>
          </a:prstGeom>
        </p:spPr>
      </p:pic>
      <p:sp>
        <p:nvSpPr>
          <p:cNvPr id="10" name="Text Box 9"/>
          <p:cNvSpPr txBox="1"/>
          <p:nvPr/>
        </p:nvSpPr>
        <p:spPr>
          <a:xfrm>
            <a:off x="7045961" y="1195070"/>
            <a:ext cx="184731" cy="369332"/>
          </a:xfrm>
          <a:prstGeom prst="rect">
            <a:avLst/>
          </a:prstGeom>
          <a:noFill/>
        </p:spPr>
        <p:txBody>
          <a:bodyPr wrap="none" rtlCol="0">
            <a:spAutoFit/>
          </a:bodyPr>
          <a:lstStyle/>
          <a:p>
            <a:endParaRPr lang="en-US" dirty="0">
              <a:solidFill>
                <a:prstClr val="black"/>
              </a:solidFill>
            </a:endParaRPr>
          </a:p>
        </p:txBody>
      </p:sp>
      <p:sp>
        <p:nvSpPr>
          <p:cNvPr id="11" name="Text Box 10"/>
          <p:cNvSpPr txBox="1"/>
          <p:nvPr/>
        </p:nvSpPr>
        <p:spPr>
          <a:xfrm>
            <a:off x="6966585" y="938531"/>
            <a:ext cx="4104640" cy="523220"/>
          </a:xfrm>
          <a:prstGeom prst="rect">
            <a:avLst/>
          </a:prstGeom>
          <a:noFill/>
        </p:spPr>
        <p:txBody>
          <a:bodyPr wrap="square" rtlCol="0">
            <a:spAutoFit/>
          </a:bodyPr>
          <a:lstStyle/>
          <a:p>
            <a:r>
              <a:rPr lang="en-US" sz="2800" dirty="0">
                <a:solidFill>
                  <a:prstClr val="black"/>
                </a:solidFill>
                <a:sym typeface="+mn-ea"/>
              </a:rPr>
              <a:t>vestibular schwannoma</a:t>
            </a:r>
            <a:endParaRPr lang="en-US" sz="2800" dirty="0">
              <a:solidFill>
                <a:prstClr val="black"/>
              </a:solidFill>
            </a:endParaRPr>
          </a:p>
        </p:txBody>
      </p:sp>
    </p:spTree>
    <p:extLst>
      <p:ext uri="{BB962C8B-B14F-4D97-AF65-F5344CB8AC3E}">
        <p14:creationId xmlns:p14="http://schemas.microsoft.com/office/powerpoint/2010/main" val="2752847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3DD-CBE5-44E4-98DD-64E5EAB3A1AB}"/>
              </a:ext>
            </a:extLst>
          </p:cNvPr>
          <p:cNvSpPr>
            <a:spLocks noGrp="1"/>
          </p:cNvSpPr>
          <p:nvPr>
            <p:ph type="title"/>
          </p:nvPr>
        </p:nvSpPr>
        <p:spPr/>
        <p:txBody>
          <a:bodyPr/>
          <a:lstStyle/>
          <a:p>
            <a:r>
              <a:rPr lang="en-US" dirty="0"/>
              <a:t>Neurofibromatosis</a:t>
            </a:r>
            <a:r>
              <a:rPr lang="en-GB" dirty="0"/>
              <a:t> Type 2</a:t>
            </a:r>
            <a:endParaRPr lang="en-US" dirty="0"/>
          </a:p>
        </p:txBody>
      </p:sp>
      <p:sp>
        <p:nvSpPr>
          <p:cNvPr id="5" name="Content Placeholder 4">
            <a:extLst>
              <a:ext uri="{FF2B5EF4-FFF2-40B4-BE49-F238E27FC236}">
                <a16:creationId xmlns:a16="http://schemas.microsoft.com/office/drawing/2014/main" id="{EA0F8A03-9A18-548C-CB54-53C6D8402298}"/>
              </a:ext>
            </a:extLst>
          </p:cNvPr>
          <p:cNvSpPr>
            <a:spLocks noGrp="1"/>
          </p:cNvSpPr>
          <p:nvPr>
            <p:ph sz="half" idx="2"/>
          </p:nvPr>
        </p:nvSpPr>
        <p:spPr>
          <a:xfrm>
            <a:off x="0" y="1600201"/>
            <a:ext cx="11582400" cy="4525963"/>
          </a:xfrm>
        </p:spPr>
        <p:txBody>
          <a:bodyPr>
            <a:normAutofit/>
          </a:bodyPr>
          <a:lstStyle/>
          <a:p>
            <a:r>
              <a:rPr lang="en-GB" sz="2800" b="1" dirty="0"/>
              <a:t>Key Features</a:t>
            </a:r>
            <a:r>
              <a:rPr lang="en-GB" dirty="0"/>
              <a:t>
Genetic disorder → autosomal dominant
Pathognomonic: Bilateral vestibular </a:t>
            </a:r>
            <a:r>
              <a:rPr lang="en-GB" dirty="0" err="1"/>
              <a:t>schwannomas</a:t>
            </a:r>
            <a:r>
              <a:rPr lang="en-GB" dirty="0"/>
              <a:t> (almost all patients)
</a:t>
            </a:r>
            <a:r>
              <a:rPr lang="en-GB" b="1" dirty="0"/>
              <a:t>Can also develop:</a:t>
            </a:r>
            <a:r>
              <a:rPr lang="en-GB" dirty="0"/>
              <a:t>
</a:t>
            </a:r>
            <a:r>
              <a:rPr lang="en-GB" dirty="0" err="1"/>
              <a:t>Meningiomas</a:t>
            </a:r>
            <a:r>
              <a:rPr lang="en-GB" dirty="0"/>
              <a:t> (multiple)
</a:t>
            </a:r>
            <a:r>
              <a:rPr lang="en-GB" dirty="0" err="1"/>
              <a:t>Neurofibromas</a:t>
            </a:r>
            <a:r>
              <a:rPr lang="en-GB" dirty="0"/>
              <a:t>
</a:t>
            </a:r>
            <a:r>
              <a:rPr lang="en-GB" dirty="0" err="1"/>
              <a:t>Lisch</a:t>
            </a:r>
            <a:r>
              <a:rPr lang="en-GB" dirty="0"/>
              <a:t> nodules → iris hamartomas
Café-au-</a:t>
            </a:r>
            <a:r>
              <a:rPr lang="en-GB" dirty="0" err="1"/>
              <a:t>lait</a:t>
            </a:r>
            <a:r>
              <a:rPr lang="en-GB" dirty="0"/>
              <a:t> spots</a:t>
            </a:r>
            <a:endParaRPr lang="en-US" dirty="0"/>
          </a:p>
        </p:txBody>
      </p:sp>
    </p:spTree>
    <p:extLst>
      <p:ext uri="{BB962C8B-B14F-4D97-AF65-F5344CB8AC3E}">
        <p14:creationId xmlns:p14="http://schemas.microsoft.com/office/powerpoint/2010/main" val="17568078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018" y="77638"/>
            <a:ext cx="9905999" cy="1181819"/>
          </a:xfrm>
        </p:spPr>
        <p:txBody>
          <a:bodyPr/>
          <a:lstStyle/>
          <a:p>
            <a:r>
              <a:rPr lang="en-US" dirty="0"/>
              <a:t>Oligodendroglioma</a:t>
            </a:r>
          </a:p>
        </p:txBody>
      </p:sp>
      <p:pic>
        <p:nvPicPr>
          <p:cNvPr id="5" name="Content Placeholder 4" descr="egg"/>
          <p:cNvPicPr>
            <a:picLocks noGrp="1" noChangeAspect="1"/>
          </p:cNvPicPr>
          <p:nvPr>
            <p:ph sz="half" idx="2"/>
          </p:nvPr>
        </p:nvPicPr>
        <p:blipFill>
          <a:blip r:embed="rId2"/>
          <a:stretch>
            <a:fillRect/>
          </a:stretch>
        </p:blipFill>
        <p:spPr>
          <a:xfrm>
            <a:off x="8458269" y="3810000"/>
            <a:ext cx="3483713" cy="2741543"/>
          </a:xfrm>
          <a:prstGeom prst="rect">
            <a:avLst/>
          </a:prstGeom>
        </p:spPr>
      </p:pic>
      <p:sp>
        <p:nvSpPr>
          <p:cNvPr id="4" name="TextBox 3">
            <a:extLst>
              <a:ext uri="{FF2B5EF4-FFF2-40B4-BE49-F238E27FC236}">
                <a16:creationId xmlns:a16="http://schemas.microsoft.com/office/drawing/2014/main" id="{A04F104A-F287-4AA5-8127-641F83D67974}"/>
              </a:ext>
            </a:extLst>
          </p:cNvPr>
          <p:cNvSpPr txBox="1"/>
          <p:nvPr/>
        </p:nvSpPr>
        <p:spPr>
          <a:xfrm>
            <a:off x="250018" y="1259457"/>
            <a:ext cx="9126747" cy="537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prstClr val="black"/>
                </a:solidFill>
              </a:rPr>
              <a:t>• Rare, slow-growing tumors of oligodendrocytes </a:t>
            </a:r>
          </a:p>
          <a:p>
            <a:r>
              <a:rPr lang="en-US" sz="2800" dirty="0">
                <a:solidFill>
                  <a:prstClr val="black"/>
                </a:solidFill>
              </a:rPr>
              <a:t>• </a:t>
            </a:r>
            <a:r>
              <a:rPr lang="en-US" sz="2800" b="1" dirty="0">
                <a:solidFill>
                  <a:srgbClr val="90C226"/>
                </a:solidFill>
              </a:rPr>
              <a:t>Most patients 25 to 45 years old </a:t>
            </a:r>
          </a:p>
          <a:p>
            <a:r>
              <a:rPr lang="en-US" sz="2800" dirty="0">
                <a:solidFill>
                  <a:prstClr val="black"/>
                </a:solidFill>
              </a:rPr>
              <a:t>• White matter of the cerebral hemispheres </a:t>
            </a:r>
          </a:p>
          <a:p>
            <a:r>
              <a:rPr lang="en-US" sz="2800" dirty="0">
                <a:solidFill>
                  <a:prstClr val="black"/>
                </a:solidFill>
              </a:rPr>
              <a:t>• Usually in frontal lobe </a:t>
            </a:r>
          </a:p>
          <a:p>
            <a:r>
              <a:rPr lang="en-US" sz="2800" dirty="0">
                <a:solidFill>
                  <a:prstClr val="black"/>
                </a:solidFill>
              </a:rPr>
              <a:t>• Most common presenting symptom: </a:t>
            </a:r>
            <a:r>
              <a:rPr lang="en-US" sz="3200" b="1" dirty="0">
                <a:solidFill>
                  <a:srgbClr val="90C226"/>
                </a:solidFill>
              </a:rPr>
              <a:t>seizure </a:t>
            </a:r>
          </a:p>
          <a:p>
            <a:r>
              <a:rPr lang="en-US" sz="2800" dirty="0">
                <a:solidFill>
                  <a:prstClr val="black"/>
                </a:solidFill>
              </a:rPr>
              <a:t>• Contrast with glioblastoma </a:t>
            </a:r>
          </a:p>
          <a:p>
            <a:r>
              <a:rPr lang="en-US" sz="2800" dirty="0">
                <a:solidFill>
                  <a:prstClr val="black"/>
                </a:solidFill>
              </a:rPr>
              <a:t>• Older patient </a:t>
            </a:r>
          </a:p>
          <a:p>
            <a:r>
              <a:rPr lang="en-US" sz="2800" dirty="0">
                <a:solidFill>
                  <a:prstClr val="black"/>
                </a:solidFill>
              </a:rPr>
              <a:t>• Fast growing </a:t>
            </a:r>
          </a:p>
          <a:p>
            <a:r>
              <a:rPr lang="en-US" sz="2800" dirty="0">
                <a:solidFill>
                  <a:prstClr val="black"/>
                </a:solidFill>
              </a:rPr>
              <a:t>• Worse prognosis</a:t>
            </a:r>
          </a:p>
          <a:p>
            <a:pPr marL="285750" indent="-285750">
              <a:spcBef>
                <a:spcPct val="20000"/>
              </a:spcBef>
              <a:spcAft>
                <a:spcPts val="600"/>
              </a:spcAft>
              <a:buFont typeface="Arial"/>
              <a:buChar char="•"/>
            </a:pPr>
            <a:r>
              <a:rPr lang="en-US" sz="2800" cap="small" dirty="0">
                <a:solidFill>
                  <a:prstClr val="black"/>
                </a:solidFill>
              </a:rPr>
              <a:t>Histology :“  Fried egg”  “ Chicken-wire “ capillary pattern </a:t>
            </a:r>
            <a:endParaRPr lang="en-US" sz="2800" dirty="0">
              <a:solidFill>
                <a:prstClr val="black"/>
              </a:solidFill>
              <a:ea typeface="+mn-lt"/>
              <a:cs typeface="+mn-lt"/>
            </a:endParaRPr>
          </a:p>
          <a:p>
            <a:pPr marL="285750" indent="-285750">
              <a:spcBef>
                <a:spcPct val="20000"/>
              </a:spcBef>
              <a:spcAft>
                <a:spcPts val="600"/>
              </a:spcAft>
              <a:buFont typeface="Arial"/>
              <a:buChar char="•"/>
            </a:pPr>
            <a:endParaRPr lang="en-US" sz="2000" dirty="0">
              <a:solidFill>
                <a:prstClr val="black"/>
              </a:solidFill>
              <a:ea typeface="+mn-lt"/>
              <a:cs typeface="+mn-lt"/>
            </a:endParaRPr>
          </a:p>
          <a:p>
            <a:endParaRPr lang="en-US" sz="2000" dirty="0">
              <a:solidFill>
                <a:prstClr val="black"/>
              </a:solidFill>
            </a:endParaRPr>
          </a:p>
        </p:txBody>
      </p:sp>
      <p:pic>
        <p:nvPicPr>
          <p:cNvPr id="8" name="Picture 8" descr="Graphical user interface, application&#10;&#10;Description automatically generated">
            <a:extLst>
              <a:ext uri="{FF2B5EF4-FFF2-40B4-BE49-F238E27FC236}">
                <a16:creationId xmlns:a16="http://schemas.microsoft.com/office/drawing/2014/main" id="{2CD26C60-4293-4B49-BF0A-0CBD76F203C1}"/>
              </a:ext>
            </a:extLst>
          </p:cNvPr>
          <p:cNvPicPr>
            <a:picLocks noChangeAspect="1"/>
          </p:cNvPicPr>
          <p:nvPr/>
        </p:nvPicPr>
        <p:blipFill rotWithShape="1">
          <a:blip r:embed="rId3"/>
          <a:srcRect l="64829" t="30233" r="10499" b="10622"/>
          <a:stretch/>
        </p:blipFill>
        <p:spPr>
          <a:xfrm>
            <a:off x="8458269" y="814629"/>
            <a:ext cx="3483713" cy="2894758"/>
          </a:xfrm>
          <a:prstGeom prst="rect">
            <a:avLst/>
          </a:prstGeom>
        </p:spPr>
      </p:pic>
    </p:spTree>
    <p:extLst>
      <p:ext uri="{BB962C8B-B14F-4D97-AF65-F5344CB8AC3E}">
        <p14:creationId xmlns:p14="http://schemas.microsoft.com/office/powerpoint/2010/main" val="2844764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037" y="235789"/>
            <a:ext cx="9905999" cy="877019"/>
          </a:xfrm>
        </p:spPr>
        <p:txBody>
          <a:bodyPr/>
          <a:lstStyle/>
          <a:p>
            <a:r>
              <a:rPr lang="en-US" dirty="0"/>
              <a:t>Pituitary Adenoma </a:t>
            </a:r>
          </a:p>
        </p:txBody>
      </p:sp>
      <p:sp>
        <p:nvSpPr>
          <p:cNvPr id="3" name="Content Placeholder 2"/>
          <p:cNvSpPr>
            <a:spLocks noGrp="1"/>
          </p:cNvSpPr>
          <p:nvPr>
            <p:ph sz="half" idx="2"/>
          </p:nvPr>
        </p:nvSpPr>
        <p:spPr>
          <a:xfrm>
            <a:off x="220909" y="1459843"/>
            <a:ext cx="11971091" cy="4782975"/>
          </a:xfrm>
        </p:spPr>
        <p:txBody>
          <a:bodyPr vert="horz" lIns="91440" tIns="45720" rIns="91440" bIns="45720" rtlCol="0" anchor="ctr">
            <a:noAutofit/>
          </a:bodyPr>
          <a:lstStyle/>
          <a:p>
            <a:r>
              <a:rPr lang="en-US" sz="2600" dirty="0"/>
              <a:t>Formed by hormone secreting cells of anterior pituitary , may be nonfunctioning or hyperfunctioning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classified by the hormone that is released as tumor forms, and by size of tumor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The non-functioning type 1.presents with mass effect (like : bitemporal hemianopia , due to pressure on optic chiasm you can't see in the outer portion of both your eyes.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2.Pituitary apoplexy is characterized by a sudden onset of headache, visual symptoms, altered mental status, and hormonal dysfunction due to acute hemorrhage or infarction of a pituitary gland.</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3. Hypopituitrism</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660235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376" y="327546"/>
            <a:ext cx="8720920" cy="2677656"/>
          </a:xfrm>
          <a:prstGeom prst="rect">
            <a:avLst/>
          </a:prstGeom>
          <a:noFill/>
        </p:spPr>
        <p:txBody>
          <a:bodyPr wrap="square" rtlCol="1">
            <a:spAutoFit/>
          </a:bodyPr>
          <a:lstStyle/>
          <a:p>
            <a:r>
              <a:rPr lang="en-GB" sz="2400" dirty="0">
                <a:solidFill>
                  <a:prstClr val="black"/>
                </a:solidFill>
              </a:rPr>
              <a:t>Pituitary adenoma can be classified as;</a:t>
            </a:r>
          </a:p>
          <a:p>
            <a:pPr marL="285750" indent="-285750">
              <a:buFont typeface="Arial" pitchFamily="34" charset="0"/>
              <a:buChar char="•"/>
            </a:pPr>
            <a:r>
              <a:rPr lang="en-GB" sz="2400" dirty="0">
                <a:solidFill>
                  <a:prstClr val="black"/>
                </a:solidFill>
              </a:rPr>
              <a:t>Functional or non-functional</a:t>
            </a:r>
          </a:p>
          <a:p>
            <a:pPr marL="285750" indent="-285750">
              <a:buFont typeface="Arial" pitchFamily="34" charset="0"/>
              <a:buChar char="•"/>
            </a:pPr>
            <a:r>
              <a:rPr lang="en-GB" sz="2400" dirty="0">
                <a:solidFill>
                  <a:prstClr val="black"/>
                </a:solidFill>
              </a:rPr>
              <a:t>Or based on the secreted hormone</a:t>
            </a:r>
          </a:p>
          <a:p>
            <a:pPr marL="285750" indent="-285750">
              <a:buFont typeface="Arial" pitchFamily="34" charset="0"/>
              <a:buChar char="•"/>
            </a:pPr>
            <a:r>
              <a:rPr lang="en-GB" sz="2400" dirty="0">
                <a:solidFill>
                  <a:prstClr val="black"/>
                </a:solidFill>
              </a:rPr>
              <a:t>Also can be classified according to the size : into micro or macroadenoma</a:t>
            </a:r>
          </a:p>
          <a:p>
            <a:pPr marL="285750" indent="-285750">
              <a:buFont typeface="Arial" pitchFamily="34" charset="0"/>
              <a:buChar char="•"/>
            </a:pPr>
            <a:endParaRPr lang="en-GB" sz="2400" dirty="0">
              <a:solidFill>
                <a:prstClr val="black"/>
              </a:solidFill>
            </a:endParaRPr>
          </a:p>
          <a:p>
            <a:pPr marL="285750" indent="-285750">
              <a:buFont typeface="Arial" pitchFamily="34" charset="0"/>
              <a:buChar char="•"/>
            </a:pPr>
            <a:endParaRPr lang="ar-JO" sz="2400" dirty="0">
              <a:solidFill>
                <a:prstClr val="black"/>
              </a:solidFill>
            </a:endParaRPr>
          </a:p>
        </p:txBody>
      </p:sp>
      <p:graphicFrame>
        <p:nvGraphicFramePr>
          <p:cNvPr id="3" name="Table 2"/>
          <p:cNvGraphicFramePr>
            <a:graphicFrameLocks noGrp="1"/>
          </p:cNvGraphicFramePr>
          <p:nvPr/>
        </p:nvGraphicFramePr>
        <p:xfrm>
          <a:off x="928049" y="2432031"/>
          <a:ext cx="9648966" cy="1727806"/>
        </p:xfrm>
        <a:graphic>
          <a:graphicData uri="http://schemas.openxmlformats.org/drawingml/2006/table">
            <a:tbl>
              <a:tblPr rtl="1" firstRow="1" firstCol="1" bandRow="1" bandCol="1">
                <a:tableStyleId>{5C22544A-7EE6-4342-B048-85BDC9FD1C3A}</a:tableStyleId>
              </a:tblPr>
              <a:tblGrid>
                <a:gridCol w="3216322">
                  <a:extLst>
                    <a:ext uri="{9D8B030D-6E8A-4147-A177-3AD203B41FA5}">
                      <a16:colId xmlns:a16="http://schemas.microsoft.com/office/drawing/2014/main" val="20000"/>
                    </a:ext>
                  </a:extLst>
                </a:gridCol>
                <a:gridCol w="3216322">
                  <a:extLst>
                    <a:ext uri="{9D8B030D-6E8A-4147-A177-3AD203B41FA5}">
                      <a16:colId xmlns:a16="http://schemas.microsoft.com/office/drawing/2014/main" val="20001"/>
                    </a:ext>
                  </a:extLst>
                </a:gridCol>
                <a:gridCol w="3216322">
                  <a:extLst>
                    <a:ext uri="{9D8B030D-6E8A-4147-A177-3AD203B41FA5}">
                      <a16:colId xmlns:a16="http://schemas.microsoft.com/office/drawing/2014/main" val="20002"/>
                    </a:ext>
                  </a:extLst>
                </a:gridCol>
              </a:tblGrid>
              <a:tr h="406703">
                <a:tc>
                  <a:txBody>
                    <a:bodyPr/>
                    <a:lstStyle/>
                    <a:p>
                      <a:pPr rtl="1"/>
                      <a:r>
                        <a:rPr lang="en-GB" dirty="0"/>
                        <a:t>Microadenoma</a:t>
                      </a:r>
                      <a:endParaRPr lang="ar-JO" dirty="0"/>
                    </a:p>
                  </a:txBody>
                  <a:tcPr/>
                </a:tc>
                <a:tc>
                  <a:txBody>
                    <a:bodyPr/>
                    <a:lstStyle/>
                    <a:p>
                      <a:pPr rtl="1"/>
                      <a:r>
                        <a:rPr lang="en-GB" dirty="0"/>
                        <a:t>Macroadenoma</a:t>
                      </a:r>
                      <a:endParaRPr lang="ar-JO" dirty="0"/>
                    </a:p>
                  </a:txBody>
                  <a:tcPr/>
                </a:tc>
                <a:tc>
                  <a:txBody>
                    <a:bodyPr/>
                    <a:lstStyle/>
                    <a:p>
                      <a:pPr rtl="1"/>
                      <a:endParaRPr lang="ar-JO" dirty="0"/>
                    </a:p>
                  </a:txBody>
                  <a:tcPr/>
                </a:tc>
                <a:extLst>
                  <a:ext uri="{0D108BD9-81ED-4DB2-BD59-A6C34878D82A}">
                    <a16:rowId xmlns:a16="http://schemas.microsoft.com/office/drawing/2014/main" val="10000"/>
                  </a:ext>
                </a:extLst>
              </a:tr>
              <a:tr h="406703">
                <a:tc>
                  <a:txBody>
                    <a:bodyPr/>
                    <a:lstStyle/>
                    <a:p>
                      <a:pPr rtl="1"/>
                      <a:r>
                        <a:rPr lang="en-GB" dirty="0"/>
                        <a:t>Less than 1 cm </a:t>
                      </a:r>
                    </a:p>
                  </a:txBody>
                  <a:tcPr/>
                </a:tc>
                <a:tc>
                  <a:txBody>
                    <a:bodyPr/>
                    <a:lstStyle/>
                    <a:p>
                      <a:pPr rtl="1"/>
                      <a:r>
                        <a:rPr lang="en-GB" dirty="0"/>
                        <a:t>More than 1 cm</a:t>
                      </a:r>
                      <a:endParaRPr lang="ar-JO" dirty="0"/>
                    </a:p>
                  </a:txBody>
                  <a:tcPr/>
                </a:tc>
                <a:tc>
                  <a:txBody>
                    <a:bodyPr/>
                    <a:lstStyle/>
                    <a:p>
                      <a:pPr rtl="1"/>
                      <a:r>
                        <a:rPr lang="en-GB" dirty="0"/>
                        <a:t>Size</a:t>
                      </a:r>
                      <a:endParaRPr lang="ar-JO" dirty="0"/>
                    </a:p>
                  </a:txBody>
                  <a:tcPr/>
                </a:tc>
                <a:extLst>
                  <a:ext uri="{0D108BD9-81ED-4DB2-BD59-A6C34878D82A}">
                    <a16:rowId xmlns:a16="http://schemas.microsoft.com/office/drawing/2014/main" val="10001"/>
                  </a:ext>
                </a:extLst>
              </a:tr>
              <a:tr h="406703">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GB" dirty="0"/>
                        <a:t>Present with hormonal symptoms </a:t>
                      </a:r>
                      <a:endParaRPr lang="ar-JO" dirty="0"/>
                    </a:p>
                    <a:p>
                      <a:pPr rtl="1"/>
                      <a:endParaRPr lang="ar-JO" dirty="0"/>
                    </a:p>
                  </a:txBody>
                  <a:tcPr/>
                </a:tc>
                <a:tc>
                  <a:txBody>
                    <a:bodyPr/>
                    <a:lstStyle/>
                    <a:p>
                      <a:pPr rtl="1"/>
                      <a:r>
                        <a:rPr lang="en-GB" dirty="0"/>
                        <a:t>Present</a:t>
                      </a:r>
                      <a:r>
                        <a:rPr lang="en-GB" baseline="0" dirty="0"/>
                        <a:t> with visual  symptoms</a:t>
                      </a:r>
                      <a:endParaRPr lang="ar-JO" dirty="0"/>
                    </a:p>
                  </a:txBody>
                  <a:tcPr/>
                </a:tc>
                <a:tc>
                  <a:txBody>
                    <a:bodyPr/>
                    <a:lstStyle/>
                    <a:p>
                      <a:pPr rtl="1"/>
                      <a:r>
                        <a:rPr lang="en-GB" dirty="0"/>
                        <a:t>Presentation</a:t>
                      </a:r>
                      <a:endParaRPr lang="ar-JO"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1146411" y="4926842"/>
            <a:ext cx="9512489" cy="830997"/>
          </a:xfrm>
          <a:prstGeom prst="rect">
            <a:avLst/>
          </a:prstGeom>
          <a:noFill/>
        </p:spPr>
        <p:txBody>
          <a:bodyPr wrap="square" rtlCol="1">
            <a:spAutoFit/>
          </a:bodyPr>
          <a:lstStyle/>
          <a:p>
            <a:r>
              <a:rPr lang="en-GB" sz="2400" dirty="0">
                <a:solidFill>
                  <a:prstClr val="black"/>
                </a:solidFill>
              </a:rPr>
              <a:t>Note:</a:t>
            </a:r>
          </a:p>
          <a:p>
            <a:r>
              <a:rPr lang="en-GB" sz="2400" dirty="0">
                <a:solidFill>
                  <a:prstClr val="black"/>
                </a:solidFill>
              </a:rPr>
              <a:t>If there is hormonal  symptoms  patients will come earlier</a:t>
            </a:r>
            <a:endParaRPr lang="ar-JO" sz="2400" dirty="0">
              <a:solidFill>
                <a:prstClr val="black"/>
              </a:solidFill>
            </a:endParaRPr>
          </a:p>
        </p:txBody>
      </p:sp>
    </p:spTree>
    <p:extLst>
      <p:ext uri="{BB962C8B-B14F-4D97-AF65-F5344CB8AC3E}">
        <p14:creationId xmlns:p14="http://schemas.microsoft.com/office/powerpoint/2010/main" val="3988401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226" y="1046866"/>
            <a:ext cx="10972800" cy="582613"/>
          </a:xfrm>
        </p:spPr>
        <p:txBody>
          <a:bodyPr>
            <a:normAutofit fontScale="90000"/>
          </a:bodyPr>
          <a:lstStyle/>
          <a:p>
            <a:r>
              <a:rPr lang="en-US" dirty="0">
                <a:sym typeface="+mn-ea"/>
              </a:rPr>
              <a:t>Pituitary Adenoma </a:t>
            </a:r>
            <a:br>
              <a:rPr lang="en-US" dirty="0"/>
            </a:br>
            <a:endParaRPr lang="en-US" dirty="0"/>
          </a:p>
        </p:txBody>
      </p:sp>
      <p:sp>
        <p:nvSpPr>
          <p:cNvPr id="3" name="Content Placeholder 2"/>
          <p:cNvSpPr>
            <a:spLocks noGrp="1"/>
          </p:cNvSpPr>
          <p:nvPr>
            <p:ph sz="half" idx="2"/>
          </p:nvPr>
        </p:nvSpPr>
        <p:spPr>
          <a:xfrm>
            <a:off x="509770" y="1812751"/>
            <a:ext cx="9767571" cy="4351655"/>
          </a:xfrm>
        </p:spPr>
        <p:txBody>
          <a:bodyPr>
            <a:normAutofit fontScale="92500" lnSpcReduction="10000"/>
          </a:bodyPr>
          <a:lstStyle/>
          <a:p>
            <a:r>
              <a:rPr lang="en-US" sz="2800" dirty="0"/>
              <a:t>Hyperplasia of only one type of endocrine cells found in pituitary , most commonly form lactotrophes , causes hyperprolactinemia present at galactorrhea, amenorrhea , decrease in bone density , decreased libido and infertility in men.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Somatotrophes : acromegaly , gigantism.</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Corticotrophins : Cushing disease </a:t>
            </a:r>
          </a:p>
          <a:p>
            <a:r>
              <a:rPr lang="en-US" sz="2800" dirty="0"/>
              <a:t>Rarely from thyrotrophes and gonadotrophes</a:t>
            </a:r>
            <a:endParaRPr lang="en-GB" sz="2800" dirty="0">
              <a:solidFill>
                <a:srgbClr val="FF0000"/>
              </a:solidFill>
            </a:endParaRPr>
          </a:p>
          <a:p>
            <a:r>
              <a:rPr lang="en-GB" sz="2800" dirty="0">
                <a:solidFill>
                  <a:srgbClr val="FF0000"/>
                </a:solidFill>
              </a:rPr>
              <a:t>•&lt;10mm = microadenoma</a:t>
            </a:r>
          </a:p>
          <a:p>
            <a:r>
              <a:rPr lang="en-GB" sz="2800" dirty="0">
                <a:solidFill>
                  <a:srgbClr val="FF0000"/>
                </a:solidFill>
              </a:rPr>
              <a:t>•&gt;10mm = macroadenoma</a:t>
            </a:r>
          </a:p>
          <a:p>
            <a:pPr marL="0" indent="0">
              <a:buNone/>
            </a:pPr>
            <a:endParaRPr lang="en-US" sz="2800"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160574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18226" y="1272590"/>
            <a:ext cx="10972800" cy="582613"/>
          </a:xfrm>
        </p:spPr>
        <p:txBody>
          <a:bodyPr>
            <a:normAutofit fontScale="90000"/>
          </a:bodyPr>
          <a:lstStyle/>
          <a:p>
            <a:br>
              <a:rPr lang="en-US" dirty="0">
                <a:sym typeface="+mn-ea"/>
              </a:rPr>
            </a:br>
            <a:br>
              <a:rPr lang="en-US" dirty="0">
                <a:sym typeface="+mn-ea"/>
              </a:rPr>
            </a:br>
            <a:r>
              <a:rPr lang="en-US" dirty="0">
                <a:sym typeface="+mn-ea"/>
              </a:rPr>
              <a:t>Pituitary Adenoma </a:t>
            </a:r>
            <a:br>
              <a:rPr lang="en-US" dirty="0"/>
            </a:br>
            <a:endParaRPr lang="en-US" dirty="0"/>
          </a:p>
        </p:txBody>
      </p:sp>
      <p:pic>
        <p:nvPicPr>
          <p:cNvPr id="8" name="Content Placeholder 7" descr="pituitary"/>
          <p:cNvPicPr>
            <a:picLocks noGrp="1" noChangeAspect="1"/>
          </p:cNvPicPr>
          <p:nvPr>
            <p:ph sz="half" idx="2"/>
          </p:nvPr>
        </p:nvPicPr>
        <p:blipFill>
          <a:blip r:embed="rId2"/>
          <a:stretch>
            <a:fillRect/>
          </a:stretch>
        </p:blipFill>
        <p:spPr>
          <a:xfrm>
            <a:off x="733425" y="2181537"/>
            <a:ext cx="5508625" cy="4676463"/>
          </a:xfrm>
          <a:prstGeom prst="rect">
            <a:avLst/>
          </a:prstGeom>
        </p:spPr>
      </p:pic>
      <p:pic>
        <p:nvPicPr>
          <p:cNvPr id="4" name="Content Placeholder 4" descr="bitemporal">
            <a:extLst>
              <a:ext uri="{FF2B5EF4-FFF2-40B4-BE49-F238E27FC236}">
                <a16:creationId xmlns:a16="http://schemas.microsoft.com/office/drawing/2014/main" id="{7A04E09E-0ED3-70E9-4A72-C55204E6EFD7}"/>
              </a:ext>
            </a:extLst>
          </p:cNvPr>
          <p:cNvPicPr>
            <a:picLocks noChangeAspect="1"/>
          </p:cNvPicPr>
          <p:nvPr/>
        </p:nvPicPr>
        <p:blipFill>
          <a:blip r:embed="rId3"/>
          <a:stretch>
            <a:fillRect/>
          </a:stretch>
        </p:blipFill>
        <p:spPr>
          <a:xfrm>
            <a:off x="6242050" y="1798320"/>
            <a:ext cx="5508625" cy="4300220"/>
          </a:xfrm>
          <a:prstGeom prst="rect">
            <a:avLst/>
          </a:prstGeom>
        </p:spPr>
      </p:pic>
    </p:spTree>
    <p:extLst>
      <p:ext uri="{BB962C8B-B14F-4D97-AF65-F5344CB8AC3E}">
        <p14:creationId xmlns:p14="http://schemas.microsoft.com/office/powerpoint/2010/main" val="2807081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FA11-394C-4100-B75E-CF5C2ECE2495}"/>
              </a:ext>
            </a:extLst>
          </p:cNvPr>
          <p:cNvSpPr>
            <a:spLocks noGrp="1"/>
          </p:cNvSpPr>
          <p:nvPr>
            <p:ph type="title"/>
          </p:nvPr>
        </p:nvSpPr>
        <p:spPr/>
        <p:txBody>
          <a:bodyPr/>
          <a:lstStyle/>
          <a:p>
            <a:r>
              <a:rPr lang="en-US" dirty="0"/>
              <a:t>Treatment </a:t>
            </a:r>
          </a:p>
        </p:txBody>
      </p:sp>
      <p:sp>
        <p:nvSpPr>
          <p:cNvPr id="4" name="Content Placeholder 3">
            <a:extLst>
              <a:ext uri="{FF2B5EF4-FFF2-40B4-BE49-F238E27FC236}">
                <a16:creationId xmlns:a16="http://schemas.microsoft.com/office/drawing/2014/main" id="{B13E0504-2A6F-4AA9-9A3D-54068D68B684}"/>
              </a:ext>
            </a:extLst>
          </p:cNvPr>
          <p:cNvSpPr>
            <a:spLocks noGrp="1"/>
          </p:cNvSpPr>
          <p:nvPr>
            <p:ph sz="half" idx="2"/>
          </p:nvPr>
        </p:nvSpPr>
        <p:spPr>
          <a:xfrm>
            <a:off x="220717" y="1600201"/>
            <a:ext cx="11361683" cy="4525963"/>
          </a:xfrm>
        </p:spPr>
        <p:txBody>
          <a:bodyPr vert="horz" lIns="91440" tIns="45720" rIns="91440" bIns="45720" rtlCol="0" anchor="t">
            <a:normAutofit lnSpcReduction="10000"/>
          </a:bodyPr>
          <a:lstStyle/>
          <a:p>
            <a:r>
              <a:rPr lang="en-US" sz="4000" dirty="0">
                <a:solidFill>
                  <a:schemeClr val="tx1"/>
                </a:solidFill>
                <a:ea typeface="+mj-lt"/>
                <a:cs typeface="+mj-lt"/>
              </a:rPr>
              <a:t>There are three types of treatment used for pituitary tumors:</a:t>
            </a:r>
          </a:p>
          <a:p>
            <a:r>
              <a:rPr lang="en-US" sz="4000" dirty="0">
                <a:solidFill>
                  <a:schemeClr val="tx1"/>
                </a:solidFill>
                <a:ea typeface="+mj-lt"/>
                <a:cs typeface="+mj-lt"/>
              </a:rPr>
              <a:t> </a:t>
            </a:r>
            <a:r>
              <a:rPr lang="en-US" sz="4000" b="1" dirty="0">
                <a:solidFill>
                  <a:schemeClr val="tx1"/>
                </a:solidFill>
                <a:ea typeface="+mj-lt"/>
                <a:cs typeface="+mj-lt"/>
              </a:rPr>
              <a:t>surgical removal of the tumor</a:t>
            </a:r>
            <a:endParaRPr lang="en-US" sz="4000" dirty="0">
              <a:solidFill>
                <a:schemeClr val="tx1"/>
              </a:solidFill>
              <a:ea typeface="+mj-lt"/>
              <a:cs typeface="+mj-lt"/>
            </a:endParaRPr>
          </a:p>
          <a:p>
            <a:r>
              <a:rPr lang="en-US" sz="4000" dirty="0">
                <a:solidFill>
                  <a:schemeClr val="tx1"/>
                </a:solidFill>
                <a:ea typeface="+mj-lt"/>
                <a:cs typeface="+mj-lt"/>
              </a:rPr>
              <a:t>  radiation therapy using high-dose x-rays to kill tumor cells </a:t>
            </a:r>
          </a:p>
          <a:p>
            <a:r>
              <a:rPr lang="en-US" sz="4000" dirty="0">
                <a:solidFill>
                  <a:schemeClr val="tx1"/>
                </a:solidFill>
                <a:ea typeface="+mj-lt"/>
                <a:cs typeface="+mj-lt"/>
              </a:rPr>
              <a:t> medication therapy to shrink or eradicate the tumor.</a:t>
            </a:r>
            <a:endParaRPr lang="en-US" sz="4000" dirty="0">
              <a:solidFill>
                <a:schemeClr val="tx1"/>
              </a:solidFill>
            </a:endParaRPr>
          </a:p>
        </p:txBody>
      </p:sp>
    </p:spTree>
    <p:extLst>
      <p:ext uri="{BB962C8B-B14F-4D97-AF65-F5344CB8AC3E}">
        <p14:creationId xmlns:p14="http://schemas.microsoft.com/office/powerpoint/2010/main" val="3847849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2EB65-FBB2-39BC-820C-D369511BD103}"/>
              </a:ext>
            </a:extLst>
          </p:cNvPr>
          <p:cNvSpPr>
            <a:spLocks noGrp="1"/>
          </p:cNvSpPr>
          <p:nvPr>
            <p:ph idx="1"/>
          </p:nvPr>
        </p:nvSpPr>
        <p:spPr>
          <a:xfrm>
            <a:off x="295275" y="1320800"/>
            <a:ext cx="10515600" cy="4756150"/>
          </a:xfrm>
        </p:spPr>
        <p:txBody>
          <a:bodyPr>
            <a:normAutofit fontScale="92500"/>
          </a:bodyPr>
          <a:lstStyle/>
          <a:p>
            <a:pPr marL="0" indent="0">
              <a:buNone/>
            </a:pPr>
            <a:r>
              <a:rPr lang="en-US" sz="2400" dirty="0"/>
              <a:t>Contraindications of giving Contrast(gadolinium) in MRI : End stage Renal disease </a:t>
            </a:r>
          </a:p>
          <a:p>
            <a:pPr marL="0" indent="0">
              <a:buNone/>
            </a:pPr>
            <a:r>
              <a:rPr lang="en-US" sz="2400" dirty="0"/>
              <a:t>If you give Gadolinium-enhanced MRI contrast to a patient with End stage renal disease </a:t>
            </a:r>
            <a:r>
              <a:rPr lang="en-US" sz="2400" dirty="0">
                <a:sym typeface="Wingdings" panose="05000000000000000000" pitchFamily="2" charset="2"/>
              </a:rPr>
              <a:t></a:t>
            </a:r>
            <a:r>
              <a:rPr lang="en-US" sz="2400" dirty="0">
                <a:highlight>
                  <a:srgbClr val="FFFF00"/>
                </a:highlight>
              </a:rPr>
              <a:t>7%</a:t>
            </a:r>
            <a:r>
              <a:rPr lang="en-US" sz="2400" dirty="0"/>
              <a:t> chance to develop </a:t>
            </a:r>
            <a:r>
              <a:rPr lang="en-US" sz="2400" dirty="0">
                <a:solidFill>
                  <a:srgbClr val="FF0000"/>
                </a:solidFill>
              </a:rPr>
              <a:t>Nephrogenic systemic fibrosis (gadolinium nephrogenic systemic sclerosis)</a:t>
            </a:r>
            <a:endParaRPr lang="en-US" sz="2400" dirty="0"/>
          </a:p>
          <a:p>
            <a:r>
              <a:rPr lang="en-US" sz="2400" dirty="0"/>
              <a:t>note : common </a:t>
            </a:r>
            <a:r>
              <a:rPr lang="en-US" sz="2400" dirty="0" err="1"/>
              <a:t>neurosx</a:t>
            </a:r>
            <a:r>
              <a:rPr lang="en-US" sz="2400" dirty="0"/>
              <a:t> complication of end stage renal disease patients who are on hemodialysis  is infection that may speared to brain and spine .</a:t>
            </a:r>
          </a:p>
          <a:p>
            <a:endParaRPr lang="en-US" sz="2400" dirty="0"/>
          </a:p>
          <a:p>
            <a:endParaRPr lang="en-US" sz="2400" dirty="0"/>
          </a:p>
          <a:p>
            <a:endParaRPr lang="en-US" sz="2400" dirty="0"/>
          </a:p>
          <a:p>
            <a:pPr marL="0" indent="0">
              <a:buNone/>
            </a:pPr>
            <a:r>
              <a:rPr lang="en-US" sz="2400" dirty="0"/>
              <a:t>3) Biopsy for histologic diagnosis.</a:t>
            </a:r>
          </a:p>
          <a:p>
            <a:pPr marL="0" indent="0">
              <a:buNone/>
            </a:pPr>
            <a:endParaRPr lang="en-US" sz="2400" dirty="0"/>
          </a:p>
        </p:txBody>
      </p:sp>
    </p:spTree>
    <p:extLst>
      <p:ext uri="{BB962C8B-B14F-4D97-AF65-F5344CB8AC3E}">
        <p14:creationId xmlns:p14="http://schemas.microsoft.com/office/powerpoint/2010/main" val="464845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D91-102D-4A44-997B-F936A254C596}"/>
              </a:ext>
            </a:extLst>
          </p:cNvPr>
          <p:cNvSpPr>
            <a:spLocks noGrp="1"/>
          </p:cNvSpPr>
          <p:nvPr>
            <p:ph type="title"/>
          </p:nvPr>
        </p:nvSpPr>
        <p:spPr>
          <a:xfrm>
            <a:off x="1731034" y="316302"/>
            <a:ext cx="8543027" cy="1096993"/>
          </a:xfrm>
        </p:spPr>
        <p:txBody>
          <a:bodyPr/>
          <a:lstStyle/>
          <a:p>
            <a:r>
              <a:rPr lang="en-US" dirty="0"/>
              <a:t>Surgical approach </a:t>
            </a:r>
          </a:p>
        </p:txBody>
      </p:sp>
      <p:sp>
        <p:nvSpPr>
          <p:cNvPr id="4" name="Content Placeholder 3">
            <a:extLst>
              <a:ext uri="{FF2B5EF4-FFF2-40B4-BE49-F238E27FC236}">
                <a16:creationId xmlns:a16="http://schemas.microsoft.com/office/drawing/2014/main" id="{5835B515-C97A-46BA-BE22-2B46F4605A21}"/>
              </a:ext>
            </a:extLst>
          </p:cNvPr>
          <p:cNvSpPr>
            <a:spLocks noGrp="1"/>
          </p:cNvSpPr>
          <p:nvPr>
            <p:ph sz="half" idx="2"/>
          </p:nvPr>
        </p:nvSpPr>
        <p:spPr>
          <a:xfrm>
            <a:off x="487680" y="1600200"/>
            <a:ext cx="11024788" cy="4526280"/>
          </a:xfrm>
        </p:spPr>
        <p:txBody>
          <a:bodyPr vert="horz" lIns="91440" tIns="45720" rIns="91440" bIns="45720" rtlCol="0" anchor="t">
            <a:normAutofit fontScale="92500"/>
          </a:bodyPr>
          <a:lstStyle/>
          <a:p>
            <a:r>
              <a:rPr lang="en-US" dirty="0">
                <a:ea typeface="+mj-lt"/>
                <a:cs typeface="+mj-lt"/>
              </a:rPr>
              <a:t>The </a:t>
            </a:r>
            <a:r>
              <a:rPr lang="en-US" dirty="0">
                <a:ea typeface="+mj-lt"/>
                <a:cs typeface="+mj-lt"/>
                <a:hlinkClick r:id="rId2"/>
              </a:rPr>
              <a:t>transsphenoidal approach</a:t>
            </a:r>
            <a:r>
              <a:rPr lang="en-US" dirty="0">
                <a:ea typeface="+mj-lt"/>
                <a:cs typeface="+mj-lt"/>
              </a:rPr>
              <a:t> involves accessing the tumor through the nasal cavity using either a microsurgical or endoscopic approach, whichever the surgeon prefers. Surgery is usually combined with the use of computer guidance, allowing a minimally invasive approach. </a:t>
            </a:r>
            <a:endParaRPr lang="en-US" dirty="0"/>
          </a:p>
          <a:p>
            <a:r>
              <a:rPr lang="en-US" dirty="0">
                <a:ea typeface="+mj-lt"/>
                <a:cs typeface="+mj-lt"/>
              </a:rPr>
              <a:t>Transsphenoidal surgery is invariably the procedure of choice in small “functional” adenomas and in most macroadenomas, with the exception of </a:t>
            </a:r>
            <a:r>
              <a:rPr lang="en-US" dirty="0">
                <a:ea typeface="+mj-lt"/>
                <a:cs typeface="+mj-lt"/>
                <a:hlinkClick r:id="rId3"/>
              </a:rPr>
              <a:t>prolactinomas</a:t>
            </a:r>
            <a:r>
              <a:rPr lang="en-US" dirty="0">
                <a:ea typeface="+mj-lt"/>
                <a:cs typeface="+mj-lt"/>
              </a:rPr>
              <a:t>. In prolactinomas (prolactin hormone-secreting microadenomas or macroadenomas), the use of a specific </a:t>
            </a:r>
            <a:r>
              <a:rPr lang="en-US" dirty="0">
                <a:ea typeface="+mj-lt"/>
                <a:cs typeface="+mj-lt"/>
                <a:hlinkClick r:id="rId4"/>
              </a:rPr>
              <a:t>dopamine agonist medication</a:t>
            </a:r>
            <a:r>
              <a:rPr lang="en-US" dirty="0">
                <a:ea typeface="+mj-lt"/>
                <a:cs typeface="+mj-lt"/>
              </a:rPr>
              <a:t> is generally advised with surgery reserved for those tumors failing to show a good response to the treatment.</a:t>
            </a:r>
          </a:p>
          <a:p>
            <a:r>
              <a:rPr lang="en-US" dirty="0">
                <a:ea typeface="+mj-lt"/>
                <a:cs typeface="+mj-lt"/>
              </a:rPr>
              <a:t> Transsphenoidal surgery is generally very well tolerated because of its minimally invasive characteristic, few side effects and quick patient recovery. Patients can often leave the hospital as early as two to three days after surgery.</a:t>
            </a:r>
            <a:endParaRPr lang="en-US" dirty="0"/>
          </a:p>
        </p:txBody>
      </p:sp>
    </p:spTree>
    <p:extLst>
      <p:ext uri="{BB962C8B-B14F-4D97-AF65-F5344CB8AC3E}">
        <p14:creationId xmlns:p14="http://schemas.microsoft.com/office/powerpoint/2010/main" val="1254489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65AEE6-AF5D-4BE7-B66F-2032C0E7D101}"/>
              </a:ext>
            </a:extLst>
          </p:cNvPr>
          <p:cNvPicPr>
            <a:picLocks noChangeAspect="1"/>
          </p:cNvPicPr>
          <p:nvPr/>
        </p:nvPicPr>
        <p:blipFill>
          <a:blip r:embed="rId2"/>
          <a:stretch>
            <a:fillRect/>
          </a:stretch>
        </p:blipFill>
        <p:spPr>
          <a:xfrm>
            <a:off x="6291532" y="864111"/>
            <a:ext cx="5388633" cy="4942873"/>
          </a:xfrm>
          <a:prstGeom prst="rect">
            <a:avLst/>
          </a:prstGeom>
        </p:spPr>
      </p:pic>
      <p:pic>
        <p:nvPicPr>
          <p:cNvPr id="3" name="Picture 3">
            <a:extLst>
              <a:ext uri="{FF2B5EF4-FFF2-40B4-BE49-F238E27FC236}">
                <a16:creationId xmlns:a16="http://schemas.microsoft.com/office/drawing/2014/main" id="{756E096B-A962-42F4-B05C-A75568CF7F2F}"/>
              </a:ext>
            </a:extLst>
          </p:cNvPr>
          <p:cNvPicPr>
            <a:picLocks noChangeAspect="1"/>
          </p:cNvPicPr>
          <p:nvPr/>
        </p:nvPicPr>
        <p:blipFill>
          <a:blip r:embed="rId3"/>
          <a:stretch>
            <a:fillRect/>
          </a:stretch>
        </p:blipFill>
        <p:spPr>
          <a:xfrm>
            <a:off x="641230" y="868932"/>
            <a:ext cx="5144218" cy="5206400"/>
          </a:xfrm>
          <a:prstGeom prst="rect">
            <a:avLst/>
          </a:prstGeom>
        </p:spPr>
      </p:pic>
      <p:sp>
        <p:nvSpPr>
          <p:cNvPr id="4" name="TextBox 3">
            <a:extLst>
              <a:ext uri="{FF2B5EF4-FFF2-40B4-BE49-F238E27FC236}">
                <a16:creationId xmlns:a16="http://schemas.microsoft.com/office/drawing/2014/main" id="{6D5FC9EE-C918-425B-90A9-FE0F07F672C7}"/>
              </a:ext>
            </a:extLst>
          </p:cNvPr>
          <p:cNvSpPr txBox="1"/>
          <p:nvPr/>
        </p:nvSpPr>
        <p:spPr>
          <a:xfrm>
            <a:off x="828136" y="281796"/>
            <a:ext cx="5273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2C3C43"/>
                </a:solidFill>
              </a:rPr>
              <a:t>Transsphenoidal procedure  </a:t>
            </a:r>
          </a:p>
        </p:txBody>
      </p:sp>
    </p:spTree>
    <p:extLst>
      <p:ext uri="{BB962C8B-B14F-4D97-AF65-F5344CB8AC3E}">
        <p14:creationId xmlns:p14="http://schemas.microsoft.com/office/powerpoint/2010/main" val="2803835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55764"/>
            <a:ext cx="11887200" cy="6370975"/>
          </a:xfrm>
          <a:prstGeom prst="rect">
            <a:avLst/>
          </a:prstGeom>
          <a:noFill/>
        </p:spPr>
        <p:txBody>
          <a:bodyPr wrap="square" rtlCol="1">
            <a:spAutoFit/>
          </a:bodyPr>
          <a:lstStyle/>
          <a:p>
            <a:r>
              <a:rPr lang="en-GB" sz="2400" dirty="0">
                <a:solidFill>
                  <a:prstClr val="black"/>
                </a:solidFill>
              </a:rPr>
              <a:t>All  types of pituitary  adenoma is treated surgically  except  prolactienoma , treated medically( cabergoline or bromocriptine)</a:t>
            </a:r>
          </a:p>
          <a:p>
            <a:r>
              <a:rPr lang="en-GB" sz="2400" dirty="0">
                <a:solidFill>
                  <a:prstClr val="black"/>
                </a:solidFill>
              </a:rPr>
              <a:t>Note: cabergoline safest </a:t>
            </a:r>
          </a:p>
          <a:p>
            <a:endParaRPr lang="en-GB" sz="2400" dirty="0">
              <a:solidFill>
                <a:prstClr val="black"/>
              </a:solidFill>
            </a:endParaRPr>
          </a:p>
          <a:p>
            <a:pPr marL="285750" indent="-285750">
              <a:buFont typeface="Wingdings" pitchFamily="2" charset="2"/>
              <a:buChar char="§"/>
            </a:pPr>
            <a:r>
              <a:rPr lang="en-GB" sz="2400" dirty="0">
                <a:solidFill>
                  <a:prstClr val="black"/>
                </a:solidFill>
              </a:rPr>
              <a:t>Macro pituitary adenoma emergent surgery ( vision saving surgery if you didn’t do it there is permanent visual damage</a:t>
            </a:r>
          </a:p>
          <a:p>
            <a:pPr marL="285750" indent="-285750">
              <a:buFont typeface="Wingdings" pitchFamily="2" charset="2"/>
              <a:buChar char="§"/>
            </a:pPr>
            <a:r>
              <a:rPr lang="en-GB" sz="2400" dirty="0">
                <a:solidFill>
                  <a:prstClr val="black"/>
                </a:solidFill>
              </a:rPr>
              <a:t> Also growth hormone secreting pituitary adenoma  (emergent surgery ), they also should undergo colonoscopy ((screening )),why? High risk of colon cancer</a:t>
            </a:r>
          </a:p>
          <a:p>
            <a:pPr marL="285750" indent="-285750">
              <a:buFont typeface="Wingdings" pitchFamily="2" charset="2"/>
              <a:buChar char="§"/>
            </a:pPr>
            <a:endParaRPr lang="en-GB" sz="2400" dirty="0">
              <a:solidFill>
                <a:prstClr val="black"/>
              </a:solidFill>
            </a:endParaRPr>
          </a:p>
          <a:p>
            <a:pPr marL="285750" indent="-285750">
              <a:buFont typeface="Wingdings" pitchFamily="2" charset="2"/>
              <a:buChar char="§"/>
            </a:pPr>
            <a:r>
              <a:rPr lang="en-GB" sz="2400" dirty="0">
                <a:solidFill>
                  <a:prstClr val="black"/>
                </a:solidFill>
              </a:rPr>
              <a:t>Choices of surgery : 1) coventional surgery ( fronto –parito-temporal craniotomy)  ,2)Endonasal trans-sphenoidal resection (best for tumours that are small in size , also  confined to sella even if there is some suprasellar extension ),BUT contraindicated in massive suprasellar extension .</a:t>
            </a:r>
          </a:p>
          <a:p>
            <a:pPr marL="285750" indent="-285750">
              <a:buFont typeface="Wingdings" pitchFamily="2" charset="2"/>
              <a:buChar char="§"/>
            </a:pPr>
            <a:r>
              <a:rPr lang="en-GB" sz="2400" dirty="0">
                <a:solidFill>
                  <a:prstClr val="black"/>
                </a:solidFill>
              </a:rPr>
              <a:t>Internal carotid artery is adherent to sella turcica</a:t>
            </a:r>
          </a:p>
          <a:p>
            <a:endParaRPr lang="en-GB" sz="2400" dirty="0">
              <a:solidFill>
                <a:prstClr val="black"/>
              </a:solidFill>
            </a:endParaRPr>
          </a:p>
          <a:p>
            <a:pPr marL="285750" indent="-285750">
              <a:buFont typeface="Wingdings" pitchFamily="2" charset="2"/>
              <a:buChar char="§"/>
            </a:pPr>
            <a:endParaRPr lang="ar-JO" sz="2400" dirty="0">
              <a:solidFill>
                <a:prstClr val="black"/>
              </a:solidFill>
            </a:endParaRPr>
          </a:p>
          <a:p>
            <a:pPr marL="285750" indent="-285750">
              <a:buFont typeface="Wingdings" pitchFamily="2" charset="2"/>
              <a:buChar char="§"/>
            </a:pPr>
            <a:endParaRPr lang="en-GB" sz="2400" dirty="0">
              <a:solidFill>
                <a:prstClr val="black"/>
              </a:solidFill>
            </a:endParaRPr>
          </a:p>
        </p:txBody>
      </p:sp>
    </p:spTree>
    <p:extLst>
      <p:ext uri="{BB962C8B-B14F-4D97-AF65-F5344CB8AC3E}">
        <p14:creationId xmlns:p14="http://schemas.microsoft.com/office/powerpoint/2010/main" val="41081021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0144-B8B4-314D-0AB0-00EB6DDF51E1}"/>
              </a:ext>
            </a:extLst>
          </p:cNvPr>
          <p:cNvSpPr>
            <a:spLocks noGrp="1"/>
          </p:cNvSpPr>
          <p:nvPr>
            <p:ph type="title"/>
          </p:nvPr>
        </p:nvSpPr>
        <p:spPr/>
        <p:txBody>
          <a:bodyPr/>
          <a:lstStyle/>
          <a:p>
            <a:r>
              <a:rPr lang="en-US" dirty="0"/>
              <a:t>Hemangioblastoma</a:t>
            </a:r>
          </a:p>
        </p:txBody>
      </p:sp>
      <p:sp>
        <p:nvSpPr>
          <p:cNvPr id="3" name="Content Placeholder 2">
            <a:extLst>
              <a:ext uri="{FF2B5EF4-FFF2-40B4-BE49-F238E27FC236}">
                <a16:creationId xmlns:a16="http://schemas.microsoft.com/office/drawing/2014/main" id="{0A43F732-3E42-6532-0E00-3218BC2D5871}"/>
              </a:ext>
            </a:extLst>
          </p:cNvPr>
          <p:cNvSpPr>
            <a:spLocks noGrp="1"/>
          </p:cNvSpPr>
          <p:nvPr>
            <p:ph idx="1"/>
          </p:nvPr>
        </p:nvSpPr>
        <p:spPr>
          <a:xfrm>
            <a:off x="247650" y="1476375"/>
            <a:ext cx="11106150" cy="4700588"/>
          </a:xfrm>
        </p:spPr>
        <p:txBody>
          <a:bodyPr>
            <a:normAutofit/>
          </a:bodyPr>
          <a:lstStyle/>
          <a:p>
            <a:r>
              <a:rPr lang="en-US" dirty="0"/>
              <a:t>Description: highly vascularized neoplasm</a:t>
            </a:r>
          </a:p>
          <a:p>
            <a:r>
              <a:rPr lang="en-US" dirty="0"/>
              <a:t>Epidemiology :20–50 years</a:t>
            </a:r>
          </a:p>
          <a:p>
            <a:r>
              <a:rPr lang="en-US" dirty="0"/>
              <a:t>Associated conditions: von Hippel-Lindau disease(AD , tumor suppressor gene mutation)</a:t>
            </a:r>
          </a:p>
          <a:p>
            <a:pPr algn="ctr"/>
            <a:r>
              <a:rPr lang="en-US" dirty="0"/>
              <a:t>Clinical features:</a:t>
            </a:r>
          </a:p>
          <a:p>
            <a:r>
              <a:rPr lang="en-US" dirty="0"/>
              <a:t>cerebellum is the most common location → cerebellar defects(ataxia, imbalance, uncoordinated movements (dysmetria), dysarthria, and oculomotor disorders (e.g., nystagmus</a:t>
            </a:r>
          </a:p>
          <a:p>
            <a:r>
              <a:rPr lang="en-US" dirty="0"/>
              <a:t>Erythropoietin production by tumor cells → secondary polycythemia</a:t>
            </a:r>
          </a:p>
          <a:p>
            <a:pPr algn="ctr"/>
            <a:r>
              <a:rPr lang="en-US" dirty="0"/>
              <a:t>Diagnostics:</a:t>
            </a:r>
          </a:p>
          <a:p>
            <a:r>
              <a:rPr lang="en-US" dirty="0"/>
              <a:t>MRI; cystic mass with a non-enhancing wall and an enhancing mural nodule</a:t>
            </a:r>
          </a:p>
          <a:p>
            <a:r>
              <a:rPr lang="en-US" dirty="0"/>
              <a:t>Biopsy: thin-walled capillary vessels, densely packed together with scarce parenchyma</a:t>
            </a:r>
          </a:p>
        </p:txBody>
      </p:sp>
    </p:spTree>
    <p:extLst>
      <p:ext uri="{BB962C8B-B14F-4D97-AF65-F5344CB8AC3E}">
        <p14:creationId xmlns:p14="http://schemas.microsoft.com/office/powerpoint/2010/main" val="17996759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94" y="223095"/>
            <a:ext cx="11725835" cy="11172289"/>
          </a:xfrm>
          <a:prstGeom prst="rect">
            <a:avLst/>
          </a:prstGeom>
          <a:noFill/>
        </p:spPr>
        <p:txBody>
          <a:bodyPr wrap="square" rtlCol="1">
            <a:spAutoFit/>
          </a:bodyPr>
          <a:lstStyle/>
          <a:p>
            <a:pPr marL="285750" indent="-285750">
              <a:buFont typeface="Arial" pitchFamily="34" charset="0"/>
              <a:buChar char="•"/>
            </a:pPr>
            <a:r>
              <a:rPr lang="en-GB" sz="2400" dirty="0">
                <a:solidFill>
                  <a:srgbClr val="918655">
                    <a:lumMod val="50000"/>
                  </a:srgbClr>
                </a:solidFill>
              </a:rPr>
              <a:t>Hemangioma is the most common posterior fossa tumor in adults , but this isn’t the only site of it , but it can also be found in spinal cord </a:t>
            </a:r>
          </a:p>
          <a:p>
            <a:pPr marL="285750" indent="-285750">
              <a:buFont typeface="Arial" pitchFamily="34" charset="0"/>
              <a:buChar char="•"/>
            </a:pPr>
            <a:r>
              <a:rPr lang="en-GB" sz="2400" dirty="0">
                <a:solidFill>
                  <a:srgbClr val="918655">
                    <a:lumMod val="50000"/>
                  </a:srgbClr>
                </a:solidFill>
              </a:rPr>
              <a:t>VHL any patient with hemangiomblastoma , look for VHL , because they are highly associated together ( chromosome 3)</a:t>
            </a:r>
          </a:p>
          <a:p>
            <a:pPr marL="285750" indent="-285750">
              <a:buFont typeface="Arial" pitchFamily="34" charset="0"/>
              <a:buChar char="•"/>
            </a:pPr>
            <a:r>
              <a:rPr lang="en-GB" sz="2400" dirty="0">
                <a:solidFill>
                  <a:srgbClr val="918655">
                    <a:lumMod val="50000"/>
                  </a:srgbClr>
                </a:solidFill>
              </a:rPr>
              <a:t>Which tumour is associated with  polycythemia ? (Hemangioblastoma)</a:t>
            </a:r>
          </a:p>
          <a:p>
            <a:pPr marL="285750" indent="-285750">
              <a:buFont typeface="Arial" pitchFamily="34" charset="0"/>
              <a:buChar char="•"/>
            </a:pPr>
            <a:r>
              <a:rPr lang="en-GB" sz="2400" dirty="0">
                <a:solidFill>
                  <a:srgbClr val="918655">
                    <a:lumMod val="50000"/>
                  </a:srgbClr>
                </a:solidFill>
              </a:rPr>
              <a:t>On MRI hemangioblastoma and pilocytic astrocytoma both look  the same </a:t>
            </a:r>
          </a:p>
          <a:p>
            <a:pPr marL="285750" indent="-285750">
              <a:buFont typeface="Arial" pitchFamily="34" charset="0"/>
              <a:buChar char="•"/>
            </a:pPr>
            <a:r>
              <a:rPr lang="en-GB" sz="2400" dirty="0">
                <a:solidFill>
                  <a:srgbClr val="918655">
                    <a:lumMod val="50000"/>
                  </a:srgbClr>
                </a:solidFill>
              </a:rPr>
              <a:t>BUT hemangioblastoma appears as mural nodule that is toward a vascular structure , so you will find the hemangioblastoma  attached  to sinuses </a:t>
            </a: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r>
              <a:rPr lang="en-GB" sz="2400" dirty="0">
                <a:solidFill>
                  <a:srgbClr val="918655">
                    <a:lumMod val="50000"/>
                  </a:srgbClr>
                </a:solidFill>
              </a:rPr>
              <a:t>WHO classification is according to :</a:t>
            </a:r>
          </a:p>
          <a:p>
            <a:pPr marL="285750" indent="-285750">
              <a:buFont typeface="Arial" pitchFamily="34" charset="0"/>
              <a:buChar char="•"/>
            </a:pPr>
            <a:r>
              <a:rPr lang="en-GB" sz="2400" dirty="0">
                <a:solidFill>
                  <a:srgbClr val="918655">
                    <a:lumMod val="50000"/>
                  </a:srgbClr>
                </a:solidFill>
              </a:rPr>
              <a:t>1) histological appearance , into grades </a:t>
            </a:r>
          </a:p>
          <a:p>
            <a:pPr marL="285750" indent="-285750">
              <a:buFont typeface="Arial" pitchFamily="34" charset="0"/>
              <a:buChar char="•"/>
            </a:pPr>
            <a:r>
              <a:rPr lang="en-GB" sz="2400" dirty="0">
                <a:solidFill>
                  <a:srgbClr val="918655">
                    <a:lumMod val="50000"/>
                  </a:srgbClr>
                </a:solidFill>
              </a:rPr>
              <a:t>2) Genetic mutation </a:t>
            </a: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r>
              <a:rPr lang="en-GB" sz="2400" dirty="0">
                <a:solidFill>
                  <a:srgbClr val="918655">
                    <a:lumMod val="50000"/>
                  </a:srgbClr>
                </a:solidFill>
              </a:rPr>
              <a:t>Grade vs. Stage: grade describes the appearance , stage describes size of tumour + how far it has spread from where it originated . </a:t>
            </a:r>
          </a:p>
          <a:p>
            <a:pPr marL="285750" indent="-285750">
              <a:buFont typeface="Arial" pitchFamily="34" charset="0"/>
              <a:buChar char="•"/>
            </a:pPr>
            <a:r>
              <a:rPr lang="en-GB" sz="2400" dirty="0">
                <a:solidFill>
                  <a:srgbClr val="918655">
                    <a:lumMod val="50000"/>
                  </a:srgbClr>
                </a:solidFill>
              </a:rPr>
              <a:t>Also we classify them into : intra-axial , extra –axial tumours </a:t>
            </a: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pPr marL="285750" indent="-285750">
              <a:buFont typeface="Arial" pitchFamily="34" charset="0"/>
              <a:buChar char="•"/>
            </a:pPr>
            <a:endParaRPr lang="en-GB" sz="2400" dirty="0">
              <a:solidFill>
                <a:srgbClr val="918655">
                  <a:lumMod val="50000"/>
                </a:srgbClr>
              </a:solidFill>
            </a:endParaRPr>
          </a:p>
          <a:p>
            <a:endParaRPr lang="ar-JO" sz="2400" dirty="0">
              <a:solidFill>
                <a:srgbClr val="918655">
                  <a:lumMod val="50000"/>
                </a:srgbClr>
              </a:solidFill>
            </a:endParaRPr>
          </a:p>
        </p:txBody>
      </p:sp>
    </p:spTree>
    <p:extLst>
      <p:ext uri="{BB962C8B-B14F-4D97-AF65-F5344CB8AC3E}">
        <p14:creationId xmlns:p14="http://schemas.microsoft.com/office/powerpoint/2010/main" val="2523494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4626" y="378372"/>
            <a:ext cx="8094877" cy="6124754"/>
          </a:xfrm>
          <a:prstGeom prst="rect">
            <a:avLst/>
          </a:prstGeom>
          <a:noFill/>
        </p:spPr>
        <p:txBody>
          <a:bodyPr wrap="square" rtlCol="1">
            <a:spAutoFit/>
          </a:bodyPr>
          <a:lstStyle/>
          <a:p>
            <a:r>
              <a:rPr lang="en-GB" sz="2800" dirty="0">
                <a:solidFill>
                  <a:prstClr val="black"/>
                </a:solidFill>
              </a:rPr>
              <a:t>Grading; 4 grades</a:t>
            </a:r>
          </a:p>
          <a:p>
            <a:pPr marL="285750" indent="-285750">
              <a:buFont typeface="Arial" pitchFamily="34" charset="0"/>
              <a:buChar char="•"/>
            </a:pPr>
            <a:r>
              <a:rPr lang="en-GB" sz="2800" dirty="0">
                <a:solidFill>
                  <a:prstClr val="black"/>
                </a:solidFill>
              </a:rPr>
              <a:t>Grade 1: cells looks like normal  cells  , slowly growing and likely to spread .Surgery is the only treatment you need .</a:t>
            </a:r>
          </a:p>
          <a:p>
            <a:pPr marL="285750" indent="-285750">
              <a:buFont typeface="Arial" pitchFamily="34" charset="0"/>
              <a:buChar char="•"/>
            </a:pPr>
            <a:r>
              <a:rPr lang="en-GB" sz="2800" dirty="0">
                <a:solidFill>
                  <a:prstClr val="black"/>
                </a:solidFill>
              </a:rPr>
              <a:t>Grade 2: cells  look less normal, slowly growing  but grow into near brain tissue .They have high recurrence  rate after surgery comparing  to grade 1 and some can develop into malignant tumour.</a:t>
            </a:r>
          </a:p>
          <a:p>
            <a:pPr marL="285750" indent="-285750">
              <a:buFont typeface="Arial" pitchFamily="34" charset="0"/>
              <a:buChar char="•"/>
            </a:pPr>
            <a:r>
              <a:rPr lang="en-GB" sz="2800" dirty="0">
                <a:solidFill>
                  <a:prstClr val="black"/>
                </a:solidFill>
              </a:rPr>
              <a:t>Grade 3 : tumour  grows quickly, likely to spread into nearby tissue , cells are very different from normal cells</a:t>
            </a:r>
          </a:p>
          <a:p>
            <a:pPr marL="285750" indent="-285750">
              <a:buFont typeface="Arial" pitchFamily="34" charset="0"/>
              <a:buChar char="•"/>
            </a:pPr>
            <a:r>
              <a:rPr lang="en-GB" sz="2800" dirty="0">
                <a:solidFill>
                  <a:prstClr val="black"/>
                </a:solidFill>
              </a:rPr>
              <a:t>Grade 4:Tumor grows + spread very quickly , tumour  cells  doesn’t  look like  normal cell. ( there  are necrotic cells)</a:t>
            </a:r>
            <a:endParaRPr lang="ar-JO" sz="2800" dirty="0">
              <a:solidFill>
                <a:prstClr val="black"/>
              </a:solidFill>
            </a:endParaRPr>
          </a:p>
        </p:txBody>
      </p:sp>
    </p:spTree>
    <p:extLst>
      <p:ext uri="{BB962C8B-B14F-4D97-AF65-F5344CB8AC3E}">
        <p14:creationId xmlns:p14="http://schemas.microsoft.com/office/powerpoint/2010/main" val="3715294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496" y="554312"/>
            <a:ext cx="10515600" cy="1325563"/>
          </a:xfrm>
        </p:spPr>
        <p:txBody>
          <a:bodyPr>
            <a:noAutofit/>
          </a:bodyPr>
          <a:lstStyle/>
          <a:p>
            <a:pPr marL="342900" indent="-342900">
              <a:buFont typeface="Wingdings" pitchFamily="2" charset="2"/>
              <a:buChar char="q"/>
            </a:pPr>
            <a:r>
              <a:rPr lang="en-GB" sz="2400" dirty="0"/>
              <a:t>Intra-axial  is intra parenchymal, neuromas and gangliogliomas, gliomas ( astrocytoma +oligodendromas + glioblastoma+oligoastroglioma). They are  infiltrative , they infiltrate to normal  brain tissue , so we can’t  differentiate it  from the normal  brain parenchyma even grossly.</a:t>
            </a:r>
            <a:br>
              <a:rPr lang="en-GB" sz="2400" dirty="0"/>
            </a:br>
            <a:br>
              <a:rPr lang="en-GB" sz="2400" dirty="0"/>
            </a:br>
            <a:endParaRPr lang="ar-JO" sz="2400" dirty="0"/>
          </a:p>
        </p:txBody>
      </p:sp>
      <p:sp>
        <p:nvSpPr>
          <p:cNvPr id="3" name="TextBox 2"/>
          <p:cNvSpPr txBox="1"/>
          <p:nvPr/>
        </p:nvSpPr>
        <p:spPr>
          <a:xfrm>
            <a:off x="1004538" y="2093369"/>
            <a:ext cx="8391710" cy="1569660"/>
          </a:xfrm>
          <a:prstGeom prst="rect">
            <a:avLst/>
          </a:prstGeom>
          <a:noFill/>
        </p:spPr>
        <p:txBody>
          <a:bodyPr wrap="square" rtlCol="1">
            <a:spAutoFit/>
          </a:bodyPr>
          <a:lstStyle/>
          <a:p>
            <a:pPr marL="285750" indent="-285750">
              <a:buFont typeface="Wingdings" pitchFamily="2" charset="2"/>
              <a:buChar char="q"/>
            </a:pPr>
            <a:r>
              <a:rPr lang="en-GB" sz="2400" dirty="0">
                <a:solidFill>
                  <a:prstClr val="black"/>
                </a:solidFill>
              </a:rPr>
              <a:t>Extra – axial is out of parenchyma, ex. Meningioma, ex. hemangioblastoma</a:t>
            </a:r>
          </a:p>
          <a:p>
            <a:r>
              <a:rPr lang="en-GB" sz="2400" dirty="0">
                <a:solidFill>
                  <a:prstClr val="black"/>
                </a:solidFill>
              </a:rPr>
              <a:t>  </a:t>
            </a:r>
          </a:p>
          <a:p>
            <a:endParaRPr lang="ar-JO" sz="2400" dirty="0">
              <a:solidFill>
                <a:prstClr val="black"/>
              </a:solidFill>
            </a:endParaRPr>
          </a:p>
        </p:txBody>
      </p:sp>
      <p:sp>
        <p:nvSpPr>
          <p:cNvPr id="4" name="TextBox 3"/>
          <p:cNvSpPr txBox="1"/>
          <p:nvPr/>
        </p:nvSpPr>
        <p:spPr>
          <a:xfrm>
            <a:off x="1004538" y="3379250"/>
            <a:ext cx="9948042" cy="2308324"/>
          </a:xfrm>
          <a:prstGeom prst="rect">
            <a:avLst/>
          </a:prstGeom>
          <a:noFill/>
        </p:spPr>
        <p:txBody>
          <a:bodyPr wrap="square" rtlCol="1">
            <a:spAutoFit/>
          </a:bodyPr>
          <a:lstStyle/>
          <a:p>
            <a:pPr marL="285750" indent="-285750">
              <a:buFont typeface="Wingdings" pitchFamily="2" charset="2"/>
              <a:buChar char="q"/>
            </a:pPr>
            <a:r>
              <a:rPr lang="en-GB" sz="2400" dirty="0">
                <a:solidFill>
                  <a:prstClr val="black"/>
                </a:solidFill>
              </a:rPr>
              <a:t>Histological  appearance  depend on the type of tumour</a:t>
            </a:r>
          </a:p>
          <a:p>
            <a:r>
              <a:rPr lang="en-GB" sz="2400" dirty="0">
                <a:solidFill>
                  <a:prstClr val="black"/>
                </a:solidFill>
              </a:rPr>
              <a:t>Ex) pilocytic astrocytoma (low mitotic index )</a:t>
            </a:r>
          </a:p>
          <a:p>
            <a:r>
              <a:rPr lang="en-GB" sz="2400" dirty="0">
                <a:solidFill>
                  <a:prstClr val="black"/>
                </a:solidFill>
              </a:rPr>
              <a:t>EX) oligo dendroglioma , can be either low mitotic index so grade 1,  </a:t>
            </a:r>
          </a:p>
          <a:p>
            <a:r>
              <a:rPr lang="en-GB" sz="2400" dirty="0">
                <a:solidFill>
                  <a:prstClr val="black"/>
                </a:solidFill>
              </a:rPr>
              <a:t>Or with high mitotic index  so grade 2</a:t>
            </a:r>
          </a:p>
          <a:p>
            <a:r>
              <a:rPr lang="en-GB" sz="2400" dirty="0">
                <a:solidFill>
                  <a:prstClr val="black"/>
                </a:solidFill>
              </a:rPr>
              <a:t>EX)oligo astrocytoma is grade 2</a:t>
            </a:r>
          </a:p>
          <a:p>
            <a:r>
              <a:rPr lang="en-GB" sz="2400" dirty="0">
                <a:solidFill>
                  <a:prstClr val="black"/>
                </a:solidFill>
              </a:rPr>
              <a:t>EX)Diffuse astrocytoma is grade 3</a:t>
            </a:r>
            <a:endParaRPr lang="ar-JO" sz="2400" dirty="0">
              <a:solidFill>
                <a:prstClr val="black"/>
              </a:solidFill>
            </a:endParaRPr>
          </a:p>
        </p:txBody>
      </p:sp>
    </p:spTree>
    <p:extLst>
      <p:ext uri="{BB962C8B-B14F-4D97-AF65-F5344CB8AC3E}">
        <p14:creationId xmlns:p14="http://schemas.microsoft.com/office/powerpoint/2010/main" val="2501079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Any tumour before it the word “diffuse” then it is grade 3</a:t>
            </a:r>
            <a:endParaRPr lang="ar-JO" dirty="0"/>
          </a:p>
        </p:txBody>
      </p:sp>
    </p:spTree>
    <p:extLst>
      <p:ext uri="{BB962C8B-B14F-4D97-AF65-F5344CB8AC3E}">
        <p14:creationId xmlns:p14="http://schemas.microsoft.com/office/powerpoint/2010/main" val="209419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DE48-3F69-3B1A-A488-E59A0B091C3D}"/>
              </a:ext>
            </a:extLst>
          </p:cNvPr>
          <p:cNvSpPr>
            <a:spLocks noGrp="1"/>
          </p:cNvSpPr>
          <p:nvPr>
            <p:ph type="title"/>
          </p:nvPr>
        </p:nvSpPr>
        <p:spPr/>
        <p:txBody>
          <a:bodyPr/>
          <a:lstStyle/>
          <a:p>
            <a:r>
              <a:rPr lang="en-US" sz="4800" b="1" dirty="0"/>
              <a:t>Treatment</a:t>
            </a:r>
            <a:endParaRPr lang="en-US" b="1" dirty="0"/>
          </a:p>
        </p:txBody>
      </p:sp>
      <p:sp>
        <p:nvSpPr>
          <p:cNvPr id="3" name="Content Placeholder 2">
            <a:extLst>
              <a:ext uri="{FF2B5EF4-FFF2-40B4-BE49-F238E27FC236}">
                <a16:creationId xmlns:a16="http://schemas.microsoft.com/office/drawing/2014/main" id="{2EAEDADD-94A5-E8E9-2198-7857EE29B1CD}"/>
              </a:ext>
            </a:extLst>
          </p:cNvPr>
          <p:cNvSpPr>
            <a:spLocks noGrp="1"/>
          </p:cNvSpPr>
          <p:nvPr>
            <p:ph idx="1"/>
          </p:nvPr>
        </p:nvSpPr>
        <p:spPr>
          <a:xfrm>
            <a:off x="677334" y="1815548"/>
            <a:ext cx="8596668" cy="4598503"/>
          </a:xfrm>
        </p:spPr>
        <p:txBody>
          <a:bodyPr>
            <a:normAutofit/>
          </a:bodyPr>
          <a:lstStyle/>
          <a:p>
            <a:pPr marL="0" indent="0">
              <a:buNone/>
            </a:pPr>
            <a:r>
              <a:rPr lang="en-US" sz="2000" b="1" dirty="0"/>
              <a:t>Treatment is based on type of tumor:</a:t>
            </a:r>
          </a:p>
          <a:p>
            <a:pPr marL="0" indent="0">
              <a:buNone/>
            </a:pPr>
            <a:endParaRPr lang="en-US" sz="2000" b="1" dirty="0"/>
          </a:p>
          <a:p>
            <a:r>
              <a:rPr lang="en-US" dirty="0"/>
              <a:t> </a:t>
            </a:r>
            <a:r>
              <a:rPr lang="en-US" sz="2400" dirty="0"/>
              <a:t>Surgery</a:t>
            </a:r>
          </a:p>
          <a:p>
            <a:r>
              <a:rPr lang="en-US" sz="2400" dirty="0"/>
              <a:t> Radiation: Whole brain radiotherapy (WBRT) , Stereotactic radiosurgery (SRS) /”that also called </a:t>
            </a:r>
            <a:r>
              <a:rPr lang="en-US" sz="2400" dirty="0" err="1"/>
              <a:t>gama</a:t>
            </a:r>
            <a:r>
              <a:rPr lang="en-US" sz="2400" dirty="0"/>
              <a:t> knife radiosurgery that can cauterization to specific area”. </a:t>
            </a:r>
          </a:p>
          <a:p>
            <a:r>
              <a:rPr lang="en-US" sz="2400" dirty="0"/>
              <a:t> Chemotherapy</a:t>
            </a:r>
          </a:p>
          <a:p>
            <a:r>
              <a:rPr lang="en-US" sz="2400" dirty="0"/>
              <a:t> Glucocorticoids for ↓ </a:t>
            </a:r>
            <a:r>
              <a:rPr lang="en-GB" sz="2400" dirty="0" err="1"/>
              <a:t>Vasogenic</a:t>
            </a:r>
            <a:r>
              <a:rPr lang="en-GB" sz="2400" dirty="0"/>
              <a:t> </a:t>
            </a:r>
            <a:r>
              <a:rPr lang="en-GB" sz="2400" dirty="0" err="1"/>
              <a:t>edema</a:t>
            </a:r>
            <a:endParaRPr lang="en-US" sz="2400" dirty="0"/>
          </a:p>
          <a:p>
            <a:endParaRPr lang="en-US" dirty="0"/>
          </a:p>
        </p:txBody>
      </p:sp>
    </p:spTree>
    <p:extLst>
      <p:ext uri="{BB962C8B-B14F-4D97-AF65-F5344CB8AC3E}">
        <p14:creationId xmlns:p14="http://schemas.microsoft.com/office/powerpoint/2010/main" val="1644188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C7E8A-959F-5057-0689-E8520629DA9D}"/>
              </a:ext>
            </a:extLst>
          </p:cNvPr>
          <p:cNvSpPr>
            <a:spLocks noGrp="1"/>
          </p:cNvSpPr>
          <p:nvPr>
            <p:ph idx="1"/>
          </p:nvPr>
        </p:nvSpPr>
        <p:spPr>
          <a:xfrm>
            <a:off x="677333" y="1007165"/>
            <a:ext cx="10109937" cy="5034197"/>
          </a:xfrm>
        </p:spPr>
        <p:txBody>
          <a:bodyPr>
            <a:normAutofit/>
          </a:bodyPr>
          <a:lstStyle/>
          <a:p>
            <a:r>
              <a:rPr lang="en-US" dirty="0"/>
              <a:t>Types of brain edema : </a:t>
            </a:r>
          </a:p>
          <a:p>
            <a:pPr marL="0" indent="0">
              <a:buNone/>
            </a:pPr>
            <a:r>
              <a:rPr lang="en-US" sz="2000" dirty="0"/>
              <a:t>1. </a:t>
            </a:r>
            <a:r>
              <a:rPr lang="en-US" dirty="0"/>
              <a:t>Cytotoxic : Accumulation of fluid inside the cells(intra-cellular)</a:t>
            </a:r>
          </a:p>
          <a:p>
            <a:pPr marL="514350" indent="-514350">
              <a:buFont typeface="+mj-lt"/>
              <a:buAutoNum type="arabicPeriod"/>
            </a:pPr>
            <a:endParaRPr lang="en-US" dirty="0"/>
          </a:p>
          <a:p>
            <a:pPr marL="0" indent="0">
              <a:buNone/>
            </a:pPr>
            <a:r>
              <a:rPr lang="en-US" sz="2000" dirty="0"/>
              <a:t>2. </a:t>
            </a:r>
            <a:r>
              <a:rPr lang="en-US" dirty="0"/>
              <a:t>vasogenic : Accumulation of fluid Intra/extra cellular due to many  underlying mechanisms(Breakdown of blood brain barrier due to brain tumor which releases cytotoxins making the </a:t>
            </a:r>
            <a:r>
              <a:rPr lang="en-US" dirty="0">
                <a:solidFill>
                  <a:srgbClr val="FF0000"/>
                </a:solidFill>
              </a:rPr>
              <a:t>vessels leaky  .</a:t>
            </a:r>
          </a:p>
          <a:p>
            <a:pPr marL="0" indent="0">
              <a:buNone/>
            </a:pPr>
            <a:r>
              <a:rPr lang="en-US" dirty="0"/>
              <a:t> </a:t>
            </a:r>
            <a:r>
              <a:rPr lang="en-US" dirty="0">
                <a:highlight>
                  <a:srgbClr val="FFFF00"/>
                </a:highlight>
              </a:rPr>
              <a:t>Treatment is by glucocorticoids in acute stage, which stabilizes Blood Brain Barrier.</a:t>
            </a:r>
          </a:p>
          <a:p>
            <a:pPr marL="0" indent="0">
              <a:buNone/>
            </a:pPr>
            <a:r>
              <a:rPr lang="en-US" dirty="0"/>
              <a:t>So it treat vasogenic edema thus </a:t>
            </a:r>
            <a:r>
              <a:rPr lang="en-US" dirty="0">
                <a:solidFill>
                  <a:srgbClr val="FF0000"/>
                </a:solidFill>
              </a:rPr>
              <a:t>decreasing the ICP causing by vasogenic edema</a:t>
            </a:r>
            <a:r>
              <a:rPr lang="en-US" dirty="0"/>
              <a:t> ,so it’s a symptomatic treatment.</a:t>
            </a:r>
          </a:p>
          <a:p>
            <a:pPr marL="0" indent="0">
              <a:buNone/>
            </a:pPr>
            <a:r>
              <a:rPr lang="en-US" dirty="0">
                <a:highlight>
                  <a:srgbClr val="FFFF00"/>
                </a:highlight>
              </a:rPr>
              <a:t>-BUT its not </a:t>
            </a:r>
            <a:r>
              <a:rPr lang="en-US" dirty="0" err="1">
                <a:highlight>
                  <a:srgbClr val="FFFF00"/>
                </a:highlight>
              </a:rPr>
              <a:t>ttt</a:t>
            </a:r>
            <a:r>
              <a:rPr lang="en-US" dirty="0">
                <a:highlight>
                  <a:srgbClr val="FFFF00"/>
                </a:highlight>
              </a:rPr>
              <a:t> for increase ICP itself.</a:t>
            </a:r>
          </a:p>
          <a:p>
            <a:pPr marL="0" indent="0">
              <a:buNone/>
            </a:pPr>
            <a:r>
              <a:rPr lang="en-US" sz="2000" dirty="0"/>
              <a:t>3</a:t>
            </a:r>
            <a:r>
              <a:rPr lang="en-US" dirty="0"/>
              <a:t>.interstitial : extracellular due to CSF leakage between cells ( main cause is acute hydrocephalus not increase in intracranial pressure)</a:t>
            </a:r>
          </a:p>
          <a:p>
            <a:pPr marL="0" indent="0">
              <a:buNone/>
            </a:pPr>
            <a:r>
              <a:rPr lang="en-US" dirty="0"/>
              <a:t>Sign on CT: CSF seepage ,appear as hypodense in frontal, temporal , occipital bones </a:t>
            </a:r>
          </a:p>
        </p:txBody>
      </p:sp>
    </p:spTree>
    <p:extLst>
      <p:ext uri="{BB962C8B-B14F-4D97-AF65-F5344CB8AC3E}">
        <p14:creationId xmlns:p14="http://schemas.microsoft.com/office/powerpoint/2010/main" val="1245308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CB04-C771-C334-B6BE-245B3E16052A}"/>
              </a:ext>
            </a:extLst>
          </p:cNvPr>
          <p:cNvSpPr>
            <a:spLocks noGrp="1"/>
          </p:cNvSpPr>
          <p:nvPr>
            <p:ph type="title"/>
          </p:nvPr>
        </p:nvSpPr>
        <p:spPr>
          <a:xfrm>
            <a:off x="0" y="288925"/>
            <a:ext cx="10515600" cy="1325563"/>
          </a:xfrm>
        </p:spPr>
        <p:txBody>
          <a:bodyPr/>
          <a:lstStyle/>
          <a:p>
            <a:r>
              <a:rPr lang="en-US" dirty="0"/>
              <a:t>Brain Metastasis</a:t>
            </a:r>
          </a:p>
        </p:txBody>
      </p:sp>
      <p:sp>
        <p:nvSpPr>
          <p:cNvPr id="3" name="Content Placeholder 2">
            <a:extLst>
              <a:ext uri="{FF2B5EF4-FFF2-40B4-BE49-F238E27FC236}">
                <a16:creationId xmlns:a16="http://schemas.microsoft.com/office/drawing/2014/main" id="{B65F3141-E77B-13BE-161C-8B86BFBC666A}"/>
              </a:ext>
            </a:extLst>
          </p:cNvPr>
          <p:cNvSpPr>
            <a:spLocks noGrp="1"/>
          </p:cNvSpPr>
          <p:nvPr>
            <p:ph idx="1"/>
          </p:nvPr>
        </p:nvSpPr>
        <p:spPr>
          <a:xfrm>
            <a:off x="0" y="1378226"/>
            <a:ext cx="10515600" cy="4827312"/>
          </a:xfrm>
        </p:spPr>
        <p:txBody>
          <a:bodyPr>
            <a:normAutofit lnSpcReduction="10000"/>
          </a:bodyPr>
          <a:lstStyle/>
          <a:p>
            <a:r>
              <a:rPr lang="en-US" sz="2000" dirty="0"/>
              <a:t>One or more lesions</a:t>
            </a:r>
          </a:p>
          <a:p>
            <a:r>
              <a:rPr lang="en-US" sz="2000" dirty="0"/>
              <a:t> Usually at gray-white matter junction</a:t>
            </a:r>
          </a:p>
          <a:p>
            <a:r>
              <a:rPr lang="en-US" sz="2000" dirty="0"/>
              <a:t> Generally very poor survival (months)</a:t>
            </a:r>
          </a:p>
          <a:p>
            <a:endParaRPr lang="en-US" sz="2000" dirty="0"/>
          </a:p>
          <a:p>
            <a:r>
              <a:rPr lang="en-US" sz="2000" dirty="0"/>
              <a:t>Good survival predictors: age &lt; 65, limited extracranial disease</a:t>
            </a:r>
          </a:p>
          <a:p>
            <a:r>
              <a:rPr lang="en-US" sz="2000" dirty="0"/>
              <a:t>1-3 lesions can be removed by </a:t>
            </a:r>
            <a:r>
              <a:rPr lang="en-US" sz="2000" dirty="0">
                <a:solidFill>
                  <a:srgbClr val="FF0000"/>
                </a:solidFill>
              </a:rPr>
              <a:t>surgery (&gt;3 is palliative) .</a:t>
            </a:r>
          </a:p>
          <a:p>
            <a:r>
              <a:rPr lang="en-US" sz="2000" dirty="0"/>
              <a:t>Can significantly improve prognosis ,followed by radiation.</a:t>
            </a:r>
          </a:p>
          <a:p>
            <a:r>
              <a:rPr lang="en-US" sz="2000" dirty="0"/>
              <a:t> Multiple lesions often treated with radiation</a:t>
            </a:r>
          </a:p>
          <a:p>
            <a:pPr marL="0" indent="0">
              <a:buNone/>
            </a:pPr>
            <a:endParaRPr lang="en-US" sz="2000" dirty="0"/>
          </a:p>
          <a:p>
            <a:r>
              <a:rPr lang="en-US" b="1" dirty="0"/>
              <a:t>Note :"The lung is the most common origin of primary tumors that metastasize to the brain.</a:t>
            </a:r>
          </a:p>
          <a:p>
            <a:r>
              <a:rPr lang="en-US" b="1" dirty="0"/>
              <a:t> Melanoma has the highest propensity to metastasize to the brain. Therefore, if you detect melanoma, it is advisable to perform a direct brain CT."</a:t>
            </a:r>
          </a:p>
        </p:txBody>
      </p:sp>
      <p:pic>
        <p:nvPicPr>
          <p:cNvPr id="4" name="Picture 3">
            <a:extLst>
              <a:ext uri="{FF2B5EF4-FFF2-40B4-BE49-F238E27FC236}">
                <a16:creationId xmlns:a16="http://schemas.microsoft.com/office/drawing/2014/main" id="{0FC828E0-9B95-5B6B-8F59-9CEF86724524}"/>
              </a:ext>
            </a:extLst>
          </p:cNvPr>
          <p:cNvPicPr>
            <a:picLocks noChangeAspect="1"/>
          </p:cNvPicPr>
          <p:nvPr/>
        </p:nvPicPr>
        <p:blipFill>
          <a:blip r:embed="rId2"/>
          <a:stretch>
            <a:fillRect/>
          </a:stretch>
        </p:blipFill>
        <p:spPr>
          <a:xfrm>
            <a:off x="8624974" y="112713"/>
            <a:ext cx="3448858" cy="3809930"/>
          </a:xfrm>
          <a:prstGeom prst="rect">
            <a:avLst/>
          </a:prstGeom>
        </p:spPr>
      </p:pic>
    </p:spTree>
    <p:extLst>
      <p:ext uri="{BB962C8B-B14F-4D97-AF65-F5344CB8AC3E}">
        <p14:creationId xmlns:p14="http://schemas.microsoft.com/office/powerpoint/2010/main" val="921069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97AC-04D1-F306-2889-ED87414285E4}"/>
              </a:ext>
            </a:extLst>
          </p:cNvPr>
          <p:cNvSpPr>
            <a:spLocks noGrp="1"/>
          </p:cNvSpPr>
          <p:nvPr>
            <p:ph type="title"/>
          </p:nvPr>
        </p:nvSpPr>
        <p:spPr/>
        <p:txBody>
          <a:bodyPr/>
          <a:lstStyle/>
          <a:p>
            <a:r>
              <a:rPr lang="en-US" dirty="0"/>
              <a:t>CNS Tumors</a:t>
            </a:r>
            <a:br>
              <a:rPr lang="en-US" dirty="0"/>
            </a:br>
            <a:endParaRPr lang="en-US" dirty="0"/>
          </a:p>
        </p:txBody>
      </p:sp>
      <p:pic>
        <p:nvPicPr>
          <p:cNvPr id="4" name="Picture 3">
            <a:extLst>
              <a:ext uri="{FF2B5EF4-FFF2-40B4-BE49-F238E27FC236}">
                <a16:creationId xmlns:a16="http://schemas.microsoft.com/office/drawing/2014/main" id="{1CDC3185-50BC-D33D-6468-D42AFEC6703E}"/>
              </a:ext>
            </a:extLst>
          </p:cNvPr>
          <p:cNvPicPr>
            <a:picLocks noChangeAspect="1"/>
          </p:cNvPicPr>
          <p:nvPr/>
        </p:nvPicPr>
        <p:blipFill>
          <a:blip r:embed="rId2"/>
          <a:stretch>
            <a:fillRect/>
          </a:stretch>
        </p:blipFill>
        <p:spPr>
          <a:xfrm>
            <a:off x="267719" y="277095"/>
            <a:ext cx="11656562" cy="6303810"/>
          </a:xfrm>
          <a:prstGeom prst="rect">
            <a:avLst/>
          </a:prstGeom>
        </p:spPr>
      </p:pic>
    </p:spTree>
    <p:extLst>
      <p:ext uri="{BB962C8B-B14F-4D97-AF65-F5344CB8AC3E}">
        <p14:creationId xmlns:p14="http://schemas.microsoft.com/office/powerpoint/2010/main" val="144830621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1437</TotalTime>
  <Words>2711</Words>
  <Application>Microsoft Office PowerPoint</Application>
  <PresentationFormat>Widescreen</PresentationFormat>
  <Paragraphs>368</Paragraphs>
  <Slides>57</Slides>
  <Notes>0</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Facet</vt:lpstr>
      <vt:lpstr>Brain Tumors</vt:lpstr>
      <vt:lpstr>PowerPoint Presentation</vt:lpstr>
      <vt:lpstr>Clinical evaluation</vt:lpstr>
      <vt:lpstr>Diagnostic imaging</vt:lpstr>
      <vt:lpstr>PowerPoint Presentation</vt:lpstr>
      <vt:lpstr>Treatment</vt:lpstr>
      <vt:lpstr>PowerPoint Presentation</vt:lpstr>
      <vt:lpstr>Brain Metastasis</vt:lpstr>
      <vt:lpstr>CNS Tumors </vt:lpstr>
      <vt:lpstr>PowerPoint Presentation</vt:lpstr>
      <vt:lpstr>Pilocytic astrocytoma </vt:lpstr>
      <vt:lpstr>PowerPoint Presentation</vt:lpstr>
      <vt:lpstr>Pilocytic astrocytoma </vt:lpstr>
      <vt:lpstr>Medulloblastoma </vt:lpstr>
      <vt:lpstr>Homer-Wright rosettes</vt:lpstr>
      <vt:lpstr>Medulloblastoma </vt:lpstr>
      <vt:lpstr>Medulloblastoma:</vt:lpstr>
      <vt:lpstr> Ependymoma </vt:lpstr>
      <vt:lpstr>Cranial MRI (FLAIR-sequence, sagittal view) </vt:lpstr>
      <vt:lpstr>Histology   </vt:lpstr>
      <vt:lpstr>Craniopharyngioma</vt:lpstr>
      <vt:lpstr>Pediatric type</vt:lpstr>
      <vt:lpstr>Craniopharyngioma</vt:lpstr>
      <vt:lpstr>PowerPoint Presentation</vt:lpstr>
      <vt:lpstr>Pinealoma </vt:lpstr>
      <vt:lpstr>Clinical features and treatment</vt:lpstr>
      <vt:lpstr>PowerPoint Presentation</vt:lpstr>
      <vt:lpstr>Adult tumors</vt:lpstr>
      <vt:lpstr>Glioblastoma </vt:lpstr>
      <vt:lpstr>Pseudopalisading</vt:lpstr>
      <vt:lpstr>Glioblastoma</vt:lpstr>
      <vt:lpstr>Meningioma </vt:lpstr>
      <vt:lpstr>PowerPoint Presentation</vt:lpstr>
      <vt:lpstr>meningioma</vt:lpstr>
      <vt:lpstr>Meningioma </vt:lpstr>
      <vt:lpstr>Meningioma </vt:lpstr>
      <vt:lpstr>Meningioma  </vt:lpstr>
      <vt:lpstr>MRI features </vt:lpstr>
      <vt:lpstr>Treatment </vt:lpstr>
      <vt:lpstr>Schwannoma </vt:lpstr>
      <vt:lpstr>PowerPoint Presentation</vt:lpstr>
      <vt:lpstr>Histology : dense , hypercellular areas containing spindle cells alternating with hypocellular , myxoid areas</vt:lpstr>
      <vt:lpstr>Neurofibromatosis Type 2</vt:lpstr>
      <vt:lpstr>Oligodendroglioma</vt:lpstr>
      <vt:lpstr>Pituitary Adenoma </vt:lpstr>
      <vt:lpstr>PowerPoint Presentation</vt:lpstr>
      <vt:lpstr>Pituitary Adenoma  </vt:lpstr>
      <vt:lpstr>  Pituitary Adenoma  </vt:lpstr>
      <vt:lpstr>Treatment </vt:lpstr>
      <vt:lpstr>Surgical approach </vt:lpstr>
      <vt:lpstr>PowerPoint Presentation</vt:lpstr>
      <vt:lpstr>PowerPoint Presentation</vt:lpstr>
      <vt:lpstr>Hemangioblastoma</vt:lpstr>
      <vt:lpstr>PowerPoint Presentation</vt:lpstr>
      <vt:lpstr>PowerPoint Presentation</vt:lpstr>
      <vt:lpstr>Intra-axial  is intra parenchymal, neuromas and gangliogliomas, gliomas ( astrocytoma +oligodendromas + glioblastoma+oligoastroglioma). They are  infiltrative , they infiltrate to normal  brain tissue , so we can’t  differentiate it  from the normal  brain parenchyma even grossly.  </vt:lpstr>
      <vt:lpstr>Any tumour before it the word “diffuse” then it is grade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CNS Tumors</dc:title>
  <dc:creator>احمد طه احمد الدعباس</dc:creator>
  <cp:lastModifiedBy>Mohammed Kh</cp:lastModifiedBy>
  <cp:revision>71</cp:revision>
  <dcterms:created xsi:type="dcterms:W3CDTF">2023-03-14T20:00:46Z</dcterms:created>
  <dcterms:modified xsi:type="dcterms:W3CDTF">2025-10-02T05:50:27Z</dcterms:modified>
</cp:coreProperties>
</file>