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62" r:id="rId5"/>
    <p:sldId id="265" r:id="rId6"/>
    <p:sldId id="266" r:id="rId7"/>
    <p:sldId id="267" r:id="rId8"/>
    <p:sldId id="268" r:id="rId9"/>
    <p:sldId id="269" r:id="rId10"/>
    <p:sldId id="270" r:id="rId11"/>
    <p:sldId id="272" r:id="rId12"/>
    <p:sldId id="273" r:id="rId13"/>
    <p:sldId id="274" r:id="rId14"/>
    <p:sldId id="275" r:id="rId15"/>
    <p:sldId id="279" r:id="rId16"/>
    <p:sldId id="276" r:id="rId17"/>
    <p:sldId id="277" r:id="rId18"/>
    <p:sldId id="27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showGuides="1">
      <p:cViewPr varScale="1">
        <p:scale>
          <a:sx n="70" d="100"/>
          <a:sy n="70" d="100"/>
        </p:scale>
        <p:origin x="-1386" y="-90"/>
      </p:cViewPr>
      <p:guideLst>
        <p:guide orient="horz" pos="2160"/>
        <p:guide pos="2880"/>
      </p:guideLst>
    </p:cSldViewPr>
  </p:slideViewPr>
  <p:outlineViewPr>
    <p:cViewPr>
      <p:scale>
        <a:sx n="33" d="100"/>
        <a:sy n="33" d="100"/>
      </p:scale>
      <p:origin x="0" y="62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pPr/>
              <a:t>2/10/2020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61895A-832A-4167-BE9B-7448CA062309}" type="datetime1">
              <a:rPr lang="en-US" smtClean="0"/>
              <a:pPr/>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571FF-D602-4BB6-9683-7A1E909D4296}" type="datetime1">
              <a:rPr lang="en-US" smtClean="0"/>
              <a:pPr/>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92BEB-5202-498C-89F7-BBD3BEE1B887}" type="datetime1">
              <a:rPr lang="en-US" smtClean="0"/>
              <a:pPr/>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pPr/>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pPr/>
              <a:t>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pPr/>
              <a:t>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pPr/>
              <a:t>2/10/2020</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1" eaLnBrk="1" latinLnBrk="0" hangingPunct="1">
        <a:spcBef>
          <a:spcPct val="0"/>
        </a:spcBef>
        <a:buNone/>
        <a:defRPr sz="540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65760" indent="-365760" algn="r" defTabSz="914400" rtl="1"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r" defTabSz="914400" rtl="1"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r" defTabSz="914400" rtl="1"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r" defTabSz="914400" rtl="1"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r" defTabSz="914400" rtl="1"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Pathology lab </a:t>
            </a:r>
            <a:endParaRPr lang="ar-JO" dirty="0"/>
          </a:p>
        </p:txBody>
      </p:sp>
      <p:sp>
        <p:nvSpPr>
          <p:cNvPr id="3" name="Subtitle 2"/>
          <p:cNvSpPr>
            <a:spLocks noGrp="1"/>
          </p:cNvSpPr>
          <p:nvPr>
            <p:ph type="subTitle" idx="1"/>
          </p:nvPr>
        </p:nvSpPr>
        <p:spPr/>
        <p:txBody>
          <a:bodyPr/>
          <a:lstStyle/>
          <a:p>
            <a:r>
              <a:rPr lang="en-US" dirty="0" err="1" smtClean="0"/>
              <a:t>Dr.Omar</a:t>
            </a:r>
            <a:r>
              <a:rPr lang="en-US" dirty="0" smtClean="0"/>
              <a:t> </a:t>
            </a:r>
            <a:r>
              <a:rPr lang="en-US" dirty="0" err="1"/>
              <a:t>H</a:t>
            </a:r>
            <a:r>
              <a:rPr lang="en-US" dirty="0" err="1" smtClean="0"/>
              <a:t>amdan</a:t>
            </a:r>
            <a:endParaRPr lang="en-US" dirty="0" smtClean="0"/>
          </a:p>
          <a:p>
            <a:endParaRPr lang="ar-JO" dirty="0"/>
          </a:p>
        </p:txBody>
      </p:sp>
    </p:spTree>
    <p:extLst>
      <p:ext uri="{BB962C8B-B14F-4D97-AF65-F5344CB8AC3E}">
        <p14:creationId xmlns:p14="http://schemas.microsoft.com/office/powerpoint/2010/main" val="458616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570156"/>
            <a:ext cx="7756263" cy="1182444"/>
          </a:xfrm>
        </p:spPr>
        <p:txBody>
          <a:bodyPr/>
          <a:lstStyle/>
          <a:p>
            <a:pPr fontAlgn="base"/>
            <a:r>
              <a:rPr lang="en-US" sz="1600" b="1" dirty="0"/>
              <a:t>Microscopic (histologic) </a:t>
            </a:r>
            <a:r>
              <a:rPr lang="en-US" sz="1600" b="1" dirty="0" smtClean="0"/>
              <a:t>description : </a:t>
            </a:r>
            <a:r>
              <a:rPr lang="en-US" sz="1600" dirty="0">
                <a:solidFill>
                  <a:schemeClr val="tx1"/>
                </a:solidFill>
              </a:rPr>
              <a:t>Neutrophils (may persist for weeks), lymphocytes and plasma cells with bone necrosis and reactive new bone formation</a:t>
            </a:r>
            <a:br>
              <a:rPr lang="en-US" sz="1600" dirty="0">
                <a:solidFill>
                  <a:schemeClr val="tx1"/>
                </a:solidFill>
              </a:rPr>
            </a:br>
            <a:r>
              <a:rPr lang="en-US" sz="1600" dirty="0">
                <a:solidFill>
                  <a:schemeClr val="tx1"/>
                </a:solidFill>
              </a:rPr>
              <a:t>Capillary proliferation and fibrosis</a:t>
            </a:r>
            <a:br>
              <a:rPr lang="en-US" sz="1600" dirty="0">
                <a:solidFill>
                  <a:schemeClr val="tx1"/>
                </a:solidFill>
              </a:rPr>
            </a:br>
            <a:r>
              <a:rPr lang="en-US" sz="1600" dirty="0">
                <a:solidFill>
                  <a:schemeClr val="tx1"/>
                </a:solidFill>
              </a:rPr>
              <a:t>Subtypes include plasma cell osteomyelitis and </a:t>
            </a:r>
            <a:r>
              <a:rPr lang="en-US" sz="1600" dirty="0" err="1">
                <a:solidFill>
                  <a:schemeClr val="tx1"/>
                </a:solidFill>
              </a:rPr>
              <a:t>xanthogranulomatous</a:t>
            </a:r>
            <a:r>
              <a:rPr lang="en-US" sz="1600" dirty="0">
                <a:solidFill>
                  <a:schemeClr val="tx1"/>
                </a:solidFill>
              </a:rPr>
              <a:t> osteomyelitis (abundant foamy macrophages)</a:t>
            </a:r>
            <a:br>
              <a:rPr lang="en-US" sz="1600" dirty="0">
                <a:solidFill>
                  <a:schemeClr val="tx1"/>
                </a:solidFill>
              </a:rPr>
            </a:br>
            <a:r>
              <a:rPr lang="en-US" sz="1600" dirty="0">
                <a:solidFill>
                  <a:schemeClr val="tx1"/>
                </a:solidFill>
              </a:rPr>
              <a:t>Bone marrow space replaced by inflammatory tissue</a:t>
            </a:r>
            <a:br>
              <a:rPr lang="en-US" sz="1600" dirty="0">
                <a:solidFill>
                  <a:schemeClr val="tx1"/>
                </a:solidFill>
              </a:rPr>
            </a:br>
            <a:r>
              <a:rPr lang="en-US" sz="1600" dirty="0">
                <a:solidFill>
                  <a:schemeClr val="tx1"/>
                </a:solidFill>
              </a:rPr>
              <a:t>Salmonella infection may produce </a:t>
            </a:r>
            <a:r>
              <a:rPr lang="en-US" sz="1600" dirty="0" err="1">
                <a:solidFill>
                  <a:schemeClr val="tx1"/>
                </a:solidFill>
              </a:rPr>
              <a:t>tuberculoid</a:t>
            </a:r>
            <a:r>
              <a:rPr lang="en-US" sz="1600" dirty="0">
                <a:solidFill>
                  <a:schemeClr val="tx1"/>
                </a:solidFill>
              </a:rPr>
              <a:t> granules with variable central necrosis </a:t>
            </a:r>
            <a:br>
              <a:rPr lang="en-US" sz="1600" dirty="0">
                <a:solidFill>
                  <a:schemeClr val="tx1"/>
                </a:solidFill>
              </a:rPr>
            </a:br>
            <a:r>
              <a:rPr lang="en-US" sz="1600" dirty="0"/>
              <a:t/>
            </a:r>
            <a:br>
              <a:rPr lang="en-US" sz="1600" dirty="0"/>
            </a:br>
            <a:endParaRPr lang="ar-JO" sz="1600" dirty="0"/>
          </a:p>
        </p:txBody>
      </p:sp>
      <p:pic>
        <p:nvPicPr>
          <p:cNvPr id="4" name="Content Placeholder 3"/>
          <p:cNvPicPr>
            <a:picLocks noGrp="1" noChangeAspect="1"/>
          </p:cNvPicPr>
          <p:nvPr>
            <p:ph idx="1"/>
          </p:nvPr>
        </p:nvPicPr>
        <p:blipFill rotWithShape="1">
          <a:blip r:embed="rId2"/>
          <a:srcRect l="24515" t="18094" r="26008" b="16999"/>
          <a:stretch/>
        </p:blipFill>
        <p:spPr>
          <a:xfrm>
            <a:off x="251977" y="2304184"/>
            <a:ext cx="3862823" cy="3878263"/>
          </a:xfrm>
          <a:prstGeom prst="rect">
            <a:avLst/>
          </a:prstGeom>
        </p:spPr>
      </p:pic>
      <p:pic>
        <p:nvPicPr>
          <p:cNvPr id="5" name="Picture 4"/>
          <p:cNvPicPr>
            <a:picLocks noChangeAspect="1"/>
          </p:cNvPicPr>
          <p:nvPr/>
        </p:nvPicPr>
        <p:blipFill rotWithShape="1">
          <a:blip r:embed="rId3"/>
          <a:srcRect l="25858" t="16899" r="27799" b="16003"/>
          <a:stretch/>
        </p:blipFill>
        <p:spPr>
          <a:xfrm>
            <a:off x="4343400" y="2286000"/>
            <a:ext cx="4507174" cy="3962400"/>
          </a:xfrm>
          <a:prstGeom prst="rect">
            <a:avLst/>
          </a:prstGeom>
        </p:spPr>
      </p:pic>
    </p:spTree>
    <p:extLst>
      <p:ext uri="{BB962C8B-B14F-4D97-AF65-F5344CB8AC3E}">
        <p14:creationId xmlns:p14="http://schemas.microsoft.com/office/powerpoint/2010/main" val="1683694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28600" lvl="0" indent="-228600" algn="l" rtl="0">
              <a:lnSpc>
                <a:spcPct val="90000"/>
              </a:lnSpc>
              <a:spcBef>
                <a:spcPts val="1000"/>
              </a:spcBef>
              <a:buClrTx/>
              <a:buFont typeface="Arial" panose="020B0604020202020204" pitchFamily="34" charset="0"/>
              <a:buChar char="•"/>
            </a:pPr>
            <a:r>
              <a:rPr lang="en-US" dirty="0">
                <a:solidFill>
                  <a:prstClr val="black"/>
                </a:solidFill>
                <a:latin typeface="+mj-lt"/>
              </a:rPr>
              <a:t>Histology typically exhibits large numbers of extremely atrophic muscle fibers, often involving an entire fascicle of a muscle.</a:t>
            </a:r>
          </a:p>
          <a:p>
            <a:endParaRPr lang="ar-JO" sz="2000" dirty="0">
              <a:latin typeface="+mj-lt"/>
            </a:endParaRPr>
          </a:p>
        </p:txBody>
      </p:sp>
      <p:sp>
        <p:nvSpPr>
          <p:cNvPr id="3" name="Title 2"/>
          <p:cNvSpPr>
            <a:spLocks noGrp="1"/>
          </p:cNvSpPr>
          <p:nvPr>
            <p:ph type="title"/>
          </p:nvPr>
        </p:nvSpPr>
        <p:spPr/>
        <p:txBody>
          <a:bodyPr/>
          <a:lstStyle/>
          <a:p>
            <a:r>
              <a:rPr lang="en-US" sz="2800" dirty="0" smtClean="0"/>
              <a:t>Spinal </a:t>
            </a:r>
            <a:r>
              <a:rPr lang="en-US" sz="2800" dirty="0"/>
              <a:t>Muscular Atrophy </a:t>
            </a:r>
            <a:br>
              <a:rPr lang="en-US" sz="2800" dirty="0"/>
            </a:br>
            <a:r>
              <a:rPr lang="en-US" sz="2800" dirty="0" smtClean="0"/>
              <a:t>(</a:t>
            </a:r>
            <a:r>
              <a:rPr lang="en-US" sz="2800" dirty="0"/>
              <a:t>Infantile Motor Neuron </a:t>
            </a:r>
            <a:r>
              <a:rPr lang="en-US" sz="2800" dirty="0" smtClean="0"/>
              <a:t>Disease)</a:t>
            </a:r>
            <a:r>
              <a:rPr lang="en-GB" sz="2800" dirty="0" smtClean="0"/>
              <a:t> </a:t>
            </a:r>
            <a:endParaRPr lang="ar-JO" sz="2800" dirty="0"/>
          </a:p>
        </p:txBody>
      </p:sp>
      <p:pic>
        <p:nvPicPr>
          <p:cNvPr id="4" name="Picture 3"/>
          <p:cNvPicPr>
            <a:picLocks noChangeAspect="1"/>
          </p:cNvPicPr>
          <p:nvPr/>
        </p:nvPicPr>
        <p:blipFill rotWithShape="1">
          <a:blip r:embed="rId2"/>
          <a:srcRect l="3694" t="15904" r="61380" b="36312"/>
          <a:stretch/>
        </p:blipFill>
        <p:spPr>
          <a:xfrm>
            <a:off x="909743" y="3276600"/>
            <a:ext cx="7243657" cy="3276600"/>
          </a:xfrm>
          <a:prstGeom prst="rect">
            <a:avLst/>
          </a:prstGeom>
        </p:spPr>
      </p:pic>
    </p:spTree>
    <p:extLst>
      <p:ext uri="{BB962C8B-B14F-4D97-AF65-F5344CB8AC3E}">
        <p14:creationId xmlns:p14="http://schemas.microsoft.com/office/powerpoint/2010/main" val="2301348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81201"/>
            <a:ext cx="5486400" cy="4114799"/>
          </a:xfrm>
        </p:spPr>
        <p:txBody>
          <a:bodyPr>
            <a:normAutofit fontScale="77500" lnSpcReduction="20000"/>
          </a:bodyPr>
          <a:lstStyle/>
          <a:p>
            <a:pPr algn="l" rtl="0"/>
            <a:r>
              <a:rPr lang="en-US" dirty="0"/>
              <a:t>DMD cases can exhibit enlarged, rounded, hyaline fibers lacking normal cross striations. Both DMD and BMD muscles show:</a:t>
            </a:r>
          </a:p>
          <a:p>
            <a:pPr algn="l" rtl="0"/>
            <a:r>
              <a:rPr lang="en-US" dirty="0"/>
              <a:t>Variation in </a:t>
            </a:r>
            <a:r>
              <a:rPr lang="en-US" dirty="0" err="1"/>
              <a:t>myofiber</a:t>
            </a:r>
            <a:r>
              <a:rPr lang="en-US" dirty="0"/>
              <a:t> diameter, with both small and giant fibers, sometimes with fiber splitting</a:t>
            </a:r>
          </a:p>
          <a:p>
            <a:pPr algn="l" rtl="0"/>
            <a:r>
              <a:rPr lang="en-US" dirty="0"/>
              <a:t>Increased numbers of internalized nuclei degeneration, necrosis, and phagocytosis of muscle fibers</a:t>
            </a:r>
          </a:p>
          <a:p>
            <a:pPr algn="l" rtl="0"/>
            <a:r>
              <a:rPr lang="en-US" dirty="0"/>
              <a:t>Regeneration of muscle fibers</a:t>
            </a:r>
          </a:p>
          <a:p>
            <a:pPr algn="l" rtl="0"/>
            <a:r>
              <a:rPr lang="en-US" dirty="0"/>
              <a:t>Proliferation of </a:t>
            </a:r>
            <a:r>
              <a:rPr lang="en-US" dirty="0" err="1"/>
              <a:t>endomysial</a:t>
            </a:r>
            <a:r>
              <a:rPr lang="en-US" dirty="0"/>
              <a:t> connective tissue</a:t>
            </a:r>
          </a:p>
          <a:p>
            <a:pPr algn="l" rtl="0"/>
            <a:r>
              <a:rPr lang="en-US" dirty="0"/>
              <a:t>In late stages, muscles are entirely replaced by fat and connective tissue</a:t>
            </a:r>
          </a:p>
          <a:p>
            <a:pPr algn="l" rtl="0"/>
            <a:r>
              <a:rPr lang="en-US" dirty="0"/>
              <a:t>Both type 1 and type 2 fibers are involved, without change in relative distribution.</a:t>
            </a:r>
          </a:p>
          <a:p>
            <a:pPr algn="l" rtl="0"/>
            <a:endParaRPr lang="ar-JO" dirty="0"/>
          </a:p>
        </p:txBody>
      </p:sp>
      <p:sp>
        <p:nvSpPr>
          <p:cNvPr id="3" name="Title 2"/>
          <p:cNvSpPr>
            <a:spLocks noGrp="1"/>
          </p:cNvSpPr>
          <p:nvPr>
            <p:ph type="title"/>
          </p:nvPr>
        </p:nvSpPr>
        <p:spPr/>
        <p:txBody>
          <a:bodyPr/>
          <a:lstStyle/>
          <a:p>
            <a:r>
              <a:rPr lang="en-US" sz="4000" b="1" dirty="0" err="1">
                <a:solidFill>
                  <a:schemeClr val="accent2">
                    <a:lumMod val="75000"/>
                  </a:schemeClr>
                </a:solidFill>
              </a:rPr>
              <a:t>Duchenne</a:t>
            </a:r>
            <a:r>
              <a:rPr lang="en-US" sz="4000" b="1" dirty="0">
                <a:solidFill>
                  <a:schemeClr val="accent2">
                    <a:lumMod val="75000"/>
                  </a:schemeClr>
                </a:solidFill>
              </a:rPr>
              <a:t> muscular dystrophy </a:t>
            </a:r>
            <a:r>
              <a:rPr lang="en-US" sz="4000" dirty="0"/>
              <a:t>Morphology </a:t>
            </a:r>
            <a:r>
              <a:rPr lang="en-US" sz="4000" b="1" dirty="0" smtClean="0">
                <a:solidFill>
                  <a:schemeClr val="accent2">
                    <a:lumMod val="75000"/>
                  </a:schemeClr>
                </a:solidFill>
              </a:rPr>
              <a:t>(</a:t>
            </a:r>
            <a:r>
              <a:rPr lang="en-US" sz="4000" b="1" dirty="0">
                <a:solidFill>
                  <a:schemeClr val="accent2">
                    <a:lumMod val="75000"/>
                  </a:schemeClr>
                </a:solidFill>
              </a:rPr>
              <a:t>DMD)</a:t>
            </a:r>
            <a:endParaRPr lang="ar-JO" sz="4000" dirty="0">
              <a:solidFill>
                <a:schemeClr val="accent2">
                  <a:lumMod val="75000"/>
                </a:schemeClr>
              </a:solidFill>
            </a:endParaRPr>
          </a:p>
        </p:txBody>
      </p:sp>
      <p:pic>
        <p:nvPicPr>
          <p:cNvPr id="4" name="Picture 3"/>
          <p:cNvPicPr>
            <a:picLocks noChangeAspect="1"/>
          </p:cNvPicPr>
          <p:nvPr/>
        </p:nvPicPr>
        <p:blipFill rotWithShape="1">
          <a:blip r:embed="rId2"/>
          <a:srcRect l="65597" t="25461" r="9888" b="15804"/>
          <a:stretch/>
        </p:blipFill>
        <p:spPr>
          <a:xfrm>
            <a:off x="5562601" y="1981200"/>
            <a:ext cx="3581400" cy="4876800"/>
          </a:xfrm>
          <a:prstGeom prst="rect">
            <a:avLst/>
          </a:prstGeom>
        </p:spPr>
      </p:pic>
    </p:spTree>
    <p:extLst>
      <p:ext uri="{BB962C8B-B14F-4D97-AF65-F5344CB8AC3E}">
        <p14:creationId xmlns:p14="http://schemas.microsoft.com/office/powerpoint/2010/main" val="3202946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a:t>  </a:t>
            </a:r>
            <a:r>
              <a:rPr lang="en-US" sz="2000" b="1" dirty="0" err="1"/>
              <a:t>Dermatomyositis</a:t>
            </a:r>
            <a:r>
              <a:rPr lang="en-US" sz="2000" dirty="0" smtClean="0"/>
              <a:t/>
            </a:r>
            <a:br>
              <a:rPr lang="en-US" sz="2000" dirty="0" smtClean="0"/>
            </a:br>
            <a:r>
              <a:rPr lang="en-US" sz="2000" dirty="0" err="1" smtClean="0"/>
              <a:t>Gottron's</a:t>
            </a:r>
            <a:r>
              <a:rPr lang="en-US" sz="2000" dirty="0" smtClean="0"/>
              <a:t> </a:t>
            </a:r>
            <a:r>
              <a:rPr lang="en-US" sz="2000" dirty="0"/>
              <a:t>papules. Discrete erythematous papules overlying the metacarpal and </a:t>
            </a:r>
            <a:r>
              <a:rPr lang="en-US" sz="2000" dirty="0" err="1"/>
              <a:t>interphalangeal</a:t>
            </a:r>
            <a:r>
              <a:rPr lang="en-US" sz="2000" dirty="0"/>
              <a:t> joints in a patient with juvenile </a:t>
            </a:r>
            <a:r>
              <a:rPr lang="en-US" sz="2000" dirty="0" err="1"/>
              <a:t>dermatomyositis</a:t>
            </a:r>
            <a:r>
              <a:rPr lang="en-US" sz="2000" dirty="0"/>
              <a:t/>
            </a:r>
            <a:br>
              <a:rPr lang="en-US" sz="2000" dirty="0"/>
            </a:br>
            <a:endParaRPr lang="ar-JO" sz="2000" dirty="0"/>
          </a:p>
        </p:txBody>
      </p:sp>
      <p:pic>
        <p:nvPicPr>
          <p:cNvPr id="4" name="Content Placeholder 3"/>
          <p:cNvPicPr>
            <a:picLocks noGrp="1" noChangeAspect="1"/>
          </p:cNvPicPr>
          <p:nvPr>
            <p:ph idx="1"/>
          </p:nvPr>
        </p:nvPicPr>
        <p:blipFill rotWithShape="1">
          <a:blip r:embed="rId2"/>
          <a:srcRect l="24739" t="11922" r="26343" b="19189"/>
          <a:stretch/>
        </p:blipFill>
        <p:spPr>
          <a:xfrm>
            <a:off x="1066800" y="2247900"/>
            <a:ext cx="7010401" cy="4381500"/>
          </a:xfrm>
          <a:prstGeom prst="rect">
            <a:avLst/>
          </a:prstGeom>
        </p:spPr>
      </p:pic>
    </p:spTree>
    <p:extLst>
      <p:ext uri="{BB962C8B-B14F-4D97-AF65-F5344CB8AC3E}">
        <p14:creationId xmlns:p14="http://schemas.microsoft.com/office/powerpoint/2010/main" val="3684959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ar-JO" sz="3600" dirty="0" smtClean="0"/>
              <a:t> </a:t>
            </a:r>
            <a:r>
              <a:rPr lang="en-GB" sz="3600" dirty="0" smtClean="0"/>
              <a:t> </a:t>
            </a:r>
            <a:r>
              <a:rPr lang="en-US" sz="3600" dirty="0" err="1" smtClean="0"/>
              <a:t>Dermatomyositis</a:t>
            </a:r>
            <a:r>
              <a:rPr lang="en-US" sz="3600" dirty="0" smtClean="0"/>
              <a:t> : Heliotrope Rash</a:t>
            </a:r>
            <a:endParaRPr lang="ar-JO" sz="3600" dirty="0"/>
          </a:p>
        </p:txBody>
      </p:sp>
      <p:pic>
        <p:nvPicPr>
          <p:cNvPr id="4" name="Content Placeholder 3" descr="https://i.pinimg.com/originals/84/62/fe/8462fe01333e0889da4e81f64e7897c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348706"/>
            <a:ext cx="7620000" cy="420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03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algn="l" rtl="0"/>
            <a:r>
              <a:rPr lang="en-US" b="1" dirty="0" err="1">
                <a:solidFill>
                  <a:srgbClr val="FF0000"/>
                </a:solidFill>
              </a:rPr>
              <a:t>Dermatomyositis</a:t>
            </a:r>
            <a:r>
              <a:rPr lang="en-US" b="1" dirty="0">
                <a:solidFill>
                  <a:srgbClr val="FF0000"/>
                </a:solidFill>
              </a:rPr>
              <a:t>: </a:t>
            </a:r>
            <a:r>
              <a:rPr lang="en-US" dirty="0"/>
              <a:t>Perivascular inflammatory infiltrates are associated with scattered necrotic muscle fibers and muscle fiber atrophy, especially at the periphery of fascicles (“</a:t>
            </a:r>
            <a:r>
              <a:rPr lang="en-US" dirty="0" err="1"/>
              <a:t>perifascicular</a:t>
            </a:r>
            <a:r>
              <a:rPr lang="en-US" dirty="0"/>
              <a:t> atrophy”)—likely related to </a:t>
            </a:r>
            <a:r>
              <a:rPr lang="en-US" dirty="0" err="1"/>
              <a:t>hypoperfusion</a:t>
            </a:r>
            <a:r>
              <a:rPr lang="en-US" dirty="0"/>
              <a:t>.</a:t>
            </a:r>
          </a:p>
          <a:p>
            <a:pPr algn="l" rtl="0"/>
            <a:r>
              <a:rPr lang="en-US" b="1" dirty="0" err="1">
                <a:solidFill>
                  <a:srgbClr val="FF0000"/>
                </a:solidFill>
              </a:rPr>
              <a:t>Polymyositis</a:t>
            </a:r>
            <a:r>
              <a:rPr lang="en-US" b="1" dirty="0">
                <a:solidFill>
                  <a:srgbClr val="FF0000"/>
                </a:solidFill>
              </a:rPr>
              <a:t>: </a:t>
            </a:r>
            <a:r>
              <a:rPr lang="en-US" dirty="0"/>
              <a:t>There is </a:t>
            </a:r>
            <a:r>
              <a:rPr lang="en-US" dirty="0" err="1"/>
              <a:t>endomysial</a:t>
            </a:r>
            <a:r>
              <a:rPr lang="en-US" dirty="0"/>
              <a:t> inflammation and scattered necrotic muscle fibers, but no apparent vascular injury (</a:t>
            </a:r>
            <a:r>
              <a:rPr lang="en-US" dirty="0" err="1"/>
              <a:t>perifascicular</a:t>
            </a:r>
            <a:r>
              <a:rPr lang="en-US" dirty="0"/>
              <a:t> atrophy).</a:t>
            </a:r>
          </a:p>
          <a:p>
            <a:pPr algn="l" rtl="0"/>
            <a:r>
              <a:rPr lang="en-US" b="1" dirty="0">
                <a:solidFill>
                  <a:srgbClr val="FF0000"/>
                </a:solidFill>
              </a:rPr>
              <a:t>Inclusion body myositis: </a:t>
            </a:r>
            <a:r>
              <a:rPr lang="en-US" dirty="0" err="1"/>
              <a:t>Endomysial</a:t>
            </a:r>
            <a:r>
              <a:rPr lang="en-US" dirty="0"/>
              <a:t> inflammatory infiltrates are associated with diagnostic “rimmed vacuoles”—clear cytoplasmic vacuoles in </a:t>
            </a:r>
            <a:r>
              <a:rPr lang="en-US" dirty="0" err="1"/>
              <a:t>myocytes</a:t>
            </a:r>
            <a:r>
              <a:rPr lang="en-US" dirty="0"/>
              <a:t> surrounded by a thin rim of basophilic material; </a:t>
            </a:r>
            <a:r>
              <a:rPr lang="en-US" dirty="0" err="1"/>
              <a:t>myocytes</a:t>
            </a:r>
            <a:r>
              <a:rPr lang="en-US" dirty="0"/>
              <a:t> can also contain amyloid deposits highlighted by Congo red staining.</a:t>
            </a:r>
          </a:p>
          <a:p>
            <a:pPr algn="l" rtl="0"/>
            <a:endParaRPr lang="ar-JO" dirty="0"/>
          </a:p>
        </p:txBody>
      </p:sp>
      <p:sp>
        <p:nvSpPr>
          <p:cNvPr id="3" name="Title 2"/>
          <p:cNvSpPr>
            <a:spLocks noGrp="1"/>
          </p:cNvSpPr>
          <p:nvPr>
            <p:ph type="title"/>
          </p:nvPr>
        </p:nvSpPr>
        <p:spPr/>
        <p:txBody>
          <a:bodyPr/>
          <a:lstStyle/>
          <a:p>
            <a:r>
              <a:rPr lang="en-US" sz="3600" dirty="0"/>
              <a:t>Inflammatory Myopathies </a:t>
            </a:r>
            <a:r>
              <a:rPr lang="en-US" sz="3600" dirty="0" smtClean="0"/>
              <a:t>Histopathology(morphology)</a:t>
            </a:r>
            <a:endParaRPr lang="ar-JO" sz="3600" dirty="0"/>
          </a:p>
        </p:txBody>
      </p:sp>
    </p:spTree>
    <p:extLst>
      <p:ext uri="{BB962C8B-B14F-4D97-AF65-F5344CB8AC3E}">
        <p14:creationId xmlns:p14="http://schemas.microsoft.com/office/powerpoint/2010/main" val="1796289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Inflammatory </a:t>
            </a:r>
            <a:r>
              <a:rPr lang="en-US" sz="3200" dirty="0" smtClean="0"/>
              <a:t>Myopathies Histopathology</a:t>
            </a:r>
            <a:endParaRPr lang="ar-JO" sz="3200" dirty="0"/>
          </a:p>
        </p:txBody>
      </p:sp>
      <p:pic>
        <p:nvPicPr>
          <p:cNvPr id="4" name="Content Placeholder 3"/>
          <p:cNvPicPr>
            <a:picLocks noGrp="1" noChangeAspect="1"/>
          </p:cNvPicPr>
          <p:nvPr>
            <p:ph idx="1"/>
          </p:nvPr>
        </p:nvPicPr>
        <p:blipFill rotWithShape="1">
          <a:blip r:embed="rId2"/>
          <a:srcRect l="15784" t="19886" r="18060" b="17994"/>
          <a:stretch/>
        </p:blipFill>
        <p:spPr>
          <a:xfrm>
            <a:off x="381000" y="2247900"/>
            <a:ext cx="8382000" cy="4381500"/>
          </a:xfrm>
          <a:prstGeom prst="rect">
            <a:avLst/>
          </a:prstGeom>
          <a:ln>
            <a:noFill/>
          </a:ln>
          <a:effectLst>
            <a:softEdge rad="112500"/>
          </a:effectLst>
        </p:spPr>
      </p:pic>
    </p:spTree>
    <p:extLst>
      <p:ext uri="{BB962C8B-B14F-4D97-AF65-F5344CB8AC3E}">
        <p14:creationId xmlns:p14="http://schemas.microsoft.com/office/powerpoint/2010/main" val="935839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Inflammatory Myopathies Histopathology</a:t>
            </a:r>
            <a:endParaRPr lang="ar-JO" sz="3200" dirty="0"/>
          </a:p>
        </p:txBody>
      </p:sp>
      <p:pic>
        <p:nvPicPr>
          <p:cNvPr id="4" name="Content Placeholder 3"/>
          <p:cNvPicPr>
            <a:picLocks noGrp="1" noChangeAspect="1"/>
          </p:cNvPicPr>
          <p:nvPr>
            <p:ph idx="1"/>
          </p:nvPr>
        </p:nvPicPr>
        <p:blipFill rotWithShape="1">
          <a:blip r:embed="rId2"/>
          <a:srcRect l="3593" t="16956" r="59342" b="42065"/>
          <a:stretch/>
        </p:blipFill>
        <p:spPr>
          <a:xfrm>
            <a:off x="685800" y="2209800"/>
            <a:ext cx="7772400" cy="4343400"/>
          </a:xfrm>
          <a:prstGeom prst="rect">
            <a:avLst/>
          </a:prstGeom>
        </p:spPr>
      </p:pic>
    </p:spTree>
    <p:extLst>
      <p:ext uri="{BB962C8B-B14F-4D97-AF65-F5344CB8AC3E}">
        <p14:creationId xmlns:p14="http://schemas.microsoft.com/office/powerpoint/2010/main" val="2089891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ar-JO"/>
          </a:p>
        </p:txBody>
      </p:sp>
      <p:sp>
        <p:nvSpPr>
          <p:cNvPr id="3" name="Title 2"/>
          <p:cNvSpPr>
            <a:spLocks noGrp="1"/>
          </p:cNvSpPr>
          <p:nvPr>
            <p:ph type="title"/>
          </p:nvPr>
        </p:nvSpPr>
        <p:spPr>
          <a:xfrm>
            <a:off x="609600" y="2362200"/>
            <a:ext cx="7756263" cy="2438400"/>
          </a:xfrm>
        </p:spPr>
        <p:txBody>
          <a:bodyPr/>
          <a:lstStyle/>
          <a:p>
            <a:r>
              <a:rPr lang="en-US" dirty="0" smtClean="0"/>
              <a:t>Thanks and Good luck </a:t>
            </a:r>
            <a:endParaRPr lang="ar-JO" dirty="0"/>
          </a:p>
        </p:txBody>
      </p:sp>
    </p:spTree>
    <p:extLst>
      <p:ext uri="{BB962C8B-B14F-4D97-AF65-F5344CB8AC3E}">
        <p14:creationId xmlns:p14="http://schemas.microsoft.com/office/powerpoint/2010/main" val="2205710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Paget disease : lytic stage with abnormal osteoclasts</a:t>
            </a:r>
            <a:br>
              <a:rPr lang="en-US" sz="2400" dirty="0" smtClean="0"/>
            </a:br>
            <a:endParaRPr lang="ar-JO" sz="2400" dirty="0"/>
          </a:p>
        </p:txBody>
      </p:sp>
      <p:pic>
        <p:nvPicPr>
          <p:cNvPr id="4" name="Content Placeholder 3" descr="Osteoclast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3" t="25109" r="56886" b="1539"/>
          <a:stretch/>
        </p:blipFill>
        <p:spPr bwMode="auto">
          <a:xfrm>
            <a:off x="966973" y="2247900"/>
            <a:ext cx="7210054" cy="387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0559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err="1" smtClean="0"/>
              <a:t>paget</a:t>
            </a:r>
            <a:r>
              <a:rPr lang="en-US" sz="2800" dirty="0" smtClean="0"/>
              <a:t> disease : sclerotic phase (the bone matrix is mainly composed of weak woven bone and </a:t>
            </a:r>
            <a:r>
              <a:rPr lang="ar-JO" sz="2800" dirty="0" smtClean="0"/>
              <a:t>(</a:t>
            </a:r>
            <a:r>
              <a:rPr lang="en-US" sz="2800" dirty="0" smtClean="0"/>
              <a:t>the osteoblasts are burnt out</a:t>
            </a:r>
            <a:endParaRPr lang="ar-JO" sz="2800" dirty="0"/>
          </a:p>
        </p:txBody>
      </p:sp>
      <p:pic>
        <p:nvPicPr>
          <p:cNvPr id="4" name="Content Placeholder 3" descr="Osteoclast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981" t="492" r="78" b="306"/>
          <a:stretch/>
        </p:blipFill>
        <p:spPr bwMode="auto">
          <a:xfrm>
            <a:off x="838200" y="2247900"/>
            <a:ext cx="7543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04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dirty="0"/>
              <a:t>Paget disease </a:t>
            </a:r>
            <a:r>
              <a:rPr lang="en-GB" sz="4000" dirty="0" smtClean="0"/>
              <a:t>:skull</a:t>
            </a:r>
            <a:endParaRPr lang="ar-JO" sz="4000" dirty="0"/>
          </a:p>
        </p:txBody>
      </p:sp>
      <p:pic>
        <p:nvPicPr>
          <p:cNvPr id="5" name="Picture 4" descr="نتيجة بحث الصور عن paget disease of the bone .pp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658" y="2138086"/>
            <a:ext cx="5107675" cy="469148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ar-JO" dirty="0"/>
          </a:p>
        </p:txBody>
      </p:sp>
    </p:spTree>
    <p:extLst>
      <p:ext uri="{BB962C8B-B14F-4D97-AF65-F5344CB8AC3E}">
        <p14:creationId xmlns:p14="http://schemas.microsoft.com/office/powerpoint/2010/main" val="1705814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228600"/>
            <a:ext cx="7756263" cy="1395806"/>
          </a:xfrm>
        </p:spPr>
        <p:txBody>
          <a:bodyPr/>
          <a:lstStyle/>
          <a:p>
            <a:r>
              <a:rPr lang="en-US" sz="2800" dirty="0" smtClean="0"/>
              <a:t>Osteomyelitis general definition : </a:t>
            </a:r>
            <a:r>
              <a:rPr lang="en-US" sz="2800" dirty="0"/>
              <a:t>A severe, persistent and incapacitating infection of bone and bone </a:t>
            </a:r>
            <a:r>
              <a:rPr lang="en-US" sz="2800" dirty="0" smtClean="0"/>
              <a:t>marrow</a:t>
            </a:r>
            <a:r>
              <a:rPr lang="en-US" sz="2800" dirty="0"/>
              <a:t/>
            </a:r>
            <a:br>
              <a:rPr lang="en-US" sz="2800" dirty="0"/>
            </a:br>
            <a:r>
              <a:rPr lang="en-US" sz="2800" dirty="0" smtClean="0"/>
              <a:t> </a:t>
            </a:r>
            <a:endParaRPr lang="ar-JO" sz="2800" dirty="0"/>
          </a:p>
        </p:txBody>
      </p:sp>
      <p:pic>
        <p:nvPicPr>
          <p:cNvPr id="5" name="Content Placeholder 4"/>
          <p:cNvPicPr>
            <a:picLocks noGrp="1" noChangeAspect="1"/>
          </p:cNvPicPr>
          <p:nvPr>
            <p:ph idx="1"/>
          </p:nvPr>
        </p:nvPicPr>
        <p:blipFill rotWithShape="1">
          <a:blip r:embed="rId2"/>
          <a:srcRect l="36380" t="18691" r="37314" b="20981"/>
          <a:stretch/>
        </p:blipFill>
        <p:spPr>
          <a:xfrm>
            <a:off x="1143000" y="2247900"/>
            <a:ext cx="6934199" cy="3878263"/>
          </a:xfrm>
          <a:prstGeom prst="rect">
            <a:avLst/>
          </a:prstGeom>
          <a:ln>
            <a:noFill/>
          </a:ln>
          <a:effectLst>
            <a:softEdge rad="112500"/>
          </a:effectLst>
        </p:spPr>
      </p:pic>
    </p:spTree>
    <p:extLst>
      <p:ext uri="{BB962C8B-B14F-4D97-AF65-F5344CB8AC3E}">
        <p14:creationId xmlns:p14="http://schemas.microsoft.com/office/powerpoint/2010/main" val="2774450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A discharging sinus because of osteomyelitis </a:t>
            </a:r>
            <a:endParaRPr lang="ar-JO" sz="3200" dirty="0"/>
          </a:p>
        </p:txBody>
      </p:sp>
      <p:pic>
        <p:nvPicPr>
          <p:cNvPr id="4" name="Content Placeholder 3"/>
          <p:cNvPicPr>
            <a:picLocks noGrp="1" noChangeAspect="1"/>
          </p:cNvPicPr>
          <p:nvPr>
            <p:ph idx="1"/>
          </p:nvPr>
        </p:nvPicPr>
        <p:blipFill rotWithShape="1">
          <a:blip r:embed="rId2"/>
          <a:srcRect l="23395" t="4954" r="29702" b="14211"/>
          <a:stretch/>
        </p:blipFill>
        <p:spPr>
          <a:xfrm>
            <a:off x="228600" y="1981200"/>
            <a:ext cx="4002468" cy="4572000"/>
          </a:xfrm>
          <a:prstGeom prst="rect">
            <a:avLst/>
          </a:prstGeom>
        </p:spPr>
      </p:pic>
      <p:pic>
        <p:nvPicPr>
          <p:cNvPr id="5" name="Picture 4"/>
          <p:cNvPicPr>
            <a:picLocks noChangeAspect="1"/>
          </p:cNvPicPr>
          <p:nvPr/>
        </p:nvPicPr>
        <p:blipFill rotWithShape="1">
          <a:blip r:embed="rId3"/>
          <a:srcRect l="24627" t="39398" r="42574" b="16998"/>
          <a:stretch/>
        </p:blipFill>
        <p:spPr>
          <a:xfrm>
            <a:off x="4419600" y="2209800"/>
            <a:ext cx="4535608" cy="3007534"/>
          </a:xfrm>
          <a:prstGeom prst="rect">
            <a:avLst/>
          </a:prstGeom>
        </p:spPr>
      </p:pic>
      <p:pic>
        <p:nvPicPr>
          <p:cNvPr id="6" name="Picture 5"/>
          <p:cNvPicPr>
            <a:picLocks noChangeAspect="1"/>
          </p:cNvPicPr>
          <p:nvPr/>
        </p:nvPicPr>
        <p:blipFill rotWithShape="1">
          <a:blip r:embed="rId4"/>
          <a:srcRect l="22724" t="46366" r="48955" b="21578"/>
          <a:stretch/>
        </p:blipFill>
        <p:spPr>
          <a:xfrm>
            <a:off x="4960962" y="5181048"/>
            <a:ext cx="3452883" cy="1410963"/>
          </a:xfrm>
          <a:prstGeom prst="rect">
            <a:avLst/>
          </a:prstGeom>
        </p:spPr>
      </p:pic>
    </p:spTree>
    <p:extLst>
      <p:ext uri="{BB962C8B-B14F-4D97-AF65-F5344CB8AC3E}">
        <p14:creationId xmlns:p14="http://schemas.microsoft.com/office/powerpoint/2010/main" val="4142670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A photo demonstrating the involucrum and sequestrum </a:t>
            </a:r>
            <a:endParaRPr lang="ar-JO" sz="4000" dirty="0"/>
          </a:p>
        </p:txBody>
      </p:sp>
      <p:pic>
        <p:nvPicPr>
          <p:cNvPr id="4" name="Content Placeholder 3"/>
          <p:cNvPicPr>
            <a:picLocks noGrp="1" noChangeAspect="1"/>
          </p:cNvPicPr>
          <p:nvPr>
            <p:ph idx="1"/>
          </p:nvPr>
        </p:nvPicPr>
        <p:blipFill rotWithShape="1">
          <a:blip r:embed="rId2"/>
          <a:srcRect l="24627" t="25859" r="33284" b="25759"/>
          <a:stretch/>
        </p:blipFill>
        <p:spPr>
          <a:xfrm>
            <a:off x="1833868" y="2417411"/>
            <a:ext cx="5476263" cy="3539240"/>
          </a:xfrm>
          <a:prstGeom prst="rect">
            <a:avLst/>
          </a:prstGeom>
        </p:spPr>
      </p:pic>
    </p:spTree>
    <p:extLst>
      <p:ext uri="{BB962C8B-B14F-4D97-AF65-F5344CB8AC3E}">
        <p14:creationId xmlns:p14="http://schemas.microsoft.com/office/powerpoint/2010/main" val="1139433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Photos demonstrating the morphological appearance of the sequestrum</a:t>
            </a:r>
            <a:endParaRPr lang="ar-JO" sz="3200" dirty="0"/>
          </a:p>
        </p:txBody>
      </p:sp>
      <p:pic>
        <p:nvPicPr>
          <p:cNvPr id="4" name="Content Placeholder 3"/>
          <p:cNvPicPr>
            <a:picLocks noGrp="1" noChangeAspect="1"/>
          </p:cNvPicPr>
          <p:nvPr>
            <p:ph idx="1"/>
          </p:nvPr>
        </p:nvPicPr>
        <p:blipFill rotWithShape="1">
          <a:blip r:embed="rId2"/>
          <a:srcRect l="22948" t="9532" r="28694" b="12818"/>
          <a:stretch/>
        </p:blipFill>
        <p:spPr>
          <a:xfrm>
            <a:off x="304800" y="2133600"/>
            <a:ext cx="3991094" cy="4495800"/>
          </a:xfrm>
          <a:prstGeom prst="rect">
            <a:avLst/>
          </a:prstGeom>
        </p:spPr>
      </p:pic>
      <p:pic>
        <p:nvPicPr>
          <p:cNvPr id="5" name="Picture 4"/>
          <p:cNvPicPr>
            <a:picLocks noChangeAspect="1"/>
          </p:cNvPicPr>
          <p:nvPr/>
        </p:nvPicPr>
        <p:blipFill rotWithShape="1">
          <a:blip r:embed="rId3"/>
          <a:srcRect l="20373" t="30638" r="49179" b="17794"/>
          <a:stretch/>
        </p:blipFill>
        <p:spPr>
          <a:xfrm>
            <a:off x="4267201" y="2133600"/>
            <a:ext cx="4648200" cy="4495800"/>
          </a:xfrm>
          <a:prstGeom prst="rect">
            <a:avLst/>
          </a:prstGeom>
        </p:spPr>
      </p:pic>
    </p:spTree>
    <p:extLst>
      <p:ext uri="{BB962C8B-B14F-4D97-AF65-F5344CB8AC3E}">
        <p14:creationId xmlns:p14="http://schemas.microsoft.com/office/powerpoint/2010/main" val="851320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t>Sequestrum gross appearance</a:t>
            </a:r>
            <a:endParaRPr lang="ar-JO" sz="4400" dirty="0"/>
          </a:p>
        </p:txBody>
      </p:sp>
      <p:pic>
        <p:nvPicPr>
          <p:cNvPr id="4" name="Content Placeholder 3"/>
          <p:cNvPicPr>
            <a:picLocks noGrp="1" noChangeAspect="1"/>
          </p:cNvPicPr>
          <p:nvPr>
            <p:ph idx="1"/>
          </p:nvPr>
        </p:nvPicPr>
        <p:blipFill rotWithShape="1">
          <a:blip r:embed="rId2"/>
          <a:srcRect l="19702" t="31633" r="39440" b="21777"/>
          <a:stretch/>
        </p:blipFill>
        <p:spPr>
          <a:xfrm>
            <a:off x="1219200" y="2209800"/>
            <a:ext cx="6705600" cy="4267200"/>
          </a:xfrm>
          <a:prstGeom prst="rect">
            <a:avLst/>
          </a:prstGeom>
          <a:ln>
            <a:noFill/>
          </a:ln>
          <a:effectLst>
            <a:softEdge rad="112500"/>
          </a:effectLst>
        </p:spPr>
      </p:pic>
    </p:spTree>
    <p:extLst>
      <p:ext uri="{BB962C8B-B14F-4D97-AF65-F5344CB8AC3E}">
        <p14:creationId xmlns:p14="http://schemas.microsoft.com/office/powerpoint/2010/main" val="26453512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106</TotalTime>
  <Words>337</Words>
  <Application>Microsoft Office PowerPoint</Application>
  <PresentationFormat>On-screen Show (4:3)</PresentationFormat>
  <Paragraphs>30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Theme</vt:lpstr>
      <vt:lpstr>Pathology lab </vt:lpstr>
      <vt:lpstr>Paget disease : lytic stage with abnormal osteoclasts </vt:lpstr>
      <vt:lpstr>paget disease : sclerotic phase (the bone matrix is mainly composed of weak woven bone and (the osteoblasts are burnt out</vt:lpstr>
      <vt:lpstr>Paget disease :skull</vt:lpstr>
      <vt:lpstr>Osteomyelitis general definition : A severe, persistent and incapacitating infection of bone and bone marrow  </vt:lpstr>
      <vt:lpstr>A discharging sinus because of osteomyelitis </vt:lpstr>
      <vt:lpstr>A photo demonstrating the involucrum and sequestrum </vt:lpstr>
      <vt:lpstr>Photos demonstrating the morphological appearance of the sequestrum</vt:lpstr>
      <vt:lpstr>Sequestrum gross appearance</vt:lpstr>
      <vt:lpstr>Microscopic (histologic) description : Neutrophils (may persist for weeks), lymphocytes and plasma cells with bone necrosis and reactive new bone formation Capillary proliferation and fibrosis Subtypes include plasma cell osteomyelitis and xanthogranulomatous osteomyelitis (abundant foamy macrophages) Bone marrow space replaced by inflammatory tissue Salmonella infection may produce tuberculoid granules with variable central necrosis   </vt:lpstr>
      <vt:lpstr>Spinal Muscular Atrophy  (Infantile Motor Neuron Disease) </vt:lpstr>
      <vt:lpstr>Duchenne muscular dystrophy Morphology (DMD)</vt:lpstr>
      <vt:lpstr>  Dermatomyositis Gottron's papules. Discrete erythematous papules overlying the metacarpal and interphalangeal joints in a patient with juvenile dermatomyositis </vt:lpstr>
      <vt:lpstr>  Dermatomyositis : Heliotrope Rash</vt:lpstr>
      <vt:lpstr>Inflammatory Myopathies Histopathology(morphology)</vt:lpstr>
      <vt:lpstr>Inflammatory Myopathies Histopathology</vt:lpstr>
      <vt:lpstr>Inflammatory Myopathies Histopathology</vt:lpstr>
      <vt:lpstr>Thanks and Good luck </vt:lpstr>
    </vt:vector>
  </TitlesOfParts>
  <Company>Ahmed-Under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lab</dc:title>
  <dc:creator>Windows User</dc:creator>
  <cp:lastModifiedBy>Windows User</cp:lastModifiedBy>
  <cp:revision>11</cp:revision>
  <dcterms:created xsi:type="dcterms:W3CDTF">2020-02-07T14:44:25Z</dcterms:created>
  <dcterms:modified xsi:type="dcterms:W3CDTF">2020-02-10T19:32:48Z</dcterms:modified>
</cp:coreProperties>
</file>