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type="screen16x9" cy="6858000" cx="12192000"/>
  <p:notesSz cx="6858000" cy="9144000"/>
  <p:defaultTextStyle>
    <a:defPPr>
      <a:defRPr lang="en-US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4995" autoAdjust="0"/>
    <p:restoredTop sz="83313" autoAdjust="0"/>
  </p:normalViewPr>
  <p:slideViewPr>
    <p:cSldViewPr snapToGrid="0">
      <p:cViewPr varScale="1">
        <p:scale>
          <a:sx n="70" d="100"/>
          <a:sy n="70" d="100"/>
        </p:scale>
        <p:origin x="1094" y="43"/>
      </p:cViewPr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tableStyles" Target="tableStyle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38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DCCC72C0-DEA2-40D0-8306-CC3680215405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1048739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740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41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42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A7CF8733-9658-41D5-8168-F55233D0A35B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9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 smtClean="0"/>
              <a:t>Nerve agents GA (</a:t>
            </a:r>
            <a:r>
              <a:rPr dirty="0" lang="en-US" err="1" smtClean="0"/>
              <a:t>tabun</a:t>
            </a:r>
            <a:r>
              <a:rPr dirty="0" lang="en-US" smtClean="0"/>
              <a:t>), GB (sarin), GD (</a:t>
            </a:r>
            <a:r>
              <a:rPr dirty="0" lang="en-US" err="1" smtClean="0"/>
              <a:t>soman</a:t>
            </a:r>
            <a:r>
              <a:rPr dirty="0" lang="en-US" smtClean="0"/>
              <a:t>), and VX are manufactured compounds. The G-type agents are clear, colorless, tasteless liquids miscible in water and most organic solvents. GB is odorless and is the most volatile nerve agent. GA has a slightly fruity odor, and GD has a slight camphor-like odor.</a:t>
            </a:r>
            <a:endParaRPr dirty="0" lang="en-US"/>
          </a:p>
        </p:txBody>
      </p:sp>
      <p:sp>
        <p:nvSpPr>
          <p:cNvPr id="104860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A7CF8733-9658-41D5-8168-F55233D0A35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 smtClean="0"/>
              <a:t>Ageing is due to </a:t>
            </a:r>
            <a:r>
              <a:rPr dirty="0" lang="en-US" err="1" smtClean="0"/>
              <a:t>dealkylation</a:t>
            </a:r>
            <a:r>
              <a:rPr dirty="0" lang="en-US" smtClean="0"/>
              <a:t> of the </a:t>
            </a:r>
            <a:r>
              <a:rPr dirty="0" lang="en-US" err="1" smtClean="0"/>
              <a:t>alkoxyl</a:t>
            </a:r>
            <a:r>
              <a:rPr dirty="0" lang="en-US" smtClean="0"/>
              <a:t> group of</a:t>
            </a:r>
          </a:p>
          <a:p>
            <a:r>
              <a:rPr dirty="0" lang="en-US" smtClean="0"/>
              <a:t>the residue bound to the enzyme. The rate of ageing is proportional to the electron-donating</a:t>
            </a:r>
          </a:p>
          <a:p>
            <a:r>
              <a:rPr dirty="0" lang="en-US" smtClean="0"/>
              <a:t>capacity of the alkyl group</a:t>
            </a:r>
          </a:p>
          <a:p>
            <a:r>
              <a:rPr dirty="0" lang="en-US" smtClean="0"/>
              <a:t>The rate of ‘ageing’ is an important determinant of toxicity and is more rapid with dimethyl</a:t>
            </a:r>
          </a:p>
          <a:p>
            <a:r>
              <a:rPr dirty="0" lang="en-US" smtClean="0"/>
              <a:t>(3.7 hours) than diethyl (31 hours) compounds</a:t>
            </a:r>
            <a:endParaRPr dirty="0" lang="en-US"/>
          </a:p>
        </p:txBody>
      </p:sp>
      <p:sp>
        <p:nvSpPr>
          <p:cNvPr id="10486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A7CF8733-9658-41D5-8168-F55233D0A35B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2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 smtClean="0"/>
              <a:t>Neuropathy target esterase</a:t>
            </a:r>
            <a:r>
              <a:rPr baseline="0" dirty="0" lang="en-US" smtClean="0"/>
              <a:t> (NTE) </a:t>
            </a:r>
            <a:r>
              <a:rPr baseline="0" dirty="0" lang="en-US" err="1" smtClean="0"/>
              <a:t>ez</a:t>
            </a:r>
            <a:endParaRPr dirty="0" lang="en-US"/>
          </a:p>
        </p:txBody>
      </p:sp>
      <p:sp>
        <p:nvSpPr>
          <p:cNvPr id="104862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A7CF8733-9658-41D5-8168-F55233D0A35B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2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en-US" dirty="0" lang="en-US" smtClean="0"/>
              <a:t>pseudo </a:t>
            </a:r>
            <a:r>
              <a:rPr altLang="en-US" dirty="0" lang="en-US" err="1" smtClean="0"/>
              <a:t>ChE</a:t>
            </a:r>
            <a:r>
              <a:rPr altLang="en-US" dirty="0" lang="en-US" smtClean="0"/>
              <a:t> </a:t>
            </a:r>
            <a:r>
              <a:rPr altLang="en-US" dirty="0" lang="en-US" err="1" smtClean="0"/>
              <a:t>inspite</a:t>
            </a:r>
            <a:r>
              <a:rPr altLang="en-US" dirty="0" lang="en-US" smtClean="0"/>
              <a:t> of being affected by OP insecticides it may be disturbed by other diseases.</a:t>
            </a:r>
            <a:endParaRPr dirty="0" lang="en-US" smtClean="0"/>
          </a:p>
          <a:p>
            <a:endParaRPr dirty="0" lang="en-US"/>
          </a:p>
        </p:txBody>
      </p:sp>
      <p:sp>
        <p:nvSpPr>
          <p:cNvPr id="104862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A7CF8733-9658-41D5-8168-F55233D0A35B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3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3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A7CF8733-9658-41D5-8168-F55233D0A35B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2097155" name="Picture 15" descr="HD-PanelTitleR1.png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/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/>
          </p:spPr>
        </p:pic>
        <p:sp>
          <p:nvSpPr>
            <p:cNvPr id="1048582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/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097156" name="Picture 16" descr="HDRibbonTitle-UniformTrim.png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2"/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/>
          </p:spPr>
        </p:pic>
        <p:pic>
          <p:nvPicPr>
            <p:cNvPr id="2097157" name="Picture 19" descr="HDRibbonTitle-UniformTrim.png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2"/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/>
          </p:spPr>
        </p:pic>
      </p:grpSp>
      <p:sp>
        <p:nvSpPr>
          <p:cNvPr id="1048583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584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algn="ctr" indent="0" marL="0">
              <a:buNone/>
              <a:defRPr sz="2100">
                <a:solidFill>
                  <a:schemeClr val="tx1"/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 lang="en-US"/>
          </a:p>
        </p:txBody>
      </p:sp>
      <p:sp>
        <p:nvSpPr>
          <p:cNvPr id="1048585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p>
            <a:fld id="{B61BEF0D-F0BB-DE4B-95CE-6DB70DBA9567}" type="datetimeFigureOut">
              <a:rPr dirty="0" lang="en-US"/>
              <a:t>10/24/2023</a:t>
            </a:fld>
            <a:endParaRPr dirty="0" lang="en-US"/>
          </a:p>
        </p:txBody>
      </p:sp>
      <p:sp>
        <p:nvSpPr>
          <p:cNvPr id="104858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p>
            <a:endParaRPr dirty="0" lang="en-US"/>
          </a:p>
        </p:txBody>
      </p:sp>
      <p:sp>
        <p:nvSpPr>
          <p:cNvPr id="104858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  <p:cxnSp>
        <p:nvCxnSpPr>
          <p:cNvPr id="3145728" name="Straight Connector 14"/>
          <p:cNvCxnSpPr>
            <a:cxnSpLocks/>
          </p:cNvCxnSpPr>
          <p:nvPr/>
        </p:nvCxnSpPr>
        <p:spPr>
          <a:xfrm>
            <a:off x="2692399" y="3522131"/>
            <a:ext cx="6815668" cy="0"/>
          </a:xfrm>
          <a:prstGeom prst="line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b="0" sz="2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07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r="14460000" dist="381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708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algn="ctr"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0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10/24/2023</a:t>
            </a:fld>
            <a:endParaRPr dirty="0" lang="en-US"/>
          </a:p>
        </p:txBody>
      </p:sp>
      <p:sp>
        <p:nvSpPr>
          <p:cNvPr id="10487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b="0" cap="none" sz="32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61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algn="ctr" indent="0" marL="0">
              <a:buNone/>
              <a:defRPr sz="20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10/24/2023</a:t>
            </a:fld>
            <a:endParaRPr dirty="0" lang="en-US"/>
          </a:p>
        </p:txBody>
      </p:sp>
      <p:sp>
        <p:nvSpPr>
          <p:cNvPr id="10486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  <p:cxnSp>
        <p:nvCxnSpPr>
          <p:cNvPr id="3145731" name="Straight Connector 14"/>
          <p:cNvCxnSpPr>
            <a:cxnSpLocks/>
          </p:cNvCxnSpPr>
          <p:nvPr/>
        </p:nvCxnSpPr>
        <p:spPr>
          <a:xfrm>
            <a:off x="1396169" y="4140199"/>
            <a:ext cx="9407298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b="0" cap="none"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9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algn="r" indent="0" marL="0">
              <a:buFontTx/>
              <a:buNone/>
              <a:defRPr sz="2000"/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00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algn="ctr" indent="0" marL="0">
              <a:buNone/>
              <a:defRPr sz="20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10/24/2023</a:t>
            </a:fld>
            <a:endParaRPr dirty="0" lang="en-US"/>
          </a:p>
        </p:txBody>
      </p:sp>
      <p:sp>
        <p:nvSpPr>
          <p:cNvPr id="10487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  <p:sp>
        <p:nvSpPr>
          <p:cNvPr id="1048704" name="TextBox 13"/>
          <p:cNvSpPr txBox="1"/>
          <p:nvPr/>
        </p:nvSpPr>
        <p:spPr>
          <a:xfrm>
            <a:off x="862013" y="879961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dirty="0" sz="8000" lang="en-US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705" name="TextBox 14"/>
          <p:cNvSpPr txBox="1"/>
          <p:nvPr/>
        </p:nvSpPr>
        <p:spPr>
          <a:xfrm>
            <a:off x="10600267" y="2827870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r" lvl="0"/>
            <a:r>
              <a:rPr dirty="0" sz="8000" lang="en-US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3145736" name="Straight Connector 18"/>
          <p:cNvCxnSpPr>
            <a:cxnSpLocks/>
          </p:cNvCxnSpPr>
          <p:nvPr/>
        </p:nvCxnSpPr>
        <p:spPr>
          <a:xfrm>
            <a:off x="1396169" y="4140199"/>
            <a:ext cx="9407298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b="0" cap="none" sz="32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56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algn="l" indent="0" marL="0">
              <a:buNone/>
              <a:defRPr sz="20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10/24/2023</a:t>
            </a:fld>
            <a:endParaRPr dirty="0" lang="en-US"/>
          </a:p>
        </p:txBody>
      </p:sp>
      <p:sp>
        <p:nvSpPr>
          <p:cNvPr id="10486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b="0" cap="none"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19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algn="l" indent="0" mar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20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10/24/2023</a:t>
            </a:fld>
            <a:endParaRPr dirty="0" lang="en-US"/>
          </a:p>
        </p:txBody>
      </p:sp>
      <p:sp>
        <p:nvSpPr>
          <p:cNvPr id="10487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  <p:sp>
        <p:nvSpPr>
          <p:cNvPr id="1048724" name="TextBox 11"/>
          <p:cNvSpPr txBox="1"/>
          <p:nvPr/>
        </p:nvSpPr>
        <p:spPr>
          <a:xfrm>
            <a:off x="862013" y="879961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dirty="0" sz="8000" lang="en-US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725" name="TextBox 12"/>
          <p:cNvSpPr txBox="1"/>
          <p:nvPr/>
        </p:nvSpPr>
        <p:spPr>
          <a:xfrm>
            <a:off x="10600267" y="2599261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r" lvl="0"/>
            <a:r>
              <a:rPr dirty="0" sz="8000" lang="en-US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3145738" name="Straight Connector 25"/>
          <p:cNvCxnSpPr>
            <a:cxnSpLocks/>
          </p:cNvCxnSpPr>
          <p:nvPr/>
        </p:nvCxnSpPr>
        <p:spPr>
          <a:xfrm>
            <a:off x="1396169" y="3429000"/>
            <a:ext cx="9407298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anchor="ctr" bIns="45720" lIns="91440" rIns="91440" rtlCol="0" tIns="45720" vert="horz">
            <a:normAutofit/>
          </a:bodyPr>
          <a:lstStyle>
            <a:lvl1pPr>
              <a:defRPr b="0" dirty="0" lang="en-US"/>
            </a:lvl1pPr>
          </a:lstStyle>
          <a:p>
            <a:pPr lvl="0" marL="0"/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72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algn="l" indent="0" mar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7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7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10/24/2023</a:t>
            </a:fld>
            <a:endParaRPr dirty="0" lang="en-US"/>
          </a:p>
        </p:txBody>
      </p:sp>
      <p:sp>
        <p:nvSpPr>
          <p:cNvPr id="10486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  <p:cxnSp>
        <p:nvCxnSpPr>
          <p:cNvPr id="3145732" name="Straight Connector 14"/>
          <p:cNvCxnSpPr>
            <a:cxnSpLocks/>
          </p:cNvCxnSpPr>
          <p:nvPr/>
        </p:nvCxnSpPr>
        <p:spPr>
          <a:xfrm>
            <a:off x="1396169" y="3429000"/>
            <a:ext cx="9407298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/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3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anchor="t"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10/24/2023</a:t>
            </a:fld>
            <a:endParaRPr dirty="0" lang="en-US"/>
          </a:p>
        </p:txBody>
      </p:sp>
      <p:sp>
        <p:nvSpPr>
          <p:cNvPr id="10487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  <p:cxnSp>
        <p:nvCxnSpPr>
          <p:cNvPr id="3145740" name="Straight Connector 13"/>
          <p:cNvCxnSpPr>
            <a:cxnSpLocks/>
          </p:cNvCxnSpPr>
          <p:nvPr/>
        </p:nvCxnSpPr>
        <p:spPr>
          <a:xfrm>
            <a:off x="1396169" y="2421466"/>
            <a:ext cx="9407298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9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anchor="t"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10/24/2023</a:t>
            </a:fld>
            <a:endParaRPr dirty="0" lang="en-US"/>
          </a:p>
        </p:txBody>
      </p:sp>
      <p:sp>
        <p:nvSpPr>
          <p:cNvPr id="104869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  <p:cxnSp>
        <p:nvCxnSpPr>
          <p:cNvPr id="3145735" name="Straight Connector 13"/>
          <p:cNvCxnSpPr>
            <a:cxnSpLocks/>
          </p:cNvCxnSpPr>
          <p:nvPr/>
        </p:nvCxnSpPr>
        <p:spPr>
          <a:xfrm>
            <a:off x="8863890" y="990600"/>
            <a:ext cx="0" cy="487680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29" name="Straight Connector 6"/>
          <p:cNvCxnSpPr>
            <a:cxnSpLocks/>
          </p:cNvCxnSpPr>
          <p:nvPr/>
        </p:nvCxnSpPr>
        <p:spPr>
          <a:xfrm>
            <a:off x="1396169" y="2421466"/>
            <a:ext cx="9407298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59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59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5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2647F38-B617-4D2F-AE0A-013F0C4D2C57}" type="datetimeFigureOut">
              <a:rPr dirty="0" lang="en-US"/>
              <a:t>10/24/2023</a:t>
            </a:fld>
            <a:endParaRPr dirty="0" lang="en-US"/>
          </a:p>
        </p:txBody>
      </p:sp>
      <p:sp>
        <p:nvSpPr>
          <p:cNvPr id="10485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5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97799C9-84D9-46D2-A11E-BCF8A720529D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b="0" cap="none" sz="4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78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algn="ctr"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7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10/24/2023</a:t>
            </a:fld>
            <a:endParaRPr dirty="0" lang="en-US"/>
          </a:p>
        </p:txBody>
      </p:sp>
      <p:sp>
        <p:nvSpPr>
          <p:cNvPr id="104868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8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  <p:cxnSp>
        <p:nvCxnSpPr>
          <p:cNvPr id="3145733" name="Straight Connector 15"/>
          <p:cNvCxnSpPr>
            <a:cxnSpLocks/>
          </p:cNvCxnSpPr>
          <p:nvPr/>
        </p:nvCxnSpPr>
        <p:spPr>
          <a:xfrm>
            <a:off x="2012723" y="3710585"/>
            <a:ext cx="8163380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7" name="Straight Connector 7"/>
          <p:cNvCxnSpPr>
            <a:cxnSpLocks/>
          </p:cNvCxnSpPr>
          <p:nvPr/>
        </p:nvCxnSpPr>
        <p:spPr>
          <a:xfrm>
            <a:off x="1396169" y="2421466"/>
            <a:ext cx="9407298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71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1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1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1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5BFA754-D5C3-4E66-96A6-867B257F58DC}" type="datetimeFigureOut">
              <a:rPr dirty="0" lang="en-US"/>
              <a:t>10/24/2023</a:t>
            </a:fld>
            <a:endParaRPr dirty="0" lang="en-US"/>
          </a:p>
        </p:txBody>
      </p:sp>
      <p:sp>
        <p:nvSpPr>
          <p:cNvPr id="104871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1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D84065D-F351-4B03-BD91-D8A6B8D4B362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8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indent="0" marL="0">
              <a:spcBef>
                <a:spcPts val="672"/>
              </a:spcBef>
              <a:spcAft>
                <a:spcPts val="600"/>
              </a:spcAft>
              <a:buNone/>
              <a:defRPr b="0" sz="28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8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8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indent="0" marL="0">
              <a:spcBef>
                <a:spcPts val="672"/>
              </a:spcBef>
              <a:spcAft>
                <a:spcPts val="600"/>
              </a:spcAft>
              <a:buNone/>
              <a:defRPr b="0" sz="28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8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8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10/24/2023</a:t>
            </a:fld>
            <a:endParaRPr dirty="0" lang="en-US"/>
          </a:p>
        </p:txBody>
      </p:sp>
      <p:sp>
        <p:nvSpPr>
          <p:cNvPr id="104868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8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  <p:cxnSp>
        <p:nvCxnSpPr>
          <p:cNvPr id="3145734" name="Straight Connector 17"/>
          <p:cNvCxnSpPr>
            <a:cxnSpLocks/>
          </p:cNvCxnSpPr>
          <p:nvPr/>
        </p:nvCxnSpPr>
        <p:spPr>
          <a:xfrm>
            <a:off x="1396169" y="2421466"/>
            <a:ext cx="9407298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5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10/24/2023</a:t>
            </a:fld>
            <a:endParaRPr dirty="0" lang="en-US"/>
          </a:p>
        </p:txBody>
      </p:sp>
      <p:sp>
        <p:nvSpPr>
          <p:cNvPr id="104865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5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  <p:cxnSp>
        <p:nvCxnSpPr>
          <p:cNvPr id="3145730" name="Straight Connector 13"/>
          <p:cNvCxnSpPr>
            <a:cxnSpLocks/>
          </p:cNvCxnSpPr>
          <p:nvPr/>
        </p:nvCxnSpPr>
        <p:spPr>
          <a:xfrm>
            <a:off x="1396169" y="2421466"/>
            <a:ext cx="9407298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10/24/2023</a:t>
            </a:fld>
            <a:endParaRPr dirty="0" lang="en-US"/>
          </a:p>
        </p:txBody>
      </p:sp>
      <p:sp>
        <p:nvSpPr>
          <p:cNvPr id="104869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9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b="0" sz="2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27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28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2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10/24/2023</a:t>
            </a:fld>
            <a:endParaRPr dirty="0" lang="en-US"/>
          </a:p>
        </p:txBody>
      </p:sp>
      <p:sp>
        <p:nvSpPr>
          <p:cNvPr id="104873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3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  <p:cxnSp>
        <p:nvCxnSpPr>
          <p:cNvPr id="3145739" name="Straight Connector 15"/>
          <p:cNvCxnSpPr>
            <a:cxnSpLocks/>
          </p:cNvCxnSpPr>
          <p:nvPr/>
        </p:nvCxnSpPr>
        <p:spPr>
          <a:xfrm>
            <a:off x="1396169" y="2912533"/>
            <a:ext cx="3514498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b="0" sz="28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66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r="14460000" dist="381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667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algn="ctr" indent="0" marL="0">
              <a:buNone/>
              <a:defRPr sz="18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10/24/2023</a:t>
            </a:fld>
            <a:endParaRPr dirty="0" lang="en-US"/>
          </a:p>
        </p:txBody>
      </p:sp>
      <p:sp>
        <p:nvSpPr>
          <p:cNvPr id="104866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7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097152" name="Picture 7" descr="HD-PanelContent.png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8"/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/>
          </p:spPr>
        </p:pic>
        <p:sp>
          <p:nvSpPr>
            <p:cNvPr id="1048576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/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097153" name="Picture 9" descr="HDRibbonContent-UniformTrim.png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19"/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/>
          </p:spPr>
        </p:pic>
        <p:pic>
          <p:nvPicPr>
            <p:cNvPr id="2097154" name="Picture 10" descr="HDRibbonContent-UniformTrim.png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19"/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/>
          </p:spPr>
        </p:pic>
      </p:grpSp>
      <p:sp>
        <p:nvSpPr>
          <p:cNvPr id="1048577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/>
          <a:effectLst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578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/>
        </p:spPr>
        <p:txBody>
          <a:bodyPr anchor="t"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579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b="0" sz="100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dirty="0" lang="en-US"/>
              <a:t>10/24/2023</a:t>
            </a:fld>
            <a:endParaRPr dirty="0" lang="en-US"/>
          </a:p>
        </p:txBody>
      </p:sp>
      <p:sp>
        <p:nvSpPr>
          <p:cNvPr id="104858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b="0" sz="100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dirty="0" lang="en-US"/>
          </a:p>
        </p:txBody>
      </p:sp>
      <p:sp>
        <p:nvSpPr>
          <p:cNvPr id="104858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b="0" sz="100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eaLnBrk="1" hangingPunct="1" latinLnBrk="0" rtl="0">
        <a:spcBef>
          <a:spcPct val="0"/>
        </a:spcBef>
        <a:buNone/>
        <a:defRPr cap="none" sz="4400" kern="1200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eaLnBrk="1" hangingPunct="1" indent="-285750" latinLnBrk="0" marL="2857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2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algn="l" defTabSz="457200" eaLnBrk="1" hangingPunct="1" indent="-285750" latinLnBrk="0" marL="7429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20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algn="l" defTabSz="457200" eaLnBrk="1" hangingPunct="1" indent="-285750" latinLnBrk="0" marL="12001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8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algn="l" defTabSz="457200" eaLnBrk="1" hangingPunct="1" indent="-171450" latinLnBrk="0" marL="15430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6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algn="l" defTabSz="457200" eaLnBrk="1" hangingPunct="1" indent="-171450" latinLnBrk="0" marL="20002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4572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hyperlink" Target="https://www.amazon.com/Davidsons-Principles-Practice-Medicine-Ralston/dp/0702070289" TargetMode="External"/><Relationship Id="rId2" Type="http://schemas.openxmlformats.org/officeDocument/2006/relationships/hyperlink" Target="https://evolve.elsevier.com/cs/product/9780702078682?role=student" TargetMode="External"/><Relationship Id="rId3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b="1" dirty="0" sz="6000" lang="en-US" smtClean="0"/>
              <a:t>Organophosphorus </a:t>
            </a:r>
            <a:r>
              <a:rPr b="1" dirty="0" sz="6000" lang="en-US"/>
              <a:t>poisoning</a:t>
            </a:r>
          </a:p>
        </p:txBody>
      </p:sp>
      <p:sp>
        <p:nvSpPr>
          <p:cNvPr id="1048589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p>
            <a:r>
              <a:rPr dirty="0" sz="3200" lang="en-US" smtClean="0"/>
              <a:t>Fares Al-Sharif</a:t>
            </a:r>
          </a:p>
          <a:p>
            <a:r>
              <a:rPr dirty="0" sz="3200" lang="en-US" smtClean="0"/>
              <a:t>Yazan </a:t>
            </a:r>
            <a:r>
              <a:rPr dirty="0" sz="3200" lang="en-US" err="1" smtClean="0"/>
              <a:t>Yaseen</a:t>
            </a:r>
            <a:endParaRPr dirty="0" sz="3200" lang="en-US"/>
          </a:p>
        </p:txBody>
      </p:sp>
    </p:spTree>
  </p:cSld>
  <p:clrMapOvr>
    <a:masterClrMapping/>
  </p:clrMapOvr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dirty="0" lang="en-US"/>
          </a:p>
        </p:txBody>
      </p:sp>
      <p:pic>
        <p:nvPicPr>
          <p:cNvPr id="2097161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</p:spTree>
  </p:cSld>
  <p:clrMapOvr>
    <a:masterClrMapping/>
  </p:clrMapOvr>
  <p:timing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b="1" dirty="0" sz="6600" lang="en-US"/>
              <a:t>Intermediate syndrome</a:t>
            </a:r>
          </a:p>
        </p:txBody>
      </p:sp>
      <p:sp>
        <p:nvSpPr>
          <p:cNvPr id="104861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/>
              <a:t>About 20% of patients with OP poisoning develop weakness that spreads rapidly from the ocular muscles to those of the head and neck, proximal limbs and the muscles of respiration, resulting in </a:t>
            </a:r>
            <a:r>
              <a:rPr dirty="0" lang="en-US" err="1" smtClean="0"/>
              <a:t>ventilatory</a:t>
            </a:r>
            <a:r>
              <a:rPr dirty="0" lang="en-US" smtClean="0"/>
              <a:t> failure.</a:t>
            </a:r>
          </a:p>
          <a:p>
            <a:r>
              <a:rPr dirty="0" lang="en-US"/>
              <a:t>G</a:t>
            </a:r>
            <a:r>
              <a:rPr dirty="0" lang="en-US" smtClean="0"/>
              <a:t>enerally </a:t>
            </a:r>
            <a:r>
              <a:rPr dirty="0" lang="en-US"/>
              <a:t>develops 1–4 days after exposure, often after resolution of the acute cholinergic syndrome </a:t>
            </a:r>
            <a:r>
              <a:rPr dirty="0" lang="en-US" smtClean="0"/>
              <a:t>and may </a:t>
            </a:r>
            <a:r>
              <a:rPr dirty="0" lang="en-US"/>
              <a:t>last 2–3 </a:t>
            </a:r>
            <a:r>
              <a:rPr dirty="0" lang="en-US" smtClean="0"/>
              <a:t>weeks.</a:t>
            </a:r>
            <a:endParaRPr dirty="0" lang="en-US"/>
          </a:p>
        </p:txBody>
      </p:sp>
    </p:spTree>
  </p:cSld>
  <p:clrMapOvr>
    <a:masterClrMapping/>
  </p:clrMapOvr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b="1" dirty="0" lang="en-US"/>
              <a:t>Organophosphate-induced delayed polyneuropathy (OPIDN)</a:t>
            </a:r>
          </a:p>
        </p:txBody>
      </p:sp>
      <p:sp>
        <p:nvSpPr>
          <p:cNvPr id="104861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1667" lnSpcReduction="10000"/>
          </a:bodyPr>
          <a:p>
            <a:r>
              <a:rPr b="1" dirty="0" lang="en-US">
                <a:solidFill>
                  <a:srgbClr val="FF0000"/>
                </a:solidFill>
              </a:rPr>
              <a:t>Organophosphate-induced delayed polyneuropathy (OPIDN) </a:t>
            </a:r>
            <a:r>
              <a:rPr dirty="0" lang="en-US"/>
              <a:t>is a rare complication that usually occurs 2–3 weeks after acute exposure</a:t>
            </a:r>
            <a:r>
              <a:rPr dirty="0" lang="en-US" smtClean="0"/>
              <a:t>.</a:t>
            </a:r>
          </a:p>
          <a:p>
            <a:r>
              <a:rPr dirty="0" lang="en-US" smtClean="0"/>
              <a:t>Affecting </a:t>
            </a:r>
            <a:r>
              <a:rPr dirty="0" lang="en-US"/>
              <a:t>long myelinated neurons especially, and appears to result from inhibition of enzymes other </a:t>
            </a:r>
            <a:r>
              <a:rPr dirty="0" lang="en-US" smtClean="0"/>
              <a:t>than </a:t>
            </a:r>
            <a:r>
              <a:rPr dirty="0" lang="en-US" err="1" smtClean="0"/>
              <a:t>AChE</a:t>
            </a:r>
            <a:r>
              <a:rPr dirty="0" lang="en-US" smtClean="0"/>
              <a:t>.</a:t>
            </a:r>
          </a:p>
          <a:p>
            <a:r>
              <a:rPr dirty="0" lang="en-US" smtClean="0"/>
              <a:t>It is less </a:t>
            </a:r>
            <a:r>
              <a:rPr dirty="0" lang="en-US"/>
              <a:t>common with nerve </a:t>
            </a:r>
            <a:r>
              <a:rPr dirty="0" lang="en-US" smtClean="0"/>
              <a:t>agents.</a:t>
            </a:r>
          </a:p>
          <a:p>
            <a:r>
              <a:rPr dirty="0" lang="en-US"/>
              <a:t>There is no </a:t>
            </a:r>
            <a:r>
              <a:rPr dirty="0" lang="en-US" smtClean="0"/>
              <a:t>specific </a:t>
            </a:r>
            <a:r>
              <a:rPr dirty="0" lang="en-US"/>
              <a:t>therapy for OPIDN. </a:t>
            </a:r>
            <a:r>
              <a:rPr dirty="0" lang="en-US">
                <a:solidFill>
                  <a:srgbClr val="FF0000"/>
                </a:solidFill>
              </a:rPr>
              <a:t>Regular physiotherapy </a:t>
            </a:r>
            <a:r>
              <a:rPr dirty="0" lang="en-US"/>
              <a:t>may limit deformity caused by muscle wasting. Recovery is often incomplete and may be limited to the hands and feet, although substantial </a:t>
            </a:r>
            <a:r>
              <a:rPr dirty="0" lang="en-US" smtClean="0"/>
              <a:t>functional recovery </a:t>
            </a:r>
            <a:r>
              <a:rPr dirty="0" lang="en-US"/>
              <a:t>after 1–2 years may occur, especially in younger patients.</a:t>
            </a:r>
          </a:p>
        </p:txBody>
      </p:sp>
    </p:spTree>
  </p:cSld>
  <p:clrMapOvr>
    <a:masterClrMapping/>
  </p:clrMapOvr>
  <p:timing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b="1" dirty="0" sz="6600" lang="en-US" smtClean="0"/>
              <a:t>Clinical features</a:t>
            </a:r>
            <a:endParaRPr b="1" dirty="0" sz="6600" lang="en-US"/>
          </a:p>
        </p:txBody>
      </p:sp>
      <p:sp>
        <p:nvSpPr>
          <p:cNvPr id="104862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/>
              <a:t>Early clinical features are muscle cramps followed by numbness and </a:t>
            </a:r>
            <a:r>
              <a:rPr dirty="0" lang="en-US" err="1"/>
              <a:t>paraesthesiae</a:t>
            </a:r>
            <a:r>
              <a:rPr dirty="0" lang="en-US"/>
              <a:t>, proceeding to </a:t>
            </a:r>
            <a:r>
              <a:rPr dirty="0" lang="en-US" smtClean="0"/>
              <a:t>flaccid </a:t>
            </a:r>
            <a:r>
              <a:rPr dirty="0" lang="en-US"/>
              <a:t>paralysis of the lower and subsequently the upper limbs, with foot and wrist drop and a high-stepping gait, progressing to </a:t>
            </a:r>
            <a:r>
              <a:rPr dirty="0" lang="en-US" smtClean="0"/>
              <a:t>paraplegia.</a:t>
            </a:r>
          </a:p>
          <a:p>
            <a:r>
              <a:rPr dirty="0" lang="en-US"/>
              <a:t>Sensory loss may also be present but is variable. Initially, tendon </a:t>
            </a:r>
            <a:r>
              <a:rPr dirty="0" lang="en-US" smtClean="0"/>
              <a:t>reflexes </a:t>
            </a:r>
            <a:r>
              <a:rPr dirty="0" lang="en-US"/>
              <a:t>are reduced or lost but mild spasticity may develop later.</a:t>
            </a:r>
          </a:p>
        </p:txBody>
      </p:sp>
    </p:spTree>
  </p:cSld>
  <p:clrMapOvr>
    <a:masterClrMapping/>
  </p:clrMapOvr>
  <p:timing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914400" y="982132"/>
            <a:ext cx="10497312" cy="1303867"/>
          </a:xfrm>
        </p:spPr>
        <p:txBody>
          <a:bodyPr>
            <a:normAutofit fontScale="90000"/>
          </a:bodyPr>
          <a:p>
            <a:r>
              <a:rPr b="1" dirty="0" lang="en-US" smtClean="0"/>
              <a:t>Investigations </a:t>
            </a:r>
            <a:r>
              <a:rPr b="1" dirty="0" lang="en-US"/>
              <a:t>of </a:t>
            </a:r>
            <a:r>
              <a:rPr b="1" dirty="0" lang="en-US" smtClean="0"/>
              <a:t>organophosphorus </a:t>
            </a:r>
            <a:r>
              <a:rPr b="1" dirty="0" lang="en-US"/>
              <a:t>poisoning</a:t>
            </a:r>
          </a:p>
        </p:txBody>
      </p:sp>
      <p:sp>
        <p:nvSpPr>
          <p:cNvPr id="104862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5833" lnSpcReduction="10000"/>
          </a:bodyPr>
          <a:p>
            <a:r>
              <a:rPr dirty="0" lang="en-US"/>
              <a:t>Diagnosis is mainly clinical, Based on :</a:t>
            </a:r>
          </a:p>
          <a:p>
            <a:pPr indent="0" marL="0">
              <a:buNone/>
            </a:pPr>
            <a:r>
              <a:rPr dirty="0" lang="en-US"/>
              <a:t>1. H/o Ingestion of </a:t>
            </a:r>
            <a:r>
              <a:rPr dirty="0" lang="en-US" smtClean="0"/>
              <a:t>poison.</a:t>
            </a:r>
            <a:endParaRPr dirty="0" lang="en-US"/>
          </a:p>
          <a:p>
            <a:pPr indent="0" marL="0">
              <a:buNone/>
            </a:pPr>
            <a:r>
              <a:rPr dirty="0" lang="en-US"/>
              <a:t>2. Characteristic clinical </a:t>
            </a:r>
            <a:r>
              <a:rPr dirty="0" lang="en-US" smtClean="0"/>
              <a:t>features. (</a:t>
            </a:r>
            <a:r>
              <a:rPr dirty="0" lang="en-US" smtClean="0">
                <a:solidFill>
                  <a:srgbClr val="FF0000"/>
                </a:solidFill>
              </a:rPr>
              <a:t>DUMBBLESS + other features</a:t>
            </a:r>
            <a:r>
              <a:rPr dirty="0" lang="en-US" smtClean="0"/>
              <a:t>)</a:t>
            </a:r>
            <a:endParaRPr dirty="0" lang="en-US"/>
          </a:p>
          <a:p>
            <a:pPr indent="0" marL="0">
              <a:buNone/>
            </a:pPr>
            <a:r>
              <a:rPr dirty="0" lang="en-US"/>
              <a:t>3. Clinical improvement after </a:t>
            </a:r>
            <a:r>
              <a:rPr dirty="0" lang="en-US">
                <a:solidFill>
                  <a:srgbClr val="FF0000"/>
                </a:solidFill>
              </a:rPr>
              <a:t>atropine or </a:t>
            </a:r>
            <a:r>
              <a:rPr dirty="0" lang="en-US" smtClean="0">
                <a:solidFill>
                  <a:srgbClr val="FF0000"/>
                </a:solidFill>
              </a:rPr>
              <a:t>oxime</a:t>
            </a:r>
            <a:r>
              <a:rPr dirty="0" lang="en-US" smtClean="0"/>
              <a:t>.</a:t>
            </a:r>
            <a:endParaRPr dirty="0" lang="en-US"/>
          </a:p>
          <a:p>
            <a:pPr indent="0" marL="0">
              <a:buNone/>
            </a:pPr>
            <a:r>
              <a:rPr dirty="0" lang="en-US"/>
              <a:t>4. Inhibition of cholinesterase activity: </a:t>
            </a:r>
            <a:r>
              <a:rPr dirty="0" lang="en-US">
                <a:solidFill>
                  <a:srgbClr val="FF0000"/>
                </a:solidFill>
              </a:rPr>
              <a:t>Definitive or gold standard </a:t>
            </a:r>
            <a:r>
              <a:rPr dirty="0" lang="en-US" smtClean="0">
                <a:solidFill>
                  <a:srgbClr val="FF0000"/>
                </a:solidFill>
              </a:rPr>
              <a:t>method</a:t>
            </a:r>
            <a:r>
              <a:rPr dirty="0" lang="en-US" smtClean="0"/>
              <a:t>, </a:t>
            </a:r>
            <a:r>
              <a:rPr dirty="0" lang="en-US">
                <a:latin typeface="Angsana New" panose="02020603050405020304" pitchFamily="18" charset="-34"/>
                <a:cs typeface="Angsana New" panose="02020603050405020304" pitchFamily="18" charset="-34"/>
              </a:rPr>
              <a:t>Theoretically RBC/true cholinesterase is more accurate than </a:t>
            </a:r>
            <a:r>
              <a:rPr dirty="0" lang="en-US" smtClean="0">
                <a:latin typeface="Angsana New" panose="02020603050405020304" pitchFamily="18" charset="-34"/>
                <a:cs typeface="Angsana New" panose="02020603050405020304" pitchFamily="18" charset="-34"/>
              </a:rPr>
              <a:t>plasma/pseudo But</a:t>
            </a:r>
            <a:r>
              <a:rPr dirty="0" lang="en-US">
                <a:latin typeface="Angsana New" panose="02020603050405020304" pitchFamily="18" charset="-34"/>
                <a:cs typeface="Angsana New" panose="02020603050405020304" pitchFamily="18" charset="-34"/>
              </a:rPr>
              <a:t>, plasma/ pseudo-cholinesterase is more easily available </a:t>
            </a:r>
            <a:r>
              <a:rPr dirty="0" lang="en-US" smtClean="0">
                <a:latin typeface="Angsana New" panose="02020603050405020304" pitchFamily="18" charset="-34"/>
                <a:cs typeface="Angsana New" panose="02020603050405020304" pitchFamily="18" charset="-34"/>
              </a:rPr>
              <a:t>test.</a:t>
            </a:r>
            <a:endParaRPr dirty="0" lang="en-US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indent="0" marL="0">
              <a:buNone/>
            </a:pPr>
            <a:endParaRPr dirty="0" lang="en-US"/>
          </a:p>
          <a:p>
            <a:pPr indent="0" marL="0">
              <a:buNone/>
            </a:pPr>
            <a:endParaRPr dirty="0" lang="en-US"/>
          </a:p>
        </p:txBody>
      </p:sp>
    </p:spTree>
  </p:cSld>
  <p:clrMapOvr>
    <a:masterClrMapping/>
  </p:clrMapOvr>
  <p:timing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en-US" b="1" lang="en-US"/>
              <a:t>The toxicity may be graded according to ChE inhibition as follows: </a:t>
            </a:r>
            <a:endParaRPr lang="en-US"/>
          </a:p>
        </p:txBody>
      </p:sp>
      <p:sp>
        <p:nvSpPr>
          <p:cNvPr id="104863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US" lang="en-US">
                <a:solidFill>
                  <a:srgbClr val="FF0000"/>
                </a:solidFill>
              </a:rPr>
              <a:t>20-50</a:t>
            </a:r>
            <a:r>
              <a:rPr altLang="en-US" b="1" lang="en-US">
                <a:solidFill>
                  <a:srgbClr val="FF0000"/>
                </a:solidFill>
              </a:rPr>
              <a:t> %</a:t>
            </a:r>
            <a:r>
              <a:rPr altLang="en-US" b="1" lang="en-US"/>
              <a:t> </a:t>
            </a:r>
            <a:r>
              <a:rPr altLang="en-US" lang="en-US"/>
              <a:t> of ChE activity…….. Mild </a:t>
            </a:r>
            <a:r>
              <a:rPr altLang="en-US" lang="en-US" smtClean="0"/>
              <a:t>toxicity.</a:t>
            </a:r>
            <a:endParaRPr altLang="en-US" lang="en-US"/>
          </a:p>
          <a:p>
            <a:r>
              <a:rPr altLang="en-US" lang="en-US">
                <a:solidFill>
                  <a:srgbClr val="FF0000"/>
                </a:solidFill>
              </a:rPr>
              <a:t>10-20%</a:t>
            </a:r>
            <a:r>
              <a:rPr altLang="en-US" lang="en-US"/>
              <a:t> ………………  Moderate </a:t>
            </a:r>
            <a:r>
              <a:rPr altLang="en-US" lang="en-US" smtClean="0"/>
              <a:t>toxicity.</a:t>
            </a:r>
            <a:endParaRPr altLang="en-US" lang="en-US"/>
          </a:p>
          <a:p>
            <a:r>
              <a:rPr altLang="en-US" lang="en-US">
                <a:solidFill>
                  <a:srgbClr val="FF0000"/>
                </a:solidFill>
              </a:rPr>
              <a:t>Less than 10% </a:t>
            </a:r>
            <a:r>
              <a:rPr altLang="en-US" lang="en-US"/>
              <a:t>……………Severe </a:t>
            </a:r>
            <a:r>
              <a:rPr altLang="en-US" lang="en-US" smtClean="0"/>
              <a:t>toxicity.</a:t>
            </a:r>
            <a:endParaRPr altLang="en-US" lang="ar-EG"/>
          </a:p>
        </p:txBody>
      </p:sp>
    </p:spTree>
  </p:cSld>
  <p:clrMapOvr>
    <a:masterClrMapping/>
  </p:clrMapOvr>
  <p:timing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b="1" dirty="0" sz="6000" lang="en-US" smtClean="0"/>
              <a:t>Management</a:t>
            </a:r>
            <a:endParaRPr b="1" dirty="0" sz="6000" lang="en-US"/>
          </a:p>
        </p:txBody>
      </p:sp>
      <p:sp>
        <p:nvSpPr>
          <p:cNvPr id="104863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1667" lnSpcReduction="10000"/>
          </a:bodyPr>
          <a:p>
            <a:r>
              <a:rPr dirty="0" lang="en-US"/>
              <a:t>Mild cases require no specific treatment other than the removal of </a:t>
            </a:r>
            <a:r>
              <a:rPr dirty="0" lang="en-US" smtClean="0">
                <a:solidFill>
                  <a:srgbClr val="FF0000"/>
                </a:solidFill>
              </a:rPr>
              <a:t>soiled (contaminated) </a:t>
            </a:r>
            <a:r>
              <a:rPr dirty="0" lang="en-US">
                <a:solidFill>
                  <a:srgbClr val="FF0000"/>
                </a:solidFill>
              </a:rPr>
              <a:t>clothing</a:t>
            </a:r>
            <a:r>
              <a:rPr dirty="0" lang="en-US"/>
              <a:t>. </a:t>
            </a:r>
            <a:r>
              <a:rPr dirty="0" lang="en-US">
                <a:solidFill>
                  <a:srgbClr val="FF0000"/>
                </a:solidFill>
              </a:rPr>
              <a:t>Intravenous atropine 2 mg </a:t>
            </a:r>
            <a:r>
              <a:rPr dirty="0" lang="en-US" smtClean="0"/>
              <a:t>could </a:t>
            </a:r>
            <a:r>
              <a:rPr dirty="0" lang="en-US"/>
              <a:t>be given every 3–5 minutes if necessary, to reduce </a:t>
            </a:r>
            <a:r>
              <a:rPr dirty="0" lang="en-US">
                <a:solidFill>
                  <a:srgbClr val="FF0000"/>
                </a:solidFill>
              </a:rPr>
              <a:t>increased secretions</a:t>
            </a:r>
            <a:r>
              <a:rPr dirty="0" lang="en-US"/>
              <a:t>, </a:t>
            </a:r>
            <a:r>
              <a:rPr dirty="0" lang="en-US" err="1"/>
              <a:t>rhinorrhoea</a:t>
            </a:r>
            <a:r>
              <a:rPr dirty="0" lang="en-US"/>
              <a:t> and </a:t>
            </a:r>
            <a:r>
              <a:rPr dirty="0" lang="en-US" err="1"/>
              <a:t>bronchorrhoea</a:t>
            </a:r>
            <a:r>
              <a:rPr dirty="0" lang="en-US" smtClean="0"/>
              <a:t>.</a:t>
            </a:r>
          </a:p>
          <a:p>
            <a:r>
              <a:rPr dirty="0" lang="en-US"/>
              <a:t>Symptomatic patients should also be given an oxime (</a:t>
            </a:r>
            <a:r>
              <a:rPr dirty="0" lang="en-US" err="1"/>
              <a:t>pralidoxime</a:t>
            </a:r>
            <a:r>
              <a:rPr dirty="0" lang="en-US"/>
              <a:t>, </a:t>
            </a:r>
            <a:r>
              <a:rPr dirty="0" lang="en-US" err="1"/>
              <a:t>obidoxime</a:t>
            </a:r>
            <a:r>
              <a:rPr dirty="0" lang="en-US"/>
              <a:t>) to reactivate inhibited </a:t>
            </a:r>
            <a:r>
              <a:rPr dirty="0" lang="en-US" smtClean="0"/>
              <a:t>acetylcholinesterase.</a:t>
            </a:r>
          </a:p>
          <a:p>
            <a:r>
              <a:rPr dirty="0" lang="en-US"/>
              <a:t>There is no specific treatment for the intermediate syndrome apart from supportive care, including prolonged ventilation, though a prospective trial suggested that early treatment with oximes could reduce the likelihood of the syndrome developing.</a:t>
            </a:r>
          </a:p>
        </p:txBody>
      </p:sp>
    </p:spTree>
  </p:cSld>
  <p:clrMapOvr>
    <a:masterClrMapping/>
  </p:clrMapOvr>
  <p:timing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Case scenario</a:t>
            </a:r>
            <a:endParaRPr dirty="0" lang="en-US"/>
          </a:p>
        </p:txBody>
      </p:sp>
      <p:sp>
        <p:nvSpPr>
          <p:cNvPr id="104863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9167" lnSpcReduction="20000"/>
          </a:bodyPr>
          <a:p>
            <a:r>
              <a:rPr altLang="en-US" dirty="0" lang="en-US"/>
              <a:t>A 30-year-old man is admitted to hospital in a state of </a:t>
            </a:r>
            <a:r>
              <a:rPr altLang="en-US" dirty="0" lang="en-US">
                <a:solidFill>
                  <a:srgbClr val="FF0000"/>
                </a:solidFill>
              </a:rPr>
              <a:t>reduced consciousness </a:t>
            </a:r>
            <a:r>
              <a:rPr altLang="en-US" dirty="0" lang="en-US"/>
              <a:t>(Glasgow Coma Scale 9) with froth coming out of his mouth and labored respiration. </a:t>
            </a:r>
          </a:p>
          <a:p>
            <a:r>
              <a:rPr altLang="en-US" dirty="0" lang="en-US"/>
              <a:t>According to his family members, he was found </a:t>
            </a:r>
            <a:r>
              <a:rPr altLang="en-US" dirty="0" lang="en-US">
                <a:solidFill>
                  <a:srgbClr val="FF0000"/>
                </a:solidFill>
              </a:rPr>
              <a:t>collapsed in his room 1 h ago. </a:t>
            </a:r>
          </a:p>
          <a:p>
            <a:r>
              <a:rPr altLang="en-US" dirty="0" lang="en-US"/>
              <a:t>He is an otherwise healthy man taking no regular medication.</a:t>
            </a:r>
          </a:p>
          <a:p>
            <a:r>
              <a:rPr altLang="en-US" dirty="0" lang="en-US"/>
              <a:t> The accompanying person also brought an </a:t>
            </a:r>
            <a:r>
              <a:rPr altLang="en-US" dirty="0" lang="en-US">
                <a:solidFill>
                  <a:srgbClr val="FF0000"/>
                </a:solidFill>
              </a:rPr>
              <a:t>unlabeled empty container, found in the same room</a:t>
            </a:r>
            <a:r>
              <a:rPr altLang="en-US" dirty="0" lang="en-US"/>
              <a:t>, which is reported to store pesticides. </a:t>
            </a:r>
          </a:p>
          <a:p>
            <a:r>
              <a:rPr altLang="en-US" dirty="0" lang="en-US"/>
              <a:t>The man’s clothing is soaked with vomitus. A strong pungent garlic like </a:t>
            </a:r>
            <a:r>
              <a:rPr altLang="en-US" dirty="0" lang="en-US">
                <a:solidFill>
                  <a:srgbClr val="FF0000"/>
                </a:solidFill>
              </a:rPr>
              <a:t>odor is apparent </a:t>
            </a:r>
            <a:r>
              <a:rPr altLang="en-US" dirty="0" lang="en-US"/>
              <a:t>and is found to come from the patient’s body; </a:t>
            </a:r>
            <a:r>
              <a:rPr altLang="en-US" dirty="0" lang="en-US">
                <a:solidFill>
                  <a:srgbClr val="FF0000"/>
                </a:solidFill>
              </a:rPr>
              <a:t>the container also has a similar smell</a:t>
            </a:r>
            <a:r>
              <a:rPr altLang="en-US" dirty="0" lang="en-US"/>
              <a:t>. </a:t>
            </a:r>
          </a:p>
          <a:p>
            <a:r>
              <a:rPr altLang="en-US" dirty="0" lang="en-US"/>
              <a:t>Further questioning reveals a family dispute the previous night.</a:t>
            </a:r>
          </a:p>
          <a:p>
            <a:r>
              <a:rPr altLang="en-US" dirty="0" lang="en-US" smtClean="0"/>
              <a:t>The </a:t>
            </a:r>
            <a:r>
              <a:rPr altLang="en-US" dirty="0" lang="en-US"/>
              <a:t>patient has no past history of psychiatric illness. </a:t>
            </a:r>
          </a:p>
          <a:p>
            <a:endParaRPr dirty="0" lang="en-US"/>
          </a:p>
        </p:txBody>
      </p:sp>
    </p:spTree>
  </p:cSld>
  <p:clrMapOvr>
    <a:masterClrMapping/>
  </p:clrMapOvr>
  <p:timing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On examination</a:t>
            </a:r>
            <a:endParaRPr dirty="0" lang="en-US"/>
          </a:p>
        </p:txBody>
      </p:sp>
      <p:sp>
        <p:nvSpPr>
          <p:cNvPr id="104863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US" dirty="0" lang="en-US"/>
              <a:t>The patient is found to be </a:t>
            </a:r>
            <a:r>
              <a:rPr altLang="en-US" dirty="0" lang="en-US">
                <a:solidFill>
                  <a:srgbClr val="FF0000"/>
                </a:solidFill>
              </a:rPr>
              <a:t>cyanosed and </a:t>
            </a:r>
            <a:r>
              <a:rPr altLang="en-US" dirty="0" lang="en-US" u="sng">
                <a:solidFill>
                  <a:srgbClr val="FF0000"/>
                </a:solidFill>
              </a:rPr>
              <a:t>dyspneic</a:t>
            </a:r>
            <a:r>
              <a:rPr altLang="en-US" dirty="0" lang="en-US"/>
              <a:t>, with </a:t>
            </a:r>
            <a:r>
              <a:rPr altLang="en-US" dirty="0" lang="en-US">
                <a:solidFill>
                  <a:srgbClr val="FF0000"/>
                </a:solidFill>
              </a:rPr>
              <a:t>small </a:t>
            </a:r>
            <a:r>
              <a:rPr altLang="en-US" dirty="0" lang="en-US" u="sng">
                <a:solidFill>
                  <a:srgbClr val="FF0000"/>
                </a:solidFill>
              </a:rPr>
              <a:t>pinpoint pupils</a:t>
            </a:r>
            <a:r>
              <a:rPr altLang="en-US" dirty="0" lang="en-US"/>
              <a:t>. There are </a:t>
            </a:r>
            <a:r>
              <a:rPr altLang="en-US" dirty="0" lang="en-US" u="sng"/>
              <a:t>muscle </a:t>
            </a:r>
            <a:r>
              <a:rPr altLang="en-US" dirty="0" lang="en-US" err="1" u="sng"/>
              <a:t>fasciculations</a:t>
            </a:r>
            <a:r>
              <a:rPr altLang="en-US" dirty="0" lang="en-US" u="sng"/>
              <a:t> </a:t>
            </a:r>
            <a:r>
              <a:rPr altLang="en-US" dirty="0" lang="en-US"/>
              <a:t>and reduced tendon jerks. His pulse is 102/min and </a:t>
            </a:r>
            <a:r>
              <a:rPr altLang="en-US" dirty="0" lang="en-US" u="sng"/>
              <a:t>blood pressure is 80/60 </a:t>
            </a:r>
            <a:r>
              <a:rPr altLang="en-US" dirty="0" lang="en-US"/>
              <a:t>mmHg. He </a:t>
            </a:r>
            <a:r>
              <a:rPr altLang="en-US" dirty="0" lang="en-US">
                <a:solidFill>
                  <a:srgbClr val="FF0000"/>
                </a:solidFill>
              </a:rPr>
              <a:t>has </a:t>
            </a:r>
            <a:r>
              <a:rPr altLang="en-US" dirty="0" lang="en-US" u="sng">
                <a:solidFill>
                  <a:srgbClr val="FF0000"/>
                </a:solidFill>
              </a:rPr>
              <a:t>bilateral </a:t>
            </a:r>
            <a:r>
              <a:rPr altLang="en-US" dirty="0" lang="en-US" err="1" u="sng">
                <a:solidFill>
                  <a:srgbClr val="FF0000"/>
                </a:solidFill>
              </a:rPr>
              <a:t>crepitations</a:t>
            </a:r>
            <a:r>
              <a:rPr altLang="en-US" dirty="0" lang="en-US"/>
              <a:t>. </a:t>
            </a:r>
          </a:p>
          <a:p>
            <a:endParaRPr dirty="0" lang="en-US"/>
          </a:p>
        </p:txBody>
      </p:sp>
    </p:spTree>
  </p:cSld>
  <p:clrMapOvr>
    <a:masterClrMapping/>
  </p:clrMapOvr>
  <p:timing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altLang="en-US" b="1" dirty="0" sz="6600" lang="en-US">
                <a:latin typeface="Times" charset="0"/>
                <a:ea typeface="Times" charset="0"/>
                <a:cs typeface="Times" charset="0"/>
                <a:sym typeface="Times" charset="0"/>
              </a:rPr>
              <a:t>Step 1: </a:t>
            </a:r>
            <a:r>
              <a:rPr altLang="en-US" b="1" dirty="0" sz="6600" lang="en-US" smtClean="0">
                <a:latin typeface="Times" charset="0"/>
                <a:ea typeface="Times" charset="0"/>
                <a:cs typeface="Times" charset="0"/>
                <a:sym typeface="Times" charset="0"/>
              </a:rPr>
              <a:t>ABC</a:t>
            </a:r>
            <a:endParaRPr b="1" dirty="0" sz="6600" lang="en-US"/>
          </a:p>
        </p:txBody>
      </p:sp>
      <p:sp>
        <p:nvSpPr>
          <p:cNvPr id="104864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US" dirty="0" lang="en-US"/>
              <a:t>Patent air way is mandatory with frequent suction of secretions and adequate ventilation and </a:t>
            </a:r>
            <a:r>
              <a:rPr altLang="en-US" dirty="0" lang="en-US" smtClean="0"/>
              <a:t>oxygenation.</a:t>
            </a:r>
          </a:p>
          <a:p>
            <a:r>
              <a:rPr altLang="en-US" dirty="0" lang="en-US">
                <a:solidFill>
                  <a:srgbClr val="000000"/>
                </a:solidFill>
                <a:latin typeface="Garamond" panose="02020404030301010803" pitchFamily="18" charset="0"/>
                <a:ea typeface="Tw Cen MT" charset="0"/>
                <a:cs typeface="Tw Cen MT" charset="0"/>
                <a:sym typeface="Tw Cen MT" charset="0"/>
              </a:rPr>
              <a:t>Watch out for convulsions and treat with intravascular (IV) diazepam immediately if they do occur.</a:t>
            </a:r>
          </a:p>
          <a:p>
            <a:r>
              <a:rPr altLang="en-US" dirty="0" lang="en-US"/>
              <a:t>I.V fluids, by 2 large-bore IV cannula, should be given early and adequately to avoid dehydration due to excessive loss of secretions.</a:t>
            </a:r>
          </a:p>
          <a:p>
            <a:endParaRPr altLang="en-US" b="1" dirty="0" lang="en-US"/>
          </a:p>
          <a:p>
            <a:endParaRPr dirty="0" lang="en-US"/>
          </a:p>
        </p:txBody>
      </p:sp>
    </p:spTree>
  </p:cSld>
  <p:clrMapOvr>
    <a:masterClrMapping/>
  </p:clrMapOvr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b="1" dirty="0" sz="6000" lang="en-US"/>
              <a:t>Introduction</a:t>
            </a:r>
            <a:endParaRPr b="1" dirty="0" lang="en-US"/>
          </a:p>
        </p:txBody>
      </p:sp>
      <p:sp>
        <p:nvSpPr>
          <p:cNvPr id="104859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5833" lnSpcReduction="10000"/>
          </a:bodyPr>
          <a:p>
            <a:r>
              <a:rPr b="1" dirty="0" lang="en-US" smtClean="0">
                <a:solidFill>
                  <a:srgbClr val="FF0000"/>
                </a:solidFill>
              </a:rPr>
              <a:t>Organophosphorus (OP) compounds </a:t>
            </a:r>
            <a:r>
              <a:rPr dirty="0" lang="en-US" smtClean="0"/>
              <a:t>are chemical compounds that have been widely used as pesticides.</a:t>
            </a:r>
          </a:p>
          <a:p>
            <a:r>
              <a:rPr dirty="0" lang="en-US" smtClean="0"/>
              <a:t>Most patients are exposed to organophosphates when they come into contact with </a:t>
            </a:r>
            <a:r>
              <a:rPr dirty="0" lang="en-US" smtClean="0">
                <a:solidFill>
                  <a:srgbClr val="FF0000"/>
                </a:solidFill>
              </a:rPr>
              <a:t>insecticides</a:t>
            </a:r>
            <a:r>
              <a:rPr dirty="0" lang="en-US" smtClean="0"/>
              <a:t> in the agriculture industry.</a:t>
            </a:r>
          </a:p>
          <a:p>
            <a:r>
              <a:rPr dirty="0" lang="en-US"/>
              <a:t>Organophosphates </a:t>
            </a:r>
            <a:r>
              <a:rPr dirty="0" lang="en-US" smtClean="0"/>
              <a:t>are also </a:t>
            </a:r>
            <a:r>
              <a:rPr dirty="0" lang="en-US"/>
              <a:t>used as </a:t>
            </a:r>
            <a:r>
              <a:rPr dirty="0" lang="en-US" smtClean="0"/>
              <a:t>medications and </a:t>
            </a:r>
            <a:r>
              <a:rPr dirty="0" lang="en-US"/>
              <a:t>nerve agents as a weapon (developed for chemical </a:t>
            </a:r>
            <a:r>
              <a:rPr dirty="0" lang="en-US" smtClean="0"/>
              <a:t>warfare.)</a:t>
            </a:r>
          </a:p>
          <a:p>
            <a:r>
              <a:rPr altLang="en-US" dirty="0" lang="en-US"/>
              <a:t>Absorption of OP compounds Via GIT, skin , conjunctival  and respiratory routes</a:t>
            </a:r>
            <a:endParaRPr dirty="0" lang="en-US" smtClean="0"/>
          </a:p>
        </p:txBody>
      </p:sp>
    </p:spTree>
  </p:cSld>
  <p:clrMapOvr>
    <a:masterClrMapping/>
  </p:clrMapOvr>
  <p:timing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Step 2: Decontamination</a:t>
            </a:r>
          </a:p>
        </p:txBody>
      </p:sp>
      <p:sp>
        <p:nvSpPr>
          <p:cNvPr id="10486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5833" lnSpcReduction="10000"/>
          </a:bodyPr>
          <a:p>
            <a:r>
              <a:rPr dirty="0" lang="en-US"/>
              <a:t>Dermal </a:t>
            </a:r>
            <a:r>
              <a:rPr dirty="0" lang="en-US" smtClean="0"/>
              <a:t>Decontamination : by </a:t>
            </a:r>
            <a:r>
              <a:rPr dirty="0" lang="en-US"/>
              <a:t>removal of contaminated clothes by hospital personnel wearing protective gloves and </a:t>
            </a:r>
            <a:r>
              <a:rPr dirty="0" lang="en-US" smtClean="0"/>
              <a:t>masks . Then </a:t>
            </a:r>
            <a:r>
              <a:rPr dirty="0" lang="en-US"/>
              <a:t>the skin is washed first with soap and water and finally with ethyl alcohol and water to prevent further absorption. </a:t>
            </a:r>
            <a:endParaRPr dirty="0" lang="en-US" smtClean="0"/>
          </a:p>
          <a:p>
            <a:r>
              <a:rPr dirty="0" lang="en-US"/>
              <a:t>Eye </a:t>
            </a:r>
            <a:r>
              <a:rPr dirty="0" lang="en-US" smtClean="0"/>
              <a:t>Irrigation: in </a:t>
            </a:r>
            <a:r>
              <a:rPr dirty="0" lang="en-US"/>
              <a:t>case of eye </a:t>
            </a:r>
            <a:r>
              <a:rPr dirty="0" lang="en-US" smtClean="0"/>
              <a:t>exposure, using </a:t>
            </a:r>
            <a:r>
              <a:rPr dirty="0" lang="en-US"/>
              <a:t>isotonic sodium chloride solution or lactated Ringer's solution.</a:t>
            </a:r>
          </a:p>
          <a:p>
            <a:r>
              <a:rPr dirty="0" lang="en-US"/>
              <a:t>GIT Decontamination: </a:t>
            </a:r>
            <a:r>
              <a:rPr dirty="0" lang="en-US" smtClean="0"/>
              <a:t>Syrup </a:t>
            </a:r>
            <a:r>
              <a:rPr dirty="0" lang="en-US"/>
              <a:t>of ipecac is used to induce emesis in conscious </a:t>
            </a:r>
            <a:r>
              <a:rPr dirty="0" lang="en-US" smtClean="0"/>
              <a:t>patients. Gastric </a:t>
            </a:r>
            <a:r>
              <a:rPr dirty="0" lang="en-US"/>
              <a:t>lavage is done in indicated cases after endotracheal intubation to avoid aspiration .</a:t>
            </a:r>
          </a:p>
          <a:p>
            <a:endParaRPr dirty="0" lang="en-US" smtClean="0"/>
          </a:p>
          <a:p>
            <a:endParaRPr dirty="0" lang="en-US"/>
          </a:p>
        </p:txBody>
      </p:sp>
    </p:spTree>
  </p:cSld>
  <p:clrMapOvr>
    <a:masterClrMapping/>
  </p:clrMapOvr>
  <p:timing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>
              <a:lnSpc>
                <a:spcPts val="2850"/>
              </a:lnSpc>
              <a:spcBef>
                <a:spcPts val="900"/>
              </a:spcBef>
            </a:pPr>
            <a:r>
              <a:rPr dirty="0" lang="en-US"/>
              <a:t>Step </a:t>
            </a:r>
            <a:r>
              <a:rPr dirty="0" lang="en-US" smtClean="0"/>
              <a:t>3: Antagonist </a:t>
            </a:r>
            <a:r>
              <a:rPr dirty="0" lang="en-US"/>
              <a:t>therapy.</a:t>
            </a:r>
            <a:br>
              <a:rPr dirty="0" lang="en-US"/>
            </a:br>
            <a:endParaRPr dirty="0" lang="en-US"/>
          </a:p>
        </p:txBody>
      </p:sp>
      <p:sp>
        <p:nvSpPr>
          <p:cNvPr id="104864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/>
              <a:t>Atropine: </a:t>
            </a:r>
            <a:r>
              <a:rPr dirty="0" lang="en-US" smtClean="0"/>
              <a:t>Atropine </a:t>
            </a:r>
            <a:r>
              <a:rPr dirty="0" lang="en-US"/>
              <a:t>should be started immediately at a dose of 1.8–3 mg </a:t>
            </a:r>
            <a:r>
              <a:rPr dirty="0" lang="en-US" err="1"/>
              <a:t>i.v.</a:t>
            </a:r>
            <a:r>
              <a:rPr dirty="0" lang="en-US"/>
              <a:t> bolus and doubled every 5 min, until </a:t>
            </a:r>
            <a:r>
              <a:rPr dirty="0" lang="en-US" err="1"/>
              <a:t>atropinization</a:t>
            </a:r>
            <a:r>
              <a:rPr dirty="0" lang="en-US"/>
              <a:t> (clear lungs, dry tongue/skin, dilated pupils, normal heart rate and blood pressure) has occurred</a:t>
            </a:r>
            <a:r>
              <a:rPr dirty="0" lang="en-US" smtClean="0"/>
              <a:t>.</a:t>
            </a:r>
          </a:p>
          <a:p>
            <a:r>
              <a:rPr dirty="0" lang="en-US"/>
              <a:t>Following </a:t>
            </a:r>
            <a:r>
              <a:rPr dirty="0" lang="en-US" err="1"/>
              <a:t>atropinization</a:t>
            </a:r>
            <a:r>
              <a:rPr dirty="0" lang="en-US"/>
              <a:t>, an atropine infusion is given every hour at </a:t>
            </a:r>
            <a:r>
              <a:rPr dirty="0" lang="en-US" smtClean="0"/>
              <a:t> 20–30</a:t>
            </a:r>
            <a:r>
              <a:rPr dirty="0" lang="en-US"/>
              <a:t>% of the dose required for </a:t>
            </a:r>
            <a:r>
              <a:rPr dirty="0" lang="en-US" err="1"/>
              <a:t>atropinization</a:t>
            </a:r>
            <a:r>
              <a:rPr dirty="0" lang="en-US"/>
              <a:t>(3-5mg/h). </a:t>
            </a:r>
          </a:p>
          <a:p>
            <a:endParaRPr dirty="0" lang="en-US" smtClean="0"/>
          </a:p>
          <a:p>
            <a:endParaRPr dirty="0" lang="en-US"/>
          </a:p>
        </p:txBody>
      </p:sp>
    </p:spTree>
  </p:cSld>
  <p:clrMapOvr>
    <a:masterClrMapping/>
  </p:clrMapOvr>
  <p:timing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dirty="0" lang="en-US"/>
              <a:t>Step </a:t>
            </a:r>
            <a:r>
              <a:rPr dirty="0" lang="en-US" smtClean="0"/>
              <a:t>4: Antidote </a:t>
            </a:r>
            <a:r>
              <a:rPr dirty="0" lang="en-US"/>
              <a:t>therapy.</a:t>
            </a:r>
            <a:br>
              <a:rPr dirty="0" lang="en-US"/>
            </a:br>
            <a:endParaRPr dirty="0" lang="en-US"/>
          </a:p>
        </p:txBody>
      </p:sp>
      <p:sp>
        <p:nvSpPr>
          <p:cNvPr id="104864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err="1"/>
              <a:t>Pralidoxime</a:t>
            </a:r>
            <a:r>
              <a:rPr dirty="0" lang="en-US"/>
              <a:t> </a:t>
            </a:r>
            <a:r>
              <a:rPr dirty="0" lang="en-US" smtClean="0"/>
              <a:t>: should </a:t>
            </a:r>
            <a:r>
              <a:rPr dirty="0" lang="en-US"/>
              <a:t>be given as a </a:t>
            </a:r>
            <a:r>
              <a:rPr dirty="0" lang="en-US" smtClean="0"/>
              <a:t>1g </a:t>
            </a:r>
            <a:r>
              <a:rPr dirty="0" lang="en-US" err="1"/>
              <a:t>i.v.</a:t>
            </a:r>
            <a:r>
              <a:rPr dirty="0" lang="en-US"/>
              <a:t> bolus in 15–30 min, followed by an infusion of 0.5 g/h in adults. </a:t>
            </a:r>
          </a:p>
          <a:p>
            <a:endParaRPr dirty="0" lang="en-US"/>
          </a:p>
          <a:p>
            <a:endParaRPr dirty="0" lang="en-US"/>
          </a:p>
        </p:txBody>
      </p:sp>
    </p:spTree>
  </p:cSld>
  <p:clrMapOvr>
    <a:masterClrMapping/>
  </p:clrMapOvr>
  <p:timing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Reference </a:t>
            </a:r>
            <a:endParaRPr dirty="0" lang="en-US"/>
          </a:p>
        </p:txBody>
      </p:sp>
      <p:sp>
        <p:nvSpPr>
          <p:cNvPr id="104864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>
                <a:solidFill>
                  <a:schemeClr val="tx1"/>
                </a:solidFill>
              </a:rPr>
              <a:t>Davidson's Principles and Practice of </a:t>
            </a:r>
            <a:r>
              <a:rPr dirty="0" lang="en-US" smtClean="0">
                <a:solidFill>
                  <a:schemeClr val="tx1"/>
                </a:solidFill>
              </a:rPr>
              <a:t>Medicine</a:t>
            </a:r>
            <a:r>
              <a:rPr dirty="0" lang="en-US" smtClean="0">
                <a:solidFill>
                  <a:schemeClr val="tx1"/>
                </a:solidFill>
                <a:hlinkClick r:id="rId1"/>
              </a:rPr>
              <a:t>,</a:t>
            </a:r>
            <a:r>
              <a:rPr dirty="0" lang="en-US">
                <a:solidFill>
                  <a:schemeClr val="tx1"/>
                </a:solidFill>
              </a:rPr>
              <a:t> </a:t>
            </a:r>
            <a:r>
              <a:rPr dirty="0" lang="en-US" smtClean="0">
                <a:solidFill>
                  <a:schemeClr val="tx1"/>
                </a:solidFill>
              </a:rPr>
              <a:t>24</a:t>
            </a:r>
            <a:r>
              <a:rPr baseline="30000" dirty="0" lang="en-US" smtClean="0">
                <a:solidFill>
                  <a:schemeClr val="tx1"/>
                </a:solidFill>
              </a:rPr>
              <a:t>th</a:t>
            </a:r>
            <a:r>
              <a:rPr dirty="0" lang="en-US" smtClean="0">
                <a:solidFill>
                  <a:schemeClr val="tx1"/>
                </a:solidFill>
              </a:rPr>
              <a:t> edition.</a:t>
            </a:r>
          </a:p>
          <a:p>
            <a:r>
              <a:rPr dirty="0" lang="en-US"/>
              <a:t>Kumar and Clark's Clinical Medicine, 10th </a:t>
            </a:r>
            <a:r>
              <a:rPr dirty="0" lang="en-US" smtClean="0"/>
              <a:t>Edition</a:t>
            </a:r>
          </a:p>
          <a:p>
            <a:r>
              <a:rPr dirty="0" lang="en-US" smtClean="0"/>
              <a:t>www.ncbi.nlm.nih.gov (</a:t>
            </a:r>
            <a:r>
              <a:rPr dirty="0" lang="en-US" u="sng"/>
              <a:t>National Institutes of Health (NIH)</a:t>
            </a:r>
          </a:p>
          <a:p>
            <a:pPr indent="0" marL="0">
              <a:buNone/>
            </a:pPr>
            <a:endParaRPr dirty="0" lang="en-US">
              <a:hlinkClick r:id="rId2"/>
            </a:endParaRPr>
          </a:p>
          <a:p>
            <a:endParaRPr dirty="0" lang="en-US">
              <a:solidFill>
                <a:schemeClr val="tx1"/>
              </a:solidFill>
              <a:hlinkClick r:id="rId1"/>
            </a:endParaRPr>
          </a:p>
          <a:p>
            <a:endParaRPr dirty="0" lang="en-US"/>
          </a:p>
        </p:txBody>
      </p:sp>
    </p:spTree>
  </p:cSld>
  <p:clrMapOvr>
    <a:masterClrMapping/>
  </p:clrMapOvr>
  <p:timing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"/>
          <p:cNvSpPr>
            <a:spLocks noGrp="1"/>
          </p:cNvSpPr>
          <p:nvPr>
            <p:ph type="title"/>
          </p:nvPr>
        </p:nvSpPr>
        <p:spPr>
          <a:xfrm>
            <a:off x="0" y="1947672"/>
            <a:ext cx="12192000" cy="2944367"/>
          </a:xfrm>
        </p:spPr>
        <p:txBody>
          <a:bodyPr>
            <a:normAutofit/>
          </a:bodyPr>
          <a:p>
            <a:r>
              <a:rPr b="1" dirty="0" sz="8000" lang="en-US" smtClean="0"/>
              <a:t>THANK YOU </a:t>
            </a:r>
            <a:r>
              <a:rPr b="1" dirty="0" sz="8000" lang="en-US" smtClean="0">
                <a:sym typeface="Wingdings" panose="05000000000000000000" pitchFamily="2" charset="2"/>
              </a:rPr>
              <a:t></a:t>
            </a:r>
            <a:endParaRPr b="1" dirty="0" sz="8000" lang="en-US"/>
          </a:p>
        </p:txBody>
      </p:sp>
    </p:spTree>
  </p:cSld>
  <p:clrMapOvr>
    <a:masterClrMapping/>
  </p:clrMapOvr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58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-14370"/>
            <a:ext cx="12192000" cy="6872369"/>
          </a:xfrm>
          <a:prstGeom prst="rect"/>
        </p:spPr>
      </p:pic>
    </p:spTree>
  </p:cSld>
  <p:clrMapOvr>
    <a:masterClrMapping/>
  </p:clrMapOvr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sz="6000" lang="en-US"/>
              <a:t>Epidemiology</a:t>
            </a:r>
            <a:endParaRPr b="1" dirty="0" lang="en-US"/>
          </a:p>
        </p:txBody>
      </p:sp>
      <p:sp>
        <p:nvSpPr>
          <p:cNvPr id="104860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/>
              <a:t>An estimated 3 million or more people worldwide are exposed to organophosphates each year, accounting for about 300,000 deaths</a:t>
            </a:r>
            <a:r>
              <a:rPr dirty="0" lang="en-US" smtClean="0"/>
              <a:t>.</a:t>
            </a:r>
          </a:p>
          <a:p>
            <a:r>
              <a:rPr dirty="0" lang="en-US"/>
              <a:t>While most often the exposure occurs from an agricultural pesticide, there are household items, such as ant and roach spray, that also contain organophosphate compounds</a:t>
            </a:r>
            <a:r>
              <a:rPr dirty="0" lang="en-US" smtClean="0"/>
              <a:t>.</a:t>
            </a:r>
          </a:p>
        </p:txBody>
      </p:sp>
    </p:spTree>
  </p:cSld>
  <p:clrMapOvr>
    <a:masterClrMapping/>
  </p:clrMapOvr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dirty="0" lang="en-US"/>
          </a:p>
        </p:txBody>
      </p:sp>
      <p:pic>
        <p:nvPicPr>
          <p:cNvPr id="2097159" name="Content Placeholder 5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7613780" y="-65314"/>
            <a:ext cx="19805781" cy="6923313"/>
          </a:xfrm>
          <a:prstGeom prst="rect"/>
        </p:spPr>
      </p:pic>
    </p:spTree>
  </p:cSld>
  <p:clrMapOvr>
    <a:masterClrMapping/>
  </p:clrMapOvr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b="1" dirty="0" sz="5400" lang="en-US"/>
              <a:t>Acetylcholinesterase (</a:t>
            </a:r>
            <a:r>
              <a:rPr b="1" dirty="0" sz="5400" lang="en-US" err="1"/>
              <a:t>AChE</a:t>
            </a:r>
            <a:r>
              <a:rPr b="1" dirty="0" sz="5400" lang="en-US"/>
              <a:t>)</a:t>
            </a:r>
          </a:p>
        </p:txBody>
      </p:sp>
      <p:sp>
        <p:nvSpPr>
          <p:cNvPr id="104860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b="1" dirty="0" lang="en-US">
                <a:solidFill>
                  <a:srgbClr val="FF0000"/>
                </a:solidFill>
              </a:rPr>
              <a:t>Acetylcholinesterase (</a:t>
            </a:r>
            <a:r>
              <a:rPr b="1" dirty="0" lang="en-US" err="1">
                <a:solidFill>
                  <a:srgbClr val="FF0000"/>
                </a:solidFill>
              </a:rPr>
              <a:t>AChE</a:t>
            </a:r>
            <a:r>
              <a:rPr b="1" dirty="0" lang="en-US" smtClean="0">
                <a:solidFill>
                  <a:srgbClr val="FF0000"/>
                </a:solidFill>
              </a:rPr>
              <a:t>) </a:t>
            </a:r>
            <a:r>
              <a:rPr dirty="0" lang="en-US" smtClean="0"/>
              <a:t>is </a:t>
            </a:r>
            <a:r>
              <a:rPr dirty="0" lang="en-US"/>
              <a:t>cholinergic enzyme primarily found at postsynaptic neuromuscular </a:t>
            </a:r>
            <a:r>
              <a:rPr dirty="0" lang="en-US" smtClean="0"/>
              <a:t>junctions.</a:t>
            </a:r>
          </a:p>
          <a:p>
            <a:r>
              <a:rPr dirty="0" lang="en-US"/>
              <a:t>It immediately </a:t>
            </a:r>
            <a:r>
              <a:rPr dirty="0" lang="en-US">
                <a:solidFill>
                  <a:srgbClr val="FF0000"/>
                </a:solidFill>
              </a:rPr>
              <a:t>breaks down or hydrolyzes acetylcholine (</a:t>
            </a:r>
            <a:r>
              <a:rPr dirty="0" lang="en-US" err="1">
                <a:solidFill>
                  <a:srgbClr val="FF0000"/>
                </a:solidFill>
              </a:rPr>
              <a:t>ACh</a:t>
            </a:r>
            <a:r>
              <a:rPr dirty="0" lang="en-US" smtClean="0">
                <a:solidFill>
                  <a:srgbClr val="FF0000"/>
                </a:solidFill>
              </a:rPr>
              <a:t>) </a:t>
            </a:r>
            <a:r>
              <a:rPr dirty="0" lang="en-US" smtClean="0"/>
              <a:t>into </a:t>
            </a:r>
            <a:r>
              <a:rPr dirty="0" lang="en-US"/>
              <a:t>acetic acid and </a:t>
            </a:r>
            <a:r>
              <a:rPr dirty="0" lang="en-US" smtClean="0"/>
              <a:t>choline</a:t>
            </a:r>
            <a:r>
              <a:rPr altLang="en-US" dirty="0" lang="en-US" smtClean="0"/>
              <a:t>.</a:t>
            </a:r>
            <a:endParaRPr altLang="en-US" dirty="0" lang="en-US"/>
          </a:p>
          <a:p>
            <a:endParaRPr dirty="0" lang="en-US"/>
          </a:p>
        </p:txBody>
      </p:sp>
    </p:spTree>
  </p:cSld>
  <p:clrMapOvr>
    <a:masterClrMapping/>
  </p:clrMapOvr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60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-1766"/>
            <a:ext cx="12192000" cy="6859765"/>
          </a:xfrm>
          <a:prstGeom prst="rect"/>
        </p:spPr>
      </p:pic>
    </p:spTree>
  </p:cSld>
  <p:clrMapOvr>
    <a:masterClrMapping/>
  </p:clrMapOvr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b="1" dirty="0" sz="6000" lang="en-US"/>
              <a:t>Mechanism of toxicity</a:t>
            </a:r>
          </a:p>
        </p:txBody>
      </p:sp>
      <p:sp>
        <p:nvSpPr>
          <p:cNvPr id="104860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1667" lnSpcReduction="20000"/>
          </a:bodyPr>
          <a:p>
            <a:r>
              <a:rPr altLang="en-US" dirty="0" lang="en-US"/>
              <a:t>After absorption, they are </a:t>
            </a:r>
            <a:r>
              <a:rPr altLang="en-US" dirty="0" lang="en-US" err="1"/>
              <a:t>metabolised</a:t>
            </a:r>
            <a:r>
              <a:rPr altLang="en-US" dirty="0" lang="en-US"/>
              <a:t>  by oxidation and hydrolysis by </a:t>
            </a:r>
            <a:r>
              <a:rPr altLang="en-US" dirty="0" lang="en-US" err="1"/>
              <a:t>esterases</a:t>
            </a:r>
            <a:r>
              <a:rPr altLang="en-US" dirty="0" lang="en-US"/>
              <a:t>. Then hepatic conversion of indirect acting OP insecticides to their active toxic form </a:t>
            </a:r>
            <a:r>
              <a:rPr altLang="en-US" dirty="0" lang="en-US">
                <a:solidFill>
                  <a:srgbClr val="FF0000"/>
                </a:solidFill>
              </a:rPr>
              <a:t>(</a:t>
            </a:r>
            <a:r>
              <a:rPr altLang="en-US" dirty="0" lang="en-US" err="1">
                <a:solidFill>
                  <a:srgbClr val="FF0000"/>
                </a:solidFill>
              </a:rPr>
              <a:t>e.g</a:t>
            </a:r>
            <a:r>
              <a:rPr altLang="en-US" dirty="0" lang="en-US">
                <a:solidFill>
                  <a:srgbClr val="FF0000"/>
                </a:solidFill>
              </a:rPr>
              <a:t> Parathion-------&gt;.</a:t>
            </a:r>
            <a:r>
              <a:rPr altLang="en-US" dirty="0" lang="en-US" err="1">
                <a:solidFill>
                  <a:srgbClr val="FF0000"/>
                </a:solidFill>
              </a:rPr>
              <a:t>paraoxon</a:t>
            </a:r>
            <a:r>
              <a:rPr altLang="en-US" dirty="0" lang="en-US" smtClean="0">
                <a:solidFill>
                  <a:srgbClr val="FF0000"/>
                </a:solidFill>
              </a:rPr>
              <a:t>).</a:t>
            </a:r>
            <a:endParaRPr b="1" dirty="0" lang="en-US" smtClean="0">
              <a:solidFill>
                <a:srgbClr val="FF0000"/>
              </a:solidFill>
            </a:endParaRPr>
          </a:p>
          <a:p>
            <a:r>
              <a:rPr b="1" dirty="0" lang="en-US" smtClean="0">
                <a:solidFill>
                  <a:srgbClr val="FF0000"/>
                </a:solidFill>
              </a:rPr>
              <a:t>Organophosphorus </a:t>
            </a:r>
            <a:r>
              <a:rPr b="1" dirty="0" lang="en-US">
                <a:solidFill>
                  <a:srgbClr val="FF0000"/>
                </a:solidFill>
              </a:rPr>
              <a:t>(OP) </a:t>
            </a:r>
            <a:r>
              <a:rPr dirty="0" lang="en-US"/>
              <a:t>compounds inactivate </a:t>
            </a:r>
            <a:r>
              <a:rPr dirty="0" lang="en-US">
                <a:solidFill>
                  <a:srgbClr val="FF0000"/>
                </a:solidFill>
              </a:rPr>
              <a:t>acetylcholinesterase (</a:t>
            </a:r>
            <a:r>
              <a:rPr dirty="0" lang="en-US" err="1">
                <a:solidFill>
                  <a:srgbClr val="FF0000"/>
                </a:solidFill>
              </a:rPr>
              <a:t>AChE</a:t>
            </a:r>
            <a:r>
              <a:rPr dirty="0" lang="en-US" smtClean="0">
                <a:solidFill>
                  <a:srgbClr val="FF0000"/>
                </a:solidFill>
              </a:rPr>
              <a:t>) </a:t>
            </a:r>
            <a:r>
              <a:rPr dirty="0" lang="en-US" smtClean="0"/>
              <a:t>, </a:t>
            </a:r>
            <a:r>
              <a:rPr dirty="0" lang="en-US"/>
              <a:t>resulting in the accumulation of acetylcholine (</a:t>
            </a:r>
            <a:r>
              <a:rPr dirty="0" lang="en-US" err="1"/>
              <a:t>ACh</a:t>
            </a:r>
            <a:r>
              <a:rPr dirty="0" lang="en-US"/>
              <a:t>) in cholinergic </a:t>
            </a:r>
            <a:r>
              <a:rPr dirty="0" lang="en-US" smtClean="0"/>
              <a:t>synapses.</a:t>
            </a:r>
          </a:p>
          <a:p>
            <a:r>
              <a:rPr dirty="0" lang="en-US" smtClean="0"/>
              <a:t>Spontaneous </a:t>
            </a:r>
            <a:r>
              <a:rPr dirty="0" lang="en-US"/>
              <a:t>hydrolysis of the OP–enzyme complex allows reactivation of the enzyme but, subsequently</a:t>
            </a:r>
            <a:r>
              <a:rPr dirty="0" lang="en-US" smtClean="0"/>
              <a:t>, ageing occurs (loss </a:t>
            </a:r>
            <a:r>
              <a:rPr dirty="0" lang="en-US"/>
              <a:t>of a chemical group </a:t>
            </a:r>
            <a:r>
              <a:rPr dirty="0" lang="en-US" smtClean="0"/>
              <a:t>from the </a:t>
            </a:r>
            <a:r>
              <a:rPr dirty="0" lang="en-US"/>
              <a:t>OP–enzyme complex prevents further enzyme reactivation</a:t>
            </a:r>
            <a:r>
              <a:rPr dirty="0" lang="en-US" smtClean="0"/>
              <a:t>.)</a:t>
            </a:r>
          </a:p>
          <a:p>
            <a:r>
              <a:rPr dirty="0" lang="en-US"/>
              <a:t>After this </a:t>
            </a:r>
            <a:r>
              <a:rPr dirty="0" lang="en-US" smtClean="0"/>
              <a:t>process has </a:t>
            </a:r>
            <a:r>
              <a:rPr dirty="0" lang="en-US"/>
              <a:t>taken place, </a:t>
            </a:r>
            <a:r>
              <a:rPr dirty="0" lang="en-US">
                <a:solidFill>
                  <a:srgbClr val="FF0000"/>
                </a:solidFill>
              </a:rPr>
              <a:t>new enzyme </a:t>
            </a:r>
            <a:r>
              <a:rPr dirty="0" lang="en-US"/>
              <a:t>needs </a:t>
            </a:r>
            <a:r>
              <a:rPr dirty="0" lang="en-US" smtClean="0"/>
              <a:t>to be synthesized </a:t>
            </a:r>
            <a:r>
              <a:rPr dirty="0" lang="en-US"/>
              <a:t>before function can be </a:t>
            </a:r>
            <a:r>
              <a:rPr dirty="0" lang="en-US" smtClean="0"/>
              <a:t>restored.</a:t>
            </a:r>
            <a:endParaRPr dirty="0" lang="en-US"/>
          </a:p>
          <a:p>
            <a:endParaRPr dirty="0" lang="en-US"/>
          </a:p>
        </p:txBody>
      </p:sp>
    </p:spTree>
  </p:cSld>
  <p:clrMapOvr>
    <a:masterClrMapping/>
  </p:clrMapOvr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>
          <a:xfrm>
            <a:off x="914400" y="982132"/>
            <a:ext cx="10533888" cy="1303867"/>
          </a:xfrm>
        </p:spPr>
        <p:txBody>
          <a:bodyPr>
            <a:normAutofit/>
          </a:bodyPr>
          <a:p>
            <a:r>
              <a:rPr b="1" dirty="0" sz="7200" lang="en-US" smtClean="0"/>
              <a:t>Clinical features</a:t>
            </a:r>
            <a:endParaRPr b="1" dirty="0" sz="7200" lang="en-US"/>
          </a:p>
        </p:txBody>
      </p:sp>
      <p:sp>
        <p:nvSpPr>
          <p:cNvPr id="104861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/>
              <a:t>OP poisoning causes an </a:t>
            </a:r>
            <a:r>
              <a:rPr dirty="0" lang="en-US">
                <a:solidFill>
                  <a:srgbClr val="FF0000"/>
                </a:solidFill>
              </a:rPr>
              <a:t>acute cholinergic phase</a:t>
            </a:r>
            <a:r>
              <a:rPr dirty="0" lang="en-US"/>
              <a:t>, which may occasionally be followed by the </a:t>
            </a:r>
            <a:r>
              <a:rPr dirty="0" lang="en-US">
                <a:solidFill>
                  <a:srgbClr val="FF0000"/>
                </a:solidFill>
              </a:rPr>
              <a:t>‘intermediate syndrome’</a:t>
            </a:r>
            <a:r>
              <a:rPr dirty="0" lang="en-US"/>
              <a:t> and </a:t>
            </a:r>
            <a:r>
              <a:rPr dirty="0" lang="en-US" smtClean="0">
                <a:solidFill>
                  <a:srgbClr val="FF0000"/>
                </a:solidFill>
              </a:rPr>
              <a:t>organophosphate-induced </a:t>
            </a:r>
            <a:r>
              <a:rPr dirty="0" lang="en-US">
                <a:solidFill>
                  <a:srgbClr val="FF0000"/>
                </a:solidFill>
              </a:rPr>
              <a:t>delayed polyneuropathy (OPIDN</a:t>
            </a:r>
            <a:r>
              <a:rPr dirty="0" lang="en-US" smtClean="0">
                <a:solidFill>
                  <a:srgbClr val="FF0000"/>
                </a:solidFill>
              </a:rPr>
              <a:t>).</a:t>
            </a:r>
          </a:p>
          <a:p>
            <a:r>
              <a:rPr b="1" dirty="0" lang="en-US">
                <a:solidFill>
                  <a:srgbClr val="FF0000"/>
                </a:solidFill>
              </a:rPr>
              <a:t>Acute cholinergic </a:t>
            </a:r>
            <a:r>
              <a:rPr b="1" dirty="0" lang="en-US" smtClean="0">
                <a:solidFill>
                  <a:srgbClr val="FF0000"/>
                </a:solidFill>
              </a:rPr>
              <a:t>syndrome </a:t>
            </a:r>
            <a:r>
              <a:rPr dirty="0" lang="en-US"/>
              <a:t>usually starts within a few minutes of exposure and nicotinic </a:t>
            </a:r>
            <a:r>
              <a:rPr dirty="0" lang="en-US" smtClean="0"/>
              <a:t>or muscarinic </a:t>
            </a:r>
            <a:r>
              <a:rPr dirty="0" lang="en-US"/>
              <a:t>features may be </a:t>
            </a:r>
            <a:r>
              <a:rPr dirty="0" lang="en-US" smtClean="0"/>
              <a:t>present.</a:t>
            </a:r>
            <a:endParaRPr dirty="0" lang="en-US"/>
          </a:p>
        </p:txBody>
      </p:sp>
    </p:spTree>
  </p:cSld>
  <p:clrMapOvr>
    <a:masterClrMapping/>
  </p:clrMapOvr>
  <p:timing/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rganic">
  <a:themeElements>
    <a:clrScheme name="Organic">
      <a:dk1>
        <a:sysClr lastClr="000000" val="windowText"/>
      </a:dk1>
      <a:lt1>
        <a:sysClr lastClr="FFFFFF" val="window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algn="tl" flip="none" sx="100000" sy="100000" tx="0" ty="0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r="13500000" dist="12700">
              <a:srgbClr val="000000">
                <a:alpha val="45000"/>
              </a:srgbClr>
            </a:innerShdw>
          </a:effectLst>
        </a:effectStyle>
        <a:effectStyle>
          <a:effectLst>
            <a:outerShdw blurRad="38100" dir="5400000" dist="254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Organophosphorus poisoning</dc:title>
  <dc:creator>yazan yasin</dc:creator>
  <cp:lastModifiedBy>yazan yasin</cp:lastModifiedBy>
  <dcterms:created xsi:type="dcterms:W3CDTF">2023-10-18T07:17:51Z</dcterms:created>
  <dcterms:modified xsi:type="dcterms:W3CDTF">2023-11-21T17:52:27Z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750cd3b1c5db462983a7e77220c4009b</vt:lpwstr>
  </property>
</Properties>
</file>