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95" r:id="rId4"/>
    <p:sldId id="258" r:id="rId5"/>
    <p:sldId id="274" r:id="rId6"/>
    <p:sldId id="259" r:id="rId7"/>
    <p:sldId id="260" r:id="rId8"/>
    <p:sldId id="275" r:id="rId9"/>
    <p:sldId id="261" r:id="rId10"/>
    <p:sldId id="276" r:id="rId11"/>
    <p:sldId id="277" r:id="rId12"/>
    <p:sldId id="262" r:id="rId13"/>
    <p:sldId id="284" r:id="rId14"/>
    <p:sldId id="279" r:id="rId15"/>
    <p:sldId id="263" r:id="rId16"/>
    <p:sldId id="296" r:id="rId17"/>
    <p:sldId id="280" r:id="rId18"/>
    <p:sldId id="285" r:id="rId19"/>
    <p:sldId id="264" r:id="rId20"/>
    <p:sldId id="256" r:id="rId21"/>
    <p:sldId id="265" r:id="rId22"/>
    <p:sldId id="266" r:id="rId23"/>
    <p:sldId id="286" r:id="rId24"/>
    <p:sldId id="267" r:id="rId25"/>
    <p:sldId id="268" r:id="rId26"/>
    <p:sldId id="270" r:id="rId27"/>
    <p:sldId id="281" r:id="rId28"/>
    <p:sldId id="269" r:id="rId29"/>
    <p:sldId id="271" r:id="rId30"/>
    <p:sldId id="282" r:id="rId31"/>
    <p:sldId id="292" r:id="rId32"/>
    <p:sldId id="293" r:id="rId33"/>
    <p:sldId id="273" r:id="rId34"/>
    <p:sldId id="291" r:id="rId35"/>
    <p:sldId id="287" r:id="rId36"/>
    <p:sldId id="283" r:id="rId37"/>
    <p:sldId id="288"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7175AD-3591-4844-9B23-A08961CB83FC}"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351620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75AD-3591-4844-9B23-A08961CB83FC}"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188841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75AD-3591-4844-9B23-A08961CB83FC}"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235068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75AD-3591-4844-9B23-A08961CB83FC}"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303392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175AD-3591-4844-9B23-A08961CB83FC}"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92072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7175AD-3591-4844-9B23-A08961CB83FC}"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404495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7175AD-3591-4844-9B23-A08961CB83FC}" type="datetimeFigureOut">
              <a:rPr lang="en-US" smtClean="0"/>
              <a:t>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161331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7175AD-3591-4844-9B23-A08961CB83FC}" type="datetimeFigureOut">
              <a:rPr lang="en-US" smtClean="0"/>
              <a:t>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314011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175AD-3591-4844-9B23-A08961CB83FC}"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361551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175AD-3591-4844-9B23-A08961CB83FC}"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74369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175AD-3591-4844-9B23-A08961CB83FC}"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9968B-096C-4794-B3AB-4138E53EA9DD}" type="slidenum">
              <a:rPr lang="en-US" smtClean="0"/>
              <a:t>‹#›</a:t>
            </a:fld>
            <a:endParaRPr lang="en-US"/>
          </a:p>
        </p:txBody>
      </p:sp>
    </p:spTree>
    <p:extLst>
      <p:ext uri="{BB962C8B-B14F-4D97-AF65-F5344CB8AC3E}">
        <p14:creationId xmlns:p14="http://schemas.microsoft.com/office/powerpoint/2010/main" val="280222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175AD-3591-4844-9B23-A08961CB83FC}" type="datetimeFigureOut">
              <a:rPr lang="en-US" smtClean="0"/>
              <a:t>7/24/2022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9968B-096C-4794-B3AB-4138E53EA9DD}" type="slidenum">
              <a:rPr lang="en-US" smtClean="0"/>
              <a:t>‹#›</a:t>
            </a:fld>
            <a:endParaRPr lang="en-US"/>
          </a:p>
        </p:txBody>
      </p:sp>
    </p:spTree>
    <p:extLst>
      <p:ext uri="{BB962C8B-B14F-4D97-AF65-F5344CB8AC3E}">
        <p14:creationId xmlns:p14="http://schemas.microsoft.com/office/powerpoint/2010/main" val="429290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 Id="rId4" Type="http://schemas.openxmlformats.org/officeDocument/2006/relationships/image" Target="../media/image13.jpg" /></Relationships>
</file>

<file path=ppt/slides/_rels/slide37.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image" Target="../media/image14.jpg" /><Relationship Id="rId1" Type="http://schemas.openxmlformats.org/officeDocument/2006/relationships/slideLayout" Target="../slideLayouts/slideLayout7.xml" /><Relationship Id="rId4" Type="http://schemas.openxmlformats.org/officeDocument/2006/relationships/image" Target="../media/image16.jpg" /></Relationships>
</file>

<file path=ppt/slides/_rels/slide3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g" /><Relationship Id="rId1" Type="http://schemas.openxmlformats.org/officeDocument/2006/relationships/slideLayout" Target="../slideLayouts/slideLayout7.xml" /><Relationship Id="rId4" Type="http://schemas.openxmlformats.org/officeDocument/2006/relationships/image" Target="../media/image19.jpg" /></Relationships>
</file>

<file path=ppt/slides/_rels/slide39.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20.jpeg" /><Relationship Id="rId1" Type="http://schemas.openxmlformats.org/officeDocument/2006/relationships/slideLayout" Target="../slideLayouts/slideLayout7.xml" /><Relationship Id="rId4" Type="http://schemas.openxmlformats.org/officeDocument/2006/relationships/image" Target="../media/image22.jp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6258" y="2405576"/>
            <a:ext cx="8494542" cy="1772530"/>
          </a:xfrm>
        </p:spPr>
        <p:txBody>
          <a:bodyPr>
            <a:normAutofit/>
          </a:bodyPr>
          <a:lstStyle/>
          <a:p>
            <a:pPr algn="ctr"/>
            <a:r>
              <a:rPr lang="en-US" sz="2800" b="1" dirty="0">
                <a:solidFill>
                  <a:srgbClr val="FF0000"/>
                </a:solidFill>
                <a:latin typeface="Times New Roman" pitchFamily="18" charset="0"/>
                <a:cs typeface="Times New Roman" pitchFamily="18" charset="0"/>
              </a:rPr>
              <a:t>Introductory course 2022  </a:t>
            </a:r>
            <a:endParaRPr lang="ar-JO" sz="2800" b="1" dirty="0"/>
          </a:p>
        </p:txBody>
      </p:sp>
      <p:sp>
        <p:nvSpPr>
          <p:cNvPr id="3" name="Subtitle 2"/>
          <p:cNvSpPr>
            <a:spLocks noGrp="1"/>
          </p:cNvSpPr>
          <p:nvPr>
            <p:ph type="subTitle" idx="1"/>
          </p:nvPr>
        </p:nvSpPr>
        <p:spPr>
          <a:xfrm>
            <a:off x="2209800" y="1301262"/>
            <a:ext cx="7772400" cy="1508760"/>
          </a:xfrm>
        </p:spPr>
        <p:txBody>
          <a:bodyPr>
            <a:noAutofit/>
          </a:bodyPr>
          <a:lstStyle/>
          <a:p>
            <a:r>
              <a:rPr lang="en-US" sz="6000" b="1" dirty="0">
                <a:solidFill>
                  <a:schemeClr val="tx2">
                    <a:lumMod val="50000"/>
                  </a:schemeClr>
                </a:solidFill>
                <a:latin typeface="Times New Roman" pitchFamily="18" charset="0"/>
                <a:cs typeface="Times New Roman" pitchFamily="18" charset="0"/>
              </a:rPr>
              <a:t>LUMPs AND ULCERs</a:t>
            </a:r>
            <a:endParaRPr lang="ar-JO" sz="6000" b="1"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physical signs which help you decide the composition of a lump are </a:t>
            </a:r>
          </a:p>
          <a:p>
            <a:pPr marL="0" indent="0">
              <a:buNone/>
            </a:pPr>
            <a:r>
              <a:rPr lang="en-US" b="1" dirty="0"/>
              <a:t>consistence, fluctuation, fluid thrill, translucence, resonance, </a:t>
            </a:r>
            <a:r>
              <a:rPr lang="en-US" b="1" dirty="0" err="1"/>
              <a:t>pulsatility</a:t>
            </a:r>
            <a:r>
              <a:rPr lang="en-US" b="1" dirty="0"/>
              <a:t>, compressibility and bruits.</a:t>
            </a:r>
          </a:p>
          <a:p>
            <a:pPr marL="0" indent="0">
              <a:buNone/>
            </a:pPr>
            <a:endParaRPr lang="en-US" b="1" dirty="0"/>
          </a:p>
          <a:p>
            <a:r>
              <a:rPr lang="en-US" dirty="0"/>
              <a:t>Consistence The consistence of a lump may vary from very soft to very hard. As it is difficult to describe hardness, it is common practice to compare the consistence of a lump to well-known objects. A simple scale for consistence is as follows: </a:t>
            </a:r>
          </a:p>
          <a:p>
            <a:pPr lvl="1"/>
            <a:r>
              <a:rPr lang="en-US" dirty="0"/>
              <a:t>Stony hard: usually bone or calcification. </a:t>
            </a:r>
          </a:p>
          <a:p>
            <a:pPr lvl="1"/>
            <a:r>
              <a:rPr lang="en-US" dirty="0"/>
              <a:t>Firm: hard but not as hard as bone. </a:t>
            </a:r>
          </a:p>
          <a:p>
            <a:pPr lvl="1"/>
            <a:r>
              <a:rPr lang="en-US" dirty="0"/>
              <a:t>Rubbery: but slightly squashable, like a rubber ball. </a:t>
            </a:r>
          </a:p>
          <a:p>
            <a:pPr lvl="1"/>
            <a:r>
              <a:rPr lang="en-US" dirty="0"/>
              <a:t>Spongy: soft and very squashable, but still with some elasticity. </a:t>
            </a:r>
          </a:p>
          <a:p>
            <a:pPr lvl="1"/>
            <a:r>
              <a:rPr lang="en-US" dirty="0"/>
              <a:t>Soft: squashable and no elasticity. </a:t>
            </a:r>
          </a:p>
        </p:txBody>
      </p:sp>
    </p:spTree>
    <p:extLst>
      <p:ext uri="{BB962C8B-B14F-4D97-AF65-F5344CB8AC3E}">
        <p14:creationId xmlns:p14="http://schemas.microsoft.com/office/powerpoint/2010/main" val="327597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consistence of a lump depends not only upon its </a:t>
            </a:r>
            <a:r>
              <a:rPr lang="en-US" dirty="0">
                <a:solidFill>
                  <a:srgbClr val="FF0000"/>
                </a:solidFill>
              </a:rPr>
              <a:t>structure</a:t>
            </a:r>
            <a:r>
              <a:rPr lang="en-US" dirty="0"/>
              <a:t> but also on the </a:t>
            </a:r>
            <a:r>
              <a:rPr lang="en-US" dirty="0">
                <a:solidFill>
                  <a:srgbClr val="FF0000"/>
                </a:solidFill>
              </a:rPr>
              <a:t>tension</a:t>
            </a:r>
            <a:r>
              <a:rPr lang="en-US" dirty="0"/>
              <a:t> within it. Some fluid-filled lumps are hard, some solid lumps are soft; therefore, the final decision about composition of a lump (i.e., whether it is fluid or solid) rarely depends solely upon an assessment of the consistence. </a:t>
            </a:r>
            <a:endParaRPr lang="en-US" b="1" dirty="0"/>
          </a:p>
          <a:p>
            <a:r>
              <a:rPr lang="en-US" b="1" dirty="0"/>
              <a:t>Fluctuation:</a:t>
            </a:r>
            <a:r>
              <a:rPr lang="en-US" dirty="0"/>
              <a:t> Pressure on one side of a fluid-filled cavity makes all the other surfaces protrude. This is because an increase of pressure within a cavity is transmitted equally and at right-angles to all parts of its wall. When you press on one aspect of a solid lump, it may or may not bulge out in another direction, but it will not bulge outwards in every other direction. </a:t>
            </a:r>
          </a:p>
        </p:txBody>
      </p:sp>
    </p:spTree>
    <p:extLst>
      <p:ext uri="{BB962C8B-B14F-4D97-AF65-F5344CB8AC3E}">
        <p14:creationId xmlns:p14="http://schemas.microsoft.com/office/powerpoint/2010/main" val="235832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Fluid thrill</a:t>
            </a:r>
            <a:r>
              <a:rPr lang="en-US" dirty="0"/>
              <a:t>:  </a:t>
            </a:r>
          </a:p>
          <a:p>
            <a:pPr marL="0" indent="0">
              <a:buNone/>
            </a:pPr>
            <a:r>
              <a:rPr lang="en-US" dirty="0"/>
              <a:t>A percussion wave is easily conducted across a large fluid collection (cyst) but not across a solid mass. </a:t>
            </a:r>
          </a:p>
          <a:p>
            <a:pPr marL="0" indent="0">
              <a:buNone/>
            </a:pPr>
            <a:r>
              <a:rPr lang="en-US" dirty="0"/>
              <a:t>The presence of a fluid thrill is detected by tapping one side of the lump and feeling the transmitted vibration when it reaches the other side. </a:t>
            </a:r>
          </a:p>
          <a:p>
            <a:pPr marL="0" indent="0">
              <a:buNone/>
            </a:pPr>
            <a:r>
              <a:rPr lang="en-US" dirty="0"/>
              <a:t>Percussion waves cannot be felt across small lumps because the wave moves so quickly that the time gap cannot be appreciated or distinguished from the mechanical shaking of the tissue caused by the percussion.</a:t>
            </a:r>
          </a:p>
        </p:txBody>
      </p:sp>
    </p:spTree>
    <p:extLst>
      <p:ext uri="{BB962C8B-B14F-4D97-AF65-F5344CB8AC3E}">
        <p14:creationId xmlns:p14="http://schemas.microsoft.com/office/powerpoint/2010/main" val="220844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C1C1-6D03-656A-8005-3E0EF6C45EC7}"/>
              </a:ext>
            </a:extLst>
          </p:cNvPr>
          <p:cNvSpPr>
            <a:spLocks noGrp="1"/>
          </p:cNvSpPr>
          <p:nvPr>
            <p:ph type="title"/>
          </p:nvPr>
        </p:nvSpPr>
        <p:spPr/>
        <p:txBody>
          <a:bodyPr/>
          <a:lstStyle/>
          <a:p>
            <a:r>
              <a:rPr lang="en-US" b="1" dirty="0"/>
              <a:t>Translucence</a:t>
            </a:r>
            <a:r>
              <a:rPr lang="en-US" dirty="0"/>
              <a:t> (</a:t>
            </a:r>
            <a:r>
              <a:rPr lang="en-US" dirty="0" err="1"/>
              <a:t>transillumination</a:t>
            </a:r>
            <a:r>
              <a:rPr lang="en-US" dirty="0"/>
              <a:t>):</a:t>
            </a:r>
          </a:p>
        </p:txBody>
      </p:sp>
      <p:sp>
        <p:nvSpPr>
          <p:cNvPr id="3" name="Content Placeholder 2">
            <a:extLst>
              <a:ext uri="{FF2B5EF4-FFF2-40B4-BE49-F238E27FC236}">
                <a16:creationId xmlns:a16="http://schemas.microsoft.com/office/drawing/2014/main" id="{10F1BFE8-EDF2-5AFA-4988-956D1BA805E1}"/>
              </a:ext>
            </a:extLst>
          </p:cNvPr>
          <p:cNvSpPr>
            <a:spLocks noGrp="1"/>
          </p:cNvSpPr>
          <p:nvPr>
            <p:ph idx="1"/>
          </p:nvPr>
        </p:nvSpPr>
        <p:spPr/>
        <p:txBody>
          <a:bodyPr>
            <a:normAutofit fontScale="92500" lnSpcReduction="10000"/>
          </a:bodyPr>
          <a:lstStyle/>
          <a:p>
            <a:r>
              <a:rPr lang="en-US" dirty="0"/>
              <a:t>Light will pass easily through </a:t>
            </a:r>
            <a:r>
              <a:rPr lang="en-US" b="1" u="sng" dirty="0"/>
              <a:t>clear fluid </a:t>
            </a:r>
            <a:r>
              <a:rPr lang="en-US" dirty="0"/>
              <a:t>but not through solid tissues.</a:t>
            </a:r>
          </a:p>
          <a:p>
            <a:endParaRPr lang="en-US" dirty="0"/>
          </a:p>
          <a:p>
            <a:r>
              <a:rPr lang="en-US" dirty="0"/>
              <a:t> A lump that transilluminates must contain water, serum, lymph or plasma, or highly refractile fat. </a:t>
            </a:r>
          </a:p>
          <a:p>
            <a:r>
              <a:rPr lang="en-US" dirty="0"/>
              <a:t>Blood and other opaque fluids do not transmit light. </a:t>
            </a:r>
          </a:p>
          <a:p>
            <a:endParaRPr lang="en-US" dirty="0"/>
          </a:p>
          <a:p>
            <a:r>
              <a:rPr lang="en-US" dirty="0" err="1"/>
              <a:t>Transillumination</a:t>
            </a:r>
            <a:r>
              <a:rPr lang="en-US" dirty="0"/>
              <a:t> requires a bright pinpoint light source and a darkened room. </a:t>
            </a:r>
          </a:p>
          <a:p>
            <a:r>
              <a:rPr lang="en-US" dirty="0"/>
              <a:t>The light should be placed on one side of the lump, not directly on top of it. Transillumination is present when the light can be seen in an area distant from the site in contact with the light source.  </a:t>
            </a:r>
          </a:p>
          <a:p>
            <a:endParaRPr lang="en-US" dirty="0"/>
          </a:p>
        </p:txBody>
      </p:sp>
    </p:spTree>
    <p:extLst>
      <p:ext uri="{BB962C8B-B14F-4D97-AF65-F5344CB8AC3E}">
        <p14:creationId xmlns:p14="http://schemas.microsoft.com/office/powerpoint/2010/main" val="406655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5BC4-1CE0-399B-C303-2479CC8B39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81BB86-415E-3C8E-A6A3-2712E102FE65}"/>
              </a:ext>
            </a:extLst>
          </p:cNvPr>
          <p:cNvSpPr>
            <a:spLocks noGrp="1"/>
          </p:cNvSpPr>
          <p:nvPr>
            <p:ph idx="1"/>
          </p:nvPr>
        </p:nvSpPr>
        <p:spPr>
          <a:xfrm>
            <a:off x="838200" y="1524000"/>
            <a:ext cx="10515600" cy="4652963"/>
          </a:xfrm>
        </p:spPr>
        <p:txBody>
          <a:bodyPr>
            <a:normAutofit/>
          </a:bodyPr>
          <a:lstStyle/>
          <a:p>
            <a:r>
              <a:rPr lang="en-US" b="1" dirty="0"/>
              <a:t>Resonance :</a:t>
            </a:r>
            <a:r>
              <a:rPr lang="en-US" dirty="0"/>
              <a:t> Solid and fluid-filled lumps sound </a:t>
            </a:r>
            <a:r>
              <a:rPr lang="en-US" dirty="0">
                <a:solidFill>
                  <a:srgbClr val="FF0000"/>
                </a:solidFill>
              </a:rPr>
              <a:t>dull</a:t>
            </a:r>
            <a:r>
              <a:rPr lang="en-US" dirty="0"/>
              <a:t> when percussed. A gas-filled lump sounds hollow and </a:t>
            </a:r>
            <a:r>
              <a:rPr lang="en-US" dirty="0">
                <a:solidFill>
                  <a:srgbClr val="FF0000"/>
                </a:solidFill>
              </a:rPr>
              <a:t>resonant</a:t>
            </a:r>
            <a:r>
              <a:rPr lang="en-US" dirty="0"/>
              <a:t>. </a:t>
            </a:r>
          </a:p>
          <a:p>
            <a:endParaRPr lang="en-US" dirty="0"/>
          </a:p>
          <a:p>
            <a:r>
              <a:rPr lang="en-US" b="1" dirty="0" err="1"/>
              <a:t>Pulsatility</a:t>
            </a:r>
            <a:r>
              <a:rPr lang="en-US" b="1" dirty="0"/>
              <a:t>:</a:t>
            </a:r>
            <a:r>
              <a:rPr lang="en-US" dirty="0"/>
              <a:t> Lumps may pulsate because they are near to an artery and are moved by its pulsations. Always let your hand rest still for a few seconds on every lump. </a:t>
            </a:r>
          </a:p>
          <a:p>
            <a:pPr lvl="1"/>
            <a:r>
              <a:rPr lang="en-US" dirty="0"/>
              <a:t>Place a finger (or fingers if large) of each hand on opposite sides of the lump and feel if they are </a:t>
            </a:r>
            <a:r>
              <a:rPr lang="en-US" b="1" dirty="0"/>
              <a:t>pushed outwards and upwards. </a:t>
            </a:r>
            <a:r>
              <a:rPr lang="en-US" dirty="0"/>
              <a:t>When they are, the lump has an expansile pulsation. </a:t>
            </a:r>
          </a:p>
          <a:p>
            <a:pPr lvl="1"/>
            <a:r>
              <a:rPr lang="en-US" dirty="0"/>
              <a:t>When they are pushed in the same direction (usually </a:t>
            </a:r>
            <a:r>
              <a:rPr lang="en-US" b="1" dirty="0"/>
              <a:t>upwards</a:t>
            </a:r>
            <a:r>
              <a:rPr lang="en-US" dirty="0"/>
              <a:t>), the lump has a transmitted pulsation. </a:t>
            </a:r>
          </a:p>
        </p:txBody>
      </p:sp>
    </p:spTree>
    <p:extLst>
      <p:ext uri="{BB962C8B-B14F-4D97-AF65-F5344CB8AC3E}">
        <p14:creationId xmlns:p14="http://schemas.microsoft.com/office/powerpoint/2010/main" val="257043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Compressibility</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a:t>Some fluid-filled lumps can be compressed until they disappear. </a:t>
            </a:r>
          </a:p>
          <a:p>
            <a:endParaRPr lang="en-US" dirty="0"/>
          </a:p>
          <a:p>
            <a:r>
              <a:rPr lang="en-US" dirty="0"/>
              <a:t>When the compressing hand is removed the lump re-forms. </a:t>
            </a:r>
          </a:p>
          <a:p>
            <a:endParaRPr lang="en-US" dirty="0"/>
          </a:p>
          <a:p>
            <a:r>
              <a:rPr lang="en-US" dirty="0"/>
              <a:t>This finding is a common feature of </a:t>
            </a:r>
            <a:r>
              <a:rPr lang="en-US" b="1" dirty="0">
                <a:effectLst>
                  <a:outerShdw blurRad="38100" dist="38100" dir="2700000" algn="tl">
                    <a:srgbClr val="000000">
                      <a:alpha val="43137"/>
                    </a:srgbClr>
                  </a:outerShdw>
                </a:effectLst>
              </a:rPr>
              <a:t>vascular malformations and fluid collections </a:t>
            </a:r>
            <a:r>
              <a:rPr lang="en-US" dirty="0"/>
              <a:t>which can be pushed back into a cavity.</a:t>
            </a:r>
          </a:p>
          <a:p>
            <a:endParaRPr lang="en-US" dirty="0"/>
          </a:p>
          <a:p>
            <a:endParaRPr lang="en-US" dirty="0"/>
          </a:p>
        </p:txBody>
      </p:sp>
    </p:spTree>
    <p:extLst>
      <p:ext uri="{BB962C8B-B14F-4D97-AF65-F5344CB8AC3E}">
        <p14:creationId xmlns:p14="http://schemas.microsoft.com/office/powerpoint/2010/main" val="384478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Reducibility.</a:t>
            </a:r>
            <a:endParaRPr lang="en-US" dirty="0"/>
          </a:p>
        </p:txBody>
      </p:sp>
      <p:sp>
        <p:nvSpPr>
          <p:cNvPr id="3" name="Content Placeholder 2"/>
          <p:cNvSpPr>
            <a:spLocks noGrp="1"/>
          </p:cNvSpPr>
          <p:nvPr>
            <p:ph idx="1"/>
          </p:nvPr>
        </p:nvSpPr>
        <p:spPr/>
        <p:txBody>
          <a:bodyPr/>
          <a:lstStyle/>
          <a:p>
            <a:r>
              <a:rPr lang="en-US" dirty="0"/>
              <a:t>You should always see if a lump is reducible (disappears) by gently compressing it. </a:t>
            </a:r>
          </a:p>
          <a:p>
            <a:r>
              <a:rPr lang="en-US" dirty="0"/>
              <a:t>A lump which is </a:t>
            </a:r>
            <a:r>
              <a:rPr lang="en-US" b="1" dirty="0"/>
              <a:t>reducible</a:t>
            </a:r>
            <a:r>
              <a:rPr lang="en-US" dirty="0"/>
              <a:t> – such as a hernia – can be pushed away into another place but will often not reappear spontaneously without the stimulus of coughing or gravity. </a:t>
            </a:r>
          </a:p>
          <a:p>
            <a:r>
              <a:rPr lang="en-US" dirty="0"/>
              <a:t>If you ask the patient to cough, the lump may return, expanding as it does so. This is called a </a:t>
            </a:r>
            <a:r>
              <a:rPr lang="en-US" b="1" dirty="0"/>
              <a:t>cough impulse </a:t>
            </a:r>
            <a:r>
              <a:rPr lang="en-US" dirty="0"/>
              <a:t>and is a feature of </a:t>
            </a:r>
            <a:r>
              <a:rPr lang="en-US" b="1" u="sng" dirty="0" err="1">
                <a:effectLst>
                  <a:outerShdw blurRad="38100" dist="38100" dir="2700000" algn="tl">
                    <a:srgbClr val="000000">
                      <a:alpha val="43137"/>
                    </a:srgbClr>
                  </a:outerShdw>
                </a:effectLst>
              </a:rPr>
              <a:t>herniae</a:t>
            </a:r>
            <a:r>
              <a:rPr lang="en-US" dirty="0"/>
              <a:t> and some vascular lumps. </a:t>
            </a:r>
          </a:p>
          <a:p>
            <a:r>
              <a:rPr lang="en-US" dirty="0"/>
              <a:t>The reduction can be maintained by pressing over the point at which the lump finally disappeared.</a:t>
            </a:r>
          </a:p>
        </p:txBody>
      </p:sp>
    </p:spTree>
    <p:extLst>
      <p:ext uri="{BB962C8B-B14F-4D97-AF65-F5344CB8AC3E}">
        <p14:creationId xmlns:p14="http://schemas.microsoft.com/office/powerpoint/2010/main" val="26645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DDB1-6511-0D5B-6852-9D4C07DCB253}"/>
              </a:ext>
            </a:extLst>
          </p:cNvPr>
          <p:cNvSpPr>
            <a:spLocks noGrp="1"/>
          </p:cNvSpPr>
          <p:nvPr>
            <p:ph type="title"/>
          </p:nvPr>
        </p:nvSpPr>
        <p:spPr/>
        <p:txBody>
          <a:bodyPr/>
          <a:lstStyle/>
          <a:p>
            <a:r>
              <a:rPr lang="en-US" b="1" dirty="0"/>
              <a:t>Listen</a:t>
            </a:r>
            <a:r>
              <a:rPr lang="en-US" dirty="0"/>
              <a:t> </a:t>
            </a:r>
            <a:r>
              <a:rPr lang="en-US" b="1" dirty="0"/>
              <a:t>?</a:t>
            </a:r>
          </a:p>
        </p:txBody>
      </p:sp>
      <p:sp>
        <p:nvSpPr>
          <p:cNvPr id="3" name="Content Placeholder 2">
            <a:extLst>
              <a:ext uri="{FF2B5EF4-FFF2-40B4-BE49-F238E27FC236}">
                <a16:creationId xmlns:a16="http://schemas.microsoft.com/office/drawing/2014/main" id="{5AEE130F-3D04-3F2F-FC06-8948B2303FC5}"/>
              </a:ext>
            </a:extLst>
          </p:cNvPr>
          <p:cNvSpPr>
            <a:spLocks noGrp="1"/>
          </p:cNvSpPr>
          <p:nvPr>
            <p:ph idx="1"/>
          </p:nvPr>
        </p:nvSpPr>
        <p:spPr/>
        <p:txBody>
          <a:bodyPr>
            <a:normAutofit/>
          </a:bodyPr>
          <a:lstStyle/>
          <a:p>
            <a:r>
              <a:rPr lang="en-US" b="1" dirty="0"/>
              <a:t>Bruits:</a:t>
            </a:r>
            <a:r>
              <a:rPr lang="en-US" dirty="0"/>
              <a:t> </a:t>
            </a:r>
          </a:p>
          <a:p>
            <a:pPr marL="0" indent="0">
              <a:buNone/>
            </a:pPr>
            <a:r>
              <a:rPr lang="en-US" dirty="0"/>
              <a:t>Always listen to a lump. </a:t>
            </a:r>
          </a:p>
          <a:p>
            <a:pPr marL="0" indent="0">
              <a:buNone/>
            </a:pPr>
            <a:r>
              <a:rPr lang="en-US" dirty="0"/>
              <a:t>Vascular lumps that contain an arteriovenous fistula may have a systolic bruit. </a:t>
            </a:r>
          </a:p>
          <a:p>
            <a:pPr marL="0" indent="0">
              <a:buNone/>
            </a:pPr>
            <a:endParaRPr lang="en-US" dirty="0"/>
          </a:p>
          <a:p>
            <a:pPr marL="0" indent="0">
              <a:buNone/>
            </a:pPr>
            <a:endParaRPr lang="en-US" dirty="0"/>
          </a:p>
          <a:p>
            <a:r>
              <a:rPr lang="en-US" dirty="0" err="1"/>
              <a:t>Hernaie</a:t>
            </a:r>
            <a:r>
              <a:rPr lang="en-US" dirty="0"/>
              <a:t> containing bowel may have </a:t>
            </a:r>
            <a:r>
              <a:rPr lang="en-US" b="1" dirty="0"/>
              <a:t>audible bowel sounds.</a:t>
            </a:r>
          </a:p>
          <a:p>
            <a:endParaRPr lang="en-US" b="1" dirty="0"/>
          </a:p>
          <a:p>
            <a:endParaRPr lang="en-US" dirty="0"/>
          </a:p>
        </p:txBody>
      </p:sp>
    </p:spTree>
    <p:extLst>
      <p:ext uri="{BB962C8B-B14F-4D97-AF65-F5344CB8AC3E}">
        <p14:creationId xmlns:p14="http://schemas.microsoft.com/office/powerpoint/2010/main" val="2618896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661B-D426-281E-780B-FCE1123F8819}"/>
              </a:ext>
            </a:extLst>
          </p:cNvPr>
          <p:cNvSpPr>
            <a:spLocks noGrp="1"/>
          </p:cNvSpPr>
          <p:nvPr>
            <p:ph type="title"/>
          </p:nvPr>
        </p:nvSpPr>
        <p:spPr/>
        <p:txBody>
          <a:bodyPr/>
          <a:lstStyle/>
          <a:p>
            <a:r>
              <a:rPr lang="en-US" b="1" dirty="0"/>
              <a:t>Relations to surrounding structures: </a:t>
            </a:r>
            <a:br>
              <a:rPr lang="en-US" b="1" dirty="0"/>
            </a:br>
            <a:endParaRPr lang="en-US" dirty="0"/>
          </a:p>
        </p:txBody>
      </p:sp>
      <p:sp>
        <p:nvSpPr>
          <p:cNvPr id="3" name="Content Placeholder 2">
            <a:extLst>
              <a:ext uri="{FF2B5EF4-FFF2-40B4-BE49-F238E27FC236}">
                <a16:creationId xmlns:a16="http://schemas.microsoft.com/office/drawing/2014/main" id="{8E284095-E235-FAA2-98D1-0DEFE470CB19}"/>
              </a:ext>
            </a:extLst>
          </p:cNvPr>
          <p:cNvSpPr>
            <a:spLocks noGrp="1"/>
          </p:cNvSpPr>
          <p:nvPr>
            <p:ph idx="1"/>
          </p:nvPr>
        </p:nvSpPr>
        <p:spPr>
          <a:xfrm>
            <a:off x="838200" y="1357745"/>
            <a:ext cx="10515600" cy="4819218"/>
          </a:xfrm>
        </p:spPr>
        <p:txBody>
          <a:bodyPr>
            <a:normAutofit fontScale="92500" lnSpcReduction="20000"/>
          </a:bodyPr>
          <a:lstStyle/>
          <a:p>
            <a:pPr lvl="1"/>
            <a:r>
              <a:rPr lang="en-US" dirty="0"/>
              <a:t>The attachment of skin and other superficial structures to a lump can easily be determined because both are accessible to the examiner and any limitation of their movement easily felt. The lump should be gently moved while the skin is inspected for movement or </a:t>
            </a:r>
            <a:r>
              <a:rPr lang="en-US" b="1" dirty="0"/>
              <a:t>puckering</a:t>
            </a:r>
            <a:r>
              <a:rPr lang="en-US" dirty="0"/>
              <a:t>.</a:t>
            </a:r>
          </a:p>
          <a:p>
            <a:pPr lvl="1"/>
            <a:endParaRPr lang="en-US" dirty="0"/>
          </a:p>
          <a:p>
            <a:pPr lvl="1"/>
            <a:r>
              <a:rPr lang="en-US" dirty="0"/>
              <a:t>Attachment to deeper structures is more difficult to determine. Underlying muscles must be tensed to see if this reduces the mobility of an overlying lump or makes it easier or less easy to feel. The former indicates that the lump is attached to the fascia covering the superficial surface of the muscle or to the muscle itself; the latter that the lump is within or deep to the muscles.</a:t>
            </a:r>
          </a:p>
          <a:p>
            <a:pPr lvl="1"/>
            <a:endParaRPr lang="en-US" dirty="0"/>
          </a:p>
          <a:p>
            <a:pPr lvl="1"/>
            <a:r>
              <a:rPr lang="en-US" dirty="0"/>
              <a:t>Lumps that are attached to bone move very little.</a:t>
            </a:r>
          </a:p>
          <a:p>
            <a:pPr lvl="1"/>
            <a:r>
              <a:rPr lang="en-US" dirty="0"/>
              <a:t>Lumps that are attached to or arising from vessels or nerves may be moved from side to side across the length of the vessel or nerve, but not up and down along their length. </a:t>
            </a:r>
          </a:p>
          <a:p>
            <a:pPr lvl="1"/>
            <a:r>
              <a:rPr lang="en-US" dirty="0"/>
              <a:t>Lumps in the abdomen that are freely mobile usually arise from the intestine, its mesentery or the </a:t>
            </a:r>
            <a:r>
              <a:rPr lang="en-US" dirty="0" err="1"/>
              <a:t>omentum</a:t>
            </a:r>
            <a:r>
              <a:rPr lang="en-US" dirty="0"/>
              <a:t>.</a:t>
            </a:r>
          </a:p>
          <a:p>
            <a:pPr lvl="1"/>
            <a:endParaRPr lang="en-US" dirty="0"/>
          </a:p>
          <a:p>
            <a:endParaRPr lang="en-US" dirty="0"/>
          </a:p>
        </p:txBody>
      </p:sp>
    </p:spTree>
    <p:extLst>
      <p:ext uri="{BB962C8B-B14F-4D97-AF65-F5344CB8AC3E}">
        <p14:creationId xmlns:p14="http://schemas.microsoft.com/office/powerpoint/2010/main" val="333290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State of the regional lymph glands: </a:t>
            </a:r>
          </a:p>
          <a:p>
            <a:pPr marL="0" indent="0">
              <a:buNone/>
            </a:pPr>
            <a:r>
              <a:rPr lang="en-US" dirty="0"/>
              <a:t>Never forget to palpate the lymph glands that would normally receive lymph from the region occupied by the lump. </a:t>
            </a:r>
          </a:p>
          <a:p>
            <a:pPr marL="0" indent="0">
              <a:buNone/>
            </a:pPr>
            <a:r>
              <a:rPr lang="en-US" b="1" dirty="0">
                <a:effectLst>
                  <a:outerShdw blurRad="38100" dist="38100" dir="2700000" algn="tl">
                    <a:srgbClr val="000000">
                      <a:alpha val="43137"/>
                    </a:srgbClr>
                  </a:outerShdw>
                </a:effectLst>
              </a:rPr>
              <a:t>The skin, muscles and bones of the limbs and trunk drain to the axillary and inguinal glands; the head and neck to the cervical glands; and the intra-abdominal structures to the pre-aortic and para-aortic glands.</a:t>
            </a:r>
          </a:p>
          <a:p>
            <a:r>
              <a:rPr lang="en-US" b="1" dirty="0"/>
              <a:t>State of the local tissues: </a:t>
            </a:r>
            <a:r>
              <a:rPr lang="en-US" dirty="0"/>
              <a:t>It is important to examine the overlying and nearby skin, subcutaneous tissues, muscles and bones, and the local circulation and nerve supply of adjacent tissues. </a:t>
            </a:r>
          </a:p>
          <a:p>
            <a:r>
              <a:rPr lang="en-US" b="1" dirty="0"/>
              <a:t>General examination: </a:t>
            </a:r>
            <a:r>
              <a:rPr lang="en-US" dirty="0"/>
              <a:t>You must always examine the whole patient </a:t>
            </a:r>
          </a:p>
        </p:txBody>
      </p:sp>
    </p:spTree>
    <p:extLst>
      <p:ext uri="{BB962C8B-B14F-4D97-AF65-F5344CB8AC3E}">
        <p14:creationId xmlns:p14="http://schemas.microsoft.com/office/powerpoint/2010/main" val="112321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lump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History Most patients with a lump feel it frequently and should be able to tell you about the history of its clinical features. </a:t>
            </a:r>
          </a:p>
          <a:p>
            <a:pPr marL="0" indent="0">
              <a:buNone/>
            </a:pPr>
            <a:endParaRPr lang="en-US" dirty="0"/>
          </a:p>
          <a:p>
            <a:pPr marL="0" indent="0">
              <a:buNone/>
            </a:pPr>
            <a:r>
              <a:rPr lang="en-US" dirty="0"/>
              <a:t>Therefore, you should seek answers to the following questions. </a:t>
            </a:r>
          </a:p>
          <a:p>
            <a:pPr>
              <a:buFont typeface="Wingdings" panose="05000000000000000000" pitchFamily="2" charset="2"/>
              <a:buChar char="q"/>
            </a:pPr>
            <a:r>
              <a:rPr lang="en-US" b="1" dirty="0"/>
              <a:t>When was the lump first noticed</a:t>
            </a:r>
            <a:r>
              <a:rPr lang="en-US" dirty="0"/>
              <a:t>?</a:t>
            </a:r>
          </a:p>
          <a:p>
            <a:pPr marL="0" indent="0">
              <a:buNone/>
            </a:pPr>
            <a:r>
              <a:rPr lang="en-US" dirty="0"/>
              <a:t> It is important to be precise with dates and terminology.</a:t>
            </a:r>
          </a:p>
          <a:p>
            <a:pPr marL="0" indent="0">
              <a:buNone/>
            </a:pPr>
            <a:r>
              <a:rPr lang="en-US" dirty="0"/>
              <a:t>Do not write ‘the </a:t>
            </a:r>
            <a:r>
              <a:rPr lang="en-US" b="1" dirty="0"/>
              <a:t>lump first appeared</a:t>
            </a:r>
            <a:r>
              <a:rPr lang="en-US" dirty="0"/>
              <a:t> 6 months ago’, when you mean ‘the lump was </a:t>
            </a:r>
            <a:r>
              <a:rPr lang="en-US" b="1" dirty="0"/>
              <a:t>first noticed </a:t>
            </a:r>
            <a:r>
              <a:rPr lang="en-US" dirty="0"/>
              <a:t>6 months ago’. </a:t>
            </a:r>
          </a:p>
          <a:p>
            <a:pPr>
              <a:buFont typeface="Wingdings" panose="05000000000000000000" pitchFamily="2" charset="2"/>
              <a:buChar char="q"/>
            </a:pPr>
            <a:endParaRPr lang="en-US" dirty="0"/>
          </a:p>
          <a:p>
            <a:pPr marL="0" indent="0">
              <a:buNone/>
            </a:pPr>
            <a:r>
              <a:rPr lang="en-US" dirty="0"/>
              <a:t>Many lumps may exist for months, even years, before the patient notices them. </a:t>
            </a:r>
          </a:p>
        </p:txBody>
      </p:sp>
    </p:spTree>
    <p:extLst>
      <p:ext uri="{BB962C8B-B14F-4D97-AF65-F5344CB8AC3E}">
        <p14:creationId xmlns:p14="http://schemas.microsoft.com/office/powerpoint/2010/main" val="3840818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074" t="26231" r="19227" b="7481"/>
          <a:stretch/>
        </p:blipFill>
        <p:spPr>
          <a:xfrm>
            <a:off x="2452258" y="0"/>
            <a:ext cx="6636324" cy="6844146"/>
          </a:xfrm>
          <a:prstGeom prst="rect">
            <a:avLst/>
          </a:prstGeom>
        </p:spPr>
      </p:pic>
    </p:spTree>
    <p:extLst>
      <p:ext uri="{BB962C8B-B14F-4D97-AF65-F5344CB8AC3E}">
        <p14:creationId xmlns:p14="http://schemas.microsoft.com/office/powerpoint/2010/main" val="376472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EXAMINATION OF AN ULCER</a:t>
            </a:r>
          </a:p>
        </p:txBody>
      </p:sp>
      <p:sp>
        <p:nvSpPr>
          <p:cNvPr id="3" name="Content Placeholder 2"/>
          <p:cNvSpPr>
            <a:spLocks noGrp="1"/>
          </p:cNvSpPr>
          <p:nvPr>
            <p:ph idx="1"/>
          </p:nvPr>
        </p:nvSpPr>
        <p:spPr/>
        <p:txBody>
          <a:bodyPr/>
          <a:lstStyle/>
          <a:p>
            <a:r>
              <a:rPr lang="en-US" dirty="0"/>
              <a:t>An ulcer is a solution (break) of the continuity of an epithelium (i.e., an epithelial deficit, not a wound). Unless it is painless and in an inaccessible part of the body, patients notice ulcers from the moment they begin, and will know a great deal about their clinical features.</a:t>
            </a:r>
          </a:p>
          <a:p>
            <a:endParaRPr lang="en-US" dirty="0"/>
          </a:p>
          <a:p>
            <a:r>
              <a:rPr lang="en-US" dirty="0"/>
              <a:t>History The questions to be asked concerning an ulcer follow a pattern like those for a lump</a:t>
            </a:r>
          </a:p>
        </p:txBody>
      </p:sp>
    </p:spTree>
    <p:extLst>
      <p:ext uri="{BB962C8B-B14F-4D97-AF65-F5344CB8AC3E}">
        <p14:creationId xmlns:p14="http://schemas.microsoft.com/office/powerpoint/2010/main" val="256739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0" indent="0">
              <a:buNone/>
            </a:pPr>
            <a:r>
              <a:rPr lang="en-US" dirty="0"/>
              <a:t>1</a:t>
            </a:r>
            <a:r>
              <a:rPr lang="en-US" b="1" dirty="0"/>
              <a:t>. When was the ulcer first noticed? </a:t>
            </a:r>
            <a:r>
              <a:rPr lang="en-US" dirty="0"/>
              <a:t>Ask the patient when the ulcer began and whether it could have been present for some time before it was noticed. The latter often occurs with neurotrophic ulcers on the sole of the foot. </a:t>
            </a:r>
          </a:p>
          <a:p>
            <a:pPr marL="0" indent="0">
              <a:buNone/>
            </a:pPr>
            <a:r>
              <a:rPr lang="en-US" dirty="0"/>
              <a:t>2. </a:t>
            </a:r>
            <a:r>
              <a:rPr lang="en-US" b="1" dirty="0"/>
              <a:t>What drew the patient’s attention to the ulcer? </a:t>
            </a:r>
            <a:r>
              <a:rPr lang="en-US" dirty="0"/>
              <a:t>The commonest reason is pain. Occasionally, the presenting feature is bleeding, or a purulent discharge, which may be foul smelling. </a:t>
            </a:r>
          </a:p>
          <a:p>
            <a:pPr marL="0" indent="0">
              <a:buNone/>
            </a:pPr>
            <a:r>
              <a:rPr lang="en-US" dirty="0"/>
              <a:t>3. </a:t>
            </a:r>
            <a:r>
              <a:rPr lang="en-US" b="1" dirty="0"/>
              <a:t>What are the symptoms of the ulcer? </a:t>
            </a:r>
            <a:r>
              <a:rPr lang="en-US" dirty="0"/>
              <a:t>The ulcer may be painful. It may interfere with daily activities such as walking, eating or defecation. Record the history of each symptom. </a:t>
            </a:r>
          </a:p>
        </p:txBody>
      </p:sp>
    </p:spTree>
    <p:extLst>
      <p:ext uri="{BB962C8B-B14F-4D97-AF65-F5344CB8AC3E}">
        <p14:creationId xmlns:p14="http://schemas.microsoft.com/office/powerpoint/2010/main" val="327152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B8EE-088B-E922-F8FD-D54A084D853B}"/>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155D9806-950C-8424-6DBC-37A0888916FB}"/>
              </a:ext>
            </a:extLst>
          </p:cNvPr>
          <p:cNvSpPr>
            <a:spLocks noGrp="1"/>
          </p:cNvSpPr>
          <p:nvPr>
            <p:ph idx="1"/>
          </p:nvPr>
        </p:nvSpPr>
        <p:spPr/>
        <p:txBody>
          <a:bodyPr>
            <a:normAutofit fontScale="92500" lnSpcReduction="10000"/>
          </a:bodyPr>
          <a:lstStyle/>
          <a:p>
            <a:pPr marL="0" indent="0">
              <a:buNone/>
            </a:pPr>
            <a:r>
              <a:rPr lang="en-US" b="1" dirty="0"/>
              <a:t>4. How has the ulcer changed since it first appeared? </a:t>
            </a:r>
          </a:p>
          <a:p>
            <a:pPr marL="0" indent="0">
              <a:buNone/>
            </a:pPr>
            <a:r>
              <a:rPr lang="en-US" dirty="0"/>
              <a:t>The patient’s observations about changes in size, shape, discharge and pain are likely to be detailed and accurate. If the ulcer has healed and broken down, record the features of each episode. </a:t>
            </a:r>
          </a:p>
          <a:p>
            <a:pPr marL="0" indent="0">
              <a:buNone/>
            </a:pPr>
            <a:r>
              <a:rPr lang="en-US" b="1" dirty="0"/>
              <a:t>5. Has the patient ever had a similar ulcer on the same site, or elsewhere? </a:t>
            </a:r>
          </a:p>
          <a:p>
            <a:pPr marL="0" indent="0">
              <a:buNone/>
            </a:pPr>
            <a:r>
              <a:rPr lang="en-US" dirty="0"/>
              <a:t>Obtain a complete history of any previous ulcer. </a:t>
            </a:r>
          </a:p>
          <a:p>
            <a:pPr marL="0" indent="0">
              <a:buNone/>
            </a:pPr>
            <a:r>
              <a:rPr lang="en-US" b="1" dirty="0"/>
              <a:t>6. What does the patient think caused the ulcer?</a:t>
            </a:r>
          </a:p>
          <a:p>
            <a:pPr marL="0" indent="0">
              <a:buNone/>
            </a:pPr>
            <a:r>
              <a:rPr lang="en-US" b="1" dirty="0"/>
              <a:t> </a:t>
            </a:r>
            <a:r>
              <a:rPr lang="en-US" dirty="0"/>
              <a:t>Most patients believe they know the cause of their ulcer and are often right. In many cases it is trauma. When possible, the severity and type of injury should be assessed. A large ulcer following a minor injury suggests that the skin was abnormal before the injury</a:t>
            </a:r>
          </a:p>
          <a:p>
            <a:endParaRPr lang="en-US" dirty="0"/>
          </a:p>
        </p:txBody>
      </p:sp>
    </p:spTree>
    <p:extLst>
      <p:ext uri="{BB962C8B-B14F-4D97-AF65-F5344CB8AC3E}">
        <p14:creationId xmlns:p14="http://schemas.microsoft.com/office/powerpoint/2010/main" val="3150762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lstStyle/>
          <a:p>
            <a:r>
              <a:rPr lang="en-US" dirty="0"/>
              <a:t>The examination of an ulcer follows the same pattern as the examination of a lump. </a:t>
            </a:r>
          </a:p>
          <a:p>
            <a:r>
              <a:rPr lang="en-US" dirty="0"/>
              <a:t>When an ulcer has an irregular shape that is difficult to describe, draw it on your notes and add the dimensions. </a:t>
            </a:r>
          </a:p>
          <a:p>
            <a:r>
              <a:rPr lang="en-US" dirty="0"/>
              <a:t>When an exact record of size and shape is needed, place a thin sheet of sterile transparent plastic sheet over the ulcer and trace around its edge with a felt-tipped pen. </a:t>
            </a:r>
            <a:r>
              <a:rPr lang="en-US" u="sng" dirty="0"/>
              <a:t>After recording the site, size and shape of the ulcer, you must examine the </a:t>
            </a:r>
            <a:r>
              <a:rPr lang="en-US" u="sng" dirty="0">
                <a:solidFill>
                  <a:srgbClr val="FF0000"/>
                </a:solidFill>
              </a:rPr>
              <a:t>base</a:t>
            </a:r>
            <a:r>
              <a:rPr lang="en-US" u="sng" dirty="0"/>
              <a:t> (surface), </a:t>
            </a:r>
            <a:r>
              <a:rPr lang="en-US" u="sng" dirty="0">
                <a:solidFill>
                  <a:srgbClr val="FF0000"/>
                </a:solidFill>
              </a:rPr>
              <a:t>edge</a:t>
            </a:r>
            <a:r>
              <a:rPr lang="en-US" u="sng" dirty="0"/>
              <a:t>, depth, discharge and surrounding tissues, the state of the local lymph glands and local tissues, and complete the general examination</a:t>
            </a:r>
          </a:p>
        </p:txBody>
      </p:sp>
    </p:spTree>
    <p:extLst>
      <p:ext uri="{BB962C8B-B14F-4D97-AF65-F5344CB8AC3E}">
        <p14:creationId xmlns:p14="http://schemas.microsoft.com/office/powerpoint/2010/main" val="407862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Base: </a:t>
            </a:r>
            <a:r>
              <a:rPr lang="en-US" dirty="0"/>
              <a:t>The base, or </a:t>
            </a:r>
            <a:r>
              <a:rPr lang="en-US" b="1" u="sng" dirty="0"/>
              <a:t>floor</a:t>
            </a:r>
            <a:r>
              <a:rPr lang="en-US" dirty="0"/>
              <a:t>, of an ulcer:</a:t>
            </a:r>
          </a:p>
        </p:txBody>
      </p:sp>
      <p:sp>
        <p:nvSpPr>
          <p:cNvPr id="3" name="Content Placeholder 2"/>
          <p:cNvSpPr>
            <a:spLocks noGrp="1"/>
          </p:cNvSpPr>
          <p:nvPr>
            <p:ph idx="1"/>
          </p:nvPr>
        </p:nvSpPr>
        <p:spPr/>
        <p:txBody>
          <a:bodyPr>
            <a:normAutofit fontScale="85000" lnSpcReduction="20000"/>
          </a:bodyPr>
          <a:lstStyle/>
          <a:p>
            <a:r>
              <a:rPr lang="en-US" dirty="0"/>
              <a:t>Usually consists of slough or granulation tissue (capillaries, collagen, fibroblasts, bacteria and inflammatory cells), but recognizable structures such as tendon or bone may be visible. </a:t>
            </a:r>
          </a:p>
          <a:p>
            <a:r>
              <a:rPr lang="en-US" dirty="0"/>
              <a:t>The nature of the floor occasionally gives some indication of the cause of the ulcer. </a:t>
            </a:r>
          </a:p>
          <a:p>
            <a:pPr lvl="1"/>
            <a:r>
              <a:rPr lang="en-US" u="sng" dirty="0"/>
              <a:t>Solid brown or grey dead tissue indicates full thickness skin death.</a:t>
            </a:r>
          </a:p>
          <a:p>
            <a:pPr lvl="1"/>
            <a:r>
              <a:rPr lang="en-US" u="sng" dirty="0"/>
              <a:t>Syphilitic ulcers have a slough that looks like a yellow-grey wash-leather.</a:t>
            </a:r>
          </a:p>
          <a:p>
            <a:pPr lvl="1"/>
            <a:r>
              <a:rPr lang="en-US" u="sng" dirty="0"/>
              <a:t>Tuberculous ulcers have a base of bluish unhealthy granulation tissue. </a:t>
            </a:r>
          </a:p>
          <a:p>
            <a:pPr lvl="1"/>
            <a:r>
              <a:rPr lang="en-US" u="sng" dirty="0"/>
              <a:t>Ischemic ulcers often contain poor granulation tissue, and tendons and other structures may lie bare in their base. </a:t>
            </a:r>
          </a:p>
          <a:p>
            <a:r>
              <a:rPr lang="en-US" dirty="0"/>
              <a:t>The redness of the granulation tissue reflects the underlying vascularity and indicates the ability of the ulcer to heal. </a:t>
            </a:r>
          </a:p>
          <a:p>
            <a:r>
              <a:rPr lang="en-US" dirty="0"/>
              <a:t>Healing epidermis is seen as a pale layer extending in over the granulation tissue from the edge of the ulcer.</a:t>
            </a:r>
          </a:p>
          <a:p>
            <a:endParaRPr lang="en-US" dirty="0"/>
          </a:p>
        </p:txBody>
      </p:sp>
    </p:spTree>
    <p:extLst>
      <p:ext uri="{BB962C8B-B14F-4D97-AF65-F5344CB8AC3E}">
        <p14:creationId xmlns:p14="http://schemas.microsoft.com/office/powerpoint/2010/main" val="127423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Edge: </a:t>
            </a:r>
          </a:p>
        </p:txBody>
      </p:sp>
      <p:sp>
        <p:nvSpPr>
          <p:cNvPr id="3" name="Content Placeholder 2"/>
          <p:cNvSpPr>
            <a:spLocks noGrp="1"/>
          </p:cNvSpPr>
          <p:nvPr>
            <p:ph idx="1"/>
          </p:nvPr>
        </p:nvSpPr>
        <p:spPr/>
        <p:txBody>
          <a:bodyPr>
            <a:normAutofit fontScale="70000" lnSpcReduction="20000"/>
          </a:bodyPr>
          <a:lstStyle/>
          <a:p>
            <a:r>
              <a:rPr lang="en-US" dirty="0"/>
              <a:t>There are five types of edge </a:t>
            </a:r>
          </a:p>
          <a:p>
            <a:pPr marL="514350" indent="-514350">
              <a:buAutoNum type="arabicPeriod"/>
            </a:pPr>
            <a:r>
              <a:rPr lang="en-US" b="1" dirty="0"/>
              <a:t>A flat, gently sloping edge </a:t>
            </a:r>
            <a:r>
              <a:rPr lang="en-US" dirty="0"/>
              <a:t>This indicates that the ulcer is shallow, and this type of ulcer is usually superficial, often only half-way through the skin. </a:t>
            </a:r>
            <a:r>
              <a:rPr lang="en-US" u="sng" dirty="0">
                <a:solidFill>
                  <a:srgbClr val="FF0000"/>
                </a:solidFill>
              </a:rPr>
              <a:t>Venous ulcers </a:t>
            </a:r>
            <a:r>
              <a:rPr lang="en-US" dirty="0"/>
              <a:t>usually have this type of edge. The new skin growing in around the edge of a </a:t>
            </a:r>
            <a:r>
              <a:rPr lang="en-US" u="sng" dirty="0"/>
              <a:t>healing ulcer </a:t>
            </a:r>
            <a:r>
              <a:rPr lang="en-US" dirty="0"/>
              <a:t>is pale pink and almost transparent. </a:t>
            </a:r>
          </a:p>
          <a:p>
            <a:pPr marL="514350" indent="-514350">
              <a:buAutoNum type="arabicPeriod"/>
            </a:pPr>
            <a:r>
              <a:rPr lang="en-US" b="1" dirty="0"/>
              <a:t>A square-cut or punched-out edge </a:t>
            </a:r>
            <a:r>
              <a:rPr lang="en-US" dirty="0"/>
              <a:t>This follows the rapid death and loss of the whole thickness of the skin without much attempt at repair of the defect. </a:t>
            </a:r>
          </a:p>
          <a:p>
            <a:pPr lvl="1"/>
            <a:r>
              <a:rPr lang="en-US" u="sng" dirty="0"/>
              <a:t>trophic ulcer secondary to a neurological defect</a:t>
            </a:r>
          </a:p>
          <a:p>
            <a:pPr lvl="1"/>
            <a:r>
              <a:rPr lang="en-US" u="sng" dirty="0"/>
              <a:t>Ulcer of tertiary syphilis</a:t>
            </a:r>
          </a:p>
          <a:p>
            <a:pPr lvl="1"/>
            <a:r>
              <a:rPr lang="en-US" u="sng" dirty="0">
                <a:solidFill>
                  <a:srgbClr val="FF0000"/>
                </a:solidFill>
              </a:rPr>
              <a:t>peripheral arterial </a:t>
            </a:r>
            <a:r>
              <a:rPr lang="en-US" u="sng" dirty="0" err="1">
                <a:solidFill>
                  <a:srgbClr val="FF0000"/>
                </a:solidFill>
              </a:rPr>
              <a:t>ischaemia</a:t>
            </a:r>
            <a:endParaRPr lang="en-US" u="sng" dirty="0">
              <a:solidFill>
                <a:srgbClr val="FF0000"/>
              </a:solidFill>
            </a:endParaRPr>
          </a:p>
          <a:p>
            <a:pPr lvl="1"/>
            <a:r>
              <a:rPr lang="en-US" u="sng" dirty="0"/>
              <a:t>leprosy</a:t>
            </a:r>
            <a:r>
              <a:rPr lang="en-US" dirty="0"/>
              <a:t>.</a:t>
            </a:r>
          </a:p>
          <a:p>
            <a:pPr marL="514350" indent="-514350">
              <a:buFont typeface="+mj-lt"/>
              <a:buAutoNum type="arabicPeriod"/>
            </a:pPr>
            <a:r>
              <a:rPr lang="en-US" dirty="0"/>
              <a:t>An </a:t>
            </a:r>
            <a:r>
              <a:rPr lang="en-US" b="1" dirty="0"/>
              <a:t>undermined edge</a:t>
            </a:r>
            <a:r>
              <a:rPr lang="en-US" dirty="0"/>
              <a:t> When an infection in </a:t>
            </a:r>
            <a:r>
              <a:rPr lang="en-US" u="sng" dirty="0"/>
              <a:t>an ulcer affects the subcutaneous tissues more than the skin, the edge becomes undermined</a:t>
            </a:r>
            <a:r>
              <a:rPr lang="en-US" dirty="0"/>
              <a:t>. This type of ulcer is commonly seen in the buttock as a result of </a:t>
            </a:r>
            <a:r>
              <a:rPr lang="en-US" b="1" dirty="0"/>
              <a:t>pressure necrosis</a:t>
            </a:r>
            <a:r>
              <a:rPr lang="en-US" dirty="0"/>
              <a:t>, because the subcutaneous fat is more susceptible to pressure than the skin; but the classic textbook example is </a:t>
            </a:r>
            <a:r>
              <a:rPr lang="en-US" u="sng" dirty="0"/>
              <a:t>the tuberculous ulcer.</a:t>
            </a:r>
          </a:p>
          <a:p>
            <a:pPr marL="0" indent="0">
              <a:buNone/>
            </a:pPr>
            <a:endParaRPr lang="en-US" dirty="0"/>
          </a:p>
        </p:txBody>
      </p:sp>
    </p:spTree>
    <p:extLst>
      <p:ext uri="{BB962C8B-B14F-4D97-AF65-F5344CB8AC3E}">
        <p14:creationId xmlns:p14="http://schemas.microsoft.com/office/powerpoint/2010/main" val="95084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5C36-7714-035C-F39B-CF551A3552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B3EA5A-1A90-3341-2D9E-1FFEB61B076A}"/>
              </a:ext>
            </a:extLst>
          </p:cNvPr>
          <p:cNvSpPr>
            <a:spLocks noGrp="1"/>
          </p:cNvSpPr>
          <p:nvPr>
            <p:ph idx="1"/>
          </p:nvPr>
        </p:nvSpPr>
        <p:spPr/>
        <p:txBody>
          <a:bodyPr>
            <a:normAutofit fontScale="92500"/>
          </a:bodyPr>
          <a:lstStyle/>
          <a:p>
            <a:pPr marL="0" indent="0">
              <a:buNone/>
            </a:pPr>
            <a:r>
              <a:rPr lang="en-US" b="1" dirty="0"/>
              <a:t>4. A rolled edge: </a:t>
            </a:r>
          </a:p>
          <a:p>
            <a:pPr marL="0" indent="0">
              <a:buNone/>
            </a:pPr>
            <a:r>
              <a:rPr lang="en-US" dirty="0"/>
              <a:t>This develops when there is slow growth of tissue in the edge of the ulcer. </a:t>
            </a:r>
          </a:p>
          <a:p>
            <a:pPr marL="0" indent="0">
              <a:buNone/>
            </a:pPr>
            <a:r>
              <a:rPr lang="en-US" dirty="0"/>
              <a:t> A rolled edge is typical, and almost diagnostic, of a </a:t>
            </a:r>
            <a:r>
              <a:rPr lang="en-US" u="sng" dirty="0"/>
              <a:t>basal cell carcinoma </a:t>
            </a:r>
            <a:r>
              <a:rPr lang="en-US" dirty="0"/>
              <a:t>(rodent ulcer).</a:t>
            </a:r>
          </a:p>
          <a:p>
            <a:pPr marL="0" indent="0">
              <a:buNone/>
            </a:pPr>
            <a:r>
              <a:rPr lang="en-US" b="1" dirty="0"/>
              <a:t>5.An everted edge: </a:t>
            </a:r>
          </a:p>
          <a:p>
            <a:pPr marL="0" indent="0">
              <a:buNone/>
            </a:pPr>
            <a:r>
              <a:rPr lang="en-US" dirty="0"/>
              <a:t>This develops when the tissue in the edge of the ulcer is growing so rapidly that it spills out of the ulcer to overlap the normal skin. </a:t>
            </a:r>
            <a:r>
              <a:rPr lang="en-US" b="1" dirty="0"/>
              <a:t>An everted edge is typical of a carcinoma and is seen in all those organs where carcinomas occur – the skin, in the bowel, in the bladder and in the respiratory tract.</a:t>
            </a:r>
          </a:p>
          <a:p>
            <a:endParaRPr lang="en-US" b="1" dirty="0"/>
          </a:p>
        </p:txBody>
      </p:sp>
    </p:spTree>
    <p:extLst>
      <p:ext uri="{BB962C8B-B14F-4D97-AF65-F5344CB8AC3E}">
        <p14:creationId xmlns:p14="http://schemas.microsoft.com/office/powerpoint/2010/main" val="211845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254" t="29072" r="28278" b="16004"/>
          <a:stretch/>
        </p:blipFill>
        <p:spPr>
          <a:xfrm>
            <a:off x="4003965" y="-206502"/>
            <a:ext cx="5140032" cy="7064502"/>
          </a:xfrm>
          <a:prstGeom prst="rect">
            <a:avLst/>
          </a:prstGeom>
        </p:spPr>
      </p:pic>
    </p:spTree>
    <p:extLst>
      <p:ext uri="{BB962C8B-B14F-4D97-AF65-F5344CB8AC3E}">
        <p14:creationId xmlns:p14="http://schemas.microsoft.com/office/powerpoint/2010/main" val="2251882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Depth</a:t>
            </a:r>
            <a:r>
              <a:rPr lang="en-US" dirty="0"/>
              <a:t>:  Record the depth of the ulcer in </a:t>
            </a:r>
            <a:r>
              <a:rPr lang="en-US" dirty="0" err="1"/>
              <a:t>millimetres</a:t>
            </a:r>
            <a:r>
              <a:rPr lang="en-US" dirty="0"/>
              <a:t>, and anatomically by describing the structures it has penetrated or reached.</a:t>
            </a:r>
          </a:p>
          <a:p>
            <a:r>
              <a:rPr lang="en-US" b="1" dirty="0"/>
              <a:t>Discharge</a:t>
            </a:r>
            <a:r>
              <a:rPr lang="en-US" dirty="0"/>
              <a:t>:  The discharge from an ulcer may be serous, </a:t>
            </a:r>
            <a:r>
              <a:rPr lang="en-US" dirty="0" err="1"/>
              <a:t>sanguinous</a:t>
            </a:r>
            <a:r>
              <a:rPr lang="en-US" dirty="0"/>
              <a:t>, serosanguinous or purulent. There may be a considerable quantity of discharge which is easily visible, or it may only be apparent from inspection of the patient’s dressings, and you may not be able to see the features of the ulcer at all if it is covered with coagulated discharge (a scab). This may have to be removed to examine the ulcer properly. Students should not do this without the permission of the doctor in charge of the patient. </a:t>
            </a:r>
          </a:p>
          <a:p>
            <a:r>
              <a:rPr lang="en-US" b="1" dirty="0"/>
              <a:t>Relations</a:t>
            </a:r>
            <a:r>
              <a:rPr lang="en-US" dirty="0"/>
              <a:t>: Describe the relations of the ulcer to its surrounding tissues, particularly those deep to it. It is important to know if the ulcer is adherent or invading deep structures such as tendons, periosteum and bone – which may indicate the presence of osteomyelitis. The local lymph glands must be carefully examined. They may be enlarged because of secondary infection or secondary tumor deposits, and they may be tender. </a:t>
            </a:r>
          </a:p>
        </p:txBody>
      </p:sp>
    </p:spTree>
    <p:extLst>
      <p:ext uri="{BB962C8B-B14F-4D97-AF65-F5344CB8AC3E}">
        <p14:creationId xmlns:p14="http://schemas.microsoft.com/office/powerpoint/2010/main" val="238765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lump </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a:t>What made the patient notice the lump</a:t>
            </a:r>
            <a:r>
              <a:rPr lang="en-US" dirty="0"/>
              <a:t>? </a:t>
            </a:r>
          </a:p>
          <a:p>
            <a:pPr marL="0" indent="0">
              <a:buNone/>
            </a:pPr>
            <a:r>
              <a:rPr lang="en-US" dirty="0"/>
              <a:t>There are three common answers to this question: </a:t>
            </a:r>
          </a:p>
          <a:p>
            <a:pPr lvl="1">
              <a:buFont typeface="Wingdings" panose="05000000000000000000" pitchFamily="2" charset="2"/>
              <a:buChar char="q"/>
            </a:pPr>
            <a:r>
              <a:rPr lang="en-US" dirty="0"/>
              <a:t>‘I felt or saw it when washing’. </a:t>
            </a:r>
          </a:p>
          <a:p>
            <a:pPr lvl="1">
              <a:buFont typeface="Wingdings" panose="05000000000000000000" pitchFamily="2" charset="2"/>
              <a:buChar char="q"/>
            </a:pPr>
            <a:endParaRPr lang="en-US" dirty="0"/>
          </a:p>
          <a:p>
            <a:pPr lvl="1">
              <a:buFont typeface="Wingdings" panose="05000000000000000000" pitchFamily="2" charset="2"/>
              <a:buChar char="q"/>
            </a:pPr>
            <a:r>
              <a:rPr lang="en-US" dirty="0"/>
              <a:t>‘I had a pain and found the lump when I felt the painful area</a:t>
            </a:r>
            <a:r>
              <a:rPr lang="en-US" u="sng" dirty="0"/>
              <a:t>’. In very general terms, pain is usually associated with inflammation, not neoplastic change</a:t>
            </a:r>
            <a:r>
              <a:rPr lang="en-US" dirty="0"/>
              <a:t>. Most patients expect cancer to be painful – and do themselves harm by ignoring a lump just because it does not hurt them</a:t>
            </a:r>
          </a:p>
          <a:p>
            <a:pPr lvl="1">
              <a:buFont typeface="Wingdings" panose="05000000000000000000" pitchFamily="2" charset="2"/>
              <a:buChar char="q"/>
            </a:pPr>
            <a:endParaRPr lang="en-US" dirty="0"/>
          </a:p>
          <a:p>
            <a:pPr lvl="1">
              <a:buFont typeface="Wingdings" panose="05000000000000000000" pitchFamily="2" charset="2"/>
              <a:buChar char="q"/>
            </a:pPr>
            <a:r>
              <a:rPr lang="en-US" dirty="0"/>
              <a:t> ‘Someone else noticed it and told me about it’. The presence or absence of pain is important, particularly if it is the presenting feature</a:t>
            </a:r>
          </a:p>
        </p:txBody>
      </p:sp>
    </p:spTree>
    <p:extLst>
      <p:ext uri="{BB962C8B-B14F-4D97-AF65-F5344CB8AC3E}">
        <p14:creationId xmlns:p14="http://schemas.microsoft.com/office/powerpoint/2010/main" val="300677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19E6-5B24-6DA4-F392-AAC6665C2F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4BBF83-2DA9-2EAF-5660-89C4273D6D4D}"/>
              </a:ext>
            </a:extLst>
          </p:cNvPr>
          <p:cNvSpPr>
            <a:spLocks noGrp="1"/>
          </p:cNvSpPr>
          <p:nvPr>
            <p:ph idx="1"/>
          </p:nvPr>
        </p:nvSpPr>
        <p:spPr/>
        <p:txBody>
          <a:bodyPr/>
          <a:lstStyle/>
          <a:p>
            <a:r>
              <a:rPr lang="en-US" b="1" dirty="0"/>
              <a:t>State of the local tissues</a:t>
            </a:r>
            <a:r>
              <a:rPr lang="en-US" dirty="0"/>
              <a:t>: Pay particular attention to the local blood supply and innervation of the adjacent skin. Many ulcers in the lower limbs are secondary </a:t>
            </a:r>
            <a:r>
              <a:rPr lang="en-US" dirty="0">
                <a:effectLst>
                  <a:outerShdw blurRad="38100" dist="38100" dir="2700000" algn="tl">
                    <a:srgbClr val="000000">
                      <a:alpha val="43137"/>
                    </a:srgbClr>
                  </a:outerShdw>
                </a:effectLst>
              </a:rPr>
              <a:t>to vascular and neurological disease</a:t>
            </a:r>
            <a:r>
              <a:rPr lang="en-US" dirty="0"/>
              <a:t>. There may also be evidence of previous ulcers that have healed </a:t>
            </a:r>
          </a:p>
          <a:p>
            <a:r>
              <a:rPr lang="en-US" b="1" dirty="0"/>
              <a:t>General examination </a:t>
            </a:r>
            <a:r>
              <a:rPr lang="en-US" dirty="0"/>
              <a:t>This is very important because many systemic diseases as well as many skin diseases present with skin lesions and ulcers. Examine the whole patient with care, looking especially at their hands and facies, which can supply important clues to the diagnosis.</a:t>
            </a:r>
          </a:p>
          <a:p>
            <a:pPr marL="0" indent="0">
              <a:buNone/>
            </a:pPr>
            <a:endParaRPr lang="en-US" dirty="0"/>
          </a:p>
        </p:txBody>
      </p:sp>
    </p:spTree>
    <p:extLst>
      <p:ext uri="{BB962C8B-B14F-4D97-AF65-F5344CB8AC3E}">
        <p14:creationId xmlns:p14="http://schemas.microsoft.com/office/powerpoint/2010/main" val="3199222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F55AB7-4700-978F-DC2F-C65D69DA11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83" r="8117"/>
          <a:stretch/>
        </p:blipFill>
        <p:spPr>
          <a:xfrm rot="5400000">
            <a:off x="-3" y="858130"/>
            <a:ext cx="4917537" cy="4917533"/>
          </a:xfrm>
          <a:prstGeom prst="rect">
            <a:avLst/>
          </a:prstGeom>
        </p:spPr>
      </p:pic>
      <p:pic>
        <p:nvPicPr>
          <p:cNvPr id="8" name="Picture 7">
            <a:extLst>
              <a:ext uri="{FF2B5EF4-FFF2-40B4-BE49-F238E27FC236}">
                <a16:creationId xmlns:a16="http://schemas.microsoft.com/office/drawing/2014/main" id="{BC6C697D-D967-79C4-DB17-24C8CB5DF0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1" t="2479" r="6748"/>
          <a:stretch/>
        </p:blipFill>
        <p:spPr>
          <a:xfrm>
            <a:off x="5359790" y="759655"/>
            <a:ext cx="6175717" cy="5016011"/>
          </a:xfrm>
          <a:prstGeom prst="rect">
            <a:avLst/>
          </a:prstGeom>
        </p:spPr>
      </p:pic>
    </p:spTree>
    <p:extLst>
      <p:ext uri="{BB962C8B-B14F-4D97-AF65-F5344CB8AC3E}">
        <p14:creationId xmlns:p14="http://schemas.microsoft.com/office/powerpoint/2010/main" val="2142209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92173-8CFC-E681-7BCB-AFB9427E2E3C}"/>
              </a:ext>
            </a:extLst>
          </p:cNvPr>
          <p:cNvPicPr>
            <a:picLocks noChangeAspect="1"/>
          </p:cNvPicPr>
          <p:nvPr/>
        </p:nvPicPr>
        <p:blipFill rotWithShape="1">
          <a:blip r:embed="rId2">
            <a:extLst>
              <a:ext uri="{28A0092B-C50C-407E-A947-70E740481C1C}">
                <a14:useLocalDpi xmlns:a14="http://schemas.microsoft.com/office/drawing/2010/main" val="0"/>
              </a:ext>
            </a:extLst>
          </a:blip>
          <a:srcRect t="6974" r="41886" b="34769"/>
          <a:stretch/>
        </p:blipFill>
        <p:spPr>
          <a:xfrm>
            <a:off x="429977" y="675250"/>
            <a:ext cx="3494292" cy="4670474"/>
          </a:xfrm>
          <a:prstGeom prst="rect">
            <a:avLst/>
          </a:prstGeom>
        </p:spPr>
      </p:pic>
    </p:spTree>
    <p:extLst>
      <p:ext uri="{BB962C8B-B14F-4D97-AF65-F5344CB8AC3E}">
        <p14:creationId xmlns:p14="http://schemas.microsoft.com/office/powerpoint/2010/main" val="3119756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6FF8CB-3F77-1FD8-36D0-DD87B08F1C40}"/>
              </a:ext>
            </a:extLst>
          </p:cNvPr>
          <p:cNvPicPr>
            <a:picLocks noChangeAspect="1" noChangeArrowheads="1"/>
          </p:cNvPicPr>
          <p:nvPr/>
        </p:nvPicPr>
        <p:blipFill>
          <a:blip r:embed="rId2"/>
          <a:srcRect/>
          <a:stretch>
            <a:fillRect/>
          </a:stretch>
        </p:blipFill>
        <p:spPr bwMode="auto">
          <a:xfrm>
            <a:off x="0" y="914400"/>
            <a:ext cx="5105400" cy="5105400"/>
          </a:xfrm>
          <a:prstGeom prst="rect">
            <a:avLst/>
          </a:prstGeom>
          <a:noFill/>
          <a:ln w="9525">
            <a:noFill/>
            <a:miter lim="800000"/>
            <a:headEnd/>
            <a:tailEnd/>
          </a:ln>
          <a:effectLst/>
        </p:spPr>
      </p:pic>
      <p:pic>
        <p:nvPicPr>
          <p:cNvPr id="3" name="Picture 6" descr="https://scontent.famm7-1.fna.fbcdn.net/v/t1.15752-9/36520863_1941149152570610_4157138909253337088_n.jpg?_nc_cat=0&amp;oh=2a1064a067dd9024c9ec0903480ef273&amp;oe=5BE04C11">
            <a:extLst>
              <a:ext uri="{FF2B5EF4-FFF2-40B4-BE49-F238E27FC236}">
                <a16:creationId xmlns:a16="http://schemas.microsoft.com/office/drawing/2014/main" id="{FEA54E23-811F-84E3-2807-523760035E95}"/>
              </a:ext>
            </a:extLst>
          </p:cNvPr>
          <p:cNvPicPr>
            <a:picLocks noChangeAspect="1" noChangeArrowheads="1"/>
          </p:cNvPicPr>
          <p:nvPr/>
        </p:nvPicPr>
        <p:blipFill>
          <a:blip r:embed="rId3"/>
          <a:srcRect/>
          <a:stretch>
            <a:fillRect/>
          </a:stretch>
        </p:blipFill>
        <p:spPr bwMode="auto">
          <a:xfrm flipH="1">
            <a:off x="6792351" y="609600"/>
            <a:ext cx="3893344" cy="5715000"/>
          </a:xfrm>
          <a:prstGeom prst="rect">
            <a:avLst/>
          </a:prstGeom>
          <a:noFill/>
        </p:spPr>
      </p:pic>
    </p:spTree>
    <p:extLst>
      <p:ext uri="{BB962C8B-B14F-4D97-AF65-F5344CB8AC3E}">
        <p14:creationId xmlns:p14="http://schemas.microsoft.com/office/powerpoint/2010/main" val="2073842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364FBB-0619-5894-3E38-104D0D94ED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26" t="3808" r="44897" b="-6281"/>
          <a:stretch/>
        </p:blipFill>
        <p:spPr>
          <a:xfrm rot="5400000">
            <a:off x="1097280" y="-393899"/>
            <a:ext cx="3530990" cy="5078444"/>
          </a:xfrm>
          <a:prstGeom prst="rect">
            <a:avLst/>
          </a:prstGeom>
        </p:spPr>
      </p:pic>
    </p:spTree>
    <p:extLst>
      <p:ext uri="{BB962C8B-B14F-4D97-AF65-F5344CB8AC3E}">
        <p14:creationId xmlns:p14="http://schemas.microsoft.com/office/powerpoint/2010/main" val="125994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BC02-EA34-9A6C-07C0-66EBD231A7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E7DA5C-2319-A841-681F-925F015A3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8806"/>
            <a:ext cx="10515600" cy="5494069"/>
          </a:xfrm>
        </p:spPr>
      </p:pic>
    </p:spTree>
    <p:extLst>
      <p:ext uri="{BB962C8B-B14F-4D97-AF65-F5344CB8AC3E}">
        <p14:creationId xmlns:p14="http://schemas.microsoft.com/office/powerpoint/2010/main" val="1331329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A574D-A8A1-2F31-C819-658998EBB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9250" y="1754682"/>
            <a:ext cx="5727113" cy="3221501"/>
          </a:xfrm>
          <a:prstGeom prst="rect">
            <a:avLst/>
          </a:prstGeom>
        </p:spPr>
      </p:pic>
      <p:pic>
        <p:nvPicPr>
          <p:cNvPr id="5" name="Picture 4">
            <a:extLst>
              <a:ext uri="{FF2B5EF4-FFF2-40B4-BE49-F238E27FC236}">
                <a16:creationId xmlns:a16="http://schemas.microsoft.com/office/drawing/2014/main" id="{FA69930C-96EA-026A-E691-D3F3D1BC0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69723" y="879622"/>
            <a:ext cx="5927187" cy="4445390"/>
          </a:xfrm>
          <a:prstGeom prst="rect">
            <a:avLst/>
          </a:prstGeom>
        </p:spPr>
      </p:pic>
      <p:pic>
        <p:nvPicPr>
          <p:cNvPr id="7" name="Picture 6">
            <a:extLst>
              <a:ext uri="{FF2B5EF4-FFF2-40B4-BE49-F238E27FC236}">
                <a16:creationId xmlns:a16="http://schemas.microsoft.com/office/drawing/2014/main" id="{CE6BC438-D0DC-71BC-E43C-56BA560BE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818" y="363395"/>
            <a:ext cx="2850089" cy="6330784"/>
          </a:xfrm>
          <a:prstGeom prst="rect">
            <a:avLst/>
          </a:prstGeom>
        </p:spPr>
      </p:pic>
    </p:spTree>
    <p:extLst>
      <p:ext uri="{BB962C8B-B14F-4D97-AF65-F5344CB8AC3E}">
        <p14:creationId xmlns:p14="http://schemas.microsoft.com/office/powerpoint/2010/main" val="2957071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AD04B-2B1A-1B46-56E6-CB2FFF32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701" y="379825"/>
            <a:ext cx="3856308" cy="5141743"/>
          </a:xfrm>
          <a:prstGeom prst="rect">
            <a:avLst/>
          </a:prstGeom>
        </p:spPr>
      </p:pic>
      <p:pic>
        <p:nvPicPr>
          <p:cNvPr id="7" name="Picture 6">
            <a:extLst>
              <a:ext uri="{FF2B5EF4-FFF2-40B4-BE49-F238E27FC236}">
                <a16:creationId xmlns:a16="http://schemas.microsoft.com/office/drawing/2014/main" id="{CC883F39-0EA7-CD7F-140C-566D70768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907" y="219806"/>
            <a:ext cx="3053459" cy="5428372"/>
          </a:xfrm>
          <a:prstGeom prst="rect">
            <a:avLst/>
          </a:prstGeom>
        </p:spPr>
      </p:pic>
      <p:pic>
        <p:nvPicPr>
          <p:cNvPr id="9" name="Picture 8">
            <a:extLst>
              <a:ext uri="{FF2B5EF4-FFF2-40B4-BE49-F238E27FC236}">
                <a16:creationId xmlns:a16="http://schemas.microsoft.com/office/drawing/2014/main" id="{C00FE316-E9C6-F7C0-32AE-B56BB30CE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92" y="379826"/>
            <a:ext cx="3856307" cy="5141742"/>
          </a:xfrm>
          <a:prstGeom prst="rect">
            <a:avLst/>
          </a:prstGeom>
        </p:spPr>
      </p:pic>
    </p:spTree>
    <p:extLst>
      <p:ext uri="{BB962C8B-B14F-4D97-AF65-F5344CB8AC3E}">
        <p14:creationId xmlns:p14="http://schemas.microsoft.com/office/powerpoint/2010/main" val="1427458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26D6A-1004-7B67-52EF-4CDFD883E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78" y="803192"/>
            <a:ext cx="3360800" cy="4175826"/>
          </a:xfrm>
          <a:prstGeom prst="rect">
            <a:avLst/>
          </a:prstGeom>
        </p:spPr>
      </p:pic>
      <p:pic>
        <p:nvPicPr>
          <p:cNvPr id="4" name="Picture 3">
            <a:extLst>
              <a:ext uri="{FF2B5EF4-FFF2-40B4-BE49-F238E27FC236}">
                <a16:creationId xmlns:a16="http://schemas.microsoft.com/office/drawing/2014/main" id="{4E4FC2AC-822F-DC66-EBE6-F9B0FDAF4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788" y="907930"/>
            <a:ext cx="4236424" cy="4223708"/>
          </a:xfrm>
          <a:prstGeom prst="rect">
            <a:avLst/>
          </a:prstGeom>
        </p:spPr>
      </p:pic>
      <p:pic>
        <p:nvPicPr>
          <p:cNvPr id="6" name="Picture 5">
            <a:extLst>
              <a:ext uri="{FF2B5EF4-FFF2-40B4-BE49-F238E27FC236}">
                <a16:creationId xmlns:a16="http://schemas.microsoft.com/office/drawing/2014/main" id="{1810AC76-0CB8-0A36-DDE6-73F99F19E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462" y="803192"/>
            <a:ext cx="3502560" cy="4328446"/>
          </a:xfrm>
          <a:prstGeom prst="rect">
            <a:avLst/>
          </a:prstGeom>
        </p:spPr>
      </p:pic>
    </p:spTree>
    <p:extLst>
      <p:ext uri="{BB962C8B-B14F-4D97-AF65-F5344CB8AC3E}">
        <p14:creationId xmlns:p14="http://schemas.microsoft.com/office/powerpoint/2010/main" val="1442921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450D8A-A809-B0CE-8590-AE86E8C5E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901" y="781540"/>
            <a:ext cx="3828510" cy="3973340"/>
          </a:xfrm>
          <a:prstGeom prst="rect">
            <a:avLst/>
          </a:prstGeom>
        </p:spPr>
      </p:pic>
      <p:pic>
        <p:nvPicPr>
          <p:cNvPr id="19" name="Picture 18">
            <a:extLst>
              <a:ext uri="{FF2B5EF4-FFF2-40B4-BE49-F238E27FC236}">
                <a16:creationId xmlns:a16="http://schemas.microsoft.com/office/drawing/2014/main" id="{B62D6C8C-3481-1195-F194-24F42CC92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70" y="781540"/>
            <a:ext cx="3817634" cy="3973340"/>
          </a:xfrm>
          <a:prstGeom prst="rect">
            <a:avLst/>
          </a:prstGeom>
        </p:spPr>
      </p:pic>
      <p:pic>
        <p:nvPicPr>
          <p:cNvPr id="21" name="Picture 20">
            <a:extLst>
              <a:ext uri="{FF2B5EF4-FFF2-40B4-BE49-F238E27FC236}">
                <a16:creationId xmlns:a16="http://schemas.microsoft.com/office/drawing/2014/main" id="{DCB6729A-F37A-C2A3-16D3-857723B95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315" y="781540"/>
            <a:ext cx="3652318" cy="4076504"/>
          </a:xfrm>
          <a:prstGeom prst="rect">
            <a:avLst/>
          </a:prstGeom>
        </p:spPr>
      </p:pic>
    </p:spTree>
    <p:extLst>
      <p:ext uri="{BB962C8B-B14F-4D97-AF65-F5344CB8AC3E}">
        <p14:creationId xmlns:p14="http://schemas.microsoft.com/office/powerpoint/2010/main" val="416013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lump </a:t>
            </a:r>
          </a:p>
        </p:txBody>
      </p:sp>
      <p:sp>
        <p:nvSpPr>
          <p:cNvPr id="3" name="Content Placeholder 2"/>
          <p:cNvSpPr>
            <a:spLocks noGrp="1"/>
          </p:cNvSpPr>
          <p:nvPr>
            <p:ph idx="1"/>
          </p:nvPr>
        </p:nvSpPr>
        <p:spPr>
          <a:xfrm>
            <a:off x="838200" y="1343891"/>
            <a:ext cx="10515600" cy="4833072"/>
          </a:xfrm>
        </p:spPr>
        <p:txBody>
          <a:bodyPr>
            <a:normAutofit/>
          </a:bodyPr>
          <a:lstStyle/>
          <a:p>
            <a:pPr marL="0" indent="0">
              <a:buNone/>
            </a:pPr>
            <a:endParaRPr lang="en-US" dirty="0"/>
          </a:p>
          <a:p>
            <a:pPr>
              <a:buFont typeface="Wingdings" panose="05000000000000000000" pitchFamily="2" charset="2"/>
              <a:buChar char="q"/>
            </a:pPr>
            <a:r>
              <a:rPr lang="en-US" b="1" dirty="0"/>
              <a:t>What are the symptoms of the lump?</a:t>
            </a:r>
          </a:p>
          <a:p>
            <a:pPr marL="0" indent="0">
              <a:buNone/>
            </a:pPr>
            <a:r>
              <a:rPr lang="en-US" b="1" dirty="0"/>
              <a:t> </a:t>
            </a:r>
            <a:r>
              <a:rPr lang="en-US" dirty="0"/>
              <a:t>The characteristic feature of pain associated with acute infection is its throbbing nature. </a:t>
            </a:r>
          </a:p>
          <a:p>
            <a:pPr marL="0" indent="0">
              <a:buNone/>
            </a:pPr>
            <a:r>
              <a:rPr lang="en-US" dirty="0"/>
              <a:t>A lump may be disfiguring or interfere with movement, respiration or swallowing. </a:t>
            </a:r>
          </a:p>
          <a:p>
            <a:pPr marL="0" indent="0">
              <a:buNone/>
            </a:pPr>
            <a:r>
              <a:rPr lang="en-US" dirty="0"/>
              <a:t>Describe the history of each symptom carefully. </a:t>
            </a:r>
          </a:p>
          <a:p>
            <a:pPr>
              <a:buFont typeface="Wingdings" panose="05000000000000000000" pitchFamily="2" charset="2"/>
              <a:buChar char="q"/>
            </a:pPr>
            <a:r>
              <a:rPr lang="en-US" b="1" dirty="0"/>
              <a:t>Has the lump changed since it was first noticed</a:t>
            </a:r>
            <a:r>
              <a:rPr lang="en-US" dirty="0"/>
              <a:t>? </a:t>
            </a:r>
          </a:p>
          <a:p>
            <a:pPr marL="0" indent="0">
              <a:buNone/>
            </a:pPr>
            <a:r>
              <a:rPr lang="en-US" dirty="0"/>
              <a:t>They should be able to tell you if it has got bigger, smaller, or has fluctuated in size and when they noticed a change in size. </a:t>
            </a:r>
          </a:p>
        </p:txBody>
      </p:sp>
    </p:spTree>
    <p:extLst>
      <p:ext uri="{BB962C8B-B14F-4D97-AF65-F5344CB8AC3E}">
        <p14:creationId xmlns:p14="http://schemas.microsoft.com/office/powerpoint/2010/main" val="269389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History of lump </a:t>
            </a:r>
          </a:p>
        </p:txBody>
      </p:sp>
      <p:sp>
        <p:nvSpPr>
          <p:cNvPr id="3" name="Content Placeholder 2"/>
          <p:cNvSpPr>
            <a:spLocks noGrp="1"/>
          </p:cNvSpPr>
          <p:nvPr>
            <p:ph idx="1"/>
          </p:nvPr>
        </p:nvSpPr>
        <p:spPr>
          <a:xfrm>
            <a:off x="838200" y="1219200"/>
            <a:ext cx="10515600" cy="5195455"/>
          </a:xfrm>
        </p:spPr>
        <p:txBody>
          <a:bodyPr>
            <a:normAutofit/>
          </a:bodyPr>
          <a:lstStyle/>
          <a:p>
            <a:pPr>
              <a:buFont typeface="Wingdings" panose="05000000000000000000" pitchFamily="2" charset="2"/>
              <a:buChar char="q"/>
            </a:pPr>
            <a:r>
              <a:rPr lang="en-US" b="1" dirty="0"/>
              <a:t>Does the lump ever disappear?</a:t>
            </a:r>
            <a:r>
              <a:rPr lang="en-US" dirty="0"/>
              <a:t> </a:t>
            </a:r>
          </a:p>
          <a:p>
            <a:pPr marL="0" indent="0">
              <a:buNone/>
            </a:pPr>
            <a:r>
              <a:rPr lang="en-US" dirty="0"/>
              <a:t>A lump may disappear on lying down, or during exercise, and yet be irreducible at the time of your examination. </a:t>
            </a:r>
          </a:p>
          <a:p>
            <a:pPr marL="0" indent="0">
              <a:buNone/>
            </a:pPr>
            <a:r>
              <a:rPr lang="en-US" dirty="0"/>
              <a:t>The patient should always be asked if the lump ever goes away.</a:t>
            </a:r>
          </a:p>
          <a:p>
            <a:pPr>
              <a:buFont typeface="Wingdings" panose="05000000000000000000" pitchFamily="2" charset="2"/>
              <a:buChar char="q"/>
            </a:pPr>
            <a:r>
              <a:rPr lang="en-US" b="1" dirty="0"/>
              <a:t>Has the patient ever had any other lumps? </a:t>
            </a:r>
          </a:p>
          <a:p>
            <a:pPr marL="0" indent="0">
              <a:buNone/>
            </a:pPr>
            <a:r>
              <a:rPr lang="en-US" dirty="0"/>
              <a:t>You must ask this question because it might not have occurred to the patient that there could be any connection between their present lump and a previous lump, or even a coexisting one. </a:t>
            </a:r>
          </a:p>
          <a:p>
            <a:pPr>
              <a:buFont typeface="Wingdings" panose="05000000000000000000" pitchFamily="2" charset="2"/>
              <a:buChar char="q"/>
            </a:pPr>
            <a:r>
              <a:rPr lang="en-US" b="1" dirty="0"/>
              <a:t>What does the patient think caused the lump? </a:t>
            </a:r>
          </a:p>
          <a:p>
            <a:pPr marL="0" indent="0">
              <a:buNone/>
            </a:pPr>
            <a:r>
              <a:rPr lang="en-US" dirty="0"/>
              <a:t>Lumps occasionally follow injuries or systemic illnesses known only to the patient.</a:t>
            </a:r>
          </a:p>
          <a:p>
            <a:endParaRPr lang="en-US" dirty="0"/>
          </a:p>
        </p:txBody>
      </p:sp>
    </p:spTree>
    <p:extLst>
      <p:ext uri="{BB962C8B-B14F-4D97-AF65-F5344CB8AC3E}">
        <p14:creationId xmlns:p14="http://schemas.microsoft.com/office/powerpoint/2010/main" val="408466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597" t="32671" r="51065" b="23390"/>
          <a:stretch/>
        </p:blipFill>
        <p:spPr>
          <a:xfrm>
            <a:off x="2687782" y="293483"/>
            <a:ext cx="6082145" cy="6007798"/>
          </a:xfrm>
          <a:prstGeom prst="rect">
            <a:avLst/>
          </a:prstGeom>
        </p:spPr>
      </p:pic>
    </p:spTree>
    <p:extLst>
      <p:ext uri="{BB962C8B-B14F-4D97-AF65-F5344CB8AC3E}">
        <p14:creationId xmlns:p14="http://schemas.microsoft.com/office/powerpoint/2010/main" val="279040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a:xfrm>
            <a:off x="838200" y="1496291"/>
            <a:ext cx="10515600" cy="4680672"/>
          </a:xfrm>
        </p:spPr>
        <p:txBody>
          <a:bodyPr>
            <a:normAutofit fontScale="77500" lnSpcReduction="20000"/>
          </a:bodyPr>
          <a:lstStyle/>
          <a:p>
            <a:r>
              <a:rPr lang="en-US" b="1" dirty="0"/>
              <a:t>Site/position: </a:t>
            </a:r>
          </a:p>
          <a:p>
            <a:pPr marL="0" indent="0">
              <a:buNone/>
            </a:pPr>
            <a:r>
              <a:rPr lang="en-US" dirty="0"/>
              <a:t>The location of a lump must be described in exact anatomical terms, using distances measured from bony points. </a:t>
            </a:r>
          </a:p>
          <a:p>
            <a:pPr marL="0" indent="0">
              <a:buNone/>
            </a:pPr>
            <a:r>
              <a:rPr lang="en-US" u="sng" dirty="0"/>
              <a:t>Do not guess distances; use a tape measure. </a:t>
            </a:r>
          </a:p>
          <a:p>
            <a:r>
              <a:rPr lang="en-US" b="1" dirty="0"/>
              <a:t>Color and texture of overlying skin: </a:t>
            </a:r>
          </a:p>
          <a:p>
            <a:pPr marL="0" indent="0">
              <a:buNone/>
            </a:pPr>
            <a:r>
              <a:rPr lang="en-US" dirty="0"/>
              <a:t>The skin over a lump may be discolored and become smooth and shiny or thick and rough. </a:t>
            </a:r>
          </a:p>
          <a:p>
            <a:pPr marL="0" indent="0">
              <a:buNone/>
            </a:pPr>
            <a:endParaRPr lang="en-US" dirty="0"/>
          </a:p>
          <a:p>
            <a:r>
              <a:rPr lang="en-US" b="1" dirty="0"/>
              <a:t>Shape:</a:t>
            </a:r>
            <a:r>
              <a:rPr lang="en-US" dirty="0"/>
              <a:t> </a:t>
            </a:r>
          </a:p>
          <a:p>
            <a:pPr marL="0" indent="0">
              <a:buNone/>
            </a:pPr>
            <a:r>
              <a:rPr lang="en-US" dirty="0"/>
              <a:t>Remember that lumps have three dimensions. </a:t>
            </a:r>
          </a:p>
          <a:p>
            <a:pPr marL="0" indent="0">
              <a:buNone/>
            </a:pPr>
            <a:r>
              <a:rPr lang="en-US" dirty="0"/>
              <a:t>You cannot have a circular lump because a circle is a plane figure. Many lumps are not regular spheres, or hemispheres, but have an asymmetrical outline. In these circumstances, it is permissible to use descriptive terms such as pear shaped, or kidney shaped. </a:t>
            </a:r>
          </a:p>
        </p:txBody>
      </p:sp>
    </p:spTree>
    <p:extLst>
      <p:ext uri="{BB962C8B-B14F-4D97-AF65-F5344CB8AC3E}">
        <p14:creationId xmlns:p14="http://schemas.microsoft.com/office/powerpoint/2010/main" val="359308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normAutofit fontScale="92500" lnSpcReduction="10000"/>
          </a:bodyPr>
          <a:lstStyle/>
          <a:p>
            <a:r>
              <a:rPr lang="en-US" b="1" dirty="0"/>
              <a:t>Size: </a:t>
            </a:r>
          </a:p>
          <a:p>
            <a:pPr marL="0" indent="0">
              <a:buNone/>
            </a:pPr>
            <a:r>
              <a:rPr lang="en-US" dirty="0"/>
              <a:t>width, length and height or depth. Asymmetrical lumps will need more measurements to describe them accurately; sometimes a diagram will clarify your written description. </a:t>
            </a:r>
          </a:p>
          <a:p>
            <a:r>
              <a:rPr lang="en-US" b="1" dirty="0"/>
              <a:t>Surface:</a:t>
            </a:r>
            <a:r>
              <a:rPr lang="en-US" dirty="0"/>
              <a:t> </a:t>
            </a:r>
          </a:p>
          <a:p>
            <a:pPr marL="0" indent="0">
              <a:buNone/>
            </a:pPr>
            <a:r>
              <a:rPr lang="en-US" dirty="0"/>
              <a:t>It may be smooth or irregular. There may be a mixture of surfaces if the lump is large. </a:t>
            </a:r>
          </a:p>
          <a:p>
            <a:r>
              <a:rPr lang="en-US" b="1" dirty="0"/>
              <a:t>Temperature:</a:t>
            </a:r>
            <a:r>
              <a:rPr lang="en-US" dirty="0"/>
              <a:t> </a:t>
            </a:r>
          </a:p>
          <a:p>
            <a:pPr marL="0" indent="0">
              <a:buNone/>
            </a:pPr>
            <a:r>
              <a:rPr lang="en-US" dirty="0"/>
              <a:t>Is the lump hot or of normal temperature? </a:t>
            </a:r>
          </a:p>
          <a:p>
            <a:pPr marL="0" indent="0">
              <a:buNone/>
            </a:pPr>
            <a:r>
              <a:rPr lang="en-US" dirty="0"/>
              <a:t>Assess the skin temperature with the </a:t>
            </a:r>
            <a:r>
              <a:rPr lang="en-US" b="1" dirty="0"/>
              <a:t>dorsal surfaces of your fingers</a:t>
            </a:r>
            <a:r>
              <a:rPr lang="en-US" dirty="0"/>
              <a:t>, because they are usually dry (free of sweat) and cool.</a:t>
            </a:r>
          </a:p>
          <a:p>
            <a:endParaRPr lang="en-US" dirty="0"/>
          </a:p>
        </p:txBody>
      </p:sp>
    </p:spTree>
    <p:extLst>
      <p:ext uri="{BB962C8B-B14F-4D97-AF65-F5344CB8AC3E}">
        <p14:creationId xmlns:p14="http://schemas.microsoft.com/office/powerpoint/2010/main" val="190780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05345"/>
            <a:ext cx="10515600" cy="4971618"/>
          </a:xfrm>
        </p:spPr>
        <p:txBody>
          <a:bodyPr>
            <a:normAutofit fontScale="92500" lnSpcReduction="20000"/>
          </a:bodyPr>
          <a:lstStyle/>
          <a:p>
            <a:r>
              <a:rPr lang="en-US" b="1" dirty="0"/>
              <a:t>Tenderness:</a:t>
            </a:r>
            <a:r>
              <a:rPr lang="en-US" dirty="0"/>
              <a:t> </a:t>
            </a:r>
          </a:p>
          <a:p>
            <a:pPr marL="0" indent="0">
              <a:buNone/>
            </a:pPr>
            <a:r>
              <a:rPr lang="en-US" dirty="0"/>
              <a:t>Always try to feel the non-tender part before feeling the tender area and watch the patient’s face for signs of discomfort as you palpate. </a:t>
            </a:r>
          </a:p>
          <a:p>
            <a:r>
              <a:rPr lang="en-US" b="1" dirty="0"/>
              <a:t>Edge:</a:t>
            </a:r>
          </a:p>
          <a:p>
            <a:pPr marL="0" indent="0">
              <a:buNone/>
            </a:pPr>
            <a:r>
              <a:rPr lang="en-US" dirty="0"/>
              <a:t> The edge of a lump may be clearly defined or indistinct. It may have a definite pattern. </a:t>
            </a:r>
          </a:p>
          <a:p>
            <a:r>
              <a:rPr lang="en-US" b="1" dirty="0"/>
              <a:t>Composition:</a:t>
            </a:r>
            <a:r>
              <a:rPr lang="en-US" dirty="0"/>
              <a:t> </a:t>
            </a:r>
          </a:p>
          <a:p>
            <a:r>
              <a:rPr lang="en-US" dirty="0"/>
              <a:t>Any lump must be composed of one or more of the following: </a:t>
            </a:r>
          </a:p>
          <a:p>
            <a:pPr lvl="1"/>
            <a:r>
              <a:rPr lang="en-US" dirty="0"/>
              <a:t>Calcified tissues such as bone, which make it </a:t>
            </a:r>
            <a:r>
              <a:rPr lang="en-US" b="1" dirty="0"/>
              <a:t>hard</a:t>
            </a:r>
            <a:endParaRPr lang="en-US" dirty="0"/>
          </a:p>
          <a:p>
            <a:pPr lvl="1"/>
            <a:r>
              <a:rPr lang="en-US" dirty="0"/>
              <a:t>Tightly packed cells, which make it </a:t>
            </a:r>
            <a:r>
              <a:rPr lang="en-US" b="1" dirty="0"/>
              <a:t>solid</a:t>
            </a:r>
            <a:r>
              <a:rPr lang="en-US" dirty="0"/>
              <a:t> </a:t>
            </a:r>
          </a:p>
          <a:p>
            <a:pPr lvl="1"/>
            <a:r>
              <a:rPr lang="en-US" dirty="0"/>
              <a:t>Extravascular fluid, such as urine, serum, cerebrospinal fluid (CSF), synovial fluid or extravascular blood, which make the lump </a:t>
            </a:r>
            <a:r>
              <a:rPr lang="en-US" b="1" dirty="0"/>
              <a:t>cystic</a:t>
            </a:r>
          </a:p>
          <a:p>
            <a:pPr lvl="1"/>
            <a:r>
              <a:rPr lang="en-US" dirty="0"/>
              <a:t>Gas </a:t>
            </a:r>
          </a:p>
          <a:p>
            <a:pPr lvl="1"/>
            <a:r>
              <a:rPr lang="en-US" dirty="0"/>
              <a:t>Intravascular blood. </a:t>
            </a:r>
          </a:p>
        </p:txBody>
      </p:sp>
    </p:spTree>
    <p:extLst>
      <p:ext uri="{BB962C8B-B14F-4D97-AF65-F5344CB8AC3E}">
        <p14:creationId xmlns:p14="http://schemas.microsoft.com/office/powerpoint/2010/main" val="112478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2955</Words>
  <Application>Microsoft Office PowerPoint</Application>
  <PresentationFormat>Widescreen</PresentationFormat>
  <Paragraphs>170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Introductory course 2022  </vt:lpstr>
      <vt:lpstr>History of lump </vt:lpstr>
      <vt:lpstr>History of lump </vt:lpstr>
      <vt:lpstr>History of lump </vt:lpstr>
      <vt:lpstr>History of lump </vt:lpstr>
      <vt:lpstr>PowerPoint Presentation</vt:lpstr>
      <vt:lpstr>Examination:</vt:lpstr>
      <vt:lpstr>Examination</vt:lpstr>
      <vt:lpstr>PowerPoint Presentation</vt:lpstr>
      <vt:lpstr>PowerPoint Presentation</vt:lpstr>
      <vt:lpstr>PowerPoint Presentation</vt:lpstr>
      <vt:lpstr>PowerPoint Presentation</vt:lpstr>
      <vt:lpstr>Translucence (transillumination):</vt:lpstr>
      <vt:lpstr>PowerPoint Presentation</vt:lpstr>
      <vt:lpstr>Compressibility</vt:lpstr>
      <vt:lpstr>Reducibility.</vt:lpstr>
      <vt:lpstr>Listen ?</vt:lpstr>
      <vt:lpstr>Relations to surrounding structures:  </vt:lpstr>
      <vt:lpstr>PowerPoint Presentation</vt:lpstr>
      <vt:lpstr>PowerPoint Presentation</vt:lpstr>
      <vt:lpstr>HISTORY AND EXAMINATION OF AN ULCER</vt:lpstr>
      <vt:lpstr>HISTORY</vt:lpstr>
      <vt:lpstr>HISTORY</vt:lpstr>
      <vt:lpstr>Examination</vt:lpstr>
      <vt:lpstr>Base: The base, or floor, of an ulcer:</vt:lpstr>
      <vt:lpstr>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Sanabil Hassanat</cp:lastModifiedBy>
  <cp:revision>63</cp:revision>
  <dcterms:created xsi:type="dcterms:W3CDTF">2022-06-26T08:44:02Z</dcterms:created>
  <dcterms:modified xsi:type="dcterms:W3CDTF">2022-07-24T15:54:48Z</dcterms:modified>
</cp:coreProperties>
</file>