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302" r:id="rId3"/>
    <p:sldId id="306" r:id="rId4"/>
    <p:sldId id="301" r:id="rId5"/>
    <p:sldId id="257" r:id="rId6"/>
    <p:sldId id="258" r:id="rId7"/>
    <p:sldId id="259" r:id="rId8"/>
    <p:sldId id="260" r:id="rId9"/>
    <p:sldId id="261" r:id="rId10"/>
    <p:sldId id="303" r:id="rId11"/>
    <p:sldId id="263" r:id="rId12"/>
    <p:sldId id="264" r:id="rId13"/>
    <p:sldId id="265" r:id="rId14"/>
    <p:sldId id="304" r:id="rId15"/>
    <p:sldId id="305"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9644" autoAdjust="0"/>
  </p:normalViewPr>
  <p:slideViewPr>
    <p:cSldViewPr>
      <p:cViewPr varScale="1">
        <p:scale>
          <a:sx n="88" d="100"/>
          <a:sy n="88" d="100"/>
        </p:scale>
        <p:origin x="1560" y="62"/>
      </p:cViewPr>
      <p:guideLst>
        <p:guide orient="horz" pos="2160"/>
        <p:guide pos="2880"/>
      </p:guideLst>
    </p:cSldViewPr>
  </p:slideViewPr>
  <p:outlineViewPr>
    <p:cViewPr>
      <p:scale>
        <a:sx n="33" d="100"/>
        <a:sy n="33" d="100"/>
      </p:scale>
      <p:origin x="0" y="337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851B3-2BAA-4457-82BC-8FDD5062D9F8}" type="datetimeFigureOut">
              <a:rPr lang="en-US" smtClean="0"/>
              <a:t>8/15/2022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77DD2-517A-4972-849A-48505A83B8FC}" type="slidenum">
              <a:rPr lang="en-US" smtClean="0"/>
              <a:t>‹#›</a:t>
            </a:fld>
            <a:endParaRPr lang="en-US"/>
          </a:p>
        </p:txBody>
      </p:sp>
    </p:spTree>
    <p:extLst>
      <p:ext uri="{BB962C8B-B14F-4D97-AF65-F5344CB8AC3E}">
        <p14:creationId xmlns:p14="http://schemas.microsoft.com/office/powerpoint/2010/main" val="111201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Representation of a </a:t>
            </a:r>
            <a:r>
              <a:rPr lang="en-US" dirty="0" err="1" smtClean="0"/>
              <a:t>polysomnogram</a:t>
            </a:r>
            <a:r>
              <a:rPr lang="en-US" dirty="0" smtClean="0"/>
              <a:t> from a person with OSA. Shown are two sleep apnea events during which oxygen saturation decreases, blood pressure increases, and heart rate decreases. Respiratory efforts continue during the apneas, but there is no airflow. Rib cage and abdominal motion are not in phase. After arousal, airflow is restored, oxygen saturation increases, blood pressure falls, and heart rate increases. </a:t>
            </a:r>
          </a:p>
          <a:p>
            <a:endParaRPr lang="ar-JO" dirty="0"/>
          </a:p>
        </p:txBody>
      </p:sp>
      <p:sp>
        <p:nvSpPr>
          <p:cNvPr id="4" name="عنصر نائب لرقم الشريحة 3"/>
          <p:cNvSpPr>
            <a:spLocks noGrp="1"/>
          </p:cNvSpPr>
          <p:nvPr>
            <p:ph type="sldNum" sz="quarter" idx="10"/>
          </p:nvPr>
        </p:nvSpPr>
        <p:spPr/>
        <p:txBody>
          <a:bodyPr/>
          <a:lstStyle/>
          <a:p>
            <a:fld id="{046904A8-A502-4362-B669-7821F40C62BD}" type="slidenum">
              <a:rPr lang="ar-JO" smtClean="0"/>
              <a:t>16</a:t>
            </a:fld>
            <a:endParaRPr lang="ar-JO"/>
          </a:p>
        </p:txBody>
      </p:sp>
    </p:spTree>
    <p:extLst>
      <p:ext uri="{BB962C8B-B14F-4D97-AF65-F5344CB8AC3E}">
        <p14:creationId xmlns:p14="http://schemas.microsoft.com/office/powerpoint/2010/main" val="332597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Snoring(due to narrowed airways).</a:t>
            </a:r>
          </a:p>
          <a:p>
            <a:endParaRPr lang="ar-JO" dirty="0"/>
          </a:p>
        </p:txBody>
      </p:sp>
      <p:sp>
        <p:nvSpPr>
          <p:cNvPr id="4" name="عنصر نائب لرقم الشريحة 3"/>
          <p:cNvSpPr>
            <a:spLocks noGrp="1"/>
          </p:cNvSpPr>
          <p:nvPr>
            <p:ph type="sldNum" sz="quarter" idx="10"/>
          </p:nvPr>
        </p:nvSpPr>
        <p:spPr/>
        <p:txBody>
          <a:bodyPr/>
          <a:lstStyle/>
          <a:p>
            <a:fld id="{046904A8-A502-4362-B669-7821F40C62BD}" type="slidenum">
              <a:rPr lang="ar-JO" smtClean="0"/>
              <a:t>17</a:t>
            </a:fld>
            <a:endParaRPr lang="ar-JO"/>
          </a:p>
        </p:txBody>
      </p:sp>
    </p:spTree>
    <p:extLst>
      <p:ext uri="{BB962C8B-B14F-4D97-AF65-F5344CB8AC3E}">
        <p14:creationId xmlns:p14="http://schemas.microsoft.com/office/powerpoint/2010/main" val="376355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HLA-DR2 is the gene which is mainly responsible for this condition.</a:t>
            </a:r>
          </a:p>
          <a:p>
            <a:r>
              <a:rPr lang="en-US" dirty="0" smtClean="0"/>
              <a:t>Decreased hypocertin1 and hypocertin2 in patient with narcolepsy.(</a:t>
            </a:r>
            <a:r>
              <a:rPr lang="en-US" dirty="0" err="1" smtClean="0"/>
              <a:t>hypocretin</a:t>
            </a:r>
            <a:r>
              <a:rPr lang="en-US" dirty="0" smtClean="0"/>
              <a:t> is a hypothalamic neuropeptide neurotransmitter  which regulate the sleep-wake cycle</a:t>
            </a:r>
            <a:endParaRPr lang="ar-JO" dirty="0"/>
          </a:p>
        </p:txBody>
      </p:sp>
      <p:sp>
        <p:nvSpPr>
          <p:cNvPr id="4" name="عنصر نائب لرقم الشريحة 3"/>
          <p:cNvSpPr>
            <a:spLocks noGrp="1"/>
          </p:cNvSpPr>
          <p:nvPr>
            <p:ph type="sldNum" sz="quarter" idx="10"/>
          </p:nvPr>
        </p:nvSpPr>
        <p:spPr/>
        <p:txBody>
          <a:bodyPr/>
          <a:lstStyle/>
          <a:p>
            <a:fld id="{046904A8-A502-4362-B669-7821F40C62BD}" type="slidenum">
              <a:rPr lang="ar-JO" smtClean="0"/>
              <a:t>20</a:t>
            </a:fld>
            <a:endParaRPr lang="ar-JO"/>
          </a:p>
        </p:txBody>
      </p:sp>
    </p:spTree>
    <p:extLst>
      <p:ext uri="{BB962C8B-B14F-4D97-AF65-F5344CB8AC3E}">
        <p14:creationId xmlns:p14="http://schemas.microsoft.com/office/powerpoint/2010/main" val="71444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046904A8-A502-4362-B669-7821F40C62BD}" type="slidenum">
              <a:rPr lang="ar-JO" smtClean="0"/>
              <a:t>31</a:t>
            </a:fld>
            <a:endParaRPr lang="ar-JO"/>
          </a:p>
        </p:txBody>
      </p:sp>
    </p:spTree>
    <p:extLst>
      <p:ext uri="{BB962C8B-B14F-4D97-AF65-F5344CB8AC3E}">
        <p14:creationId xmlns:p14="http://schemas.microsoft.com/office/powerpoint/2010/main" val="2562020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17048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E42D18-7097-44DE-951F-957EDBBE6ACE}"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175835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44129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204645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903997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135406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265907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294451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21253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57992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42D18-7097-44DE-951F-957EDBBE6ACE}"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6074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E42D18-7097-44DE-951F-957EDBBE6ACE}"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110919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E42D18-7097-44DE-951F-957EDBBE6ACE}" type="datetimeFigureOut">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1302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E42D18-7097-44DE-951F-957EDBBE6ACE}" type="datetimeFigureOut">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265575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C5E42D18-7097-44DE-951F-957EDBBE6ACE}" type="datetimeFigureOut">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75241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E42D18-7097-44DE-951F-957EDBBE6ACE}"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357537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E42D18-7097-44DE-951F-957EDBBE6ACE}"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6DA9E-51A5-40D5-B2E6-B3CA4F52C0A7}" type="slidenum">
              <a:rPr lang="en-US" smtClean="0"/>
              <a:t>‹#›</a:t>
            </a:fld>
            <a:endParaRPr lang="en-US"/>
          </a:p>
        </p:txBody>
      </p:sp>
    </p:spTree>
    <p:extLst>
      <p:ext uri="{BB962C8B-B14F-4D97-AF65-F5344CB8AC3E}">
        <p14:creationId xmlns:p14="http://schemas.microsoft.com/office/powerpoint/2010/main" val="173360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E42D18-7097-44DE-951F-957EDBBE6ACE}" type="datetimeFigureOut">
              <a:rPr lang="en-US" smtClean="0"/>
              <a:t>8/15/2022</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E6DA9E-51A5-40D5-B2E6-B3CA4F52C0A7}" type="slidenum">
              <a:rPr lang="en-US" smtClean="0"/>
              <a:t>‹#›</a:t>
            </a:fld>
            <a:endParaRPr lang="en-US"/>
          </a:p>
        </p:txBody>
      </p:sp>
    </p:spTree>
    <p:extLst>
      <p:ext uri="{BB962C8B-B14F-4D97-AF65-F5344CB8AC3E}">
        <p14:creationId xmlns:p14="http://schemas.microsoft.com/office/powerpoint/2010/main" val="361520826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3300" y="2679530"/>
            <a:ext cx="3276600" cy="2197269"/>
          </a:xfrm>
        </p:spPr>
        <p:txBody>
          <a:bodyPr>
            <a:noAutofit/>
          </a:bodyPr>
          <a:lstStyle/>
          <a:p>
            <a:pPr algn="l"/>
            <a:endParaRPr lang="en-US" sz="2800" b="1" dirty="0">
              <a:solidFill>
                <a:schemeClr val="tx1">
                  <a:lumMod val="95000"/>
                </a:schemeClr>
              </a:solidFill>
            </a:endParaRPr>
          </a:p>
          <a:p>
            <a:pPr algn="l"/>
            <a:r>
              <a:rPr lang="en-US" sz="2400" b="1" dirty="0" smtClean="0">
                <a:solidFill>
                  <a:schemeClr val="tx1">
                    <a:lumMod val="95000"/>
                  </a:schemeClr>
                </a:solidFill>
              </a:rPr>
              <a:t>Done by : </a:t>
            </a:r>
          </a:p>
          <a:p>
            <a:pPr algn="l"/>
            <a:r>
              <a:rPr lang="en-US" sz="2400" b="1" dirty="0" err="1" smtClean="0">
                <a:solidFill>
                  <a:schemeClr val="tx1">
                    <a:lumMod val="95000"/>
                  </a:schemeClr>
                </a:solidFill>
              </a:rPr>
              <a:t>Rahaf</a:t>
            </a:r>
            <a:r>
              <a:rPr lang="en-US" sz="2400" b="1" dirty="0" smtClean="0">
                <a:solidFill>
                  <a:schemeClr val="tx1">
                    <a:lumMod val="95000"/>
                  </a:schemeClr>
                </a:solidFill>
              </a:rPr>
              <a:t> </a:t>
            </a:r>
            <a:r>
              <a:rPr lang="en-US" sz="2400" b="1" dirty="0" err="1" smtClean="0">
                <a:solidFill>
                  <a:schemeClr val="tx1">
                    <a:lumMod val="95000"/>
                  </a:schemeClr>
                </a:solidFill>
              </a:rPr>
              <a:t>nawiseh</a:t>
            </a:r>
            <a:endParaRPr lang="en-US" sz="2400" b="1" dirty="0" smtClean="0">
              <a:solidFill>
                <a:schemeClr val="tx1">
                  <a:lumMod val="95000"/>
                </a:schemeClr>
              </a:solidFill>
            </a:endParaRPr>
          </a:p>
          <a:p>
            <a:pPr algn="l"/>
            <a:r>
              <a:rPr lang="en-US" sz="2400" b="1" dirty="0" smtClean="0">
                <a:solidFill>
                  <a:schemeClr val="tx1">
                    <a:lumMod val="95000"/>
                  </a:schemeClr>
                </a:solidFill>
              </a:rPr>
              <a:t>Islam </a:t>
            </a:r>
            <a:r>
              <a:rPr lang="en-US" sz="2400" b="1" dirty="0" smtClean="0">
                <a:solidFill>
                  <a:schemeClr val="tx1">
                    <a:lumMod val="95000"/>
                  </a:schemeClr>
                </a:solidFill>
              </a:rPr>
              <a:t>al </a:t>
            </a:r>
            <a:r>
              <a:rPr lang="en-US" sz="2400" b="1" dirty="0" err="1" smtClean="0">
                <a:solidFill>
                  <a:schemeClr val="tx1">
                    <a:lumMod val="95000"/>
                  </a:schemeClr>
                </a:solidFill>
              </a:rPr>
              <a:t>banawi</a:t>
            </a:r>
            <a:endParaRPr lang="en-US" sz="2400" b="1" dirty="0">
              <a:solidFill>
                <a:schemeClr val="tx1">
                  <a:lumMod val="95000"/>
                </a:schemeClr>
              </a:solidFill>
            </a:endParaRPr>
          </a:p>
          <a:p>
            <a:pPr algn="l"/>
            <a:endParaRPr lang="en-US" sz="1600" b="1" dirty="0">
              <a:solidFill>
                <a:schemeClr val="tx1">
                  <a:lumMod val="95000"/>
                </a:schemeClr>
              </a:solidFill>
            </a:endParaRPr>
          </a:p>
        </p:txBody>
      </p:sp>
      <p:sp>
        <p:nvSpPr>
          <p:cNvPr id="7" name="مربع نص 6"/>
          <p:cNvSpPr txBox="1"/>
          <p:nvPr/>
        </p:nvSpPr>
        <p:spPr>
          <a:xfrm>
            <a:off x="5867400" y="5334000"/>
            <a:ext cx="2971800" cy="1200329"/>
          </a:xfrm>
          <a:prstGeom prst="rect">
            <a:avLst/>
          </a:prstGeom>
          <a:noFill/>
        </p:spPr>
        <p:txBody>
          <a:bodyPr wrap="square" rtlCol="0">
            <a:spAutoFit/>
          </a:bodyPr>
          <a:lstStyle/>
          <a:p>
            <a:r>
              <a:rPr lang="en-US" sz="2400" dirty="0"/>
              <a:t>Supervised by : </a:t>
            </a:r>
            <a:r>
              <a:rPr lang="en-US" sz="2400" dirty="0" err="1"/>
              <a:t>dr.amer</a:t>
            </a:r>
            <a:r>
              <a:rPr lang="en-US" sz="2400" dirty="0"/>
              <a:t>  </a:t>
            </a:r>
            <a:r>
              <a:rPr lang="en-US" sz="2400" dirty="0" err="1"/>
              <a:t>rawajfeh</a:t>
            </a:r>
            <a:endParaRPr lang="en-US" sz="2400" dirty="0"/>
          </a:p>
          <a:p>
            <a:endParaRPr lang="en-US" sz="2400" dirty="0"/>
          </a:p>
        </p:txBody>
      </p:sp>
      <p:sp>
        <p:nvSpPr>
          <p:cNvPr id="2" name="TextBox 1"/>
          <p:cNvSpPr txBox="1"/>
          <p:nvPr/>
        </p:nvSpPr>
        <p:spPr>
          <a:xfrm>
            <a:off x="2362200" y="1206666"/>
            <a:ext cx="6019800" cy="1015663"/>
          </a:xfrm>
          <a:prstGeom prst="rect">
            <a:avLst/>
          </a:prstGeom>
          <a:noFill/>
        </p:spPr>
        <p:txBody>
          <a:bodyPr wrap="square" rtlCol="0">
            <a:spAutoFit/>
          </a:bodyPr>
          <a:lstStyle/>
          <a:p>
            <a:r>
              <a:rPr lang="en-US" sz="6000" b="1" dirty="0" smtClean="0">
                <a:ln w="6600">
                  <a:solidFill>
                    <a:schemeClr val="accent2"/>
                  </a:solidFill>
                  <a:prstDash val="solid"/>
                </a:ln>
                <a:solidFill>
                  <a:srgbClr val="FFFFFF"/>
                </a:solidFill>
                <a:effectLst>
                  <a:glow rad="63500">
                    <a:schemeClr val="accent2">
                      <a:satMod val="175000"/>
                      <a:alpha val="40000"/>
                    </a:schemeClr>
                  </a:glow>
                  <a:innerShdw blurRad="114300">
                    <a:prstClr val="black"/>
                  </a:innerShdw>
                </a:effectLst>
              </a:rPr>
              <a:t>Sleep disorder</a:t>
            </a:r>
            <a:endParaRPr lang="en-US" sz="6000" b="1" dirty="0">
              <a:ln w="6600">
                <a:solidFill>
                  <a:schemeClr val="accent2"/>
                </a:solidFill>
                <a:prstDash val="solid"/>
              </a:ln>
              <a:solidFill>
                <a:srgbClr val="FFFFFF"/>
              </a:solidFill>
              <a:effectLst>
                <a:glow rad="63500">
                  <a:schemeClr val="accent2">
                    <a:satMod val="175000"/>
                    <a:alpha val="40000"/>
                  </a:schemeClr>
                </a:glow>
                <a:innerShdw blurRad="114300">
                  <a:prstClr val="black"/>
                </a:innerShdw>
              </a:effectLst>
            </a:endParaRPr>
          </a:p>
        </p:txBody>
      </p:sp>
    </p:spTree>
    <p:extLst>
      <p:ext uri="{BB962C8B-B14F-4D97-AF65-F5344CB8AC3E}">
        <p14:creationId xmlns:p14="http://schemas.microsoft.com/office/powerpoint/2010/main" val="2949892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998391903"/>
              </p:ext>
            </p:extLst>
          </p:nvPr>
        </p:nvGraphicFramePr>
        <p:xfrm>
          <a:off x="0" y="1072937"/>
          <a:ext cx="9144000" cy="4759960"/>
        </p:xfrm>
        <a:graphic>
          <a:graphicData uri="http://schemas.openxmlformats.org/drawingml/2006/table">
            <a:tbl>
              <a:tblPr firstRow="1" bandRow="1">
                <a:tableStyleId>{5C22544A-7EE6-4342-B048-85BDC9FD1C3A}</a:tableStyleId>
              </a:tblPr>
              <a:tblGrid>
                <a:gridCol w="3767484">
                  <a:extLst>
                    <a:ext uri="{9D8B030D-6E8A-4147-A177-3AD203B41FA5}">
                      <a16:colId xmlns:a16="http://schemas.microsoft.com/office/drawing/2014/main" val="20000"/>
                    </a:ext>
                  </a:extLst>
                </a:gridCol>
                <a:gridCol w="5376516">
                  <a:extLst>
                    <a:ext uri="{9D8B030D-6E8A-4147-A177-3AD203B41FA5}">
                      <a16:colId xmlns:a16="http://schemas.microsoft.com/office/drawing/2014/main" val="20001"/>
                    </a:ext>
                  </a:extLst>
                </a:gridCol>
              </a:tblGrid>
              <a:tr h="370840">
                <a:tc>
                  <a:txBody>
                    <a:bodyPr/>
                    <a:lstStyle/>
                    <a:p>
                      <a:r>
                        <a:rPr lang="en-US" dirty="0" smtClean="0"/>
                        <a:t>Non pharmacotherapy</a:t>
                      </a:r>
                      <a:r>
                        <a:rPr lang="en-US" baseline="0" dirty="0" smtClean="0"/>
                        <a:t>           </a:t>
                      </a:r>
                      <a:endParaRPr lang="en-US" dirty="0"/>
                    </a:p>
                  </a:txBody>
                  <a:tcPr/>
                </a:tc>
                <a:tc>
                  <a:txBody>
                    <a:bodyPr/>
                    <a:lstStyle/>
                    <a:p>
                      <a:r>
                        <a:rPr lang="en-US" dirty="0" smtClean="0"/>
                        <a:t>Pharmacotherapy</a:t>
                      </a:r>
                      <a:r>
                        <a:rPr lang="en-US" baseline="0" dirty="0" smtClean="0"/>
                        <a:t> </a:t>
                      </a:r>
                      <a:endParaRPr lang="en-US" dirty="0"/>
                    </a:p>
                  </a:txBody>
                  <a:tcPr/>
                </a:tc>
                <a:extLst>
                  <a:ext uri="{0D108BD9-81ED-4DB2-BD59-A6C34878D82A}">
                    <a16:rowId xmlns:a16="http://schemas.microsoft.com/office/drawing/2014/main" val="10000"/>
                  </a:ext>
                </a:extLst>
              </a:tr>
              <a:tr h="370840">
                <a:tc>
                  <a:txBody>
                    <a:bodyPr/>
                    <a:lstStyle/>
                    <a:p>
                      <a:r>
                        <a:rPr lang="en-US" dirty="0" smtClean="0"/>
                        <a:t>* Sleep hygiene measures. </a:t>
                      </a:r>
                      <a:endParaRPr lang="en-US" dirty="0"/>
                    </a:p>
                  </a:txBody>
                  <a:tcPr/>
                </a:tc>
                <a:tc>
                  <a:txBody>
                    <a:bodyPr/>
                    <a:lstStyle/>
                    <a:p>
                      <a:pPr marL="285750" indent="-285750">
                        <a:buFont typeface="Arial" charset="0"/>
                        <a:buChar char="•"/>
                      </a:pPr>
                      <a:r>
                        <a:rPr lang="en-US" dirty="0" err="1" smtClean="0"/>
                        <a:t>Benzodiazipine</a:t>
                      </a:r>
                      <a:r>
                        <a:rPr lang="en-US" dirty="0" smtClean="0"/>
                        <a:t>:</a:t>
                      </a:r>
                    </a:p>
                    <a:p>
                      <a:pPr marL="0" indent="0">
                        <a:buFont typeface="Arial" charset="0"/>
                        <a:buNone/>
                      </a:pPr>
                      <a:r>
                        <a:rPr lang="en-US" dirty="0" err="1" smtClean="0"/>
                        <a:t>Estozolam</a:t>
                      </a:r>
                      <a:endParaRPr lang="en-US" dirty="0" smtClean="0"/>
                    </a:p>
                    <a:p>
                      <a:pPr marL="0" indent="0">
                        <a:buFont typeface="Arial" charset="0"/>
                        <a:buNone/>
                      </a:pPr>
                      <a:r>
                        <a:rPr lang="en-US" dirty="0" err="1" smtClean="0"/>
                        <a:t>Flurazepam</a:t>
                      </a:r>
                      <a:endParaRPr lang="en-US" dirty="0" smtClean="0"/>
                    </a:p>
                    <a:p>
                      <a:pPr marL="0" indent="0">
                        <a:buFont typeface="Arial" charset="0"/>
                        <a:buNone/>
                      </a:pPr>
                      <a:r>
                        <a:rPr lang="en-US" dirty="0" smtClean="0"/>
                        <a:t>-</a:t>
                      </a:r>
                      <a:r>
                        <a:rPr lang="en-US" baseline="0" dirty="0" smtClean="0"/>
                        <a:t> </a:t>
                      </a:r>
                      <a:r>
                        <a:rPr lang="en-US" baseline="0" dirty="0" err="1" smtClean="0"/>
                        <a:t>s.e</a:t>
                      </a:r>
                      <a:r>
                        <a:rPr lang="en-US" baseline="0" dirty="0" smtClean="0"/>
                        <a:t> :</a:t>
                      </a:r>
                      <a:r>
                        <a:rPr lang="en-US" baseline="0" dirty="0" err="1" smtClean="0"/>
                        <a:t>dizzness</a:t>
                      </a:r>
                      <a:r>
                        <a:rPr lang="en-US" baseline="0" dirty="0" smtClean="0"/>
                        <a:t> , slurred speech and muscle weakness .</a:t>
                      </a:r>
                      <a:r>
                        <a:rPr lang="en-US" dirty="0" smtClean="0"/>
                        <a:t> </a:t>
                      </a:r>
                    </a:p>
                    <a:p>
                      <a:pPr marL="0" indent="0">
                        <a:buFont typeface="Arial" charset="0"/>
                        <a:buNone/>
                      </a:pPr>
                      <a:endParaRPr lang="en-US" dirty="0"/>
                    </a:p>
                  </a:txBody>
                  <a:tcPr/>
                </a:tc>
                <a:extLst>
                  <a:ext uri="{0D108BD9-81ED-4DB2-BD59-A6C34878D82A}">
                    <a16:rowId xmlns:a16="http://schemas.microsoft.com/office/drawing/2014/main" val="10001"/>
                  </a:ext>
                </a:extLst>
              </a:tr>
              <a:tr h="370840">
                <a:tc>
                  <a:txBody>
                    <a:bodyPr/>
                    <a:lstStyle/>
                    <a:p>
                      <a:r>
                        <a:rPr lang="en-US" dirty="0" smtClean="0"/>
                        <a:t>* Cognitive-behavioral therapy (CBT). </a:t>
                      </a:r>
                      <a:endParaRPr lang="en-US" dirty="0"/>
                    </a:p>
                  </a:txBody>
                  <a:tcPr/>
                </a:tc>
                <a:tc>
                  <a:txBody>
                    <a:bodyPr/>
                    <a:lstStyle/>
                    <a:p>
                      <a:r>
                        <a:rPr lang="en-US" dirty="0" smtClean="0"/>
                        <a:t>* Non-benzodiazepines:</a:t>
                      </a:r>
                    </a:p>
                    <a:p>
                      <a:r>
                        <a:rPr lang="en-US" dirty="0" smtClean="0"/>
                        <a:t>Melatonin</a:t>
                      </a:r>
                      <a:r>
                        <a:rPr lang="en-US" baseline="0" dirty="0" smtClean="0"/>
                        <a:t> , </a:t>
                      </a:r>
                      <a:r>
                        <a:rPr lang="en-US" dirty="0" err="1" smtClean="0"/>
                        <a:t>zolpidem</a:t>
                      </a:r>
                      <a:r>
                        <a:rPr lang="en-US" dirty="0" smtClean="0"/>
                        <a:t> </a:t>
                      </a:r>
                      <a:r>
                        <a:rPr lang="en-US" baseline="0" dirty="0" smtClean="0"/>
                        <a:t>,</a:t>
                      </a:r>
                      <a:r>
                        <a:rPr lang="en-US" dirty="0" err="1" smtClean="0"/>
                        <a:t>eszopiclone</a:t>
                      </a:r>
                      <a:r>
                        <a:rPr lang="en-US" dirty="0" smtClean="0"/>
                        <a:t> </a:t>
                      </a:r>
                    </a:p>
                    <a:p>
                      <a:r>
                        <a:rPr lang="en-US" dirty="0" err="1" smtClean="0"/>
                        <a:t>zaleplon</a:t>
                      </a:r>
                      <a:r>
                        <a:rPr lang="en-US" dirty="0" smtClean="0"/>
                        <a:t> :</a:t>
                      </a:r>
                      <a:r>
                        <a:rPr lang="en-US" dirty="0" err="1" smtClean="0"/>
                        <a:t>zolpidem</a:t>
                      </a:r>
                      <a:r>
                        <a:rPr lang="en-US" dirty="0" smtClean="0"/>
                        <a:t> causes increased risk of falls and may induce cognitive impairment.</a:t>
                      </a:r>
                    </a:p>
                    <a:p>
                      <a:r>
                        <a:rPr lang="en-US" dirty="0" err="1" smtClean="0"/>
                        <a:t>suvorexant</a:t>
                      </a:r>
                      <a:r>
                        <a:rPr lang="en-US" dirty="0" smtClean="0"/>
                        <a:t> </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Chronotherapy</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e.g</a:t>
                      </a:r>
                      <a:r>
                        <a:rPr lang="en-US" dirty="0" smtClean="0"/>
                        <a:t>: (bright light therapy) has evidence supporting its use in treating insomnia by entraining the circadian rhythm.</a:t>
                      </a:r>
                    </a:p>
                    <a:p>
                      <a:endParaRPr lang="en-US" dirty="0"/>
                    </a:p>
                  </a:txBody>
                  <a:tcPr/>
                </a:tc>
                <a:tc>
                  <a:txBody>
                    <a:bodyPr/>
                    <a:lstStyle/>
                    <a:p>
                      <a:r>
                        <a:rPr lang="en-US" dirty="0" smtClean="0"/>
                        <a:t>* Anti-depressant</a:t>
                      </a:r>
                      <a:r>
                        <a:rPr lang="en-US" baseline="0" dirty="0" smtClean="0"/>
                        <a:t> :</a:t>
                      </a:r>
                    </a:p>
                    <a:p>
                      <a:r>
                        <a:rPr lang="en-US" dirty="0" err="1" smtClean="0"/>
                        <a:t>Trazodone</a:t>
                      </a:r>
                      <a:r>
                        <a:rPr lang="en-US" dirty="0" smtClean="0"/>
                        <a:t> </a:t>
                      </a:r>
                      <a:r>
                        <a:rPr lang="en-US" baseline="0" dirty="0" smtClean="0"/>
                        <a:t> ,</a:t>
                      </a:r>
                      <a:r>
                        <a:rPr lang="en-US" dirty="0" smtClean="0"/>
                        <a:t>amitriptyline</a:t>
                      </a:r>
                      <a:r>
                        <a:rPr lang="en-US" baseline="0" dirty="0" smtClean="0"/>
                        <a:t> ,</a:t>
                      </a:r>
                      <a:r>
                        <a:rPr lang="en-US" dirty="0" smtClean="0"/>
                        <a:t>doxepin </a:t>
                      </a:r>
                    </a:p>
                    <a:p>
                      <a:r>
                        <a:rPr lang="en-US" dirty="0" smtClean="0"/>
                        <a:t>Mirtazapine </a:t>
                      </a:r>
                    </a:p>
                    <a:p>
                      <a:r>
                        <a:rPr lang="en-US" dirty="0" smtClean="0"/>
                        <a:t>-S.E:</a:t>
                      </a:r>
                    </a:p>
                    <a:p>
                      <a:r>
                        <a:rPr lang="en-US" dirty="0" smtClean="0"/>
                        <a:t>sedation, dizziness, and psychomotor impairment.</a:t>
                      </a:r>
                      <a:endParaRPr lang="en-US" dirty="0"/>
                    </a:p>
                  </a:txBody>
                  <a:tcPr/>
                </a:tc>
                <a:extLst>
                  <a:ext uri="{0D108BD9-81ED-4DB2-BD59-A6C34878D82A}">
                    <a16:rowId xmlns:a16="http://schemas.microsoft.com/office/drawing/2014/main" val="10003"/>
                  </a:ext>
                </a:extLst>
              </a:tr>
            </a:tbl>
          </a:graphicData>
        </a:graphic>
      </p:graphicFrame>
      <p:sp>
        <p:nvSpPr>
          <p:cNvPr id="5" name="مستطيل 4"/>
          <p:cNvSpPr/>
          <p:nvPr/>
        </p:nvSpPr>
        <p:spPr>
          <a:xfrm>
            <a:off x="965049" y="228600"/>
            <a:ext cx="7213898" cy="923330"/>
          </a:xfrm>
          <a:prstGeom prst="rect">
            <a:avLst/>
          </a:prstGeom>
          <a:noFill/>
        </p:spPr>
        <p:txBody>
          <a:bodyPr wrap="none" lIns="91440" tIns="45720" rIns="91440" bIns="45720">
            <a:spAutoFit/>
          </a:bodyPr>
          <a:lstStyle/>
          <a:p>
            <a:pPr algn="ctr"/>
            <a:r>
              <a:rPr lang="en-US" sz="5400" b="1" i="1" spc="50" dirty="0">
                <a:ln w="9525" cmpd="sng">
                  <a:solidFill>
                    <a:schemeClr val="accent1"/>
                  </a:solidFill>
                  <a:prstDash val="solid"/>
                </a:ln>
                <a:solidFill>
                  <a:srgbClr val="70AD47">
                    <a:tint val="1000"/>
                  </a:srgbClr>
                </a:solidFill>
                <a:effectLst>
                  <a:glow rad="38100">
                    <a:schemeClr val="accent1">
                      <a:alpha val="40000"/>
                    </a:schemeClr>
                  </a:glow>
                </a:effectLst>
              </a:rPr>
              <a:t>Treatment of insomnia: </a:t>
            </a:r>
            <a:endParaRPr lang="ar-SA"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7143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762000"/>
            <a:ext cx="6934200" cy="457201"/>
          </a:xfrm>
        </p:spPr>
        <p:txBody>
          <a:bodyPr>
            <a:noAutofit/>
          </a:bodyPr>
          <a:lstStyle/>
          <a:p>
            <a:pPr algn="l"/>
            <a:r>
              <a:rPr lang="en-US" sz="3200" b="1" i="1" dirty="0" smtClean="0"/>
              <a:t>HYPERSOMNOLENCE DISORDER</a:t>
            </a:r>
            <a:endParaRPr lang="en-US" sz="3200" b="1" i="1" dirty="0"/>
          </a:p>
        </p:txBody>
      </p:sp>
      <p:sp>
        <p:nvSpPr>
          <p:cNvPr id="3" name="Text Placeholder 2"/>
          <p:cNvSpPr>
            <a:spLocks noGrp="1"/>
          </p:cNvSpPr>
          <p:nvPr>
            <p:ph type="body" idx="1"/>
          </p:nvPr>
        </p:nvSpPr>
        <p:spPr>
          <a:xfrm>
            <a:off x="228600" y="1295400"/>
            <a:ext cx="7848599" cy="4876800"/>
          </a:xfrm>
        </p:spPr>
        <p:txBody>
          <a:bodyPr>
            <a:normAutofit fontScale="92500"/>
          </a:bodyPr>
          <a:lstStyle/>
          <a:p>
            <a:pPr marL="342900" indent="-342900" algn="l">
              <a:buFont typeface="Wingdings" pitchFamily="2" charset="2"/>
              <a:buChar char="v"/>
            </a:pPr>
            <a:r>
              <a:rPr lang="en-US" sz="2200" b="1" dirty="0" smtClean="0">
                <a:solidFill>
                  <a:schemeClr val="tx1"/>
                </a:solidFill>
              </a:rPr>
              <a:t>Defined as increased quantity of sleep and reduced quality of wakefulness (sleep drunkenness) and it causes decreased function and alertness after waking up.</a:t>
            </a:r>
          </a:p>
          <a:p>
            <a:pPr marL="342900" indent="-342900" algn="l">
              <a:buFont typeface="Wingdings" pitchFamily="2" charset="2"/>
              <a:buChar char="v"/>
            </a:pPr>
            <a:r>
              <a:rPr lang="en-US" sz="2200" dirty="0" smtClean="0">
                <a:solidFill>
                  <a:schemeClr val="tx1"/>
                </a:solidFill>
              </a:rPr>
              <a:t>The patient usually complains of nonrestortive sleep, reduced or inability to recall the routine daily preformed activities plus having a hard time to wake up in the morning . </a:t>
            </a:r>
          </a:p>
          <a:p>
            <a:pPr marL="342900" indent="-342900" algn="l">
              <a:buFont typeface="Wingdings" pitchFamily="2" charset="2"/>
              <a:buChar char="v"/>
            </a:pPr>
            <a:r>
              <a:rPr lang="en-US" sz="2200" b="1" u="sng" dirty="0" smtClean="0">
                <a:solidFill>
                  <a:schemeClr val="accent6">
                    <a:lumMod val="20000"/>
                    <a:lumOff val="80000"/>
                  </a:schemeClr>
                </a:solidFill>
              </a:rPr>
              <a:t>So hypersomnolence is characterized</a:t>
            </a:r>
          </a:p>
          <a:p>
            <a:pPr algn="l"/>
            <a:r>
              <a:rPr lang="en-US" sz="2200" b="1" u="sng" dirty="0" smtClean="0">
                <a:solidFill>
                  <a:schemeClr val="accent6">
                    <a:lumMod val="20000"/>
                    <a:lumOff val="80000"/>
                  </a:schemeClr>
                </a:solidFill>
              </a:rPr>
              <a:t> by :</a:t>
            </a:r>
          </a:p>
          <a:p>
            <a:pPr marL="457200" indent="-457200" algn="l">
              <a:buFont typeface="+mj-lt"/>
              <a:buAutoNum type="arabicParenR"/>
            </a:pPr>
            <a:r>
              <a:rPr lang="en-US" sz="2200" dirty="0" smtClean="0">
                <a:solidFill>
                  <a:schemeClr val="tx1"/>
                </a:solidFill>
              </a:rPr>
              <a:t>Increased daytime sleepiness.</a:t>
            </a:r>
          </a:p>
          <a:p>
            <a:pPr marL="457200" indent="-457200" algn="l">
              <a:buFont typeface="+mj-lt"/>
              <a:buAutoNum type="arabicParenR"/>
            </a:pPr>
            <a:r>
              <a:rPr lang="en-US" sz="2200" dirty="0" smtClean="0">
                <a:solidFill>
                  <a:schemeClr val="tx1"/>
                </a:solidFill>
              </a:rPr>
              <a:t>Prolonged nocturnal sleep episodes.</a:t>
            </a:r>
          </a:p>
          <a:p>
            <a:pPr marL="457200" indent="-457200" algn="l">
              <a:buFont typeface="+mj-lt"/>
              <a:buAutoNum type="arabicParenR"/>
            </a:pPr>
            <a:r>
              <a:rPr lang="en-US" sz="2200" dirty="0" smtClean="0">
                <a:solidFill>
                  <a:schemeClr val="tx1"/>
                </a:solidFill>
              </a:rPr>
              <a:t>Increased irresistible urge to sleep.</a:t>
            </a:r>
          </a:p>
          <a:p>
            <a:pPr marL="457200" indent="-457200" algn="l">
              <a:buFont typeface="+mj-lt"/>
              <a:buAutoNum type="arabicParenR"/>
            </a:pPr>
            <a:endParaRPr lang="en-US" sz="2200" dirty="0" smtClean="0">
              <a:solidFill>
                <a:schemeClr val="tx1"/>
              </a:solidFill>
            </a:endParaRPr>
          </a:p>
          <a:p>
            <a:pPr marL="342900" indent="-342900" algn="l">
              <a:buFont typeface="Wingdings" pitchFamily="2" charset="2"/>
              <a:buChar char="v"/>
            </a:pPr>
            <a:endParaRPr lang="en-US" sz="2200" dirty="0">
              <a:solidFill>
                <a:schemeClr val="tx1"/>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935" y="4332654"/>
            <a:ext cx="3187065" cy="2501900"/>
          </a:xfrm>
          <a:prstGeom prst="rect">
            <a:avLst/>
          </a:prstGeom>
        </p:spPr>
      </p:pic>
    </p:spTree>
    <p:extLst>
      <p:ext uri="{BB962C8B-B14F-4D97-AF65-F5344CB8AC3E}">
        <p14:creationId xmlns:p14="http://schemas.microsoft.com/office/powerpoint/2010/main" val="72588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1"/>
            <a:ext cx="6248400" cy="685800"/>
          </a:xfrm>
        </p:spPr>
        <p:txBody>
          <a:bodyPr>
            <a:normAutofit/>
          </a:bodyPr>
          <a:lstStyle/>
          <a:p>
            <a:pPr algn="l"/>
            <a:r>
              <a:rPr lang="en-US" b="1" i="1" u="sng" dirty="0" smtClean="0">
                <a:solidFill>
                  <a:schemeClr val="accent6">
                    <a:lumMod val="60000"/>
                    <a:lumOff val="40000"/>
                  </a:schemeClr>
                </a:solidFill>
              </a:rPr>
              <a:t>Causes: </a:t>
            </a:r>
            <a:endParaRPr lang="en-US" b="1" i="1" u="sng" dirty="0">
              <a:solidFill>
                <a:schemeClr val="accent6">
                  <a:lumMod val="60000"/>
                  <a:lumOff val="40000"/>
                </a:schemeClr>
              </a:solidFill>
            </a:endParaRPr>
          </a:p>
        </p:txBody>
      </p:sp>
      <p:sp>
        <p:nvSpPr>
          <p:cNvPr id="3" name="Text Placeholder 2"/>
          <p:cNvSpPr>
            <a:spLocks noGrp="1"/>
          </p:cNvSpPr>
          <p:nvPr>
            <p:ph type="body" idx="1"/>
          </p:nvPr>
        </p:nvSpPr>
        <p:spPr>
          <a:xfrm>
            <a:off x="609600" y="1524000"/>
            <a:ext cx="7772400" cy="4800600"/>
          </a:xfrm>
        </p:spPr>
        <p:txBody>
          <a:bodyPr>
            <a:normAutofit/>
          </a:bodyPr>
          <a:lstStyle/>
          <a:p>
            <a:pPr marL="457200" indent="-457200" algn="l">
              <a:buFont typeface="+mj-lt"/>
              <a:buAutoNum type="arabicParenR"/>
            </a:pPr>
            <a:r>
              <a:rPr lang="en-US" dirty="0" smtClean="0">
                <a:solidFill>
                  <a:schemeClr val="tx1"/>
                </a:solidFill>
              </a:rPr>
              <a:t>Obstructive sleep apnea (the most common cause).</a:t>
            </a:r>
          </a:p>
          <a:p>
            <a:pPr marL="457200" indent="-457200" algn="l">
              <a:buFont typeface="+mj-lt"/>
              <a:buAutoNum type="arabicParenR"/>
            </a:pPr>
            <a:r>
              <a:rPr lang="en-US" dirty="0" smtClean="0">
                <a:solidFill>
                  <a:schemeClr val="tx1"/>
                </a:solidFill>
              </a:rPr>
              <a:t>Side effect from drugs: BNZ</a:t>
            </a:r>
          </a:p>
          <a:p>
            <a:pPr marL="457200" indent="-457200" algn="l">
              <a:buFont typeface="+mj-lt"/>
              <a:buAutoNum type="arabicParenR"/>
            </a:pPr>
            <a:r>
              <a:rPr lang="en-US" dirty="0" smtClean="0">
                <a:solidFill>
                  <a:schemeClr val="tx1"/>
                </a:solidFill>
              </a:rPr>
              <a:t>Bad sleep routine : staying awake online or playing games.</a:t>
            </a:r>
          </a:p>
          <a:p>
            <a:pPr marL="457200" indent="-457200" algn="l">
              <a:buFont typeface="+mj-lt"/>
              <a:buAutoNum type="arabicParenR"/>
            </a:pPr>
            <a:r>
              <a:rPr lang="en-US" dirty="0" smtClean="0">
                <a:solidFill>
                  <a:schemeClr val="tx1"/>
                </a:solidFill>
              </a:rPr>
              <a:t>Chronic physical illness.</a:t>
            </a:r>
          </a:p>
          <a:p>
            <a:pPr marL="457200" indent="-457200" algn="l">
              <a:buFont typeface="+mj-lt"/>
              <a:buAutoNum type="arabicParenR"/>
            </a:pPr>
            <a:r>
              <a:rPr lang="en-US" dirty="0" smtClean="0">
                <a:solidFill>
                  <a:schemeClr val="tx1"/>
                </a:solidFill>
              </a:rPr>
              <a:t>Insufficient night time rest.</a:t>
            </a:r>
          </a:p>
          <a:p>
            <a:pPr marL="457200" indent="-457200" algn="l">
              <a:buFont typeface="+mj-lt"/>
              <a:buAutoNum type="arabicParenR"/>
            </a:pPr>
            <a:r>
              <a:rPr lang="en-US" dirty="0" smtClean="0">
                <a:solidFill>
                  <a:schemeClr val="tx1"/>
                </a:solidFill>
              </a:rPr>
              <a:t>Narcolepsy.</a:t>
            </a:r>
          </a:p>
          <a:p>
            <a:pPr marL="457200" indent="-457200" algn="l">
              <a:buFont typeface="+mj-lt"/>
              <a:buAutoNum type="arabicParenR"/>
            </a:pPr>
            <a:r>
              <a:rPr lang="en-US" dirty="0" smtClean="0">
                <a:solidFill>
                  <a:schemeClr val="tx1"/>
                </a:solidFill>
              </a:rPr>
              <a:t>Circadian rhythm disorder.</a:t>
            </a:r>
          </a:p>
          <a:p>
            <a:pPr marL="457200" indent="-457200" algn="l">
              <a:buFont typeface="+mj-lt"/>
              <a:buAutoNum type="arabicParenR"/>
            </a:pPr>
            <a:r>
              <a:rPr lang="en-US" dirty="0">
                <a:solidFill>
                  <a:schemeClr val="tx1"/>
                </a:solidFill>
              </a:rPr>
              <a:t> </a:t>
            </a:r>
            <a:r>
              <a:rPr lang="en-US" dirty="0" smtClean="0">
                <a:solidFill>
                  <a:schemeClr val="tx1"/>
                </a:solidFill>
              </a:rPr>
              <a:t>kleine-levin syndrome (recurrent episodes of excessive sleep with cognitive and behavioral changes. The patient may sleep up to 20h per episode).</a:t>
            </a:r>
          </a:p>
          <a:p>
            <a:pPr marL="457200" indent="-457200" algn="l">
              <a:buFont typeface="+mj-lt"/>
              <a:buAutoNum type="arabicParenR"/>
            </a:pPr>
            <a:r>
              <a:rPr lang="en-US" dirty="0" smtClean="0">
                <a:solidFill>
                  <a:schemeClr val="tx1"/>
                </a:solidFill>
              </a:rPr>
              <a:t>Psychiatric disorder(it’s a form of major depressive disorder characterizes by persistent feeling of sadness and hopelessness).</a:t>
            </a:r>
          </a:p>
          <a:p>
            <a:pPr marL="457200" indent="-457200" algn="l">
              <a:buFont typeface="+mj-lt"/>
              <a:buAutoNum type="arabicParenR"/>
            </a:pPr>
            <a:endParaRPr lang="en-US" dirty="0" smtClean="0"/>
          </a:p>
          <a:p>
            <a:pPr marL="457200" indent="-457200" algn="l">
              <a:buFont typeface="+mj-lt"/>
              <a:buAutoNum type="arabicParenR"/>
            </a:pPr>
            <a:endParaRPr lang="en-US" dirty="0"/>
          </a:p>
        </p:txBody>
      </p:sp>
    </p:spTree>
    <p:extLst>
      <p:ext uri="{BB962C8B-B14F-4D97-AF65-F5344CB8AC3E}">
        <p14:creationId xmlns:p14="http://schemas.microsoft.com/office/powerpoint/2010/main" val="1126201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457200"/>
          </a:xfrm>
        </p:spPr>
        <p:txBody>
          <a:bodyPr>
            <a:noAutofit/>
          </a:bodyPr>
          <a:lstStyle/>
          <a:p>
            <a:pPr algn="l"/>
            <a:r>
              <a:rPr lang="en-US" sz="4800" i="1" u="sng" dirty="0" smtClean="0">
                <a:solidFill>
                  <a:schemeClr val="accent6">
                    <a:lumMod val="60000"/>
                    <a:lumOff val="40000"/>
                  </a:schemeClr>
                </a:solidFill>
              </a:rPr>
              <a:t>Diagnostic criteria:</a:t>
            </a:r>
            <a:endParaRPr lang="en-US" sz="4800" i="1" u="sng" dirty="0">
              <a:solidFill>
                <a:schemeClr val="accent6">
                  <a:lumMod val="60000"/>
                  <a:lumOff val="40000"/>
                </a:schemeClr>
              </a:solidFill>
            </a:endParaRPr>
          </a:p>
        </p:txBody>
      </p:sp>
      <p:sp>
        <p:nvSpPr>
          <p:cNvPr id="3" name="Text Placeholder 2"/>
          <p:cNvSpPr>
            <a:spLocks noGrp="1"/>
          </p:cNvSpPr>
          <p:nvPr>
            <p:ph type="body" idx="1"/>
          </p:nvPr>
        </p:nvSpPr>
        <p:spPr>
          <a:xfrm>
            <a:off x="609600" y="1295400"/>
            <a:ext cx="7924799" cy="5029200"/>
          </a:xfrm>
        </p:spPr>
        <p:txBody>
          <a:bodyPr/>
          <a:lstStyle/>
          <a:p>
            <a:pPr marL="457200" indent="-457200" algn="l">
              <a:buFont typeface="+mj-lt"/>
              <a:buAutoNum type="arabicParenR"/>
            </a:pPr>
            <a:r>
              <a:rPr lang="en-US" dirty="0" smtClean="0">
                <a:solidFill>
                  <a:schemeClr val="tx1"/>
                </a:solidFill>
              </a:rPr>
              <a:t>Excessive sleepiness other than the normal daily 7 h .</a:t>
            </a:r>
          </a:p>
          <a:p>
            <a:pPr marL="457200" indent="-457200" algn="l">
              <a:buFont typeface="Wingdings" pitchFamily="2" charset="2"/>
              <a:buChar char="ü"/>
            </a:pPr>
            <a:r>
              <a:rPr lang="en-US" dirty="0" smtClean="0">
                <a:solidFill>
                  <a:schemeClr val="tx1"/>
                </a:solidFill>
              </a:rPr>
              <a:t>Recurrent episodes of sleep during the same say.</a:t>
            </a:r>
          </a:p>
          <a:p>
            <a:pPr marL="457200" indent="-457200" algn="l">
              <a:buFont typeface="Wingdings" pitchFamily="2" charset="2"/>
              <a:buChar char="ü"/>
            </a:pPr>
            <a:r>
              <a:rPr lang="en-US" dirty="0" smtClean="0">
                <a:solidFill>
                  <a:schemeClr val="tx1"/>
                </a:solidFill>
              </a:rPr>
              <a:t>Prolonged non restorative sleep more than 9h .</a:t>
            </a:r>
          </a:p>
          <a:p>
            <a:pPr marL="457200" indent="-457200" algn="l">
              <a:buFont typeface="Wingdings" pitchFamily="2" charset="2"/>
              <a:buChar char="ü"/>
            </a:pPr>
            <a:r>
              <a:rPr lang="en-US" dirty="0" smtClean="0">
                <a:solidFill>
                  <a:schemeClr val="tx1"/>
                </a:solidFill>
              </a:rPr>
              <a:t>Difficulty in being fully awake after waking up .</a:t>
            </a:r>
          </a:p>
          <a:p>
            <a:pPr algn="l"/>
            <a:r>
              <a:rPr lang="en-US" dirty="0" smtClean="0">
                <a:solidFill>
                  <a:schemeClr val="bg2">
                    <a:lumMod val="75000"/>
                  </a:schemeClr>
                </a:solidFill>
              </a:rPr>
              <a:t>2) </a:t>
            </a:r>
            <a:r>
              <a:rPr lang="en-US" dirty="0" smtClean="0">
                <a:solidFill>
                  <a:schemeClr val="tx1"/>
                </a:solidFill>
              </a:rPr>
              <a:t>It should happen more than 3 times a week for more than 3 months.</a:t>
            </a:r>
          </a:p>
          <a:p>
            <a:pPr algn="l"/>
            <a:r>
              <a:rPr lang="en-US" dirty="0" smtClean="0">
                <a:solidFill>
                  <a:schemeClr val="bg2">
                    <a:lumMod val="75000"/>
                  </a:schemeClr>
                </a:solidFill>
              </a:rPr>
              <a:t>3) </a:t>
            </a:r>
            <a:r>
              <a:rPr lang="en-US" dirty="0" smtClean="0">
                <a:solidFill>
                  <a:schemeClr val="tx1"/>
                </a:solidFill>
              </a:rPr>
              <a:t>Causing significant impairment in the patient functioning abilities.</a:t>
            </a:r>
          </a:p>
          <a:p>
            <a:pPr algn="l"/>
            <a:r>
              <a:rPr lang="en-US" dirty="0" smtClean="0">
                <a:solidFill>
                  <a:schemeClr val="bg2">
                    <a:lumMod val="75000"/>
                  </a:schemeClr>
                </a:solidFill>
              </a:rPr>
              <a:t>4) </a:t>
            </a:r>
            <a:r>
              <a:rPr lang="en-US" dirty="0" smtClean="0">
                <a:solidFill>
                  <a:schemeClr val="tx1"/>
                </a:solidFill>
              </a:rPr>
              <a:t>Does not occur during the course of another sleep-wake disorder.</a:t>
            </a:r>
          </a:p>
          <a:p>
            <a:pPr algn="l"/>
            <a:r>
              <a:rPr lang="en-US" dirty="0" smtClean="0">
                <a:solidFill>
                  <a:schemeClr val="bg2">
                    <a:lumMod val="75000"/>
                  </a:schemeClr>
                </a:solidFill>
              </a:rPr>
              <a:t>5)</a:t>
            </a:r>
            <a:r>
              <a:rPr lang="en-US" dirty="0" smtClean="0">
                <a:solidFill>
                  <a:schemeClr val="tx1"/>
                </a:solidFill>
              </a:rPr>
              <a:t>Not being a side effect of some substance or medication .</a:t>
            </a:r>
          </a:p>
          <a:p>
            <a:pPr algn="l"/>
            <a:r>
              <a:rPr lang="en-US" dirty="0">
                <a:solidFill>
                  <a:schemeClr val="bg2">
                    <a:lumMod val="75000"/>
                  </a:schemeClr>
                </a:solidFill>
              </a:rPr>
              <a:t>6) </a:t>
            </a:r>
            <a:r>
              <a:rPr lang="en-US" dirty="0">
                <a:solidFill>
                  <a:schemeClr val="tx1"/>
                </a:solidFill>
              </a:rPr>
              <a:t>Coexisting mental and medical disorders do </a:t>
            </a:r>
            <a:r>
              <a:rPr lang="en-US" dirty="0" smtClean="0">
                <a:solidFill>
                  <a:schemeClr val="tx1"/>
                </a:solidFill>
              </a:rPr>
              <a:t>not adequately </a:t>
            </a:r>
            <a:r>
              <a:rPr lang="en-US" dirty="0">
                <a:solidFill>
                  <a:schemeClr val="tx1"/>
                </a:solidFill>
              </a:rPr>
              <a:t>explain the </a:t>
            </a:r>
            <a:r>
              <a:rPr lang="en-US" dirty="0" err="1" smtClean="0">
                <a:solidFill>
                  <a:schemeClr val="tx1"/>
                </a:solidFill>
              </a:rPr>
              <a:t>hypersomnolence</a:t>
            </a:r>
            <a:r>
              <a:rPr lang="en-US" dirty="0" smtClean="0">
                <a:solidFill>
                  <a:schemeClr val="tx1"/>
                </a:solidFill>
              </a:rPr>
              <a:t>.</a:t>
            </a:r>
          </a:p>
          <a:p>
            <a:pPr algn="l"/>
            <a:endParaRPr lang="en-US" dirty="0" smtClean="0"/>
          </a:p>
          <a:p>
            <a:pPr marL="457200" indent="-457200" algn="l">
              <a:buFont typeface="Wingdings" pitchFamily="2" charset="2"/>
              <a:buChar char="v"/>
            </a:pPr>
            <a:endParaRPr lang="en-US" dirty="0"/>
          </a:p>
        </p:txBody>
      </p:sp>
    </p:spTree>
    <p:extLst>
      <p:ext uri="{BB962C8B-B14F-4D97-AF65-F5344CB8AC3E}">
        <p14:creationId xmlns:p14="http://schemas.microsoft.com/office/powerpoint/2010/main" val="790819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62000" y="990600"/>
            <a:ext cx="7924800" cy="5410200"/>
          </a:xfrm>
        </p:spPr>
        <p:txBody>
          <a:bodyPr>
            <a:normAutofit lnSpcReduction="10000"/>
          </a:bodyPr>
          <a:lstStyle/>
          <a:p>
            <a:pPr algn="l"/>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b="1" dirty="0" err="1" smtClean="0">
                <a:ln w="10541" cmpd="sng">
                  <a:solidFill>
                    <a:srgbClr val="7D7D7D">
                      <a:tint val="100000"/>
                      <a:shade val="100000"/>
                      <a:satMod val="110000"/>
                    </a:srgbClr>
                  </a:solidFill>
                  <a:prstDash val="solid"/>
                </a:ln>
                <a:solidFill>
                  <a:schemeClr val="accent6">
                    <a:lumMod val="60000"/>
                    <a:lumOff val="40000"/>
                  </a:schemeClr>
                </a:solidFill>
              </a:rPr>
              <a:t>Epidimiology</a:t>
            </a:r>
            <a:r>
              <a:rPr lang="en-US" b="1" dirty="0" smtClean="0">
                <a:ln w="10541" cmpd="sng">
                  <a:solidFill>
                    <a:srgbClr val="7D7D7D">
                      <a:tint val="100000"/>
                      <a:shade val="100000"/>
                      <a:satMod val="110000"/>
                    </a:srgbClr>
                  </a:solidFill>
                  <a:prstDash val="solid"/>
                </a:ln>
                <a:solidFill>
                  <a:schemeClr val="accent6">
                    <a:lumMod val="60000"/>
                    <a:lumOff val="40000"/>
                  </a:schemeClr>
                </a:solidFill>
              </a:rPr>
              <a:t> :</a:t>
            </a:r>
            <a:endParaRPr lang="en-US" dirty="0" smtClean="0">
              <a:solidFill>
                <a:schemeClr val="accent6">
                  <a:lumMod val="60000"/>
                  <a:lumOff val="40000"/>
                </a:schemeClr>
              </a:solidFill>
            </a:endParaRPr>
          </a:p>
          <a:p>
            <a:pPr algn="l"/>
            <a:r>
              <a:rPr lang="en-US" dirty="0" smtClean="0"/>
              <a:t> </a:t>
            </a:r>
            <a:r>
              <a:rPr lang="en-US" dirty="0"/>
              <a:t>■ Prevalence: 5–10% of individuals presenting to sleep disorders clinics. </a:t>
            </a:r>
            <a:endParaRPr lang="en-US" dirty="0" smtClean="0"/>
          </a:p>
          <a:p>
            <a:pPr algn="l"/>
            <a:r>
              <a:rPr lang="en-US" dirty="0" smtClean="0"/>
              <a:t>■ </a:t>
            </a:r>
            <a:r>
              <a:rPr lang="en-US" dirty="0"/>
              <a:t>Equal frequency in men and women. </a:t>
            </a:r>
            <a:endParaRPr lang="en-US" dirty="0" smtClean="0"/>
          </a:p>
          <a:p>
            <a:pPr algn="l"/>
            <a:endParaRPr lang="en-US" dirty="0"/>
          </a:p>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b="1" dirty="0">
                <a:ln w="10541" cmpd="sng">
                  <a:solidFill>
                    <a:srgbClr val="7D7D7D">
                      <a:tint val="100000"/>
                      <a:shade val="100000"/>
                      <a:satMod val="110000"/>
                    </a:srgbClr>
                  </a:solidFill>
                  <a:prstDash val="solid"/>
                </a:ln>
                <a:solidFill>
                  <a:schemeClr val="accent6">
                    <a:lumMod val="60000"/>
                    <a:lumOff val="40000"/>
                  </a:schemeClr>
                </a:solidFill>
              </a:rPr>
              <a:t>Etiology:</a:t>
            </a:r>
          </a:p>
          <a:p>
            <a:pPr algn="l"/>
            <a:r>
              <a:rPr lang="en-US" dirty="0" smtClean="0"/>
              <a:t> </a:t>
            </a:r>
            <a:r>
              <a:rPr lang="en-US" dirty="0"/>
              <a:t>■ Viral infections (e.g., HIV pneumonia, infectious mononucleosis, </a:t>
            </a:r>
            <a:r>
              <a:rPr lang="en-US" dirty="0" err="1"/>
              <a:t>Guillain</a:t>
            </a:r>
            <a:r>
              <a:rPr lang="en-US" dirty="0"/>
              <a:t>–</a:t>
            </a:r>
            <a:r>
              <a:rPr lang="en-US" dirty="0" err="1"/>
              <a:t>Barré</a:t>
            </a:r>
            <a:r>
              <a:rPr lang="en-US" dirty="0"/>
              <a:t>). </a:t>
            </a:r>
            <a:endParaRPr lang="en-US" dirty="0" smtClean="0"/>
          </a:p>
          <a:p>
            <a:pPr algn="l"/>
            <a:r>
              <a:rPr lang="en-US" dirty="0" smtClean="0"/>
              <a:t>■ </a:t>
            </a:r>
            <a:r>
              <a:rPr lang="en-US" dirty="0"/>
              <a:t>Head trauma. </a:t>
            </a:r>
            <a:endParaRPr lang="en-US" dirty="0" smtClean="0"/>
          </a:p>
          <a:p>
            <a:pPr algn="l"/>
            <a:r>
              <a:rPr lang="en-US" dirty="0" smtClean="0"/>
              <a:t>■ </a:t>
            </a:r>
            <a:r>
              <a:rPr lang="en-US" dirty="0"/>
              <a:t>Genetic—may have autosomal dominant mode of inheritance in some individuals. </a:t>
            </a:r>
            <a:endParaRPr lang="en-US" dirty="0" smtClean="0"/>
          </a:p>
          <a:p>
            <a:pPr algn="l"/>
            <a:endParaRPr lang="en-US" dirty="0"/>
          </a:p>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b="1" dirty="0">
                <a:ln w="10541" cmpd="sng">
                  <a:solidFill>
                    <a:srgbClr val="7D7D7D">
                      <a:tint val="100000"/>
                      <a:shade val="100000"/>
                      <a:satMod val="110000"/>
                    </a:srgbClr>
                  </a:solidFill>
                  <a:prstDash val="solid"/>
                </a:ln>
                <a:solidFill>
                  <a:schemeClr val="accent6">
                    <a:lumMod val="60000"/>
                    <a:lumOff val="40000"/>
                  </a:schemeClr>
                </a:solidFill>
              </a:rPr>
              <a:t>Course :</a:t>
            </a:r>
          </a:p>
          <a:p>
            <a:pPr algn="l"/>
            <a:r>
              <a:rPr lang="en-US" dirty="0" smtClean="0"/>
              <a:t> </a:t>
            </a:r>
            <a:r>
              <a:rPr lang="en-US" dirty="0"/>
              <a:t>■ Progressive onset, beginning between ages 15 and 25</a:t>
            </a:r>
            <a:r>
              <a:rPr lang="en-US" dirty="0" smtClean="0"/>
              <a:t>.</a:t>
            </a:r>
          </a:p>
          <a:p>
            <a:pPr algn="l"/>
            <a:r>
              <a:rPr lang="en-US" dirty="0" smtClean="0"/>
              <a:t> </a:t>
            </a:r>
            <a:r>
              <a:rPr lang="en-US" dirty="0"/>
              <a:t>■ Persistent course unless treated. </a:t>
            </a:r>
          </a:p>
        </p:txBody>
      </p:sp>
    </p:spTree>
    <p:extLst>
      <p:ext uri="{BB962C8B-B14F-4D97-AF65-F5344CB8AC3E}">
        <p14:creationId xmlns:p14="http://schemas.microsoft.com/office/powerpoint/2010/main" val="2585829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066800" y="685800"/>
            <a:ext cx="6637467" cy="5635213"/>
          </a:xfrm>
        </p:spPr>
        <p:txBody>
          <a:bodyPr>
            <a:normAutofit/>
          </a:bodyPr>
          <a:lstStyle/>
          <a:p>
            <a:pPr algn="l"/>
            <a:r>
              <a:rPr lang="en-US" sz="2800" b="1" dirty="0" smtClean="0">
                <a:ln w="10541" cmpd="sng">
                  <a:solidFill>
                    <a:srgbClr val="7D7D7D">
                      <a:tint val="100000"/>
                      <a:shade val="100000"/>
                      <a:satMod val="110000"/>
                    </a:srgbClr>
                  </a:solidFill>
                  <a:prstDash val="solid"/>
                </a:ln>
                <a:solidFill>
                  <a:schemeClr val="accent6">
                    <a:lumMod val="60000"/>
                    <a:lumOff val="40000"/>
                  </a:schemeClr>
                </a:solidFill>
              </a:rPr>
              <a:t>Treatment </a:t>
            </a:r>
            <a:r>
              <a:rPr lang="en-US" b="1" dirty="0" smtClean="0">
                <a:ln w="10541" cmpd="sng">
                  <a:solidFill>
                    <a:srgbClr val="7D7D7D">
                      <a:tint val="100000"/>
                      <a:shade val="100000"/>
                      <a:satMod val="110000"/>
                    </a:srgbClr>
                  </a:solidFill>
                  <a:prstDash val="solid"/>
                </a:ln>
                <a:solidFill>
                  <a:schemeClr val="accent6">
                    <a:lumMod val="60000"/>
                    <a:lumOff val="40000"/>
                  </a:schemeClr>
                </a:solidFill>
              </a:rPr>
              <a:t>:</a:t>
            </a:r>
            <a:endParaRPr lang="en-US" dirty="0" smtClean="0">
              <a:solidFill>
                <a:schemeClr val="accent6">
                  <a:lumMod val="60000"/>
                  <a:lumOff val="40000"/>
                </a:schemeClr>
              </a:solidFill>
            </a:endParaRPr>
          </a:p>
          <a:p>
            <a:pPr algn="l"/>
            <a:r>
              <a:rPr lang="en-US" dirty="0" smtClean="0"/>
              <a:t> </a:t>
            </a:r>
            <a:r>
              <a:rPr lang="en-US" dirty="0"/>
              <a:t>■ Life-long therapy with </a:t>
            </a:r>
            <a:r>
              <a:rPr lang="en-US" dirty="0" err="1"/>
              <a:t>modafinil</a:t>
            </a:r>
            <a:r>
              <a:rPr lang="en-US" dirty="0"/>
              <a:t> or stimulants such as methylphenidate; amphetamine-like antidepressants such as </a:t>
            </a:r>
            <a:r>
              <a:rPr lang="en-US" dirty="0" err="1"/>
              <a:t>atomoxetine</a:t>
            </a:r>
            <a:r>
              <a:rPr lang="en-US" dirty="0"/>
              <a:t> are second-line therapy. </a:t>
            </a:r>
            <a:endParaRPr lang="en-US" dirty="0" smtClean="0"/>
          </a:p>
          <a:p>
            <a:pPr algn="l"/>
            <a:r>
              <a:rPr lang="en-US" dirty="0" smtClean="0"/>
              <a:t>■ </a:t>
            </a:r>
            <a:r>
              <a:rPr lang="en-US" dirty="0" err="1"/>
              <a:t>Pitolisant</a:t>
            </a:r>
            <a:r>
              <a:rPr lang="en-US" dirty="0"/>
              <a:t> (</a:t>
            </a:r>
            <a:r>
              <a:rPr lang="en-US" dirty="0" err="1"/>
              <a:t>Wakix</a:t>
            </a:r>
            <a:r>
              <a:rPr lang="en-US" dirty="0"/>
              <a:t>) and sodium </a:t>
            </a:r>
            <a:r>
              <a:rPr lang="en-US" dirty="0" err="1"/>
              <a:t>oxybate</a:t>
            </a:r>
            <a:r>
              <a:rPr lang="en-US" dirty="0"/>
              <a:t> (</a:t>
            </a:r>
            <a:r>
              <a:rPr lang="en-US" dirty="0" err="1"/>
              <a:t>Xyrem</a:t>
            </a:r>
            <a:r>
              <a:rPr lang="en-US" dirty="0"/>
              <a:t>) have shown benefit as well</a:t>
            </a:r>
            <a:r>
              <a:rPr lang="en-US" dirty="0" smtClean="0"/>
              <a:t>.</a:t>
            </a:r>
          </a:p>
          <a:p>
            <a:pPr algn="l"/>
            <a:r>
              <a:rPr lang="en-US" dirty="0" smtClean="0"/>
              <a:t> </a:t>
            </a:r>
            <a:r>
              <a:rPr lang="en-US" dirty="0"/>
              <a:t>■ Scheduled napping. </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505200"/>
            <a:ext cx="4457035" cy="3052763"/>
          </a:xfrm>
          <a:prstGeom prst="rect">
            <a:avLst/>
          </a:prstGeom>
        </p:spPr>
      </p:pic>
    </p:spTree>
    <p:extLst>
      <p:ext uri="{BB962C8B-B14F-4D97-AF65-F5344CB8AC3E}">
        <p14:creationId xmlns:p14="http://schemas.microsoft.com/office/powerpoint/2010/main" val="934626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0"/>
            <a:ext cx="6512511" cy="1143000"/>
          </a:xfrm>
        </p:spPr>
        <p:txBody>
          <a:bodyPr>
            <a:normAutofit/>
          </a:bodyPr>
          <a:lstStyle/>
          <a:p>
            <a:pPr algn="l"/>
            <a:r>
              <a:rPr lang="en-US" b="1" dirty="0" smtClean="0">
                <a:solidFill>
                  <a:srgbClr val="FF0000"/>
                </a:solidFill>
              </a:rPr>
              <a:t>Obstructive </a:t>
            </a:r>
            <a:r>
              <a:rPr lang="en-US" b="1" dirty="0">
                <a:solidFill>
                  <a:srgbClr val="FF0000"/>
                </a:solidFill>
              </a:rPr>
              <a:t>sleep </a:t>
            </a:r>
            <a:r>
              <a:rPr lang="en-US" b="1" dirty="0" smtClean="0">
                <a:solidFill>
                  <a:srgbClr val="FF0000"/>
                </a:solidFill>
              </a:rPr>
              <a:t>apnea hypopnea </a:t>
            </a:r>
            <a:r>
              <a:rPr lang="en-US" b="1" dirty="0">
                <a:solidFill>
                  <a:srgbClr val="FF0000"/>
                </a:solidFill>
              </a:rPr>
              <a:t/>
            </a:r>
            <a:br>
              <a:rPr lang="en-US" b="1" dirty="0">
                <a:solidFill>
                  <a:srgbClr val="FF0000"/>
                </a:solidFill>
              </a:rPr>
            </a:br>
            <a:endParaRPr lang="ar-JO" b="1" dirty="0">
              <a:solidFill>
                <a:srgbClr val="FF0000"/>
              </a:solidFill>
            </a:endParaRPr>
          </a:p>
        </p:txBody>
      </p:sp>
      <p:sp>
        <p:nvSpPr>
          <p:cNvPr id="5" name="مربع نص 4"/>
          <p:cNvSpPr txBox="1"/>
          <p:nvPr/>
        </p:nvSpPr>
        <p:spPr>
          <a:xfrm>
            <a:off x="451338" y="1295400"/>
            <a:ext cx="8064896" cy="5262979"/>
          </a:xfrm>
          <a:prstGeom prst="rect">
            <a:avLst/>
          </a:prstGeom>
          <a:noFill/>
        </p:spPr>
        <p:txBody>
          <a:bodyPr wrap="square" rtlCol="1">
            <a:spAutoFit/>
          </a:bodyPr>
          <a:lstStyle/>
          <a:p>
            <a:pPr algn="l"/>
            <a:r>
              <a:rPr lang="en-US" sz="2800" dirty="0"/>
              <a:t>chronic breathing disorder </a:t>
            </a:r>
            <a:r>
              <a:rPr lang="en-US" sz="2800" dirty="0" smtClean="0"/>
              <a:t>characterized </a:t>
            </a:r>
            <a:r>
              <a:rPr lang="en-US" sz="2800" dirty="0"/>
              <a:t>by </a:t>
            </a:r>
            <a:r>
              <a:rPr lang="en-US" sz="2800" dirty="0" smtClean="0"/>
              <a:t>repetitive </a:t>
            </a:r>
            <a:r>
              <a:rPr lang="en-US" sz="2800" dirty="0"/>
              <a:t>collapse of the upper airways during sleep or if there is </a:t>
            </a:r>
            <a:r>
              <a:rPr lang="en-US" sz="2800" dirty="0" smtClean="0"/>
              <a:t>evidence </a:t>
            </a:r>
            <a:r>
              <a:rPr lang="en-US" sz="2800" dirty="0"/>
              <a:t>on </a:t>
            </a:r>
            <a:r>
              <a:rPr lang="en-US" sz="2800" dirty="0" err="1"/>
              <a:t>polysomnography</a:t>
            </a:r>
            <a:r>
              <a:rPr lang="en-US" sz="2800" dirty="0"/>
              <a:t> of multiple sleep apnea </a:t>
            </a:r>
            <a:r>
              <a:rPr lang="en-US" sz="2800" dirty="0" smtClean="0"/>
              <a:t>or </a:t>
            </a:r>
            <a:endParaRPr lang="ar-JO" sz="2800" dirty="0" smtClean="0"/>
          </a:p>
          <a:p>
            <a:pPr algn="l"/>
            <a:r>
              <a:rPr lang="en-US" sz="2800" dirty="0" smtClean="0"/>
              <a:t>hypopnea </a:t>
            </a:r>
            <a:r>
              <a:rPr lang="en-US" sz="2800" dirty="0"/>
              <a:t>per </a:t>
            </a:r>
            <a:r>
              <a:rPr lang="en-US" sz="2800" dirty="0" smtClean="0"/>
              <a:t>hour of sleep </a:t>
            </a:r>
            <a:endParaRPr lang="en-US" sz="2800" dirty="0"/>
          </a:p>
          <a:p>
            <a:pPr algn="l"/>
            <a:r>
              <a:rPr lang="en-US" sz="2800" dirty="0" smtClean="0"/>
              <a:t>Features :</a:t>
            </a:r>
          </a:p>
          <a:p>
            <a:pPr algn="l"/>
            <a:r>
              <a:rPr lang="en-US" sz="2800" dirty="0" smtClean="0"/>
              <a:t>- Excessive </a:t>
            </a:r>
            <a:r>
              <a:rPr lang="en-US" sz="2800" dirty="0"/>
              <a:t>day time sleepiness.</a:t>
            </a:r>
          </a:p>
          <a:p>
            <a:pPr marL="457200" indent="-457200" algn="l">
              <a:buFontTx/>
              <a:buChar char="-"/>
            </a:pPr>
            <a:r>
              <a:rPr lang="en-US" sz="2800" dirty="0" smtClean="0"/>
              <a:t>Apneic episodes </a:t>
            </a:r>
          </a:p>
          <a:p>
            <a:pPr marL="457200" indent="-457200" algn="l">
              <a:buFontTx/>
              <a:buChar char="-"/>
            </a:pPr>
            <a:r>
              <a:rPr lang="en-US" sz="2800" dirty="0" smtClean="0"/>
              <a:t>(cessation </a:t>
            </a:r>
            <a:r>
              <a:rPr lang="en-US" sz="2800" dirty="0"/>
              <a:t>of breathing) </a:t>
            </a:r>
            <a:r>
              <a:rPr lang="en-US" sz="2800" dirty="0" smtClean="0"/>
              <a:t>or</a:t>
            </a:r>
          </a:p>
          <a:p>
            <a:pPr marL="457200" indent="-457200" algn="l">
              <a:buFontTx/>
              <a:buChar char="-"/>
            </a:pPr>
            <a:r>
              <a:rPr lang="en-US" sz="2800" dirty="0" smtClean="0"/>
              <a:t> </a:t>
            </a:r>
            <a:r>
              <a:rPr lang="en-US" sz="2800" dirty="0" err="1" smtClean="0"/>
              <a:t>hypopneic</a:t>
            </a:r>
            <a:r>
              <a:rPr lang="en-US" sz="2800" dirty="0" smtClean="0"/>
              <a:t> episodes of decreased airflow (&gt;15 per hour ).</a:t>
            </a:r>
            <a:endParaRPr lang="en-US" sz="2800" dirty="0"/>
          </a:p>
          <a:p>
            <a:pPr algn="l"/>
            <a:r>
              <a:rPr lang="en-US" sz="2800" dirty="0" smtClean="0"/>
              <a:t>- Sleep </a:t>
            </a:r>
            <a:r>
              <a:rPr lang="en-US" sz="2800" dirty="0"/>
              <a:t>fragmentation</a:t>
            </a:r>
            <a:r>
              <a:rPr lang="en-US" sz="2800" dirty="0" smtClean="0"/>
              <a:t>.</a:t>
            </a:r>
            <a:endParaRPr lang="en-US" sz="2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636911"/>
            <a:ext cx="3113977" cy="23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26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820472" cy="6237312"/>
          </a:xfrm>
        </p:spPr>
        <p:txBody>
          <a:bodyPr>
            <a:normAutofit fontScale="92500" lnSpcReduction="20000"/>
          </a:bodyPr>
          <a:lstStyle/>
          <a:p>
            <a:pPr marL="0" indent="0" algn="l">
              <a:buNone/>
            </a:pPr>
            <a:r>
              <a:rPr lang="en-US" sz="2400" dirty="0" smtClean="0"/>
              <a:t>Snoring.</a:t>
            </a:r>
            <a:endParaRPr lang="en-US" sz="2400" dirty="0"/>
          </a:p>
          <a:p>
            <a:pPr marL="0" indent="0" algn="l">
              <a:buNone/>
            </a:pPr>
            <a:r>
              <a:rPr lang="en-US" sz="2400" dirty="0"/>
              <a:t>Frequent awaking </a:t>
            </a:r>
            <a:r>
              <a:rPr lang="en-US" sz="2400" dirty="0" smtClean="0"/>
              <a:t>due to gasping </a:t>
            </a:r>
            <a:r>
              <a:rPr lang="en-US" sz="2400" dirty="0"/>
              <a:t>or choking.</a:t>
            </a:r>
          </a:p>
          <a:p>
            <a:pPr marL="0" indent="0" algn="l">
              <a:buNone/>
            </a:pPr>
            <a:r>
              <a:rPr lang="en-US" sz="2400" dirty="0"/>
              <a:t>Non-refreshing sleep </a:t>
            </a:r>
            <a:r>
              <a:rPr lang="en-US" sz="2400" dirty="0" smtClean="0"/>
              <a:t>or fatigue</a:t>
            </a:r>
            <a:r>
              <a:rPr lang="en-US" sz="2400" dirty="0"/>
              <a:t>.</a:t>
            </a:r>
          </a:p>
          <a:p>
            <a:pPr marL="0" indent="0" algn="l">
              <a:buNone/>
            </a:pPr>
            <a:r>
              <a:rPr lang="en-US" sz="2400" dirty="0"/>
              <a:t>Morning headache.</a:t>
            </a:r>
          </a:p>
          <a:p>
            <a:pPr marL="0" indent="0" algn="l">
              <a:buNone/>
            </a:pPr>
            <a:r>
              <a:rPr lang="en-US" sz="2400" dirty="0"/>
              <a:t>Hypertension </a:t>
            </a:r>
            <a:endParaRPr lang="en-US" sz="2400" dirty="0" smtClean="0"/>
          </a:p>
          <a:p>
            <a:pPr marL="0" indent="0" algn="l">
              <a:buNone/>
            </a:pPr>
            <a:r>
              <a:rPr lang="en-US" sz="3600" b="1" dirty="0">
                <a:solidFill>
                  <a:srgbClr val="FF0000"/>
                </a:solidFill>
              </a:rPr>
              <a:t>Risk factors :</a:t>
            </a:r>
          </a:p>
          <a:p>
            <a:pPr marL="0" indent="0" algn="l">
              <a:buNone/>
            </a:pPr>
            <a:r>
              <a:rPr lang="en-US" sz="2000" dirty="0"/>
              <a:t>Obesity .</a:t>
            </a:r>
          </a:p>
          <a:p>
            <a:pPr marL="0" indent="0" algn="l">
              <a:buNone/>
            </a:pPr>
            <a:r>
              <a:rPr lang="en-US" sz="2000" dirty="0"/>
              <a:t>Increased nick circumference.</a:t>
            </a:r>
          </a:p>
          <a:p>
            <a:pPr marL="0" indent="0" algn="l">
              <a:buNone/>
            </a:pPr>
            <a:r>
              <a:rPr lang="en-US" sz="2000" dirty="0" smtClean="0"/>
              <a:t>Narrowing </a:t>
            </a:r>
            <a:r>
              <a:rPr lang="en-US" sz="2000" dirty="0"/>
              <a:t>of the </a:t>
            </a:r>
            <a:r>
              <a:rPr lang="en-US" sz="2000" dirty="0" smtClean="0"/>
              <a:t>airways</a:t>
            </a:r>
          </a:p>
          <a:p>
            <a:pPr marL="0" indent="0" algn="l">
              <a:buNone/>
            </a:pPr>
            <a:r>
              <a:rPr lang="en-US" sz="3600" b="1" dirty="0">
                <a:solidFill>
                  <a:srgbClr val="FF0000"/>
                </a:solidFill>
              </a:rPr>
              <a:t>Prevalence</a:t>
            </a:r>
            <a:r>
              <a:rPr lang="en-US" sz="3600" b="1" dirty="0"/>
              <a:t>:</a:t>
            </a:r>
          </a:p>
          <a:p>
            <a:pPr marL="0" indent="0" algn="l">
              <a:buNone/>
            </a:pPr>
            <a:r>
              <a:rPr lang="en-US" sz="2600" dirty="0"/>
              <a:t>Most common in middle-aged men and women.</a:t>
            </a:r>
          </a:p>
          <a:p>
            <a:pPr marL="0" indent="0" algn="l">
              <a:buNone/>
            </a:pPr>
            <a:r>
              <a:rPr lang="en-US" sz="2600" dirty="0"/>
              <a:t> Male to female ratio ranges from 2:1 to 4:1.</a:t>
            </a:r>
          </a:p>
          <a:p>
            <a:pPr marL="0" indent="0" algn="l">
              <a:buNone/>
            </a:pPr>
            <a:r>
              <a:rPr lang="en-US" sz="2600" dirty="0" smtClean="0"/>
              <a:t>Children 1-2% , middle aged adults 2-15% , older adults &gt; 20%</a:t>
            </a:r>
            <a:endParaRPr lang="en-US" sz="2600" dirty="0"/>
          </a:p>
          <a:p>
            <a:pPr marL="0" indent="0" algn="l">
              <a:buNone/>
            </a:pPr>
            <a:r>
              <a:rPr lang="en-US" dirty="0" smtClean="0"/>
              <a:t> </a:t>
            </a:r>
            <a:endParaRPr lang="en-US" dirty="0"/>
          </a:p>
          <a:p>
            <a:pPr marL="0" indent="0" algn="l">
              <a:buNone/>
            </a:pPr>
            <a:endParaRPr lang="ar-JO"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980" y="990600"/>
            <a:ext cx="3424020" cy="19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735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0"/>
            <a:ext cx="8229600" cy="6669360"/>
          </a:xfrm>
        </p:spPr>
        <p:txBody>
          <a:bodyPr>
            <a:normAutofit/>
          </a:bodyPr>
          <a:lstStyle/>
          <a:p>
            <a:pPr marL="0" indent="0" algn="l">
              <a:buNone/>
            </a:pPr>
            <a:r>
              <a:rPr lang="en-US" sz="3200" b="1" dirty="0">
                <a:solidFill>
                  <a:srgbClr val="FF0000"/>
                </a:solidFill>
              </a:rPr>
              <a:t>Treatment</a:t>
            </a:r>
            <a:r>
              <a:rPr lang="en-US" dirty="0" smtClean="0"/>
              <a:t>:</a:t>
            </a:r>
            <a:endParaRPr lang="en-US" dirty="0"/>
          </a:p>
          <a:p>
            <a:pPr marL="0" indent="0" algn="l">
              <a:buNone/>
            </a:pPr>
            <a:r>
              <a:rPr lang="en-US" sz="2400" dirty="0"/>
              <a:t>Positive airway pressure: continuous (CPAP) </a:t>
            </a:r>
            <a:endParaRPr lang="en-US" sz="2400" dirty="0" smtClean="0"/>
          </a:p>
          <a:p>
            <a:pPr marL="0" indent="0" algn="l">
              <a:buNone/>
            </a:pPr>
            <a:r>
              <a:rPr lang="en-US" sz="2400" dirty="0" smtClean="0"/>
              <a:t>Behavioral </a:t>
            </a:r>
            <a:r>
              <a:rPr lang="en-US" sz="2400" dirty="0"/>
              <a:t>strategies such as weight loss and exercise</a:t>
            </a:r>
            <a:r>
              <a:rPr lang="en-US" sz="2400" dirty="0" smtClean="0"/>
              <a:t>.</a:t>
            </a:r>
            <a:endParaRPr lang="en-US" sz="2400" dirty="0"/>
          </a:p>
          <a:p>
            <a:pPr marL="0" indent="0" algn="l">
              <a:buNone/>
            </a:pPr>
            <a:r>
              <a:rPr lang="en-US" sz="2400" dirty="0" smtClean="0"/>
              <a:t>Surgery.</a:t>
            </a:r>
          </a:p>
          <a:p>
            <a:pPr marL="0" indent="0" algn="l">
              <a:buNone/>
            </a:pPr>
            <a:r>
              <a:rPr lang="en-US" sz="5700" dirty="0" smtClean="0">
                <a:solidFill>
                  <a:srgbClr val="FF0000"/>
                </a:solidFill>
              </a:rPr>
              <a:t>Central sleep apnea</a:t>
            </a:r>
          </a:p>
          <a:p>
            <a:pPr marL="0" indent="0" algn="l">
              <a:buNone/>
            </a:pPr>
            <a:r>
              <a:rPr lang="en-US" sz="2000" dirty="0" smtClean="0"/>
              <a:t>five </a:t>
            </a:r>
            <a:r>
              <a:rPr lang="en-US" sz="2000" dirty="0"/>
              <a:t>or more central apneas per hour of sleep. </a:t>
            </a:r>
            <a:endParaRPr lang="en-US" sz="2000" dirty="0" smtClean="0"/>
          </a:p>
          <a:p>
            <a:pPr marL="0" indent="0" algn="l">
              <a:buNone/>
            </a:pPr>
            <a:r>
              <a:rPr lang="en-US" sz="2000" dirty="0" smtClean="0"/>
              <a:t>It </a:t>
            </a:r>
            <a:r>
              <a:rPr lang="en-US" sz="2000" dirty="0"/>
              <a:t>can be idiopathic, </a:t>
            </a:r>
            <a:r>
              <a:rPr lang="en-US" sz="2000" dirty="0" smtClean="0"/>
              <a:t>or due </a:t>
            </a:r>
            <a:r>
              <a:rPr lang="en-US" sz="2000" dirty="0"/>
              <a:t>to heart failure, stroke, or renal </a:t>
            </a:r>
            <a:r>
              <a:rPr lang="en-US" sz="2000" dirty="0" smtClean="0"/>
              <a:t>failure, </a:t>
            </a:r>
            <a:r>
              <a:rPr lang="en-US" sz="2000" dirty="0"/>
              <a:t>or due to opioid use. It is associated with insomnia and daytime sleepiness </a:t>
            </a:r>
            <a:endParaRPr lang="en-US" sz="2000" dirty="0" smtClean="0"/>
          </a:p>
          <a:p>
            <a:pPr marL="0" indent="0" algn="l">
              <a:buNone/>
            </a:pPr>
            <a:r>
              <a:rPr lang="en-US" sz="2000" dirty="0" smtClean="0"/>
              <a:t>30</a:t>
            </a:r>
            <a:r>
              <a:rPr lang="en-US" sz="2000" dirty="0"/>
              <a:t>% of chronic opioid users have central sleep apnea. </a:t>
            </a:r>
            <a:endParaRPr lang="en-US" sz="2000" dirty="0" smtClean="0"/>
          </a:p>
          <a:p>
            <a:pPr marL="0" indent="0" algn="l">
              <a:buNone/>
            </a:pPr>
            <a:r>
              <a:rPr lang="en-US" sz="2000" dirty="0" smtClean="0"/>
              <a:t>. </a:t>
            </a:r>
            <a:r>
              <a:rPr lang="en-US" sz="2000" dirty="0"/>
              <a:t>Higher frequency in men than </a:t>
            </a:r>
            <a:r>
              <a:rPr lang="en-US" sz="2000" dirty="0" smtClean="0"/>
              <a:t>women</a:t>
            </a:r>
          </a:p>
          <a:p>
            <a:pPr marL="0" indent="0" algn="l">
              <a:buNone/>
            </a:pPr>
            <a:r>
              <a:rPr lang="en-US" dirty="0" smtClean="0"/>
              <a:t> </a:t>
            </a:r>
            <a:r>
              <a:rPr lang="en-US" sz="3200" b="1" dirty="0">
                <a:solidFill>
                  <a:srgbClr val="FF0000"/>
                </a:solidFill>
              </a:rPr>
              <a:t>Treatment</a:t>
            </a:r>
            <a:r>
              <a:rPr lang="en-US" sz="3200" b="1" dirty="0"/>
              <a:t> . </a:t>
            </a:r>
            <a:endParaRPr lang="en-US" sz="3200" b="1" dirty="0" smtClean="0"/>
          </a:p>
          <a:p>
            <a:pPr marL="0" indent="0" algn="l">
              <a:buNone/>
            </a:pPr>
            <a:r>
              <a:rPr lang="en-US" sz="2000" dirty="0" smtClean="0"/>
              <a:t>Treat </a:t>
            </a:r>
            <a:r>
              <a:rPr lang="en-US" sz="2000" dirty="0"/>
              <a:t>the underlying condition - CPAP/BIPAP • Supplemental O, • Medications (</a:t>
            </a:r>
            <a:r>
              <a:rPr lang="en-US" sz="2000" dirty="0" err="1"/>
              <a:t>eg</a:t>
            </a:r>
            <a:r>
              <a:rPr lang="en-US" sz="2000" dirty="0"/>
              <a:t>. Acetazolamide </a:t>
            </a:r>
            <a:r>
              <a:rPr lang="en-US" sz="2000" dirty="0" smtClean="0"/>
              <a:t>). </a:t>
            </a:r>
            <a:r>
              <a:rPr lang="en-US" sz="2000" dirty="0" err="1"/>
              <a:t>Theophyllin</a:t>
            </a:r>
            <a:endParaRPr lang="en-US" sz="2000" dirty="0"/>
          </a:p>
          <a:p>
            <a:pPr marL="0" indent="0" algn="l">
              <a:buNone/>
            </a:pPr>
            <a:endParaRPr lang="ar-JO" dirty="0"/>
          </a:p>
        </p:txBody>
      </p:sp>
    </p:spTree>
    <p:extLst>
      <p:ext uri="{BB962C8B-B14F-4D97-AF65-F5344CB8AC3E}">
        <p14:creationId xmlns:p14="http://schemas.microsoft.com/office/powerpoint/2010/main" val="322882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67677"/>
            <a:ext cx="6512511" cy="441923"/>
          </a:xfrm>
        </p:spPr>
        <p:txBody>
          <a:bodyPr>
            <a:normAutofit fontScale="90000"/>
          </a:bodyPr>
          <a:lstStyle/>
          <a:p>
            <a:pPr algn="l"/>
            <a:r>
              <a:rPr lang="en-US" sz="4400" b="1" dirty="0" smtClean="0"/>
              <a:t>Narcolepsy</a:t>
            </a:r>
            <a:endParaRPr lang="ar-JO" sz="4400" b="1" dirty="0"/>
          </a:p>
        </p:txBody>
      </p:sp>
      <p:sp>
        <p:nvSpPr>
          <p:cNvPr id="3" name="عنصر نائب للمحتوى 2"/>
          <p:cNvSpPr>
            <a:spLocks noGrp="1"/>
          </p:cNvSpPr>
          <p:nvPr>
            <p:ph idx="1"/>
          </p:nvPr>
        </p:nvSpPr>
        <p:spPr>
          <a:xfrm>
            <a:off x="283029" y="1511991"/>
            <a:ext cx="8229600" cy="5328592"/>
          </a:xfrm>
        </p:spPr>
        <p:txBody>
          <a:bodyPr>
            <a:normAutofit lnSpcReduction="10000"/>
          </a:bodyPr>
          <a:lstStyle/>
          <a:p>
            <a:pPr marL="0" indent="0" algn="l">
              <a:buNone/>
            </a:pPr>
            <a:r>
              <a:rPr lang="en-US" dirty="0"/>
              <a:t>Its excessive sleepiness in daytime and  </a:t>
            </a:r>
            <a:endParaRPr lang="en-US" dirty="0" smtClean="0"/>
          </a:p>
          <a:p>
            <a:pPr marL="0" indent="0" algn="l">
              <a:buNone/>
            </a:pPr>
            <a:r>
              <a:rPr lang="en-US" dirty="0" smtClean="0"/>
              <a:t>in </a:t>
            </a:r>
            <a:r>
              <a:rPr lang="en-US" dirty="0"/>
              <a:t>inappropriate places or time</a:t>
            </a:r>
            <a:r>
              <a:rPr lang="en-US" dirty="0" smtClean="0"/>
              <a:t>.</a:t>
            </a:r>
          </a:p>
          <a:p>
            <a:pPr marL="0" indent="0" algn="l">
              <a:buNone/>
            </a:pPr>
            <a:r>
              <a:rPr lang="en-US" dirty="0">
                <a:solidFill>
                  <a:srgbClr val="FF0000"/>
                </a:solidFill>
              </a:rPr>
              <a:t>DSM-5 </a:t>
            </a:r>
            <a:r>
              <a:rPr lang="en-US" dirty="0" smtClean="0">
                <a:solidFill>
                  <a:srgbClr val="FF0000"/>
                </a:solidFill>
              </a:rPr>
              <a:t>criteria</a:t>
            </a:r>
          </a:p>
          <a:p>
            <a:pPr marL="0" indent="0" algn="l">
              <a:buNone/>
            </a:pPr>
            <a:r>
              <a:rPr lang="en-US" dirty="0" smtClean="0"/>
              <a:t> </a:t>
            </a:r>
            <a:r>
              <a:rPr lang="en-US" sz="2400" dirty="0"/>
              <a:t>• Recurrent episodes of need to sleep, lapsing into sleep, or napping during the day, occurring at least 3 times per week for at least 3 months associated with at least one of the following: </a:t>
            </a:r>
            <a:endParaRPr lang="en-US" sz="2400" dirty="0" smtClean="0"/>
          </a:p>
          <a:p>
            <a:pPr marL="0" indent="0" algn="l">
              <a:buNone/>
            </a:pPr>
            <a:r>
              <a:rPr lang="en-US" sz="2400" dirty="0" smtClean="0"/>
              <a:t>• </a:t>
            </a:r>
            <a:r>
              <a:rPr lang="en-US" sz="2400" dirty="0"/>
              <a:t>Cataplexy (brief episodes of sudden bilateral loss of muscle tone, most often associated with intense emotion) </a:t>
            </a:r>
            <a:r>
              <a:rPr lang="en-US" sz="2400" dirty="0" smtClean="0"/>
              <a:t>.</a:t>
            </a:r>
          </a:p>
          <a:p>
            <a:pPr marL="0" indent="0" algn="l">
              <a:buNone/>
            </a:pPr>
            <a:r>
              <a:rPr lang="en-US" sz="2400" dirty="0" smtClean="0"/>
              <a:t> </a:t>
            </a:r>
            <a:r>
              <a:rPr lang="en-US" sz="2400" dirty="0" err="1"/>
              <a:t>Hypocretin</a:t>
            </a:r>
            <a:r>
              <a:rPr lang="en-US" sz="2400" dirty="0"/>
              <a:t> deficiency in the </a:t>
            </a:r>
            <a:r>
              <a:rPr lang="en-US" sz="2400" dirty="0" smtClean="0"/>
              <a:t>CSF</a:t>
            </a:r>
          </a:p>
          <a:p>
            <a:pPr marL="0" indent="0" algn="l">
              <a:buNone/>
            </a:pPr>
            <a:r>
              <a:rPr lang="en-US" sz="2400" dirty="0" smtClean="0"/>
              <a:t> </a:t>
            </a:r>
            <a:r>
              <a:rPr lang="en-US" sz="2400" dirty="0"/>
              <a:t>Reduced REM sleep latency on </a:t>
            </a:r>
            <a:r>
              <a:rPr lang="en-US" sz="2400" dirty="0" err="1" smtClean="0"/>
              <a:t>polysomnography</a:t>
            </a:r>
            <a:endParaRPr lang="en-US" sz="2400" dirty="0" smtClean="0"/>
          </a:p>
          <a:p>
            <a:pPr marL="0" indent="0" algn="l">
              <a:buNone/>
            </a:pPr>
            <a:r>
              <a:rPr lang="en-US" sz="2400" dirty="0" smtClean="0"/>
              <a:t> </a:t>
            </a:r>
            <a:r>
              <a:rPr lang="en-US" sz="2400" dirty="0"/>
              <a:t>- Hallucinations and/or sleep paralysis at the beginning or end of sleep </a:t>
            </a:r>
            <a:r>
              <a:rPr lang="en-US" sz="2400" dirty="0" smtClean="0"/>
              <a:t>episodes </a:t>
            </a:r>
            <a:r>
              <a:rPr lang="en-US" sz="2400" dirty="0"/>
              <a:t>are common (but not necessary for diagnosis in the </a:t>
            </a:r>
            <a:r>
              <a:rPr lang="en-US" sz="2400" dirty="0" smtClean="0"/>
              <a:t>DSM-5</a:t>
            </a:r>
            <a:r>
              <a:rPr lang="en-US" sz="2400" dirty="0"/>
              <a:t>)</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ar-JO"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67677"/>
            <a:ext cx="3057794" cy="183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0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a:p>
        </p:txBody>
      </p:sp>
      <p:pic>
        <p:nvPicPr>
          <p:cNvPr id="1028" name="Picture 4" descr="The Stages of Sleep: What Happens During 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48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264696"/>
          </a:xfrm>
        </p:spPr>
        <p:txBody>
          <a:bodyPr>
            <a:normAutofit/>
          </a:bodyPr>
          <a:lstStyle/>
          <a:p>
            <a:pPr marL="0" indent="0" algn="l">
              <a:buNone/>
            </a:pPr>
            <a:r>
              <a:rPr lang="en-US" sz="2400" dirty="0">
                <a:solidFill>
                  <a:srgbClr val="FF0000"/>
                </a:solidFill>
              </a:rPr>
              <a:t>Epidemiology/Prevalence</a:t>
            </a:r>
            <a:r>
              <a:rPr lang="en-US" sz="2000" dirty="0"/>
              <a:t> </a:t>
            </a:r>
            <a:endParaRPr lang="en-US" sz="2000" dirty="0" smtClean="0"/>
          </a:p>
          <a:p>
            <a:pPr algn="l">
              <a:buFontTx/>
              <a:buChar char="-"/>
            </a:pPr>
            <a:r>
              <a:rPr lang="en-US" sz="2000" dirty="0" smtClean="0"/>
              <a:t>Narcolepsy </a:t>
            </a:r>
            <a:r>
              <a:rPr lang="en-US" sz="2000" dirty="0"/>
              <a:t>with cataplexy occurs in 0.02-0.04% worldwide. Slightly more common in males than females</a:t>
            </a:r>
            <a:r>
              <a:rPr lang="en-US" sz="2000" dirty="0" smtClean="0"/>
              <a:t>.</a:t>
            </a:r>
          </a:p>
          <a:p>
            <a:pPr algn="l">
              <a:buFontTx/>
              <a:buChar char="-"/>
            </a:pPr>
            <a:r>
              <a:rPr lang="en-US" sz="2400" dirty="0" smtClean="0">
                <a:solidFill>
                  <a:srgbClr val="FF0000"/>
                </a:solidFill>
              </a:rPr>
              <a:t>Pathophysiology</a:t>
            </a:r>
            <a:r>
              <a:rPr lang="en-US" sz="2400" dirty="0" smtClean="0"/>
              <a:t> </a:t>
            </a:r>
          </a:p>
          <a:p>
            <a:pPr algn="l">
              <a:buFontTx/>
              <a:buChar char="-"/>
            </a:pPr>
            <a:r>
              <a:rPr lang="en-US" sz="2000" dirty="0" smtClean="0"/>
              <a:t>Linked </a:t>
            </a:r>
            <a:r>
              <a:rPr lang="en-US" sz="2000" dirty="0"/>
              <a:t>to a loss of hypothalamic neurons that produce </a:t>
            </a:r>
            <a:r>
              <a:rPr lang="en-US" sz="2000" dirty="0" err="1" smtClean="0"/>
              <a:t>hypocretin</a:t>
            </a:r>
            <a:r>
              <a:rPr lang="en-US" sz="2000" dirty="0" smtClean="0"/>
              <a:t> ,  </a:t>
            </a:r>
            <a:r>
              <a:rPr lang="en-US" sz="2000" dirty="0"/>
              <a:t>May have autoimmune component </a:t>
            </a:r>
            <a:endParaRPr lang="en-US" sz="2000" dirty="0" smtClean="0"/>
          </a:p>
          <a:p>
            <a:pPr algn="l">
              <a:buFontTx/>
              <a:buChar char="-"/>
            </a:pPr>
            <a:r>
              <a:rPr lang="en-US" sz="2800" dirty="0" smtClean="0">
                <a:solidFill>
                  <a:srgbClr val="FF0000"/>
                </a:solidFill>
              </a:rPr>
              <a:t>Treatment</a:t>
            </a:r>
            <a:r>
              <a:rPr lang="en-US" sz="2800" dirty="0" smtClean="0"/>
              <a:t> </a:t>
            </a:r>
            <a:r>
              <a:rPr lang="en-US" sz="2000" dirty="0" smtClean="0"/>
              <a:t>– </a:t>
            </a:r>
          </a:p>
          <a:p>
            <a:pPr algn="l">
              <a:buFontTx/>
              <a:buChar char="-"/>
            </a:pPr>
            <a:r>
              <a:rPr lang="en-US" sz="2000" dirty="0" smtClean="0"/>
              <a:t>- </a:t>
            </a:r>
            <a:r>
              <a:rPr lang="en-US" sz="2000" dirty="0"/>
              <a:t>Scheduled daytime naps </a:t>
            </a:r>
            <a:endParaRPr lang="en-US" sz="2000" dirty="0" smtClean="0"/>
          </a:p>
          <a:p>
            <a:pPr algn="l">
              <a:buFontTx/>
              <a:buChar char="-"/>
            </a:pPr>
            <a:r>
              <a:rPr lang="en-US" sz="2000" dirty="0" smtClean="0"/>
              <a:t>- </a:t>
            </a:r>
            <a:r>
              <a:rPr lang="en-US" sz="2000" dirty="0"/>
              <a:t>Avoidance of shift work </a:t>
            </a:r>
            <a:endParaRPr lang="en-US" sz="2000" dirty="0" smtClean="0"/>
          </a:p>
          <a:p>
            <a:pPr algn="l">
              <a:buFontTx/>
              <a:buChar char="-"/>
            </a:pPr>
            <a:r>
              <a:rPr lang="en-US" sz="2000" dirty="0" smtClean="0"/>
              <a:t>• </a:t>
            </a:r>
            <a:r>
              <a:rPr lang="en-US" sz="2000" dirty="0"/>
              <a:t>For excessive daytime sleepiness: Amphetamines </a:t>
            </a:r>
            <a:r>
              <a:rPr lang="en-US" sz="2000" dirty="0" smtClean="0"/>
              <a:t>\- </a:t>
            </a:r>
            <a:r>
              <a:rPr lang="en-US" sz="2000" dirty="0"/>
              <a:t>Non-amphetamines such as methylphenidate, </a:t>
            </a:r>
            <a:r>
              <a:rPr lang="en-US" sz="2000" dirty="0" err="1"/>
              <a:t>modafinil</a:t>
            </a:r>
            <a:r>
              <a:rPr lang="en-US" sz="2000" dirty="0"/>
              <a:t>, and sodium </a:t>
            </a:r>
            <a:r>
              <a:rPr lang="en-US" sz="2000" dirty="0" err="1"/>
              <a:t>oxybate</a:t>
            </a:r>
            <a:r>
              <a:rPr lang="en-US" sz="2000" dirty="0"/>
              <a:t> </a:t>
            </a:r>
            <a:endParaRPr lang="en-US" sz="2000" dirty="0" smtClean="0"/>
          </a:p>
          <a:p>
            <a:pPr algn="l">
              <a:buFontTx/>
              <a:buChar char="-"/>
            </a:pPr>
            <a:r>
              <a:rPr lang="en-US" sz="2000" dirty="0" smtClean="0"/>
              <a:t>For </a:t>
            </a:r>
            <a:r>
              <a:rPr lang="en-US" sz="2000" dirty="0"/>
              <a:t>cataplexy: Sodium </a:t>
            </a:r>
            <a:r>
              <a:rPr lang="en-US" sz="2000" dirty="0" err="1"/>
              <a:t>oxybate</a:t>
            </a:r>
            <a:r>
              <a:rPr lang="en-US" sz="2000" dirty="0"/>
              <a:t> (drug of choice</a:t>
            </a:r>
            <a:r>
              <a:rPr lang="en-US" sz="2000" dirty="0" smtClean="0"/>
              <a:t>)</a:t>
            </a:r>
          </a:p>
          <a:p>
            <a:pPr marL="0" indent="0" algn="l">
              <a:buNone/>
            </a:pPr>
            <a:r>
              <a:rPr lang="en-US" sz="2000" dirty="0"/>
              <a:t>SSRIs (e.g. fluoxetine) have also been used to help reduce cataplexy. These drugs are indicated for usage in treatment as they have a tendency to help in suppressing REM.</a:t>
            </a:r>
          </a:p>
          <a:p>
            <a:pPr marL="0" indent="0" algn="l">
              <a:buNone/>
            </a:pPr>
            <a:endParaRPr lang="ar-JO" dirty="0"/>
          </a:p>
        </p:txBody>
      </p:sp>
    </p:spTree>
    <p:extLst>
      <p:ext uri="{BB962C8B-B14F-4D97-AF65-F5344CB8AC3E}">
        <p14:creationId xmlns:p14="http://schemas.microsoft.com/office/powerpoint/2010/main" val="2264202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304800"/>
            <a:ext cx="6512511" cy="1143000"/>
          </a:xfrm>
        </p:spPr>
        <p:txBody>
          <a:bodyPr>
            <a:normAutofit/>
          </a:bodyPr>
          <a:lstStyle/>
          <a:p>
            <a:pPr algn="l"/>
            <a:r>
              <a:rPr lang="en-US" dirty="0" smtClean="0">
                <a:solidFill>
                  <a:srgbClr val="FF0000"/>
                </a:solidFill>
              </a:rPr>
              <a:t>Circadian </a:t>
            </a:r>
            <a:r>
              <a:rPr lang="en-US" dirty="0">
                <a:solidFill>
                  <a:srgbClr val="FF0000"/>
                </a:solidFill>
              </a:rPr>
              <a:t>rhythm sleep wake disorders</a:t>
            </a:r>
            <a:endParaRPr lang="ar-JO" dirty="0">
              <a:solidFill>
                <a:srgbClr val="FF0000"/>
              </a:solidFill>
            </a:endParaRPr>
          </a:p>
        </p:txBody>
      </p:sp>
      <p:sp>
        <p:nvSpPr>
          <p:cNvPr id="3" name="عنصر نائب للمحتوى 2"/>
          <p:cNvSpPr>
            <a:spLocks noGrp="1"/>
          </p:cNvSpPr>
          <p:nvPr>
            <p:ph idx="1"/>
          </p:nvPr>
        </p:nvSpPr>
        <p:spPr>
          <a:xfrm>
            <a:off x="956442" y="2286000"/>
            <a:ext cx="6400800" cy="3474720"/>
          </a:xfrm>
        </p:spPr>
        <p:txBody>
          <a:bodyPr>
            <a:noAutofit/>
          </a:bodyPr>
          <a:lstStyle/>
          <a:p>
            <a:pPr marL="0" indent="0" algn="l">
              <a:buNone/>
            </a:pPr>
            <a:r>
              <a:rPr lang="en-US" sz="2400" dirty="0" smtClean="0"/>
              <a:t>-recurrent patterns of sleep </a:t>
            </a:r>
            <a:r>
              <a:rPr lang="en-US" sz="2400" dirty="0" err="1" smtClean="0"/>
              <a:t>disrup-tion</a:t>
            </a:r>
            <a:r>
              <a:rPr lang="en-US" sz="2400" dirty="0" smtClean="0"/>
              <a:t> due to an alteration of the circadian system or misalignment between the </a:t>
            </a:r>
            <a:r>
              <a:rPr lang="en-US" sz="2400" dirty="0" err="1" smtClean="0"/>
              <a:t>endegenous</a:t>
            </a:r>
            <a:r>
              <a:rPr lang="en-US" sz="2400" dirty="0" smtClean="0"/>
              <a:t> </a:t>
            </a:r>
            <a:r>
              <a:rPr lang="en-US" sz="2400" dirty="0" err="1" smtClean="0"/>
              <a:t>cireadian</a:t>
            </a:r>
            <a:r>
              <a:rPr lang="en-US" sz="2400" dirty="0" smtClean="0"/>
              <a:t> rhythm and sleep wake </a:t>
            </a:r>
            <a:r>
              <a:rPr lang="en-US" sz="2400" dirty="0" err="1" smtClean="0"/>
              <a:t>sehedule</a:t>
            </a:r>
            <a:r>
              <a:rPr lang="en-US" sz="2400" dirty="0" smtClean="0"/>
              <a:t> required by an individual's environment or schedule. sleep-wake, and shift</a:t>
            </a:r>
          </a:p>
          <a:p>
            <a:pPr marL="0" indent="0" algn="l">
              <a:buNone/>
            </a:pPr>
            <a:r>
              <a:rPr lang="en-US" sz="2400" dirty="0" smtClean="0"/>
              <a:t> </a:t>
            </a:r>
            <a:r>
              <a:rPr lang="en-US" sz="2800" dirty="0" smtClean="0">
                <a:solidFill>
                  <a:srgbClr val="FF0000"/>
                </a:solidFill>
              </a:rPr>
              <a:t>Symptoms </a:t>
            </a:r>
          </a:p>
          <a:p>
            <a:pPr marL="0" indent="0" algn="l">
              <a:buNone/>
            </a:pPr>
            <a:r>
              <a:rPr lang="en-US" sz="2400" dirty="0" smtClean="0"/>
              <a:t>-Excessive daytime sleepiness , Insomnia , - Headaches , Difficulty concentrating reaction , times and frequent performance errors , irritability, Waking up at inappropriate times</a:t>
            </a:r>
          </a:p>
          <a:p>
            <a:pPr marL="0" indent="0" algn="l">
              <a:buNone/>
            </a:pPr>
            <a:endParaRPr lang="ar-JO" sz="2400" dirty="0"/>
          </a:p>
        </p:txBody>
      </p:sp>
    </p:spTree>
    <p:extLst>
      <p:ext uri="{BB962C8B-B14F-4D97-AF65-F5344CB8AC3E}">
        <p14:creationId xmlns:p14="http://schemas.microsoft.com/office/powerpoint/2010/main" val="391481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533400"/>
            <a:ext cx="6512511" cy="685800"/>
          </a:xfrm>
        </p:spPr>
        <p:txBody>
          <a:bodyPr>
            <a:noAutofit/>
          </a:bodyPr>
          <a:lstStyle/>
          <a:p>
            <a:pPr algn="l"/>
            <a:r>
              <a:rPr lang="en-US" sz="4800" dirty="0" smtClean="0"/>
              <a:t>Types</a:t>
            </a:r>
            <a:br>
              <a:rPr lang="en-US" sz="4800" dirty="0" smtClean="0"/>
            </a:br>
            <a:endParaRPr lang="ar-JO" sz="4800" dirty="0"/>
          </a:p>
        </p:txBody>
      </p:sp>
      <p:sp>
        <p:nvSpPr>
          <p:cNvPr id="3" name="عنصر نائب للمحتوى 2"/>
          <p:cNvSpPr>
            <a:spLocks noGrp="1"/>
          </p:cNvSpPr>
          <p:nvPr>
            <p:ph idx="1"/>
          </p:nvPr>
        </p:nvSpPr>
        <p:spPr>
          <a:xfrm>
            <a:off x="533400" y="762000"/>
            <a:ext cx="8229600" cy="5832648"/>
          </a:xfrm>
        </p:spPr>
        <p:txBody>
          <a:bodyPr>
            <a:normAutofit/>
          </a:bodyPr>
          <a:lstStyle/>
          <a:p>
            <a:pPr marL="0" indent="0" algn="l">
              <a:buNone/>
            </a:pPr>
            <a:r>
              <a:rPr lang="en-US" sz="2400" dirty="0" smtClean="0">
                <a:solidFill>
                  <a:srgbClr val="FF0000"/>
                </a:solidFill>
              </a:rPr>
              <a:t>Advanced </a:t>
            </a:r>
            <a:r>
              <a:rPr lang="en-US" sz="2400" dirty="0">
                <a:solidFill>
                  <a:srgbClr val="FF0000"/>
                </a:solidFill>
              </a:rPr>
              <a:t>sleep-wake phase disorder</a:t>
            </a:r>
          </a:p>
          <a:p>
            <a:pPr marL="0" indent="0" algn="l">
              <a:buNone/>
            </a:pPr>
            <a:r>
              <a:rPr lang="en-US" dirty="0" smtClean="0"/>
              <a:t> </a:t>
            </a:r>
            <a:r>
              <a:rPr lang="en-US" sz="2000" dirty="0" smtClean="0"/>
              <a:t>the patient </a:t>
            </a:r>
            <a:r>
              <a:rPr lang="en-US" sz="2000" dirty="0"/>
              <a:t>may find it very difficult to stay awake in the early evening and wake up too early in the morning. This can interfere with </a:t>
            </a:r>
            <a:r>
              <a:rPr lang="en-US" sz="2000" dirty="0" smtClean="0"/>
              <a:t>work</a:t>
            </a:r>
            <a:r>
              <a:rPr lang="en-US" sz="2000" dirty="0"/>
              <a:t>, school, or social responsibilities</a:t>
            </a:r>
            <a:r>
              <a:rPr lang="en-US" sz="2000" dirty="0" smtClean="0"/>
              <a:t>.</a:t>
            </a:r>
          </a:p>
          <a:p>
            <a:pPr marL="0" indent="0" algn="l">
              <a:buNone/>
            </a:pPr>
            <a:r>
              <a:rPr lang="en-US" sz="2000" dirty="0" smtClean="0"/>
              <a:t>Usually occur in older age .</a:t>
            </a:r>
            <a:endParaRPr lang="en-US" sz="2000" dirty="0"/>
          </a:p>
          <a:p>
            <a:pPr marL="0" indent="0" algn="l">
              <a:buNone/>
            </a:pPr>
            <a:r>
              <a:rPr lang="en-US" sz="2400" dirty="0">
                <a:solidFill>
                  <a:srgbClr val="FF0000"/>
                </a:solidFill>
              </a:rPr>
              <a:t>Delayed sleep-wake phase disorder</a:t>
            </a:r>
          </a:p>
          <a:p>
            <a:pPr marL="0" indent="0" algn="l">
              <a:buNone/>
            </a:pPr>
            <a:r>
              <a:rPr lang="en-US" sz="2000" dirty="0"/>
              <a:t>The patient may fall asleep later than he would like and find it difficult to wake up on time in the morning which can lead to daytime tiredness or anxiety , usually </a:t>
            </a:r>
            <a:r>
              <a:rPr lang="en-US" sz="2000" dirty="0" smtClean="0"/>
              <a:t>occur with caffeine and nicotine use , irregular sleep schedule and in puberty . </a:t>
            </a:r>
            <a:endParaRPr lang="en-US" sz="2000" dirty="0"/>
          </a:p>
          <a:p>
            <a:pPr marL="0" indent="0" algn="l">
              <a:buNone/>
            </a:pPr>
            <a:endParaRPr lang="en-US" sz="2000" dirty="0"/>
          </a:p>
          <a:p>
            <a:pPr marL="0" indent="0" algn="l">
              <a:buNone/>
            </a:pPr>
            <a:endParaRPr lang="en-US" sz="2000" dirty="0"/>
          </a:p>
          <a:p>
            <a:pPr marL="0" indent="0" algn="l">
              <a:buNone/>
            </a:pPr>
            <a:endParaRPr lang="en-US" dirty="0"/>
          </a:p>
          <a:p>
            <a:pPr marL="0" indent="0" algn="l">
              <a:buNone/>
            </a:pPr>
            <a:endParaRPr lang="ar-JO" dirty="0"/>
          </a:p>
        </p:txBody>
      </p:sp>
    </p:spTree>
    <p:extLst>
      <p:ext uri="{BB962C8B-B14F-4D97-AF65-F5344CB8AC3E}">
        <p14:creationId xmlns:p14="http://schemas.microsoft.com/office/powerpoint/2010/main" val="109462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6408712"/>
          </a:xfrm>
        </p:spPr>
        <p:txBody>
          <a:bodyPr>
            <a:normAutofit/>
          </a:bodyPr>
          <a:lstStyle/>
          <a:p>
            <a:pPr marL="0" indent="0" algn="l">
              <a:buNone/>
            </a:pPr>
            <a:r>
              <a:rPr lang="en-US" sz="2400" b="1" dirty="0" smtClean="0">
                <a:solidFill>
                  <a:srgbClr val="FF0000"/>
                </a:solidFill>
              </a:rPr>
              <a:t>Shift </a:t>
            </a:r>
            <a:r>
              <a:rPr lang="en-US" sz="2400" b="1" dirty="0">
                <a:solidFill>
                  <a:srgbClr val="FF0000"/>
                </a:solidFill>
              </a:rPr>
              <a:t>work disorder</a:t>
            </a:r>
          </a:p>
          <a:p>
            <a:pPr marL="0" indent="0" algn="l">
              <a:buNone/>
            </a:pPr>
            <a:r>
              <a:rPr lang="en-US" sz="2400" dirty="0" smtClean="0"/>
              <a:t>Sleep deprivation secondary to untraditional hours of work</a:t>
            </a:r>
          </a:p>
          <a:p>
            <a:pPr marL="0" indent="0" algn="l">
              <a:buNone/>
            </a:pPr>
            <a:r>
              <a:rPr lang="en-US" sz="2400" b="1" dirty="0">
                <a:solidFill>
                  <a:srgbClr val="FF0000"/>
                </a:solidFill>
              </a:rPr>
              <a:t>Jet lag disorder</a:t>
            </a:r>
          </a:p>
          <a:p>
            <a:pPr marL="0" indent="0" algn="l">
              <a:buNone/>
            </a:pPr>
            <a:r>
              <a:rPr lang="en-US" sz="2400" dirty="0"/>
              <a:t>Sleep disturbances (insomnia, hypersomnia) </a:t>
            </a:r>
            <a:r>
              <a:rPr lang="en-US" sz="2400" dirty="0" smtClean="0"/>
              <a:t>associated </a:t>
            </a:r>
            <a:r>
              <a:rPr lang="en-US" sz="2400" dirty="0"/>
              <a:t>with travel across multiple time </a:t>
            </a:r>
            <a:r>
              <a:rPr lang="en-US" sz="2400" dirty="0" smtClean="0"/>
              <a:t>zones , usually resolve 2-3 days after travel </a:t>
            </a:r>
            <a:endParaRPr lang="en-US" sz="2400" dirty="0"/>
          </a:p>
          <a:p>
            <a:pPr marL="0" indent="0" algn="l">
              <a:buNone/>
            </a:pPr>
            <a:endParaRPr lang="en-US" dirty="0"/>
          </a:p>
          <a:p>
            <a:pPr marL="0" indent="0" algn="l">
              <a:buNone/>
            </a:pPr>
            <a:r>
              <a:rPr lang="en-US" dirty="0" smtClean="0"/>
              <a:t> </a:t>
            </a:r>
          </a:p>
          <a:p>
            <a:pPr marL="0" indent="0" algn="l">
              <a:buNone/>
            </a:pPr>
            <a:endParaRPr lang="en-US" dirty="0"/>
          </a:p>
          <a:p>
            <a:pPr marL="0" indent="0" algn="l">
              <a:buNone/>
            </a:pPr>
            <a:endParaRPr lang="en-US" dirty="0"/>
          </a:p>
          <a:p>
            <a:pPr marL="0" indent="0" algn="l">
              <a:buNone/>
            </a:pPr>
            <a:endParaRPr lang="ar-JO"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290" y="3886200"/>
            <a:ext cx="3505854" cy="233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800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a:bodyPr>
          <a:lstStyle/>
          <a:p>
            <a:pPr marL="0" indent="0" algn="l">
              <a:buNone/>
            </a:pPr>
            <a:r>
              <a:rPr lang="en-US" sz="2800" dirty="0" smtClean="0">
                <a:solidFill>
                  <a:srgbClr val="FF0000"/>
                </a:solidFill>
              </a:rPr>
              <a:t>TREATMENTS</a:t>
            </a:r>
          </a:p>
          <a:p>
            <a:pPr marL="0" indent="0" algn="l">
              <a:buNone/>
            </a:pPr>
            <a:r>
              <a:rPr lang="en-US" sz="2000" dirty="0" smtClean="0"/>
              <a:t>treatment </a:t>
            </a:r>
            <a:r>
              <a:rPr lang="en-US" sz="2000" dirty="0"/>
              <a:t>plan will depend on the type and </a:t>
            </a:r>
            <a:r>
              <a:rPr lang="en-US" sz="2000" dirty="0" smtClean="0"/>
              <a:t>severity </a:t>
            </a:r>
            <a:r>
              <a:rPr lang="en-US" sz="2000" dirty="0"/>
              <a:t>of </a:t>
            </a:r>
            <a:r>
              <a:rPr lang="en-US" sz="2000" dirty="0" smtClean="0"/>
              <a:t>the circadian </a:t>
            </a:r>
            <a:r>
              <a:rPr lang="en-US" sz="2000" dirty="0"/>
              <a:t>rhythm disorder</a:t>
            </a:r>
            <a:r>
              <a:rPr lang="en-US" sz="2000" dirty="0" smtClean="0"/>
              <a:t>.</a:t>
            </a:r>
          </a:p>
          <a:p>
            <a:pPr marL="0" indent="0" algn="l">
              <a:buNone/>
            </a:pPr>
            <a:r>
              <a:rPr lang="en-US" sz="2000" dirty="0"/>
              <a:t>The most common treatments are healthy </a:t>
            </a:r>
            <a:r>
              <a:rPr lang="ar-JO" sz="2000" dirty="0" smtClean="0"/>
              <a:t> </a:t>
            </a:r>
            <a:r>
              <a:rPr lang="en-US" sz="2000" dirty="0" smtClean="0"/>
              <a:t>lifestyle changes and to avoid risk factors </a:t>
            </a:r>
          </a:p>
          <a:p>
            <a:pPr marL="0" indent="0" algn="l">
              <a:buNone/>
            </a:pPr>
            <a:r>
              <a:rPr lang="en-US" sz="2000" dirty="0" smtClean="0"/>
              <a:t>Timed </a:t>
            </a:r>
            <a:r>
              <a:rPr lang="en-US" sz="2000" dirty="0"/>
              <a:t>bright light phototherapy during early morning </a:t>
            </a:r>
            <a:endParaRPr lang="en-US" sz="2000" dirty="0" smtClean="0"/>
          </a:p>
          <a:p>
            <a:pPr algn="l">
              <a:buFontTx/>
              <a:buChar char="-"/>
            </a:pPr>
            <a:r>
              <a:rPr lang="en-US" sz="2000" dirty="0" smtClean="0"/>
              <a:t>Administration </a:t>
            </a:r>
            <a:r>
              <a:rPr lang="en-US" sz="2000" dirty="0"/>
              <a:t>of melatonin in the evening </a:t>
            </a:r>
            <a:endParaRPr lang="en-US" sz="2000" dirty="0" smtClean="0"/>
          </a:p>
          <a:p>
            <a:pPr marL="0" indent="0" algn="l">
              <a:buNone/>
            </a:pPr>
            <a:r>
              <a:rPr lang="en-US" sz="2000" dirty="0" err="1" smtClean="0"/>
              <a:t>Modafinil</a:t>
            </a:r>
            <a:r>
              <a:rPr lang="en-US" sz="2000" dirty="0" smtClean="0"/>
              <a:t> </a:t>
            </a:r>
            <a:r>
              <a:rPr lang="en-US" sz="2000" dirty="0"/>
              <a:t>may be helpful for patients with </a:t>
            </a:r>
            <a:r>
              <a:rPr lang="en-US" sz="2000" dirty="0" smtClean="0"/>
              <a:t>severe SWD</a:t>
            </a:r>
          </a:p>
          <a:p>
            <a:pPr marL="0" indent="0" algn="l">
              <a:buNone/>
            </a:pPr>
            <a:r>
              <a:rPr lang="en-US" sz="2000" dirty="0"/>
              <a:t>Hypnotic </a:t>
            </a:r>
            <a:r>
              <a:rPr lang="en-US" sz="2000" dirty="0" smtClean="0"/>
              <a:t>: short </a:t>
            </a:r>
            <a:r>
              <a:rPr lang="en-US" sz="2000" dirty="0"/>
              <a:t>acting </a:t>
            </a:r>
            <a:r>
              <a:rPr lang="en-US" sz="2000" dirty="0" smtClean="0"/>
              <a:t>benzodiazepine</a:t>
            </a:r>
          </a:p>
          <a:p>
            <a:pPr marL="0" indent="0" algn="l">
              <a:buNone/>
            </a:pPr>
            <a:endParaRPr lang="en-US" dirty="0"/>
          </a:p>
          <a:p>
            <a:pPr marL="0" indent="0" algn="l">
              <a:buNone/>
            </a:pPr>
            <a:endParaRPr lang="ar-JO" dirty="0"/>
          </a:p>
        </p:txBody>
      </p:sp>
    </p:spTree>
    <p:extLst>
      <p:ext uri="{BB962C8B-B14F-4D97-AF65-F5344CB8AC3E}">
        <p14:creationId xmlns:p14="http://schemas.microsoft.com/office/powerpoint/2010/main" val="3249537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0"/>
            <a:ext cx="6512511" cy="1143000"/>
          </a:xfrm>
        </p:spPr>
        <p:txBody>
          <a:bodyPr>
            <a:normAutofit/>
          </a:bodyPr>
          <a:lstStyle/>
          <a:p>
            <a:pPr algn="l"/>
            <a:r>
              <a:rPr lang="en-US" sz="4400" b="1" dirty="0" err="1" smtClean="0">
                <a:solidFill>
                  <a:srgbClr val="FF0000"/>
                </a:solidFill>
              </a:rPr>
              <a:t>Parasomnia</a:t>
            </a:r>
            <a:endParaRPr lang="ar-JO" sz="4400" b="1" dirty="0">
              <a:solidFill>
                <a:srgbClr val="FF0000"/>
              </a:solidFill>
            </a:endParaRPr>
          </a:p>
        </p:txBody>
      </p:sp>
      <p:sp>
        <p:nvSpPr>
          <p:cNvPr id="3" name="عنصر نائب للمحتوى 2"/>
          <p:cNvSpPr>
            <a:spLocks noGrp="1"/>
          </p:cNvSpPr>
          <p:nvPr>
            <p:ph idx="1"/>
          </p:nvPr>
        </p:nvSpPr>
        <p:spPr>
          <a:xfrm>
            <a:off x="762000" y="1066800"/>
            <a:ext cx="6400800" cy="3474720"/>
          </a:xfrm>
        </p:spPr>
        <p:txBody>
          <a:bodyPr>
            <a:normAutofit/>
          </a:bodyPr>
          <a:lstStyle/>
          <a:p>
            <a:pPr marL="0" indent="0" algn="l">
              <a:buNone/>
            </a:pPr>
            <a:r>
              <a:rPr lang="en-US" sz="2400" dirty="0"/>
              <a:t>Abnormal behaviors, experiences, or physiological events that occur </a:t>
            </a:r>
            <a:r>
              <a:rPr lang="en-US" sz="2400" dirty="0" smtClean="0"/>
              <a:t>during </a:t>
            </a:r>
            <a:r>
              <a:rPr lang="en-US" sz="2400" dirty="0"/>
              <a:t>sleep or sleep-wake transitions</a:t>
            </a:r>
            <a:r>
              <a:rPr lang="en-US" sz="2400" dirty="0" smtClean="0"/>
              <a:t>.</a:t>
            </a:r>
          </a:p>
          <a:p>
            <a:pPr marL="0" indent="0" algn="l">
              <a:buNone/>
            </a:pPr>
            <a:r>
              <a:rPr lang="en-US" sz="2400" dirty="0" smtClean="0"/>
              <a:t> </a:t>
            </a:r>
            <a:r>
              <a:rPr lang="en-US" sz="2400" dirty="0"/>
              <a:t>Symptoms may include abnormal </a:t>
            </a:r>
            <a:r>
              <a:rPr lang="en-US" sz="2400" dirty="0" smtClean="0"/>
              <a:t>movements, emotions</a:t>
            </a:r>
            <a:r>
              <a:rPr lang="en-US" sz="2400" dirty="0"/>
              <a:t>, dreams, and autonomic activity. </a:t>
            </a:r>
            <a:endParaRPr lang="en-US" sz="2400" dirty="0" smtClean="0"/>
          </a:p>
          <a:p>
            <a:pPr marL="0" indent="0" algn="l">
              <a:buNone/>
            </a:pPr>
            <a:r>
              <a:rPr lang="en-US" sz="2400" dirty="0" smtClean="0"/>
              <a:t>Isolated </a:t>
            </a:r>
            <a:r>
              <a:rPr lang="en-US" sz="2400" dirty="0"/>
              <a:t>episodes common in childhood and adolescence</a:t>
            </a:r>
            <a:r>
              <a:rPr lang="en-US" dirty="0" smtClean="0"/>
              <a:t>..</a:t>
            </a:r>
            <a:endParaRPr lang="ar-JO"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038600"/>
            <a:ext cx="2714922" cy="270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76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35374"/>
            <a:ext cx="6512511" cy="1143000"/>
          </a:xfrm>
        </p:spPr>
        <p:txBody>
          <a:bodyPr>
            <a:normAutofit/>
          </a:bodyPr>
          <a:lstStyle/>
          <a:p>
            <a:pPr algn="l"/>
            <a:r>
              <a:rPr lang="en-US" sz="4000" dirty="0">
                <a:solidFill>
                  <a:srgbClr val="FF0000"/>
                </a:solidFill>
              </a:rPr>
              <a:t>Types of </a:t>
            </a:r>
            <a:r>
              <a:rPr lang="en-US" sz="4000" dirty="0" err="1" smtClean="0">
                <a:solidFill>
                  <a:srgbClr val="FF0000"/>
                </a:solidFill>
              </a:rPr>
              <a:t>parasomnia</a:t>
            </a:r>
            <a:endParaRPr lang="ar-JO" sz="4000" dirty="0">
              <a:solidFill>
                <a:srgbClr val="FF0000"/>
              </a:solidFill>
            </a:endParaRPr>
          </a:p>
        </p:txBody>
      </p:sp>
      <p:sp>
        <p:nvSpPr>
          <p:cNvPr id="3" name="عنصر نائب للمحتوى 2"/>
          <p:cNvSpPr>
            <a:spLocks noGrp="1"/>
          </p:cNvSpPr>
          <p:nvPr>
            <p:ph idx="1"/>
          </p:nvPr>
        </p:nvSpPr>
        <p:spPr>
          <a:xfrm>
            <a:off x="228600" y="1219200"/>
            <a:ext cx="8229600" cy="5069160"/>
          </a:xfrm>
        </p:spPr>
        <p:txBody>
          <a:bodyPr>
            <a:normAutofit/>
          </a:bodyPr>
          <a:lstStyle/>
          <a:p>
            <a:pPr marL="0" indent="0" algn="l">
              <a:buNone/>
            </a:pPr>
            <a:r>
              <a:rPr lang="en-US" sz="2400" dirty="0"/>
              <a:t>Some </a:t>
            </a:r>
            <a:r>
              <a:rPr lang="en-US" sz="2400" dirty="0" err="1"/>
              <a:t>parasomnias</a:t>
            </a:r>
            <a:r>
              <a:rPr lang="en-US" sz="2400" dirty="0"/>
              <a:t> occur in the first half of the night, </a:t>
            </a:r>
            <a:endParaRPr lang="en-US" sz="2400" dirty="0" smtClean="0"/>
          </a:p>
          <a:p>
            <a:pPr marL="0" indent="0" algn="l">
              <a:buNone/>
            </a:pPr>
            <a:r>
              <a:rPr lang="en-US" sz="2400" dirty="0" smtClean="0"/>
              <a:t>during </a:t>
            </a:r>
            <a:r>
              <a:rPr lang="en-US" sz="2400" dirty="0"/>
              <a:t>non-rapid eye movement sleep. Others happen later in the night, during </a:t>
            </a:r>
            <a:r>
              <a:rPr lang="en-US" sz="2400" dirty="0" smtClean="0"/>
              <a:t>REM sleep.</a:t>
            </a:r>
          </a:p>
          <a:p>
            <a:pPr marL="0" indent="0" algn="l">
              <a:buNone/>
            </a:pPr>
            <a:r>
              <a:rPr lang="en-US" sz="2400" dirty="0" smtClean="0"/>
              <a:t>1- Sleepwalking</a:t>
            </a:r>
            <a:r>
              <a:rPr lang="en-US" sz="2400" dirty="0"/>
              <a:t>, or somnambulism, </a:t>
            </a:r>
            <a:r>
              <a:rPr lang="en-US" sz="2400" dirty="0" smtClean="0"/>
              <a:t>It  </a:t>
            </a:r>
            <a:r>
              <a:rPr lang="en-US" sz="2400" dirty="0"/>
              <a:t>may include sitting up in bed, walking around, eating, and in some cases "escaping" outdoors. Eyes are usually open with a blank stare and "glassy </a:t>
            </a:r>
            <a:r>
              <a:rPr lang="en-US" sz="2400" dirty="0" smtClean="0"/>
              <a:t>look.“</a:t>
            </a:r>
          </a:p>
          <a:p>
            <a:pPr marL="0" indent="0" algn="l">
              <a:buNone/>
            </a:pPr>
            <a:r>
              <a:rPr lang="en-US" sz="2400" dirty="0"/>
              <a:t>1-7% of adults have sleepwalking episodes </a:t>
            </a:r>
          </a:p>
          <a:p>
            <a:pPr marL="0" indent="0" algn="l">
              <a:buNone/>
            </a:pPr>
            <a:r>
              <a:rPr lang="en-US" sz="2400" dirty="0" smtClean="0"/>
              <a:t>. </a:t>
            </a:r>
            <a:r>
              <a:rPr lang="en-US" sz="2400" dirty="0"/>
              <a:t>10-30% of children have at least one episode </a:t>
            </a:r>
          </a:p>
          <a:p>
            <a:pPr marL="0" indent="0" algn="l">
              <a:buNone/>
            </a:pPr>
            <a:endParaRPr lang="en-US" dirty="0"/>
          </a:p>
          <a:p>
            <a:pPr marL="0" indent="0" algn="l">
              <a:buNone/>
            </a:pPr>
            <a:endParaRPr lang="en-US" dirty="0"/>
          </a:p>
          <a:p>
            <a:pPr marL="0" indent="0" algn="l">
              <a:buNone/>
            </a:pPr>
            <a:endParaRPr lang="ar-JO"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3079"/>
            <a:ext cx="1853952" cy="139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52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548680"/>
            <a:ext cx="8229600" cy="6192688"/>
          </a:xfrm>
        </p:spPr>
        <p:txBody>
          <a:bodyPr>
            <a:normAutofit/>
          </a:bodyPr>
          <a:lstStyle/>
          <a:p>
            <a:pPr marL="0" indent="0" algn="l">
              <a:buNone/>
            </a:pPr>
            <a:r>
              <a:rPr lang="en-US" dirty="0" smtClean="0"/>
              <a:t> </a:t>
            </a:r>
            <a:r>
              <a:rPr lang="en-US" dirty="0"/>
              <a:t>Risk Factors </a:t>
            </a:r>
            <a:r>
              <a:rPr lang="en-US" dirty="0" smtClean="0"/>
              <a:t>: Sleep </a:t>
            </a:r>
            <a:r>
              <a:rPr lang="en-US" dirty="0"/>
              <a:t>deprivation </a:t>
            </a:r>
            <a:r>
              <a:rPr lang="en-US" dirty="0" smtClean="0"/>
              <a:t>, Irregular </a:t>
            </a:r>
            <a:r>
              <a:rPr lang="en-US" dirty="0"/>
              <a:t>sleep </a:t>
            </a:r>
            <a:r>
              <a:rPr lang="en-US" dirty="0" err="1"/>
              <a:t>sehedules</a:t>
            </a:r>
            <a:r>
              <a:rPr lang="en-US" dirty="0"/>
              <a:t> </a:t>
            </a:r>
            <a:r>
              <a:rPr lang="en-US" dirty="0" smtClean="0"/>
              <a:t>, </a:t>
            </a:r>
            <a:r>
              <a:rPr lang="en-US" dirty="0" err="1" smtClean="0"/>
              <a:t>Obstractive</a:t>
            </a:r>
            <a:r>
              <a:rPr lang="en-US" dirty="0" smtClean="0"/>
              <a:t> </a:t>
            </a:r>
            <a:r>
              <a:rPr lang="en-US" dirty="0"/>
              <a:t>sleep </a:t>
            </a:r>
            <a:r>
              <a:rPr lang="en-US" dirty="0" smtClean="0"/>
              <a:t>apnea , Fever , medication , family history .</a:t>
            </a:r>
          </a:p>
          <a:p>
            <a:pPr marL="0" indent="0" algn="l">
              <a:buNone/>
            </a:pPr>
            <a:r>
              <a:rPr lang="en-US" sz="4700" dirty="0" smtClean="0">
                <a:solidFill>
                  <a:srgbClr val="FF0000"/>
                </a:solidFill>
              </a:rPr>
              <a:t>2- sleep talking </a:t>
            </a:r>
          </a:p>
          <a:p>
            <a:pPr marL="0" indent="0" algn="l">
              <a:buNone/>
            </a:pPr>
            <a:r>
              <a:rPr lang="en-US" dirty="0"/>
              <a:t>Sleep talking can involve a wide range of talking, from mumbling to full conversations</a:t>
            </a:r>
            <a:r>
              <a:rPr lang="en-US" dirty="0" smtClean="0"/>
              <a:t>.</a:t>
            </a:r>
            <a:endParaRPr lang="en-US" dirty="0"/>
          </a:p>
          <a:p>
            <a:pPr marL="0" indent="0" algn="l">
              <a:buNone/>
            </a:pPr>
            <a:r>
              <a:rPr lang="en-US" dirty="0"/>
              <a:t>Unlike sleepwalking, sleep talking can happen during any part of the night. The talking is usually easier to understand in the lighter stages of sleep</a:t>
            </a:r>
            <a:r>
              <a:rPr lang="en-US" dirty="0" smtClean="0"/>
              <a:t>.</a:t>
            </a:r>
          </a:p>
          <a:p>
            <a:pPr marL="0" indent="0" algn="l">
              <a:buNone/>
            </a:pPr>
            <a:r>
              <a:rPr lang="en-US" sz="4600" dirty="0" smtClean="0">
                <a:solidFill>
                  <a:srgbClr val="FF0000"/>
                </a:solidFill>
              </a:rPr>
              <a:t>3-Nightmares</a:t>
            </a:r>
          </a:p>
          <a:p>
            <a:pPr marL="0" indent="0" algn="l">
              <a:buNone/>
            </a:pPr>
            <a:r>
              <a:rPr lang="en-US" dirty="0" smtClean="0"/>
              <a:t> </a:t>
            </a:r>
            <a:r>
              <a:rPr lang="en-US" dirty="0"/>
              <a:t>Recurrent frightening dreams that occur during the second </a:t>
            </a:r>
            <a:endParaRPr lang="ar-JO" dirty="0" smtClean="0"/>
          </a:p>
          <a:p>
            <a:pPr marL="0" indent="0" algn="l">
              <a:buNone/>
            </a:pPr>
            <a:r>
              <a:rPr lang="en-US" dirty="0" smtClean="0"/>
              <a:t>half </a:t>
            </a:r>
            <a:r>
              <a:rPr lang="en-US" dirty="0"/>
              <a:t>of the sleep </a:t>
            </a:r>
            <a:r>
              <a:rPr lang="en-US" dirty="0" smtClean="0"/>
              <a:t>episode</a:t>
            </a:r>
          </a:p>
          <a:p>
            <a:pPr marL="0" indent="0" algn="l">
              <a:buNone/>
            </a:pPr>
            <a:r>
              <a:rPr lang="en-US" dirty="0"/>
              <a:t>Nightmares are seen in at least 50-70% of posttraumatic stress disorder (PTSD) cases</a:t>
            </a:r>
            <a:endParaRPr lang="en-US" dirty="0" smtClean="0"/>
          </a:p>
          <a:p>
            <a:pPr marL="0" indent="0" algn="l">
              <a:buNone/>
            </a:pPr>
            <a:r>
              <a:rPr lang="en-US" dirty="0" smtClean="0"/>
              <a:t> </a:t>
            </a:r>
          </a:p>
        </p:txBody>
      </p:sp>
    </p:spTree>
    <p:extLst>
      <p:ext uri="{BB962C8B-B14F-4D97-AF65-F5344CB8AC3E}">
        <p14:creationId xmlns:p14="http://schemas.microsoft.com/office/powerpoint/2010/main" val="3403509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a:bodyPr>
          <a:lstStyle/>
          <a:p>
            <a:pPr marL="0" indent="0" algn="l">
              <a:buNone/>
            </a:pPr>
            <a:r>
              <a:rPr lang="en-US" sz="3600" dirty="0" smtClean="0">
                <a:solidFill>
                  <a:srgbClr val="FF0000"/>
                </a:solidFill>
              </a:rPr>
              <a:t>4-Night </a:t>
            </a:r>
            <a:r>
              <a:rPr lang="en-US" sz="3600" dirty="0">
                <a:solidFill>
                  <a:srgbClr val="FF0000"/>
                </a:solidFill>
              </a:rPr>
              <a:t>terrors</a:t>
            </a:r>
          </a:p>
          <a:p>
            <a:pPr marL="0" indent="0" algn="l">
              <a:buNone/>
            </a:pPr>
            <a:r>
              <a:rPr lang="en-US" dirty="0" smtClean="0"/>
              <a:t> </a:t>
            </a:r>
            <a:r>
              <a:rPr lang="en-US" dirty="0"/>
              <a:t>Recurrent episodes of sudden terror arousals, usually beginning with screaming or </a:t>
            </a:r>
            <a:r>
              <a:rPr lang="en-US" dirty="0" smtClean="0"/>
              <a:t>crying</a:t>
            </a:r>
            <a:r>
              <a:rPr lang="en-US" dirty="0"/>
              <a:t>, that occur during slow-wave sleep. Signs of autonomic arousal, including tachycardia, tachypnea, diaphoresis, and </a:t>
            </a:r>
            <a:r>
              <a:rPr lang="en-US" dirty="0" err="1"/>
              <a:t>mydriasis</a:t>
            </a:r>
            <a:r>
              <a:rPr lang="en-US" dirty="0" smtClean="0"/>
              <a:t>.. </a:t>
            </a:r>
            <a:r>
              <a:rPr lang="en-US" dirty="0"/>
              <a:t>After episode, patients usually return to sleep </a:t>
            </a:r>
            <a:r>
              <a:rPr lang="en-US" dirty="0" smtClean="0"/>
              <a:t>without awakening</a:t>
            </a:r>
            <a:r>
              <a:rPr lang="en-US" dirty="0"/>
              <a:t>. Dreams aren't remembered and there is amnesia for the </a:t>
            </a:r>
            <a:r>
              <a:rPr lang="en-US" dirty="0" smtClean="0"/>
              <a:t>episode.</a:t>
            </a:r>
          </a:p>
          <a:p>
            <a:pPr marL="0" indent="0" algn="l">
              <a:buNone/>
            </a:pPr>
            <a:endParaRPr lang="en-US" dirty="0"/>
          </a:p>
          <a:p>
            <a:pPr marL="0" indent="0" algn="l">
              <a:buNone/>
            </a:pPr>
            <a:endParaRPr lang="en-US" dirty="0" smtClean="0"/>
          </a:p>
          <a:p>
            <a:pPr marL="0" indent="0" algn="l">
              <a:buNone/>
            </a:pPr>
            <a:endParaRPr lang="en-US" dirty="0" smtClean="0"/>
          </a:p>
          <a:p>
            <a:pPr marL="0" indent="0" algn="l">
              <a:buNone/>
            </a:pPr>
            <a:r>
              <a:rPr lang="en-US" sz="3600" dirty="0" smtClean="0">
                <a:solidFill>
                  <a:srgbClr val="FF0000"/>
                </a:solidFill>
              </a:rPr>
              <a:t>5-Sleep-related </a:t>
            </a:r>
            <a:r>
              <a:rPr lang="en-US" sz="3600" dirty="0">
                <a:solidFill>
                  <a:srgbClr val="FF0000"/>
                </a:solidFill>
              </a:rPr>
              <a:t>groaning </a:t>
            </a:r>
            <a:endParaRPr lang="en-US" sz="3600" dirty="0" smtClean="0">
              <a:solidFill>
                <a:srgbClr val="FF0000"/>
              </a:solidFill>
            </a:endParaRPr>
          </a:p>
          <a:p>
            <a:pPr marL="0" indent="0" algn="l">
              <a:buNone/>
            </a:pPr>
            <a:r>
              <a:rPr lang="en-US" dirty="0" smtClean="0"/>
              <a:t>(</a:t>
            </a:r>
            <a:r>
              <a:rPr lang="en-US" dirty="0"/>
              <a:t>usually happen when you exhale slowly and deeply and can be mistaken with snoring).</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ar-JO"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133600"/>
            <a:ext cx="2818803" cy="158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31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435280" cy="4956243"/>
          </a:xfrm>
        </p:spPr>
        <p:txBody>
          <a:bodyPr>
            <a:normAutofit/>
          </a:bodyPr>
          <a:lstStyle/>
          <a:p>
            <a:pPr marL="0" indent="0" algn="l">
              <a:buNone/>
            </a:pPr>
            <a:r>
              <a:rPr lang="en-US" sz="3600" dirty="0" smtClean="0">
                <a:solidFill>
                  <a:srgbClr val="FF0000"/>
                </a:solidFill>
              </a:rPr>
              <a:t>6-REM </a:t>
            </a:r>
            <a:r>
              <a:rPr lang="en-US" sz="3600" dirty="0">
                <a:solidFill>
                  <a:srgbClr val="FF0000"/>
                </a:solidFill>
              </a:rPr>
              <a:t>sleep related </a:t>
            </a:r>
            <a:r>
              <a:rPr lang="en-US" sz="3600" dirty="0" smtClean="0">
                <a:solidFill>
                  <a:srgbClr val="FF0000"/>
                </a:solidFill>
              </a:rPr>
              <a:t>behaviors</a:t>
            </a:r>
          </a:p>
          <a:p>
            <a:pPr marL="0" indent="0" algn="l">
              <a:buNone/>
            </a:pPr>
            <a:r>
              <a:rPr lang="en-US" sz="2400" dirty="0" smtClean="0"/>
              <a:t>Repeated </a:t>
            </a:r>
            <a:r>
              <a:rPr lang="en-US" sz="2400" dirty="0"/>
              <a:t>arousals during sleep associated with vocalization or complex motor behavior (dream enacting behaviors) occurring during REM, more often in the second half of the sleep episode I Characterized by lack of </a:t>
            </a:r>
            <a:r>
              <a:rPr lang="en-US" sz="2400" dirty="0" err="1"/>
              <a:t>musele</a:t>
            </a:r>
            <a:r>
              <a:rPr lang="en-US" sz="2400" dirty="0"/>
              <a:t> </a:t>
            </a:r>
            <a:r>
              <a:rPr lang="en-US" sz="2400" dirty="0" err="1"/>
              <a:t>atonia</a:t>
            </a:r>
            <a:r>
              <a:rPr lang="en-US" sz="2400" dirty="0"/>
              <a:t> during REM </a:t>
            </a:r>
            <a:r>
              <a:rPr lang="en-US" sz="2400" dirty="0" smtClean="0"/>
              <a:t>sleep</a:t>
            </a:r>
          </a:p>
          <a:p>
            <a:pPr marL="0" indent="0" algn="l">
              <a:buNone/>
            </a:pPr>
            <a:r>
              <a:rPr lang="en-US" sz="2400" dirty="0" smtClean="0"/>
              <a:t> </a:t>
            </a:r>
            <a:r>
              <a:rPr lang="en-US" sz="2400" dirty="0"/>
              <a:t>Dream-enacting behaviors include: </a:t>
            </a:r>
            <a:r>
              <a:rPr lang="en-US" sz="2400" dirty="0" smtClean="0"/>
              <a:t>-</a:t>
            </a:r>
          </a:p>
          <a:p>
            <a:pPr marL="0" indent="0" algn="l">
              <a:buNone/>
            </a:pPr>
            <a:r>
              <a:rPr lang="en-US" sz="2400" dirty="0" smtClean="0"/>
              <a:t> </a:t>
            </a:r>
            <a:r>
              <a:rPr lang="en-US" sz="2400" dirty="0"/>
              <a:t>Sleep talking </a:t>
            </a:r>
            <a:r>
              <a:rPr lang="en-US" sz="2400" dirty="0" smtClean="0"/>
              <a:t>, screaming –Limb </a:t>
            </a:r>
            <a:r>
              <a:rPr lang="en-US" sz="2400" dirty="0"/>
              <a:t>jerking - Walking and/or running - Punching and/or other violent behaviors </a:t>
            </a:r>
            <a:r>
              <a:rPr lang="en-US" sz="2400" dirty="0" smtClean="0"/>
              <a:t>– </a:t>
            </a:r>
          </a:p>
          <a:p>
            <a:pPr marL="0" indent="0" algn="l">
              <a:buNone/>
            </a:pPr>
            <a:endParaRPr lang="en-US" dirty="0"/>
          </a:p>
          <a:p>
            <a:pPr marL="0" indent="0" algn="l">
              <a:buNone/>
            </a:pPr>
            <a:endParaRPr lang="ar-JO"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810000"/>
            <a:ext cx="4139952" cy="307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92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what-are-the-stages-of-sleep_infographi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2364" r="194" b="26236"/>
          <a:stretch/>
        </p:blipFill>
        <p:spPr bwMode="auto">
          <a:xfrm>
            <a:off x="0" y="15239"/>
            <a:ext cx="9144000" cy="684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67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88640"/>
            <a:ext cx="8229600" cy="6480720"/>
          </a:xfrm>
        </p:spPr>
        <p:txBody>
          <a:bodyPr/>
          <a:lstStyle/>
          <a:p>
            <a:pPr marL="0" indent="0" algn="l">
              <a:buNone/>
            </a:pPr>
            <a:r>
              <a:rPr lang="en-US" sz="3600" dirty="0" smtClean="0">
                <a:solidFill>
                  <a:srgbClr val="FF0000"/>
                </a:solidFill>
              </a:rPr>
              <a:t>7-restless legs syndrome</a:t>
            </a:r>
          </a:p>
          <a:p>
            <a:pPr marL="0" indent="0" algn="l">
              <a:buNone/>
            </a:pPr>
            <a:r>
              <a:rPr lang="en-US" dirty="0" smtClean="0"/>
              <a:t> </a:t>
            </a:r>
            <a:r>
              <a:rPr lang="en-US" sz="2400" dirty="0"/>
              <a:t>urge to move legs accompanied by unpleasant sensation in the legs, characterized by relief with movement, aggravation with inactivity, and only occurring or worsening in the evening</a:t>
            </a:r>
            <a:r>
              <a:rPr lang="en-US" sz="2400" dirty="0" smtClean="0"/>
              <a:t>.</a:t>
            </a:r>
          </a:p>
          <a:p>
            <a:pPr marL="0" indent="0" algn="l">
              <a:buNone/>
            </a:pPr>
            <a:r>
              <a:rPr lang="en-US" sz="2400" dirty="0" smtClean="0"/>
              <a:t> </a:t>
            </a:r>
            <a:r>
              <a:rPr lang="en-US" sz="2400" dirty="0"/>
              <a:t>Risk Factors </a:t>
            </a:r>
            <a:endParaRPr lang="en-US" sz="2400" dirty="0" smtClean="0"/>
          </a:p>
          <a:p>
            <a:pPr marL="0" indent="0" algn="l">
              <a:buNone/>
            </a:pPr>
            <a:r>
              <a:rPr lang="en-US" sz="2400" dirty="0" smtClean="0"/>
              <a:t>Increases </a:t>
            </a:r>
            <a:r>
              <a:rPr lang="en-US" sz="2400" dirty="0"/>
              <a:t>with </a:t>
            </a:r>
            <a:r>
              <a:rPr lang="en-US" sz="2400" dirty="0" smtClean="0"/>
              <a:t>age,  </a:t>
            </a:r>
            <a:r>
              <a:rPr lang="en-US" sz="2400" dirty="0"/>
              <a:t>Strong familial component Iron </a:t>
            </a:r>
            <a:r>
              <a:rPr lang="en-US" sz="2400" dirty="0" smtClean="0"/>
              <a:t>deficiency , </a:t>
            </a:r>
            <a:r>
              <a:rPr lang="en-US" sz="2400" dirty="0"/>
              <a:t>Antidepressants, antipsychotics, dopamine-blocking </a:t>
            </a:r>
            <a:r>
              <a:rPr lang="en-US" sz="2400" dirty="0" err="1"/>
              <a:t>antiemeties</a:t>
            </a:r>
            <a:r>
              <a:rPr lang="en-US" sz="2400" dirty="0"/>
              <a:t>, and anti- histamines </a:t>
            </a:r>
            <a:r>
              <a:rPr lang="en-US" sz="2400" dirty="0" smtClean="0"/>
              <a:t>can </a:t>
            </a:r>
            <a:r>
              <a:rPr lang="en-US" sz="2400" dirty="0"/>
              <a:t>contribute to or worsen symptoms - Multiple medical comorbidities, </a:t>
            </a:r>
            <a:r>
              <a:rPr lang="en-US" sz="2400" dirty="0" smtClean="0"/>
              <a:t>including cardiovascular </a:t>
            </a:r>
            <a:r>
              <a:rPr lang="en-US" sz="2400" dirty="0"/>
              <a:t>disease</a:t>
            </a:r>
          </a:p>
          <a:p>
            <a:pPr marL="0" indent="0" algn="l">
              <a:buNone/>
            </a:pPr>
            <a:endParaRPr lang="en-US" dirty="0"/>
          </a:p>
          <a:p>
            <a:pPr marL="0" indent="0" algn="l">
              <a:buNone/>
            </a:pPr>
            <a:endParaRPr lang="ar-JO" dirty="0"/>
          </a:p>
        </p:txBody>
      </p:sp>
    </p:spTree>
    <p:extLst>
      <p:ext uri="{BB962C8B-B14F-4D97-AF65-F5344CB8AC3E}">
        <p14:creationId xmlns:p14="http://schemas.microsoft.com/office/powerpoint/2010/main" val="2523786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0"/>
            <a:ext cx="6512511" cy="1143000"/>
          </a:xfrm>
        </p:spPr>
        <p:txBody>
          <a:bodyPr>
            <a:normAutofit/>
          </a:bodyPr>
          <a:lstStyle/>
          <a:p>
            <a:pPr algn="l"/>
            <a:r>
              <a:rPr lang="en-US" sz="4000" b="1" dirty="0">
                <a:solidFill>
                  <a:srgbClr val="FF0000"/>
                </a:solidFill>
              </a:rPr>
              <a:t>Causes of </a:t>
            </a:r>
            <a:r>
              <a:rPr lang="en-US" sz="4000" b="1" dirty="0" err="1">
                <a:solidFill>
                  <a:srgbClr val="FF0000"/>
                </a:solidFill>
              </a:rPr>
              <a:t>parasomnia</a:t>
            </a:r>
            <a:r>
              <a:rPr lang="en-US" sz="4000" b="1" dirty="0">
                <a:solidFill>
                  <a:srgbClr val="FF0000"/>
                </a:solidFill>
              </a:rPr>
              <a:t>:</a:t>
            </a:r>
            <a:endParaRPr lang="ar-JO" sz="4000" b="1" dirty="0">
              <a:solidFill>
                <a:srgbClr val="FF0000"/>
              </a:solidFill>
            </a:endParaRPr>
          </a:p>
        </p:txBody>
      </p:sp>
      <p:sp>
        <p:nvSpPr>
          <p:cNvPr id="3" name="عنصر نائب للمحتوى 2"/>
          <p:cNvSpPr>
            <a:spLocks noGrp="1"/>
          </p:cNvSpPr>
          <p:nvPr>
            <p:ph idx="1"/>
          </p:nvPr>
        </p:nvSpPr>
        <p:spPr>
          <a:xfrm>
            <a:off x="304800" y="1524000"/>
            <a:ext cx="7848600" cy="4312920"/>
          </a:xfrm>
        </p:spPr>
        <p:txBody>
          <a:bodyPr>
            <a:normAutofit fontScale="85000" lnSpcReduction="10000"/>
          </a:bodyPr>
          <a:lstStyle/>
          <a:p>
            <a:pPr marL="0" indent="0" algn="l">
              <a:buNone/>
            </a:pPr>
            <a:r>
              <a:rPr lang="en-US" sz="2400" dirty="0"/>
              <a:t>Stress .</a:t>
            </a:r>
          </a:p>
          <a:p>
            <a:pPr marL="0" indent="0" algn="l">
              <a:buNone/>
            </a:pPr>
            <a:r>
              <a:rPr lang="en-US" sz="2400" dirty="0"/>
              <a:t>Anxiety.</a:t>
            </a:r>
          </a:p>
          <a:p>
            <a:pPr marL="0" indent="0" algn="l">
              <a:buNone/>
            </a:pPr>
            <a:r>
              <a:rPr lang="en-US" sz="2400" dirty="0"/>
              <a:t>Depression.</a:t>
            </a:r>
          </a:p>
          <a:p>
            <a:pPr marL="0" indent="0" algn="l">
              <a:buNone/>
            </a:pPr>
            <a:r>
              <a:rPr lang="en-US" sz="2400" dirty="0"/>
              <a:t>Substance use.</a:t>
            </a:r>
          </a:p>
          <a:p>
            <a:pPr marL="0" indent="0" algn="l">
              <a:buNone/>
            </a:pPr>
            <a:r>
              <a:rPr lang="en-US" sz="2400" dirty="0"/>
              <a:t>Side effect of some medication.</a:t>
            </a:r>
          </a:p>
          <a:p>
            <a:pPr marL="0" indent="0" algn="l">
              <a:buNone/>
            </a:pPr>
            <a:r>
              <a:rPr lang="en-US" sz="2400" dirty="0"/>
              <a:t>Irregular sleep (night shifts).</a:t>
            </a:r>
          </a:p>
          <a:p>
            <a:pPr marL="0" indent="0" algn="l">
              <a:buNone/>
            </a:pPr>
            <a:r>
              <a:rPr lang="en-US" sz="2400" dirty="0"/>
              <a:t>Other sleep disorders(insomnia).</a:t>
            </a:r>
          </a:p>
          <a:p>
            <a:pPr marL="0" indent="0" algn="l">
              <a:buNone/>
            </a:pPr>
            <a:r>
              <a:rPr lang="en-US" sz="2400" dirty="0" smtClean="0"/>
              <a:t>Sleep deprivation</a:t>
            </a:r>
          </a:p>
          <a:p>
            <a:pPr marL="0" indent="0" algn="l">
              <a:buNone/>
            </a:pPr>
            <a:r>
              <a:rPr lang="en-US" sz="3900" dirty="0" err="1">
                <a:solidFill>
                  <a:srgbClr val="FF0000"/>
                </a:solidFill>
              </a:rPr>
              <a:t>Parasomnia</a:t>
            </a:r>
            <a:r>
              <a:rPr lang="en-US" sz="3900" dirty="0">
                <a:solidFill>
                  <a:srgbClr val="FF0000"/>
                </a:solidFill>
              </a:rPr>
              <a:t> </a:t>
            </a:r>
            <a:r>
              <a:rPr lang="en-US" sz="3900" dirty="0" smtClean="0">
                <a:solidFill>
                  <a:srgbClr val="FF0000"/>
                </a:solidFill>
              </a:rPr>
              <a:t>treatment</a:t>
            </a:r>
          </a:p>
          <a:p>
            <a:pPr marL="0" indent="0" algn="l">
              <a:buNone/>
            </a:pPr>
            <a:r>
              <a:rPr lang="en-US" sz="2400" dirty="0" smtClean="0"/>
              <a:t>It maybe by using </a:t>
            </a:r>
            <a:r>
              <a:rPr lang="en-US" sz="2400" dirty="0"/>
              <a:t>medication, behavioral therapy or lifestyle change.</a:t>
            </a:r>
          </a:p>
          <a:p>
            <a:pPr marL="0" indent="0" algn="l">
              <a:buNone/>
            </a:pPr>
            <a:endParaRPr lang="en-US" dirty="0">
              <a:solidFill>
                <a:srgbClr val="FF0000"/>
              </a:solidFill>
            </a:endParaRPr>
          </a:p>
          <a:p>
            <a:pPr marL="0" indent="0" algn="l">
              <a:buNone/>
            </a:pPr>
            <a:endParaRPr lang="en-US" dirty="0">
              <a:solidFill>
                <a:srgbClr val="FF0000"/>
              </a:solidFill>
            </a:endParaRPr>
          </a:p>
          <a:p>
            <a:pPr marL="0" indent="0" algn="l">
              <a:buNone/>
            </a:pPr>
            <a:endParaRPr lang="ar-JO" dirty="0"/>
          </a:p>
        </p:txBody>
      </p:sp>
    </p:spTree>
    <p:extLst>
      <p:ext uri="{BB962C8B-B14F-4D97-AF65-F5344CB8AC3E}">
        <p14:creationId xmlns:p14="http://schemas.microsoft.com/office/powerpoint/2010/main" val="1521545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838200"/>
            <a:ext cx="8229600" cy="4525963"/>
          </a:xfrm>
        </p:spPr>
        <p:txBody>
          <a:bodyPr>
            <a:normAutofit/>
          </a:bodyPr>
          <a:lstStyle/>
          <a:p>
            <a:pPr marL="0" indent="0" algn="ctr">
              <a:buNone/>
            </a:pPr>
            <a:r>
              <a:rPr lang="en-US" sz="7200" dirty="0" smtClean="0"/>
              <a:t>Thank you</a:t>
            </a:r>
            <a:endParaRPr lang="ar-JO" sz="7200" dirty="0"/>
          </a:p>
        </p:txBody>
      </p:sp>
    </p:spTree>
    <p:extLst>
      <p:ext uri="{BB962C8B-B14F-4D97-AF65-F5344CB8AC3E}">
        <p14:creationId xmlns:p14="http://schemas.microsoft.com/office/powerpoint/2010/main" val="312949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723"/>
            <a:ext cx="9144000" cy="5974080"/>
          </a:xfrm>
        </p:spPr>
        <p:txBody>
          <a:bodyPr>
            <a:normAutofit/>
          </a:bodyPr>
          <a:lstStyle/>
          <a:p>
            <a:pPr marL="45720" indent="0">
              <a:buNone/>
            </a:pPr>
            <a:endParaRPr lang="en-US" b="1" dirty="0" smtClean="0"/>
          </a:p>
          <a:p>
            <a:r>
              <a:rPr lang="en-US" dirty="0" smtClean="0"/>
              <a:t>.</a:t>
            </a:r>
            <a:endParaRPr lang="en-US" dirty="0"/>
          </a:p>
        </p:txBody>
      </p:sp>
      <p:pic>
        <p:nvPicPr>
          <p:cNvPr id="3074" name="Picture 2" descr="4 Stages of Sleep - Hook AP Psychology 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7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1143000"/>
          </a:xfrm>
        </p:spPr>
        <p:txBody>
          <a:bodyPr/>
          <a:lstStyle/>
          <a:p>
            <a:pPr algn="l"/>
            <a:r>
              <a:rPr lang="en-US" dirty="0" smtClean="0"/>
              <a:t>Types of sleep disorders:</a:t>
            </a:r>
            <a:endParaRPr lang="en-US" dirty="0"/>
          </a:p>
        </p:txBody>
      </p:sp>
      <p:sp>
        <p:nvSpPr>
          <p:cNvPr id="3" name="Content Placeholder 2"/>
          <p:cNvSpPr>
            <a:spLocks noGrp="1"/>
          </p:cNvSpPr>
          <p:nvPr>
            <p:ph idx="1"/>
          </p:nvPr>
        </p:nvSpPr>
        <p:spPr>
          <a:xfrm>
            <a:off x="457200" y="1752600"/>
            <a:ext cx="6400800" cy="3474720"/>
          </a:xfrm>
        </p:spPr>
        <p:txBody>
          <a:bodyPr>
            <a:normAutofit/>
          </a:bodyPr>
          <a:lstStyle/>
          <a:p>
            <a:pPr marL="0" indent="0" algn="l">
              <a:buNone/>
            </a:pPr>
            <a:r>
              <a:rPr lang="en-US" b="1" dirty="0" smtClean="0">
                <a:solidFill>
                  <a:schemeClr val="accent1">
                    <a:lumMod val="20000"/>
                    <a:lumOff val="80000"/>
                  </a:schemeClr>
                </a:solidFill>
              </a:rPr>
              <a:t>1.primary sleep disorder</a:t>
            </a:r>
          </a:p>
          <a:p>
            <a:pPr algn="l"/>
            <a:r>
              <a:rPr lang="en-US" i="1" u="sng" dirty="0">
                <a:solidFill>
                  <a:schemeClr val="accent6">
                    <a:lumMod val="40000"/>
                    <a:lumOff val="60000"/>
                  </a:schemeClr>
                </a:solidFill>
              </a:rPr>
              <a:t>D</a:t>
            </a:r>
            <a:r>
              <a:rPr lang="en-US" i="1" u="sng" dirty="0" smtClean="0">
                <a:solidFill>
                  <a:schemeClr val="accent6">
                    <a:lumMod val="40000"/>
                    <a:lumOff val="60000"/>
                  </a:schemeClr>
                </a:solidFill>
              </a:rPr>
              <a:t>yssomnia</a:t>
            </a:r>
            <a:r>
              <a:rPr lang="en-US" dirty="0" smtClean="0"/>
              <a:t>:  its excessive or</a:t>
            </a:r>
          </a:p>
          <a:p>
            <a:pPr marL="45720" indent="0" algn="l">
              <a:buNone/>
            </a:pPr>
            <a:r>
              <a:rPr lang="en-US" dirty="0" smtClean="0"/>
              <a:t> altered or insufficient timing of </a:t>
            </a:r>
          </a:p>
          <a:p>
            <a:pPr marL="45720" indent="0" algn="l">
              <a:buNone/>
            </a:pPr>
            <a:r>
              <a:rPr lang="en-US" dirty="0" smtClean="0"/>
              <a:t> sleep.</a:t>
            </a:r>
          </a:p>
          <a:p>
            <a:pPr algn="l"/>
            <a:r>
              <a:rPr lang="en-US" i="1" u="sng" dirty="0" smtClean="0">
                <a:solidFill>
                  <a:schemeClr val="accent6">
                    <a:lumMod val="40000"/>
                    <a:lumOff val="60000"/>
                  </a:schemeClr>
                </a:solidFill>
              </a:rPr>
              <a:t>Parasomnia</a:t>
            </a:r>
            <a:r>
              <a:rPr lang="en-US" b="1" dirty="0" smtClean="0">
                <a:solidFill>
                  <a:schemeClr val="accent6">
                    <a:lumMod val="40000"/>
                    <a:lumOff val="60000"/>
                  </a:schemeClr>
                </a:solidFill>
              </a:rPr>
              <a:t> </a:t>
            </a:r>
            <a:r>
              <a:rPr lang="en-US" dirty="0" smtClean="0">
                <a:solidFill>
                  <a:schemeClr val="accent6">
                    <a:lumMod val="40000"/>
                    <a:lumOff val="60000"/>
                  </a:schemeClr>
                </a:solidFill>
              </a:rPr>
              <a:t> </a:t>
            </a:r>
            <a:r>
              <a:rPr lang="en-US" dirty="0" smtClean="0"/>
              <a:t>: abnormal sleep related </a:t>
            </a:r>
          </a:p>
          <a:p>
            <a:pPr marL="45720" indent="0" algn="l">
              <a:buNone/>
            </a:pPr>
            <a:r>
              <a:rPr lang="en-US" dirty="0"/>
              <a:t> </a:t>
            </a:r>
            <a:r>
              <a:rPr lang="en-US" dirty="0" smtClean="0"/>
              <a:t>habits.</a:t>
            </a:r>
            <a:endParaRPr lang="en-US" dirty="0"/>
          </a:p>
          <a:p>
            <a:pPr marL="0" indent="0" algn="l">
              <a:buNone/>
            </a:pPr>
            <a:r>
              <a:rPr lang="en-US" b="1" dirty="0" smtClean="0">
                <a:solidFill>
                  <a:schemeClr val="accent1">
                    <a:lumMod val="20000"/>
                    <a:lumOff val="80000"/>
                  </a:schemeClr>
                </a:solidFill>
              </a:rPr>
              <a:t>2. Secondary sleep disorder</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114800"/>
            <a:ext cx="3787194" cy="2206283"/>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738" y="1524000"/>
            <a:ext cx="3738563" cy="2143125"/>
          </a:xfrm>
          <a:prstGeom prst="rect">
            <a:avLst/>
          </a:prstGeom>
        </p:spPr>
      </p:pic>
    </p:spTree>
    <p:extLst>
      <p:ext uri="{BB962C8B-B14F-4D97-AF65-F5344CB8AC3E}">
        <p14:creationId xmlns:p14="http://schemas.microsoft.com/office/powerpoint/2010/main" val="99075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512511" cy="1143000"/>
          </a:xfrm>
        </p:spPr>
        <p:txBody>
          <a:bodyPr/>
          <a:lstStyle/>
          <a:p>
            <a:pPr algn="l"/>
            <a:r>
              <a:rPr lang="en-US" dirty="0" smtClean="0"/>
              <a:t>Dyssomnia</a:t>
            </a:r>
            <a:endParaRPr lang="en-US" dirty="0"/>
          </a:p>
        </p:txBody>
      </p:sp>
      <p:sp>
        <p:nvSpPr>
          <p:cNvPr id="3" name="Content Placeholder 2"/>
          <p:cNvSpPr>
            <a:spLocks noGrp="1"/>
          </p:cNvSpPr>
          <p:nvPr>
            <p:ph idx="1"/>
          </p:nvPr>
        </p:nvSpPr>
        <p:spPr>
          <a:xfrm>
            <a:off x="685800" y="1143000"/>
            <a:ext cx="6400800" cy="3474720"/>
          </a:xfrm>
        </p:spPr>
        <p:style>
          <a:lnRef idx="2">
            <a:schemeClr val="accent3"/>
          </a:lnRef>
          <a:fillRef idx="1">
            <a:schemeClr val="lt1"/>
          </a:fillRef>
          <a:effectRef idx="0">
            <a:schemeClr val="accent3"/>
          </a:effectRef>
          <a:fontRef idx="minor">
            <a:schemeClr val="dk1"/>
          </a:fontRef>
        </p:style>
        <p:txBody>
          <a:bodyPr>
            <a:normAutofit/>
          </a:bodyPr>
          <a:lstStyle/>
          <a:p>
            <a:pPr algn="l"/>
            <a:r>
              <a:rPr lang="en-US" b="1" i="1" dirty="0" smtClean="0">
                <a:solidFill>
                  <a:schemeClr val="bg2">
                    <a:lumMod val="50000"/>
                  </a:schemeClr>
                </a:solidFill>
              </a:rPr>
              <a:t>Dyssomina</a:t>
            </a:r>
            <a:r>
              <a:rPr lang="en-US" dirty="0" smtClean="0">
                <a:solidFill>
                  <a:schemeClr val="bg2">
                    <a:lumMod val="50000"/>
                  </a:schemeClr>
                </a:solidFill>
              </a:rPr>
              <a:t> </a:t>
            </a:r>
            <a:r>
              <a:rPr lang="en-US" dirty="0" smtClean="0"/>
              <a:t>: its defined as having hard time in falling a sleep or remaining a sleep  , or excessive day time sleep .</a:t>
            </a:r>
          </a:p>
          <a:p>
            <a:pPr algn="l"/>
            <a:r>
              <a:rPr lang="en-US" b="1" dirty="0" smtClean="0">
                <a:solidFill>
                  <a:schemeClr val="bg2">
                    <a:lumMod val="50000"/>
                  </a:schemeClr>
                </a:solidFill>
              </a:rPr>
              <a:t>There are 2 types of dyssomnia:</a:t>
            </a:r>
          </a:p>
          <a:p>
            <a:pPr marL="514350" indent="-514350" algn="l">
              <a:buFont typeface="+mj-lt"/>
              <a:buAutoNum type="arabicPeriod"/>
            </a:pPr>
            <a:r>
              <a:rPr lang="en-US" b="1" dirty="0">
                <a:solidFill>
                  <a:schemeClr val="accent6">
                    <a:lumMod val="50000"/>
                  </a:schemeClr>
                </a:solidFill>
              </a:rPr>
              <a:t>Insomnia</a:t>
            </a:r>
            <a:r>
              <a:rPr lang="en-US" b="1" dirty="0">
                <a:solidFill>
                  <a:schemeClr val="bg1"/>
                </a:solidFill>
              </a:rPr>
              <a:t> (</a:t>
            </a:r>
            <a:r>
              <a:rPr lang="en-US" dirty="0" smtClean="0">
                <a:solidFill>
                  <a:schemeClr val="bg1"/>
                </a:solidFill>
              </a:rPr>
              <a:t>difficult </a:t>
            </a:r>
            <a:r>
              <a:rPr lang="en-US" dirty="0" smtClean="0"/>
              <a:t>to fall or remain asleep)</a:t>
            </a:r>
          </a:p>
          <a:p>
            <a:pPr marL="514350" indent="-514350" algn="l">
              <a:buFont typeface="+mj-lt"/>
              <a:buAutoNum type="arabicPeriod"/>
            </a:pPr>
            <a:r>
              <a:rPr lang="en-US" b="1" dirty="0" err="1" smtClean="0">
                <a:solidFill>
                  <a:schemeClr val="accent6">
                    <a:lumMod val="50000"/>
                  </a:schemeClr>
                </a:solidFill>
              </a:rPr>
              <a:t>Hypersomnalnce</a:t>
            </a:r>
            <a:r>
              <a:rPr lang="en-US" b="1" dirty="0" smtClean="0">
                <a:solidFill>
                  <a:schemeClr val="accent6">
                    <a:lumMod val="50000"/>
                  </a:schemeClr>
                </a:solidFill>
              </a:rPr>
              <a:t>: </a:t>
            </a:r>
          </a:p>
          <a:p>
            <a:pPr marL="514350" indent="-514350" algn="l">
              <a:buFont typeface="+mj-lt"/>
              <a:buAutoNum type="arabicPeriod"/>
            </a:pPr>
            <a:r>
              <a:rPr lang="en-US" dirty="0" smtClean="0"/>
              <a:t>Breathing related disorder.</a:t>
            </a:r>
          </a:p>
          <a:p>
            <a:pPr marL="514350" indent="-514350" algn="l">
              <a:buFont typeface="+mj-lt"/>
              <a:buAutoNum type="arabicPeriod"/>
            </a:pPr>
            <a:r>
              <a:rPr lang="en-US" dirty="0" smtClean="0"/>
              <a:t>Narcolepsy.</a:t>
            </a:r>
          </a:p>
          <a:p>
            <a:pPr marL="514350" indent="-514350" algn="l">
              <a:buFont typeface="+mj-lt"/>
              <a:buAutoNum type="arabicPeriod"/>
            </a:pPr>
            <a:r>
              <a:rPr lang="en-US" dirty="0" smtClean="0"/>
              <a:t>Circadian rhythm sleep disorder.</a:t>
            </a:r>
          </a:p>
          <a:p>
            <a:pPr marL="514350" indent="-514350">
              <a:buFont typeface="+mj-lt"/>
              <a:buAutoNum type="arabicPeriod"/>
            </a:pPr>
            <a:r>
              <a:rPr lang="en-US" dirty="0" err="1"/>
              <a:t>Parasomnia</a:t>
            </a:r>
            <a:r>
              <a:rPr lang="en-US" dirty="0"/>
              <a:t> </a:t>
            </a:r>
            <a:endParaRPr lang="en-US" dirty="0" smtClean="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648200"/>
            <a:ext cx="3429000" cy="2239108"/>
          </a:xfrm>
          <a:prstGeom prst="rect">
            <a:avLst/>
          </a:prstGeom>
        </p:spPr>
      </p:pic>
    </p:spTree>
    <p:extLst>
      <p:ext uri="{BB962C8B-B14F-4D97-AF65-F5344CB8AC3E}">
        <p14:creationId xmlns:p14="http://schemas.microsoft.com/office/powerpoint/2010/main" val="366160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5562600" cy="838200"/>
          </a:xfrm>
        </p:spPr>
        <p:txBody>
          <a:bodyPr>
            <a:normAutofit/>
          </a:bodyPr>
          <a:lstStyle/>
          <a:p>
            <a:pPr algn="l"/>
            <a:r>
              <a:rPr lang="en-US" b="1" dirty="0" smtClean="0"/>
              <a:t>INSOMNIA DISORDER</a:t>
            </a:r>
            <a:endParaRPr lang="en-US" b="1" dirty="0"/>
          </a:p>
        </p:txBody>
      </p:sp>
      <p:sp>
        <p:nvSpPr>
          <p:cNvPr id="3" name="Content Placeholder 2"/>
          <p:cNvSpPr>
            <a:spLocks noGrp="1"/>
          </p:cNvSpPr>
          <p:nvPr>
            <p:ph idx="1"/>
          </p:nvPr>
        </p:nvSpPr>
        <p:spPr>
          <a:xfrm>
            <a:off x="762000" y="1600200"/>
            <a:ext cx="7620000" cy="4648200"/>
          </a:xfrm>
        </p:spPr>
        <p:txBody>
          <a:bodyPr>
            <a:normAutofit/>
          </a:bodyPr>
          <a:lstStyle/>
          <a:p>
            <a:pPr algn="l"/>
            <a:r>
              <a:rPr lang="en-US" b="1" dirty="0" smtClean="0">
                <a:solidFill>
                  <a:schemeClr val="accent6">
                    <a:lumMod val="40000"/>
                    <a:lumOff val="60000"/>
                  </a:schemeClr>
                </a:solidFill>
              </a:rPr>
              <a:t>Its  a group of symptoms </a:t>
            </a:r>
            <a:r>
              <a:rPr lang="en-US" b="1" dirty="0">
                <a:solidFill>
                  <a:schemeClr val="accent6">
                    <a:lumMod val="40000"/>
                    <a:lumOff val="60000"/>
                  </a:schemeClr>
                </a:solidFill>
              </a:rPr>
              <a:t>that interfere </a:t>
            </a:r>
            <a:r>
              <a:rPr lang="en-US" b="1" dirty="0" smtClean="0">
                <a:solidFill>
                  <a:schemeClr val="accent6">
                    <a:lumMod val="40000"/>
                    <a:lumOff val="60000"/>
                  </a:schemeClr>
                </a:solidFill>
              </a:rPr>
              <a:t>with duration </a:t>
            </a:r>
            <a:r>
              <a:rPr lang="en-US" b="1" dirty="0">
                <a:solidFill>
                  <a:schemeClr val="accent6">
                    <a:lumMod val="40000"/>
                    <a:lumOff val="60000"/>
                  </a:schemeClr>
                </a:solidFill>
              </a:rPr>
              <a:t>and/or quality of sleep despite </a:t>
            </a:r>
            <a:r>
              <a:rPr lang="en-US" b="1" i="1" dirty="0" smtClean="0">
                <a:solidFill>
                  <a:schemeClr val="accent6">
                    <a:lumMod val="40000"/>
                    <a:lumOff val="60000"/>
                  </a:schemeClr>
                </a:solidFill>
              </a:rPr>
              <a:t>adequate opportunity </a:t>
            </a:r>
            <a:r>
              <a:rPr lang="en-US" b="1" dirty="0">
                <a:solidFill>
                  <a:schemeClr val="accent6">
                    <a:lumMod val="40000"/>
                    <a:lumOff val="60000"/>
                  </a:schemeClr>
                </a:solidFill>
              </a:rPr>
              <a:t>for sleep</a:t>
            </a:r>
            <a:r>
              <a:rPr lang="en-US" b="1" dirty="0" smtClean="0">
                <a:solidFill>
                  <a:schemeClr val="accent6">
                    <a:lumMod val="40000"/>
                    <a:lumOff val="60000"/>
                  </a:schemeClr>
                </a:solidFill>
              </a:rPr>
              <a:t>.</a:t>
            </a:r>
          </a:p>
          <a:p>
            <a:pPr algn="l"/>
            <a:r>
              <a:rPr lang="en-US" b="1" i="1" dirty="0" smtClean="0">
                <a:solidFill>
                  <a:schemeClr val="tx2"/>
                </a:solidFill>
              </a:rPr>
              <a:t>Types of insomnia:</a:t>
            </a:r>
          </a:p>
          <a:p>
            <a:pPr marL="525780" indent="-457200" algn="l">
              <a:buFont typeface="+mj-lt"/>
              <a:buAutoNum type="arabicPeriod"/>
            </a:pPr>
            <a:r>
              <a:rPr lang="en-US" b="1" i="1" dirty="0" smtClean="0">
                <a:solidFill>
                  <a:schemeClr val="accent6">
                    <a:lumMod val="20000"/>
                    <a:lumOff val="80000"/>
                  </a:schemeClr>
                </a:solidFill>
              </a:rPr>
              <a:t>Acute insomnia</a:t>
            </a:r>
            <a:r>
              <a:rPr lang="en-US" i="1" dirty="0" smtClean="0">
                <a:solidFill>
                  <a:schemeClr val="accent1">
                    <a:lumMod val="50000"/>
                  </a:schemeClr>
                </a:solidFill>
              </a:rPr>
              <a:t>:  </a:t>
            </a:r>
            <a:r>
              <a:rPr lang="en-US" dirty="0" smtClean="0"/>
              <a:t>sleep difficulty which is less than 3 months in duration and associated with stress and change in sleep schedule ,usually it resolves spontaneously .</a:t>
            </a:r>
          </a:p>
          <a:p>
            <a:pPr marL="525780" indent="-457200" algn="l">
              <a:buFont typeface="+mj-lt"/>
              <a:buAutoNum type="arabicPeriod"/>
            </a:pPr>
            <a:r>
              <a:rPr lang="en-US" b="1" i="1" dirty="0" smtClean="0">
                <a:solidFill>
                  <a:schemeClr val="accent6">
                    <a:lumMod val="20000"/>
                    <a:lumOff val="80000"/>
                  </a:schemeClr>
                </a:solidFill>
              </a:rPr>
              <a:t>Chronic insomnia </a:t>
            </a:r>
            <a:r>
              <a:rPr lang="en-US" b="1" i="1" dirty="0" smtClean="0">
                <a:solidFill>
                  <a:schemeClr val="accent1">
                    <a:lumMod val="50000"/>
                  </a:schemeClr>
                </a:solidFill>
              </a:rPr>
              <a:t>: </a:t>
            </a:r>
            <a:r>
              <a:rPr lang="en-US" dirty="0" smtClean="0"/>
              <a:t>sleep difficulty which last from 3 month up to a year and associated with reduced quality of life and increase risk for psychological disorders .</a:t>
            </a:r>
          </a:p>
          <a:p>
            <a:pPr algn="l"/>
            <a:endParaRPr lang="en-US" dirty="0"/>
          </a:p>
        </p:txBody>
      </p:sp>
    </p:spTree>
    <p:extLst>
      <p:ext uri="{BB962C8B-B14F-4D97-AF65-F5344CB8AC3E}">
        <p14:creationId xmlns:p14="http://schemas.microsoft.com/office/powerpoint/2010/main" val="142644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5486400"/>
          </a:xfrm>
        </p:spPr>
        <p:txBody>
          <a:bodyPr/>
          <a:lstStyle/>
          <a:p>
            <a:pPr algn="l"/>
            <a:r>
              <a:rPr lang="en-US" b="1" i="1" dirty="0" smtClean="0">
                <a:solidFill>
                  <a:schemeClr val="accent6">
                    <a:lumMod val="20000"/>
                    <a:lumOff val="80000"/>
                  </a:schemeClr>
                </a:solidFill>
              </a:rPr>
              <a:t>Symptoms of insomnia :</a:t>
            </a:r>
          </a:p>
          <a:p>
            <a:pPr algn="l">
              <a:buFont typeface="Wingdings" pitchFamily="2" charset="2"/>
              <a:buChar char="Ø"/>
            </a:pPr>
            <a:r>
              <a:rPr lang="en-US" dirty="0" smtClean="0"/>
              <a:t>Initial insomnia (sleep onset) .</a:t>
            </a:r>
          </a:p>
          <a:p>
            <a:pPr algn="l">
              <a:buFont typeface="Wingdings" pitchFamily="2" charset="2"/>
              <a:buChar char="Ø"/>
            </a:pPr>
            <a:r>
              <a:rPr lang="en-US" dirty="0" smtClean="0"/>
              <a:t>Middle sleep insomnia(sleep maintenance insomnia) .</a:t>
            </a:r>
          </a:p>
          <a:p>
            <a:pPr algn="l">
              <a:buFont typeface="Wingdings" pitchFamily="2" charset="2"/>
              <a:buChar char="Ø"/>
            </a:pPr>
            <a:r>
              <a:rPr lang="en-US" dirty="0" smtClean="0"/>
              <a:t>Late sleep insomnia (early morning awaking) .</a:t>
            </a:r>
          </a:p>
          <a:p>
            <a:pPr algn="l">
              <a:buFont typeface="Wingdings" pitchFamily="2" charset="2"/>
              <a:buChar char="Ø"/>
            </a:pPr>
            <a:r>
              <a:rPr lang="en-US" dirty="0" smtClean="0"/>
              <a:t>Non restorative  sleep :</a:t>
            </a:r>
          </a:p>
          <a:p>
            <a:pPr marL="68580" indent="0" algn="l">
              <a:buNone/>
            </a:pPr>
            <a:r>
              <a:rPr lang="en-US" dirty="0"/>
              <a:t> </a:t>
            </a:r>
            <a:r>
              <a:rPr lang="en-US" dirty="0" smtClean="0"/>
              <a:t>        (waking up feeling fatigued ,unrefreshed)</a:t>
            </a:r>
          </a:p>
          <a:p>
            <a:r>
              <a:rPr lang="en-US" b="1" i="1" dirty="0">
                <a:solidFill>
                  <a:schemeClr val="accent6">
                    <a:lumMod val="20000"/>
                    <a:lumOff val="80000"/>
                  </a:schemeClr>
                </a:solidFill>
              </a:rPr>
              <a:t>Causes of insomnia :</a:t>
            </a:r>
          </a:p>
          <a:p>
            <a:pPr marL="525780" indent="-457200" algn="l">
              <a:buFont typeface="+mj-lt"/>
              <a:buAutoNum type="arabicParenR"/>
            </a:pPr>
            <a:r>
              <a:rPr lang="en-US" dirty="0" smtClean="0">
                <a:solidFill>
                  <a:schemeClr val="tx1"/>
                </a:solidFill>
              </a:rPr>
              <a:t> </a:t>
            </a:r>
            <a:r>
              <a:rPr lang="en-US" dirty="0">
                <a:solidFill>
                  <a:schemeClr val="tx1"/>
                </a:solidFill>
              </a:rPr>
              <a:t>Subclinical mood and/or anxiety </a:t>
            </a:r>
            <a:r>
              <a:rPr lang="en-US" dirty="0" smtClean="0">
                <a:solidFill>
                  <a:schemeClr val="tx1"/>
                </a:solidFill>
              </a:rPr>
              <a:t>disorders</a:t>
            </a:r>
          </a:p>
          <a:p>
            <a:pPr marL="525780" indent="-457200" algn="l">
              <a:buFont typeface="+mj-lt"/>
              <a:buAutoNum type="arabicParenR"/>
            </a:pPr>
            <a:r>
              <a:rPr lang="en-US" dirty="0">
                <a:solidFill>
                  <a:schemeClr val="tx1"/>
                </a:solidFill>
              </a:rPr>
              <a:t>Preoccupation with a perceived inability to </a:t>
            </a:r>
            <a:r>
              <a:rPr lang="en-US" dirty="0" smtClean="0">
                <a:solidFill>
                  <a:schemeClr val="tx1"/>
                </a:solidFill>
              </a:rPr>
              <a:t>sleep</a:t>
            </a:r>
          </a:p>
          <a:p>
            <a:pPr marL="525780" indent="-457200">
              <a:buFont typeface="+mj-lt"/>
              <a:buAutoNum type="arabicParenR"/>
            </a:pPr>
            <a:r>
              <a:rPr lang="en-US" dirty="0"/>
              <a:t>Bedtime behavior not conducive to adequate sleep (poor sleep hygiene).</a:t>
            </a:r>
            <a:endParaRPr lang="en-US" dirty="0" smtClean="0">
              <a:solidFill>
                <a:schemeClr val="tx1"/>
              </a:solidFill>
            </a:endParaRPr>
          </a:p>
          <a:p>
            <a:pPr marL="525780" indent="-457200" algn="l">
              <a:buFont typeface="+mj-lt"/>
              <a:buAutoNum type="arabicParenR"/>
            </a:pPr>
            <a:r>
              <a:rPr lang="en-US" dirty="0" smtClean="0">
                <a:solidFill>
                  <a:schemeClr val="tx1"/>
                </a:solidFill>
              </a:rPr>
              <a:t>idiopathic</a:t>
            </a:r>
            <a:endParaRPr lang="en-US" dirty="0">
              <a:solidFill>
                <a:schemeClr val="tx1"/>
              </a:solidFill>
            </a:endParaRPr>
          </a:p>
        </p:txBody>
      </p:sp>
    </p:spTree>
    <p:extLst>
      <p:ext uri="{BB962C8B-B14F-4D97-AF65-F5344CB8AC3E}">
        <p14:creationId xmlns:p14="http://schemas.microsoft.com/office/powerpoint/2010/main" val="4243909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010400" cy="685800"/>
          </a:xfrm>
        </p:spPr>
        <p:txBody>
          <a:bodyPr>
            <a:normAutofit/>
          </a:bodyPr>
          <a:lstStyle/>
          <a:p>
            <a:pPr algn="l"/>
            <a:r>
              <a:rPr lang="en-US" b="1" i="1" u="sng" dirty="0" smtClean="0"/>
              <a:t>DIAGNOSTIC CRITERIA :</a:t>
            </a:r>
            <a:endParaRPr lang="en-US" b="1" i="1" u="sng" dirty="0"/>
          </a:p>
        </p:txBody>
      </p:sp>
      <p:sp>
        <p:nvSpPr>
          <p:cNvPr id="3" name="Content Placeholder 2"/>
          <p:cNvSpPr>
            <a:spLocks noGrp="1"/>
          </p:cNvSpPr>
          <p:nvPr>
            <p:ph idx="1"/>
          </p:nvPr>
        </p:nvSpPr>
        <p:spPr>
          <a:xfrm>
            <a:off x="685800" y="1524000"/>
            <a:ext cx="7772399" cy="4648200"/>
          </a:xfrm>
        </p:spPr>
        <p:txBody>
          <a:bodyPr>
            <a:normAutofit/>
          </a:bodyPr>
          <a:lstStyle/>
          <a:p>
            <a:pPr marL="525780" indent="-457200" algn="l">
              <a:buFont typeface="+mj-lt"/>
              <a:buAutoNum type="arabicParenR"/>
            </a:pPr>
            <a:r>
              <a:rPr lang="en-US" dirty="0"/>
              <a:t>Difficulty initiating/maintaining sleep or </a:t>
            </a:r>
            <a:r>
              <a:rPr lang="en-US" dirty="0" smtClean="0"/>
              <a:t>early-morning </a:t>
            </a:r>
            <a:r>
              <a:rPr lang="en-US" dirty="0"/>
              <a:t>awakening </a:t>
            </a:r>
            <a:r>
              <a:rPr lang="en-US" dirty="0" smtClean="0"/>
              <a:t>with inability </a:t>
            </a:r>
            <a:r>
              <a:rPr lang="en-US" dirty="0"/>
              <a:t>to return to </a:t>
            </a:r>
            <a:r>
              <a:rPr lang="en-US" dirty="0" smtClean="0"/>
              <a:t>sleep.</a:t>
            </a:r>
          </a:p>
          <a:p>
            <a:pPr marL="525780" indent="-457200" algn="l">
              <a:buFont typeface="+mj-lt"/>
              <a:buAutoNum type="arabicParenR"/>
            </a:pPr>
            <a:r>
              <a:rPr lang="en-US" dirty="0"/>
              <a:t>A</a:t>
            </a:r>
            <a:r>
              <a:rPr lang="en-US" dirty="0" smtClean="0"/>
              <a:t>t </a:t>
            </a:r>
            <a:r>
              <a:rPr lang="en-US" dirty="0"/>
              <a:t>least 3 days a week for at least 3 </a:t>
            </a:r>
            <a:r>
              <a:rPr lang="en-US" dirty="0" smtClean="0"/>
              <a:t>months.</a:t>
            </a:r>
          </a:p>
          <a:p>
            <a:pPr marL="525780" indent="-457200" algn="l">
              <a:buFont typeface="+mj-lt"/>
              <a:buAutoNum type="arabicParenR"/>
            </a:pPr>
            <a:r>
              <a:rPr lang="en-US" dirty="0" smtClean="0"/>
              <a:t>Causing  significant distress </a:t>
            </a:r>
            <a:r>
              <a:rPr lang="en-US" dirty="0"/>
              <a:t>or impairment </a:t>
            </a:r>
            <a:r>
              <a:rPr lang="en-US" dirty="0" smtClean="0"/>
              <a:t>in normal function of the patient .</a:t>
            </a:r>
          </a:p>
          <a:p>
            <a:pPr marL="525780" indent="-457200" algn="l">
              <a:buFont typeface="+mj-lt"/>
              <a:buAutoNum type="arabicParenR"/>
            </a:pPr>
            <a:r>
              <a:rPr lang="en-US" dirty="0" smtClean="0"/>
              <a:t>Happen even if there is </a:t>
            </a:r>
            <a:r>
              <a:rPr lang="en-US" dirty="0"/>
              <a:t>adequate opportunity to </a:t>
            </a:r>
            <a:r>
              <a:rPr lang="en-US" dirty="0" smtClean="0"/>
              <a:t>sleep.</a:t>
            </a:r>
          </a:p>
          <a:p>
            <a:pPr marL="525780" indent="-457200" algn="l">
              <a:buFont typeface="+mj-lt"/>
              <a:buAutoNum type="arabicParenR"/>
            </a:pPr>
            <a:r>
              <a:rPr lang="en-US" dirty="0"/>
              <a:t>Does not occur exclusively during the course </a:t>
            </a:r>
            <a:r>
              <a:rPr lang="en-US" dirty="0" smtClean="0"/>
              <a:t>of another </a:t>
            </a:r>
            <a:r>
              <a:rPr lang="en-US" dirty="0"/>
              <a:t>sleep-wake </a:t>
            </a:r>
            <a:r>
              <a:rPr lang="en-US" dirty="0" smtClean="0"/>
              <a:t>disorder.</a:t>
            </a:r>
          </a:p>
          <a:p>
            <a:pPr marL="525780" indent="-457200" algn="l">
              <a:buFont typeface="+mj-lt"/>
              <a:buAutoNum type="arabicParenR"/>
            </a:pPr>
            <a:r>
              <a:rPr lang="en-US" dirty="0" smtClean="0"/>
              <a:t>Its not resulting as physiological effects </a:t>
            </a:r>
            <a:r>
              <a:rPr lang="en-US" dirty="0"/>
              <a:t>of a substance </a:t>
            </a:r>
            <a:r>
              <a:rPr lang="en-US" dirty="0" smtClean="0"/>
              <a:t>or medication.</a:t>
            </a:r>
          </a:p>
          <a:p>
            <a:pPr marL="525780" indent="-457200" algn="l">
              <a:buFont typeface="+mj-lt"/>
              <a:buAutoNum type="arabicParenR"/>
            </a:pPr>
            <a:r>
              <a:rPr lang="en-US" dirty="0" smtClean="0"/>
              <a:t>Having a Coexisting </a:t>
            </a:r>
            <a:r>
              <a:rPr lang="en-US" dirty="0"/>
              <a:t>mental and medical disorders do </a:t>
            </a:r>
            <a:r>
              <a:rPr lang="en-US" dirty="0" smtClean="0"/>
              <a:t>not adequately </a:t>
            </a:r>
            <a:r>
              <a:rPr lang="en-US" dirty="0"/>
              <a:t>explain </a:t>
            </a:r>
            <a:r>
              <a:rPr lang="en-US" dirty="0" smtClean="0"/>
              <a:t>the insomnia.</a:t>
            </a:r>
            <a:endParaRPr lang="en-US" dirty="0"/>
          </a:p>
        </p:txBody>
      </p:sp>
    </p:spTree>
    <p:extLst>
      <p:ext uri="{BB962C8B-B14F-4D97-AF65-F5344CB8AC3E}">
        <p14:creationId xmlns:p14="http://schemas.microsoft.com/office/powerpoint/2010/main" val="185460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1009</TotalTime>
  <Words>2170</Words>
  <Application>Microsoft Office PowerPoint</Application>
  <PresentationFormat>On-screen Show (4:3)</PresentationFormat>
  <Paragraphs>252</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Celestial</vt:lpstr>
      <vt:lpstr>PowerPoint Presentation</vt:lpstr>
      <vt:lpstr>PowerPoint Presentation</vt:lpstr>
      <vt:lpstr>PowerPoint Presentation</vt:lpstr>
      <vt:lpstr>PowerPoint Presentation</vt:lpstr>
      <vt:lpstr>Types of sleep disorders:</vt:lpstr>
      <vt:lpstr>Dyssomnia</vt:lpstr>
      <vt:lpstr>INSOMNIA DISORDER</vt:lpstr>
      <vt:lpstr>PowerPoint Presentation</vt:lpstr>
      <vt:lpstr>DIAGNOSTIC CRITERIA :</vt:lpstr>
      <vt:lpstr>PowerPoint Presentation</vt:lpstr>
      <vt:lpstr>HYPERSOMNOLENCE DISORDER</vt:lpstr>
      <vt:lpstr>Causes: </vt:lpstr>
      <vt:lpstr>Diagnostic criteria:</vt:lpstr>
      <vt:lpstr>PowerPoint Presentation</vt:lpstr>
      <vt:lpstr>PowerPoint Presentation</vt:lpstr>
      <vt:lpstr>Obstructive sleep apnea hypopnea  </vt:lpstr>
      <vt:lpstr>PowerPoint Presentation</vt:lpstr>
      <vt:lpstr>PowerPoint Presentation</vt:lpstr>
      <vt:lpstr>Narcolepsy</vt:lpstr>
      <vt:lpstr>PowerPoint Presentation</vt:lpstr>
      <vt:lpstr>Circadian rhythm sleep wake disorders</vt:lpstr>
      <vt:lpstr>Types </vt:lpstr>
      <vt:lpstr>PowerPoint Presentation</vt:lpstr>
      <vt:lpstr>PowerPoint Presentation</vt:lpstr>
      <vt:lpstr>Parasomnia</vt:lpstr>
      <vt:lpstr>Types of parasomnia</vt:lpstr>
      <vt:lpstr>PowerPoint Presentation</vt:lpstr>
      <vt:lpstr>PowerPoint Presentation</vt:lpstr>
      <vt:lpstr>PowerPoint Presentation</vt:lpstr>
      <vt:lpstr>PowerPoint Presentation</vt:lpstr>
      <vt:lpstr>Causes of parasomnia: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disorders</dc:title>
  <dc:creator>pc</dc:creator>
  <cp:lastModifiedBy>Dell</cp:lastModifiedBy>
  <cp:revision>56</cp:revision>
  <dcterms:created xsi:type="dcterms:W3CDTF">2020-09-17T06:00:26Z</dcterms:created>
  <dcterms:modified xsi:type="dcterms:W3CDTF">2022-08-15T18:44:08Z</dcterms:modified>
</cp:coreProperties>
</file>