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6" r:id="rId1"/>
  </p:sldMasterIdLst>
  <p:sldIdLst>
    <p:sldId id="29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6" r:id="rId18"/>
    <p:sldId id="337" r:id="rId19"/>
    <p:sldId id="318" r:id="rId20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58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6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1746-518D-48A6-A4CB-622BCF345A78}" type="datetimeFigureOut">
              <a:rPr lang="ar-EG" smtClean="0"/>
              <a:pPr/>
              <a:t>24/03/1447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21513D1-3FED-4FC8-83E7-8588505CA21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9184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1746-518D-48A6-A4CB-622BCF345A78}" type="datetimeFigureOut">
              <a:rPr lang="ar-EG" smtClean="0"/>
              <a:pPr/>
              <a:t>24/03/1447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1513D1-3FED-4FC8-83E7-8588505CA21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3392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1746-518D-48A6-A4CB-622BCF345A78}" type="datetimeFigureOut">
              <a:rPr lang="ar-EG" smtClean="0"/>
              <a:pPr/>
              <a:t>24/03/1447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1513D1-3FED-4FC8-83E7-8588505CA21C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9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1746-518D-48A6-A4CB-622BCF345A78}" type="datetimeFigureOut">
              <a:rPr lang="ar-EG" smtClean="0"/>
              <a:pPr/>
              <a:t>24/03/1447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1513D1-3FED-4FC8-83E7-8588505CA21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86509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1746-518D-48A6-A4CB-622BCF345A78}" type="datetimeFigureOut">
              <a:rPr lang="ar-EG" smtClean="0"/>
              <a:pPr/>
              <a:t>24/03/1447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1513D1-3FED-4FC8-83E7-8588505CA21C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5587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1746-518D-48A6-A4CB-622BCF345A78}" type="datetimeFigureOut">
              <a:rPr lang="ar-EG" smtClean="0"/>
              <a:pPr/>
              <a:t>24/03/1447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1513D1-3FED-4FC8-83E7-8588505CA21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6948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1746-518D-48A6-A4CB-622BCF345A78}" type="datetimeFigureOut">
              <a:rPr lang="ar-EG" smtClean="0"/>
              <a:pPr/>
              <a:t>24/03/1447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13D1-3FED-4FC8-83E7-8588505CA21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05103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1746-518D-48A6-A4CB-622BCF345A78}" type="datetimeFigureOut">
              <a:rPr lang="ar-EG" smtClean="0"/>
              <a:pPr/>
              <a:t>24/03/1447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13D1-3FED-4FC8-83E7-8588505CA21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450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1746-518D-48A6-A4CB-622BCF345A78}" type="datetimeFigureOut">
              <a:rPr lang="ar-EG" smtClean="0"/>
              <a:pPr/>
              <a:t>24/03/1447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13D1-3FED-4FC8-83E7-8588505CA21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3228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1746-518D-48A6-A4CB-622BCF345A78}" type="datetimeFigureOut">
              <a:rPr lang="ar-EG" smtClean="0"/>
              <a:pPr/>
              <a:t>24/03/1447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21513D1-3FED-4FC8-83E7-8588505CA21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1522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1746-518D-48A6-A4CB-622BCF345A78}" type="datetimeFigureOut">
              <a:rPr lang="ar-EG" smtClean="0"/>
              <a:pPr/>
              <a:t>24/03/1447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1513D1-3FED-4FC8-83E7-8588505CA21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928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1746-518D-48A6-A4CB-622BCF345A78}" type="datetimeFigureOut">
              <a:rPr lang="ar-EG" smtClean="0"/>
              <a:pPr/>
              <a:t>24/03/1447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21513D1-3FED-4FC8-83E7-8588505CA21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1411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1746-518D-48A6-A4CB-622BCF345A78}" type="datetimeFigureOut">
              <a:rPr lang="ar-EG" smtClean="0"/>
              <a:pPr/>
              <a:t>24/03/1447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13D1-3FED-4FC8-83E7-8588505CA21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993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1746-518D-48A6-A4CB-622BCF345A78}" type="datetimeFigureOut">
              <a:rPr lang="ar-EG" smtClean="0"/>
              <a:pPr/>
              <a:t>24/03/1447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13D1-3FED-4FC8-83E7-8588505CA21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9986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1746-518D-48A6-A4CB-622BCF345A78}" type="datetimeFigureOut">
              <a:rPr lang="ar-EG" smtClean="0"/>
              <a:pPr/>
              <a:t>24/03/1447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513D1-3FED-4FC8-83E7-8588505CA21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55898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C1746-518D-48A6-A4CB-622BCF345A78}" type="datetimeFigureOut">
              <a:rPr lang="ar-EG" smtClean="0"/>
              <a:pPr/>
              <a:t>24/03/1447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1513D1-3FED-4FC8-83E7-8588505CA21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5718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C1746-518D-48A6-A4CB-622BCF345A78}" type="datetimeFigureOut">
              <a:rPr lang="ar-EG" smtClean="0"/>
              <a:pPr/>
              <a:t>24/03/1447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1513D1-3FED-4FC8-83E7-8588505CA21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1617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66983" y="2426016"/>
            <a:ext cx="8911687" cy="1280890"/>
          </a:xfrm>
        </p:spPr>
        <p:txBody>
          <a:bodyPr>
            <a:noAutofit/>
          </a:bodyPr>
          <a:lstStyle/>
          <a:p>
            <a:r>
              <a:rPr lang="en-US" sz="72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7200" b="1" u="sng" baseline="30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72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case</a:t>
            </a:r>
            <a:br>
              <a:rPr lang="en-US" sz="72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EG" sz="72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 examination narrowed down your clinical diagnosis?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physical examination indicates that this patient has short stature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(amounting to growth retardation), probable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anaemia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deficiences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features support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diagnosis of malabsorption.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turn to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localises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site of disease to the small intestine.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causes of such chronic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include coeliac disease, tropical sprue, parasitic infections (Giardia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lamblia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Cryptosporidium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Strongyloides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Microspora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Isospora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Crohn’s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investigations in a patient with chronic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malabsorption include the following: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Haematological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biochemical tests to determine the type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anaemia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other effects of malabsorption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hypoproteinaemia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hypocalcaemia)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to confirm the presence of malabsorption: D-xylose test, stool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examination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fat globules, measurement of 72-h stool fat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excretion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Endoscopic examination of the upper part of the intestine</a:t>
            </a:r>
          </a:p>
          <a:p>
            <a:pPr marL="0" indent="0" algn="l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696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dirty="0"/>
              <a:t>•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Intestinal mucosal biopsies. In the mucosal biopsies, a note is made on the crypt and villous architecture; these are most often graded using the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modfied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Marsh classification (grade 0 = normal crypt villous (CV) ratio = 1:3–4; grade 1 = mild increase in intraepithelial lymphocytes (IEL), CV ratio 1:1; grade 2 = moderate villous atrophy, CV ratio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to determine the precise cause of the chronic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malabsorption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stool examination for ova and cysts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parasites.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00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/>
              <a:t>Serological tests </a:t>
            </a:r>
            <a:r>
              <a:rPr lang="en-US" sz="2000" dirty="0"/>
              <a:t>for coeliac disease (IgA-anti-</a:t>
            </a:r>
            <a:r>
              <a:rPr lang="en-US" sz="2000" dirty="0" err="1"/>
              <a:t>endomysial</a:t>
            </a:r>
            <a:r>
              <a:rPr lang="en-US" sz="2000" dirty="0"/>
              <a:t> antibody, IgA-anti-human tissue transglutaminase antibody, IgA or IgG </a:t>
            </a:r>
            <a:r>
              <a:rPr lang="en-US" sz="2000" dirty="0" err="1"/>
              <a:t>antigliadin</a:t>
            </a:r>
            <a:r>
              <a:rPr lang="en-US" sz="2000" dirty="0"/>
              <a:t> antibody), serum immunoglobulin profile (</a:t>
            </a:r>
            <a:r>
              <a:rPr lang="en-US" sz="2000" dirty="0" smtClean="0"/>
              <a:t>IgA, </a:t>
            </a:r>
            <a:r>
              <a:rPr lang="en-US" sz="2000" dirty="0"/>
              <a:t>IgG and IgM levels), lipid profile and </a:t>
            </a:r>
            <a:r>
              <a:rPr lang="en-US" sz="2000" dirty="0" err="1"/>
              <a:t>apolipoprotein</a:t>
            </a:r>
            <a:r>
              <a:rPr lang="en-US" sz="2000" dirty="0"/>
              <a:t> levels,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lactose</a:t>
            </a:r>
            <a:r>
              <a:rPr lang="en-US" sz="2000" dirty="0"/>
              <a:t> hydrogen breath test (for lactose intolerance) and glucose hydrogen breath test (for bacterial overgrowth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patient’s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haemoglobin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7.0 g/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serum protein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6.4 g/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(albumin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 g/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globulin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3.3 g/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5 g D-xylose ingestion, his 5-h urinary D-xylose excretion is 0.5 g (normal &gt;1 g); his daily stool fat excretion is 8.0 g/day.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 endoscopy reveals attenuated and scalloped duodenal mucosal folds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mucosal biopsy reveals a flat mucosa, an increase in intraepithelial lymphocytes, and infiltration of the lamina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chronic inflammatory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.there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 parasites or abnormal macrophages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40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Serum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IgA anti-human tissue transglutaminase antibody and IgA anti-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endomysial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antibody are positive. Serum levels of IgG, IgA and IgM are within normal limits.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hydrogen breath test and a lactose hydrogen breath test are normal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Stool examination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serological tests for human immunodeficiency virus (HIV) 1 and 2 are negative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7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narrow down your differential diagnosis?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investigations show severe villous abnormality and a positive coeliac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serological test</a:t>
            </a:r>
          </a:p>
        </p:txBody>
      </p:sp>
    </p:spTree>
    <p:extLst>
      <p:ext uri="{BB962C8B-B14F-4D97-AF65-F5344CB8AC3E}">
        <p14:creationId xmlns:p14="http://schemas.microsoft.com/office/powerpoint/2010/main" val="33272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you treat this patient?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328737"/>
            <a:ext cx="8911687" cy="3713439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Coeliac disease is a common autoimmune disorder, which occurs in genetically predisposed individuals and is induced by ingestion of a protein called gluten. Gluten is present in cereals such as wheat, barley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rye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hypersensitivity to gluten in patients with coeliac disease is permanent: ‘Once a coeliac, always a coeliac’. Therefore, the treatment of coeliac disease is withdrawal of gluten from the diet, which should continue on a life-long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basis</a:t>
            </a:r>
          </a:p>
        </p:txBody>
      </p:sp>
    </p:spTree>
    <p:extLst>
      <p:ext uri="{BB962C8B-B14F-4D97-AF65-F5344CB8AC3E}">
        <p14:creationId xmlns:p14="http://schemas.microsoft.com/office/powerpoint/2010/main" val="40328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patients usually have deficiency of several nutrients and therefore a complete nutritional assessment is essential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start feeling well 2–4 weeks after the institution of a gluten free diet,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normalisation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histological picture may take a few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62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16-year-old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boy,lives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presents to the outpatient department complaining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he has had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years. He passes 4–5 large-volume stools daily, which are frothy, greasy and foul-smelling, and contain undigested food material. The stools do not contain visible blood, mucus or pus. </a:t>
            </a:r>
          </a:p>
        </p:txBody>
      </p:sp>
    </p:spTree>
    <p:extLst>
      <p:ext uri="{BB962C8B-B14F-4D97-AF65-F5344CB8AC3E}">
        <p14:creationId xmlns:p14="http://schemas.microsoft.com/office/powerpoint/2010/main" val="28597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has postprandial bloating of the abdomen,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generalised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weakness and easy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fatiguability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has no abdominal pain, fever or joint pains.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 mention that he is not growing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well. He has no GIT bleeding or hepatobiliary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symptoms.No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special habits of medical importance.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past history of chronic medical diseases or operation.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history : irrelevant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your differential diagnosis include before examining the patient?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list of causes of chronic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lasting &gt;4 weeks) is extensive. It may be caused not only by diseases of the small and large intestine, but also by systemic diseases such as hyperthyroidism, diabetes mellitus, autonomic neuropathy and drugs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ask the following questions when approaching this patient: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a functional disease (long-standing symptoms, no nocturnal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no weight loss ,no fever.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4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small-bowel type (large volume, frothy, greasy, foul-smelling stool that contains undigested food material)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large-bowel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(containing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blood, mucus and/or pus, associated with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tenesmus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)?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associated with features of malabsorption (bulky, frothy, greasy stool containing undigested food)?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systemic inflammatory response (such as fever, sweating or joint pains)?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history alone, it seems that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diarrhoea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this boy is chronic and of small-bowel type, and has features suggestive of malabsorption.</a:t>
            </a:r>
          </a:p>
        </p:txBody>
      </p:sp>
    </p:spTree>
    <p:extLst>
      <p:ext uri="{BB962C8B-B14F-4D97-AF65-F5344CB8AC3E}">
        <p14:creationId xmlns:p14="http://schemas.microsoft.com/office/powerpoint/2010/main" val="24870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chronic </a:t>
            </a:r>
            <a:r>
              <a:rPr lang="en-US" dirty="0" err="1"/>
              <a:t>diarrhoea</a:t>
            </a:r>
            <a:r>
              <a:rPr lang="en-US" dirty="0"/>
              <a:t> and malabsorption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Small-bowel type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Coeliac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</a:p>
          <a:p>
            <a:pPr marL="0" indent="0" algn="l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Tropical sprue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Parasitic infections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Immunodeficiency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syndromes</a:t>
            </a:r>
          </a:p>
          <a:p>
            <a:pPr marL="0" indent="0" algn="l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Crohn’s disease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Whipple’s disease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Large-bowel type </a:t>
            </a:r>
          </a:p>
          <a:p>
            <a:pPr marL="0" indent="0" algn="l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Irritable bowel syndrome </a:t>
            </a:r>
          </a:p>
          <a:p>
            <a:pPr marL="0" indent="0" algn="l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Inflammatory bowel disease </a:t>
            </a:r>
          </a:p>
          <a:p>
            <a:pPr marL="0" indent="0" algn="l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Microscopic coli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9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height, weight and body mass index of the patient are 150 cm, 32 kg and 14.2 kg/m2 , respectively.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 is pale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has angular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cheilitis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stomatitis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upper limbs show itching vesicular rashes on both elbows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Abdominal examination ; symmetrical, normal subcostal angle , no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divercation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recti 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centeral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umbilicus ,by palpation no HSM or any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palpabe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masses , no shifting dullness.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9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3552" y="653438"/>
            <a:ext cx="8911687" cy="128089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14513"/>
            <a:ext cx="8915400" cy="4096709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Chest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cardivasculral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examination normal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Neurological examination normal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683" y="2877835"/>
            <a:ext cx="4950457" cy="359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9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1588</TotalTime>
  <Words>1043</Words>
  <Application>Microsoft Office PowerPoint</Application>
  <PresentationFormat>Custom</PresentationFormat>
  <Paragraphs>60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Wisp</vt:lpstr>
      <vt:lpstr>1St case </vt:lpstr>
      <vt:lpstr>PowerPoint Presentation</vt:lpstr>
      <vt:lpstr>PowerPoint Presentation</vt:lpstr>
      <vt:lpstr>What would your differential diagnosis include before examining the patient?</vt:lpstr>
      <vt:lpstr>PowerPoint Presentation</vt:lpstr>
      <vt:lpstr>Causes of chronic diarrhoea and malabsorption</vt:lpstr>
      <vt:lpstr>PowerPoint Presentation</vt:lpstr>
      <vt:lpstr>Examination</vt:lpstr>
      <vt:lpstr>PowerPoint Presentation</vt:lpstr>
      <vt:lpstr>Has examination narrowed down your clinical diagnosis?</vt:lpstr>
      <vt:lpstr>Investigations</vt:lpstr>
      <vt:lpstr>PowerPoint Presentation</vt:lpstr>
      <vt:lpstr>PowerPoint Presentation</vt:lpstr>
      <vt:lpstr>PowerPoint Presentation</vt:lpstr>
      <vt:lpstr>PowerPoint Presentation</vt:lpstr>
      <vt:lpstr>Does this narrow down your differential diagnosis?</vt:lpstr>
      <vt:lpstr>How will you treat this patient?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Pleural diseases Case scenarios</dc:title>
  <dc:creator>Windows User</dc:creator>
  <cp:lastModifiedBy>laptech</cp:lastModifiedBy>
  <cp:revision>84</cp:revision>
  <dcterms:created xsi:type="dcterms:W3CDTF">2021-12-08T20:39:59Z</dcterms:created>
  <dcterms:modified xsi:type="dcterms:W3CDTF">2025-09-16T21:26:03Z</dcterms:modified>
</cp:coreProperties>
</file>