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71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8" r:id="rId23"/>
    <p:sldId id="274" r:id="rId24"/>
    <p:sldId id="276" r:id="rId25"/>
    <p:sldId id="285" r:id="rId26"/>
    <p:sldId id="284" r:id="rId27"/>
    <p:sldId id="277" r:id="rId28"/>
    <p:sldId id="283" r:id="rId29"/>
    <p:sldId id="279" r:id="rId30"/>
  </p:sldIdLst>
  <p:sldSz cx="12192000" cy="6858000"/>
  <p:notesSz cx="6858000" cy="9144000"/>
  <p:defaultTextStyle>
    <a:defPPr algn="r" rtl="1">
      <a:defRPr lang="x-none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8EE8E-EC11-996C-7149-34F13E5E9372}" v="29" dt="2023-10-23T12:00:31.309"/>
    <p1510:client id="{AE1077DD-55C2-8038-A22B-5AAE46A8F493}" v="1970" dt="2023-10-21T20:16:23.846"/>
    <p1510:client id="{B42EB8B7-1BFE-447F-93E7-1ECC7833ED4B}" v="840" dt="2023-10-21T16:49:4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354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B0EB34D6-CA59-4C91-9196-C4DC59EC83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9FD30DE-9510-402E-8CAB-692EDD341F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691F4F6-93E8-4A4F-8E29-B4B4CCCD916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11/04/1445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3AE9ACC-1C0F-4B82-87B0-D823658F95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30E403C-C417-45C8-82F3-0F31AF0F88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151C9848-D4F3-4874-BD83-6D5F2C99F5B3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EDCE75-36FA-4E6C-9FC8-67ABA0FD72DC}" type="datetime1">
              <a:rPr lang="ar-SA" smtClean="0"/>
              <a:pPr/>
              <a:t>11/04/1445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00F3BD1-FB65-41C2-83D3-9C24D2ECABB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8352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D00F3BD1-FB65-41C2-83D3-9C24D2ECABBC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7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D00F3BD1-FB65-41C2-83D3-9C24D2ECABBC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7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3BD1-FB65-41C2-83D3-9C24D2ECABBC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46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10/25/2023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000" b="1" kern="1200" spc="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20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i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i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400" i="1" spc="150">
                <a:solidFill>
                  <a:schemeClr val="tx1">
                    <a:lumMod val="75000"/>
                    <a:lumOff val="25000"/>
                  </a:schemeClr>
                </a:solidFill>
              </a:rPr>
              <a:t>Cushing disease</a:t>
            </a:r>
            <a:endParaRPr lang="en-US" sz="4400" i="1" spc="15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92519" y="2543026"/>
            <a:ext cx="527180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Done by </a:t>
            </a:r>
            <a:b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spc="1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Yasmine</a:t>
            </a: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spc="1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Alkurdi</a:t>
            </a:r>
            <a:b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spc="1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Tabarak</a:t>
            </a: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 </a:t>
            </a:r>
            <a:r>
              <a:rPr lang="en-US" sz="3200" spc="1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Shamaileh</a:t>
            </a: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spc="1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Enas</a:t>
            </a: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 </a:t>
            </a:r>
            <a:r>
              <a:rPr lang="en-US" sz="3200" spc="1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Btoush</a:t>
            </a:r>
            <a:endParaRPr lang="en-US" sz="3200" spc="15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المفهوم المتموج الملون">
            <a:extLst>
              <a:ext uri="{FF2B5EF4-FFF2-40B4-BE49-F238E27FC236}">
                <a16:creationId xmlns:a16="http://schemas.microsoft.com/office/drawing/2014/main" id="{A160F624-F314-33AD-BCDB-40DFBFFB6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6" r="27113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911D-E7DE-0038-BFF2-D826DA09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2" y="284069"/>
            <a:ext cx="8770571" cy="134526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Cushing Syndrome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6291-2CBC-2114-183B-82C1A9A2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" y="2082238"/>
            <a:ext cx="11502267" cy="4945466"/>
          </a:xfrm>
        </p:spPr>
        <p:txBody>
          <a:bodyPr lIns="109728" tIns="109728" rIns="109728" bIns="91440" anchor="t"/>
          <a:lstStyle/>
          <a:p>
            <a:r>
              <a:rPr lang="en-US" sz="3200" dirty="0">
                <a:ea typeface="Calibri"/>
                <a:cs typeface="Calibri"/>
              </a:rPr>
              <a:t>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Cushing syndrome : is an endocrine disorder caused by excessive activation of 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</a:rPr>
              <a:t>glucocorticoid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sz="3200" b="1" dirty="0">
                <a:solidFill>
                  <a:schemeClr val="tx1"/>
                </a:solidFill>
                <a:ea typeface="Calibri"/>
                <a:cs typeface="Calibri"/>
              </a:rPr>
              <a:t>receptors .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*It can be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endogenous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or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exogenous</a:t>
            </a:r>
            <a:r>
              <a:rPr lang="en-US" sz="3200" b="1" dirty="0">
                <a:ea typeface="Calibri"/>
                <a:cs typeface="Calibri"/>
              </a:rPr>
              <a:t> </a:t>
            </a:r>
            <a:br>
              <a:rPr lang="en-US" sz="3200" b="1" dirty="0">
                <a:ea typeface="Calibri"/>
                <a:cs typeface="Calibri"/>
              </a:rPr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*The most common cause is</a:t>
            </a:r>
            <a:r>
              <a:rPr lang="en-US" sz="3200" b="1" dirty="0">
                <a:solidFill>
                  <a:srgbClr val="002060"/>
                </a:solidFill>
                <a:ea typeface="Calibri"/>
                <a:cs typeface="Calibri"/>
              </a:rPr>
              <a:t> exogenous(Iatrogenic)</a:t>
            </a:r>
            <a:r>
              <a:rPr lang="en-US" sz="3200" b="1" dirty="0">
                <a:ea typeface="Calibri"/>
                <a:cs typeface="Calibri"/>
              </a:rPr>
              <a:t>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corticosteroids medication such as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Prednisone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 ,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Prednisolone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 ,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Methalexone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used for : Asthma, RA,SLE. (prolonged use) </a:t>
            </a:r>
          </a:p>
        </p:txBody>
      </p:sp>
    </p:spTree>
    <p:extLst>
      <p:ext uri="{BB962C8B-B14F-4D97-AF65-F5344CB8AC3E}">
        <p14:creationId xmlns:p14="http://schemas.microsoft.com/office/powerpoint/2010/main" val="304430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9F86-BA5B-EA40-04C8-CE9AFEA5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902295"/>
            <a:ext cx="8770571" cy="8851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1C26-9349-698B-E43C-65ABEFBD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93" y="2113817"/>
            <a:ext cx="10280193" cy="4744183"/>
          </a:xfrm>
        </p:spPr>
        <p:txBody>
          <a:bodyPr lIns="109728" tIns="109728" rIns="109728" bIns="91440" anchor="t"/>
          <a:lstStyle/>
          <a:p>
            <a:r>
              <a:rPr lang="en-US" sz="4000" b="1" dirty="0">
                <a:solidFill>
                  <a:srgbClr val="002060"/>
                </a:solidFill>
                <a:ea typeface="Calibri"/>
                <a:cs typeface="Calibri"/>
              </a:rPr>
              <a:t>*Endogenous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: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is uncommon but is caused by chronic over- production of 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</a:rPr>
              <a:t>cortisol</a:t>
            </a:r>
            <a:r>
              <a:rPr lang="en-US" sz="3200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by adrenal gland.</a:t>
            </a:r>
          </a:p>
          <a:p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endParaRPr lang="en-US" sz="2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8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9F86-BA5B-EA40-04C8-CE9AFEA5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1696700" cy="1787489"/>
          </a:xfrm>
        </p:spPr>
        <p:txBody>
          <a:bodyPr/>
          <a:lstStyle/>
          <a:p>
            <a:r>
              <a:rPr lang="en-US" dirty="0"/>
              <a:t>ACTH- independent </a:t>
            </a:r>
            <a:r>
              <a:rPr lang="en-US" dirty="0" err="1"/>
              <a:t>cushing</a:t>
            </a:r>
            <a:r>
              <a:rPr lang="en-US" dirty="0"/>
              <a:t> syndrome =</a:t>
            </a:r>
            <a:br>
              <a:rPr lang="en-US" dirty="0"/>
            </a:br>
            <a:r>
              <a:rPr lang="en-US" dirty="0"/>
              <a:t>1ry </a:t>
            </a:r>
            <a:r>
              <a:rPr lang="en-US" dirty="0" err="1"/>
              <a:t>hypercortisolism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1C26-9349-698B-E43C-65ABEFBD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34667"/>
            <a:ext cx="10280193" cy="4744183"/>
          </a:xfrm>
        </p:spPr>
        <p:txBody>
          <a:bodyPr lIns="109728" tIns="109728" rIns="109728" bIns="91440" anchor="t"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Primary adrenal</a:t>
            </a:r>
            <a:r>
              <a:rPr lang="en-US" sz="3200" b="1" dirty="0">
                <a:solidFill>
                  <a:schemeClr val="tx1"/>
                </a:solidFill>
              </a:rPr>
              <a:t> adenoma</a:t>
            </a:r>
            <a:r>
              <a:rPr lang="en-US" sz="2800" b="1" dirty="0">
                <a:solidFill>
                  <a:schemeClr val="tx1"/>
                </a:solidFill>
              </a:rPr>
              <a:t>, hyperplasia, or carcinoma</a:t>
            </a:r>
          </a:p>
          <a:p>
            <a:endParaRPr lang="en-US" sz="2800" b="1" dirty="0">
              <a:ea typeface="Calibri"/>
              <a:cs typeface="Calibri"/>
            </a:endParaRPr>
          </a:p>
          <a:p>
            <a:r>
              <a:rPr lang="en-US" sz="2800" dirty="0"/>
              <a:t>inhibits secretion of ACTH from anterior pituitary. </a:t>
            </a:r>
            <a:r>
              <a:rPr lang="en-US" sz="2800" b="1" dirty="0">
                <a:solidFill>
                  <a:srgbClr val="FF0000"/>
                </a:solidFill>
              </a:rPr>
              <a:t>(Low ACTH)</a:t>
            </a:r>
            <a:r>
              <a:rPr lang="en-US" sz="2800" dirty="0"/>
              <a:t> &gt; </a:t>
            </a:r>
            <a:r>
              <a:rPr lang="en-US" sz="2800" b="1" dirty="0">
                <a:solidFill>
                  <a:srgbClr val="FF0000"/>
                </a:solidFill>
              </a:rPr>
              <a:t>atrophy of uninvolved adrenal gland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endParaRPr lang="en-US" sz="2800" b="1" dirty="0">
              <a:ea typeface="Calibri"/>
              <a:cs typeface="Calibri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3086100" y="2191434"/>
            <a:ext cx="1527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Exogenous corticosteroid</a:t>
            </a:r>
            <a:r>
              <a:rPr lang="en-US" sz="2800" b="1" dirty="0"/>
              <a:t>: </a:t>
            </a:r>
            <a:r>
              <a:rPr lang="en-US" sz="2800" b="1" dirty="0" err="1"/>
              <a:t>dexamethasone</a:t>
            </a:r>
            <a:r>
              <a:rPr lang="en-US" sz="2800" b="1" dirty="0"/>
              <a:t>, prednisone, hydrocortisone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50478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4DE3-4C86-95CC-3C13-5E7DBDD0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ACTH-dependent </a:t>
            </a:r>
            <a:r>
              <a:rPr lang="en-US" dirty="0" err="1"/>
              <a:t>cushings</a:t>
            </a:r>
            <a:r>
              <a:rPr lang="en-US" dirty="0"/>
              <a:t> </a:t>
            </a:r>
            <a:r>
              <a:rPr lang="en-US" dirty="0" err="1"/>
              <a:t>syndrom</a:t>
            </a: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2ry </a:t>
            </a:r>
            <a:r>
              <a:rPr lang="en-US" dirty="0" err="1"/>
              <a:t>hypercortisolism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ED4B-7A28-513E-7BCD-D1EB9E7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14" y="1114854"/>
            <a:ext cx="8770571" cy="3651504"/>
          </a:xfrm>
        </p:spPr>
        <p:txBody>
          <a:bodyPr lIns="109728" tIns="109728" rIns="109728" bIns="91440" anchor="t"/>
          <a:lstStyle/>
          <a:p>
            <a:endParaRPr lang="en-US" sz="3200" b="1" dirty="0">
              <a:solidFill>
                <a:srgbClr val="080808"/>
              </a:solidFill>
              <a:ea typeface="Calibri"/>
              <a:cs typeface="Calibri"/>
            </a:endParaRPr>
          </a:p>
          <a:p>
            <a:r>
              <a:rPr lang="en-US" b="1" dirty="0"/>
              <a:t>. </a:t>
            </a:r>
            <a:r>
              <a:rPr lang="en-US" sz="3200" b="1" dirty="0"/>
              <a:t>Pituitary adenoma (</a:t>
            </a:r>
            <a:r>
              <a:rPr lang="en-US" sz="3200" b="1" dirty="0">
                <a:solidFill>
                  <a:srgbClr val="FF0000"/>
                </a:solidFill>
              </a:rPr>
              <a:t>Cushing disease</a:t>
            </a:r>
            <a:r>
              <a:rPr lang="en-US" sz="3200" b="1" dirty="0"/>
              <a:t>)</a:t>
            </a:r>
            <a:r>
              <a:rPr lang="en-US" dirty="0"/>
              <a:t>: </a:t>
            </a:r>
            <a:r>
              <a:rPr lang="en-US" sz="3200" b="1" dirty="0"/>
              <a:t>75%</a:t>
            </a:r>
          </a:p>
          <a:p>
            <a:r>
              <a:rPr lang="en-US" sz="2400" b="1" dirty="0"/>
              <a:t>Noncancerous growth on the pituitary gland , these pituitary tumors make too ACTH and so it increases cortisol production .</a:t>
            </a:r>
          </a:p>
          <a:p>
            <a:r>
              <a:rPr lang="en-US" sz="3200" dirty="0"/>
              <a:t>Lead </a:t>
            </a:r>
            <a:r>
              <a:rPr lang="en-US" sz="2400" dirty="0"/>
              <a:t>to </a:t>
            </a:r>
            <a:r>
              <a:rPr lang="en-US" sz="2800" dirty="0">
                <a:solidFill>
                  <a:srgbClr val="FF0000"/>
                </a:solidFill>
              </a:rPr>
              <a:t>Bilateral adrenal hyperplasia</a:t>
            </a:r>
            <a:endParaRPr lang="en-US" sz="3200" dirty="0"/>
          </a:p>
          <a:p>
            <a:r>
              <a:rPr lang="en-US" sz="3200" b="1" dirty="0"/>
              <a:t>Ectopic ACTH secretion(paraneoplastic </a:t>
            </a:r>
            <a:r>
              <a:rPr lang="en-US" sz="3200" b="1" dirty="0" err="1"/>
              <a:t>syndrom</a:t>
            </a:r>
            <a:r>
              <a:rPr lang="en-US" sz="3200" b="1" dirty="0"/>
              <a:t>)</a:t>
            </a:r>
            <a:r>
              <a:rPr lang="en-US" sz="3200" dirty="0"/>
              <a:t>: Lung cancer (small-cell lung carcinoma), carcinoid tumor of bronchus or ovarian cancer.</a:t>
            </a:r>
          </a:p>
          <a:p>
            <a:endParaRPr lang="en-US" sz="3200" b="1" dirty="0"/>
          </a:p>
          <a:p>
            <a:endParaRPr lang="en-US" b="1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91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Cushing syndrome </a:t>
            </a:r>
            <a:r>
              <a:rPr lang="en-US" sz="4800" dirty="0" err="1"/>
              <a:t>vs</a:t>
            </a:r>
            <a:r>
              <a:rPr lang="en-US" sz="4800" dirty="0"/>
              <a:t> disease</a:t>
            </a:r>
            <a:endParaRPr lang="ar-JO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47650" y="2312276"/>
            <a:ext cx="11944350" cy="3651504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Cushing syndrome </a:t>
            </a:r>
            <a:r>
              <a:rPr lang="en-US" sz="3200" dirty="0"/>
              <a:t>: </a:t>
            </a:r>
            <a:r>
              <a:rPr lang="en-US" sz="3200" dirty="0" err="1"/>
              <a:t>hypercortisolism</a:t>
            </a:r>
            <a:r>
              <a:rPr lang="en-US" sz="3200" dirty="0"/>
              <a:t> from any cause, including pituitary adenoma, adrenal adenoma or carcinoma, ectopic ACTH production, or administration of exogenous </a:t>
            </a:r>
            <a:r>
              <a:rPr lang="en-US" sz="3200" dirty="0" err="1"/>
              <a:t>glucocorticoids</a:t>
            </a:r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Cushing disease </a:t>
            </a:r>
            <a:r>
              <a:rPr lang="en-US" sz="3200" dirty="0"/>
              <a:t>: </a:t>
            </a:r>
            <a:r>
              <a:rPr lang="en-US" sz="3200" dirty="0" err="1"/>
              <a:t>hypercortisolism</a:t>
            </a:r>
            <a:r>
              <a:rPr lang="en-US" sz="3200" dirty="0"/>
              <a:t> as a result of ACTH-producing </a:t>
            </a:r>
            <a:r>
              <a:rPr lang="en-US" sz="3200" dirty="0">
                <a:solidFill>
                  <a:srgbClr val="00B050"/>
                </a:solidFill>
              </a:rPr>
              <a:t>pituitary adenoma</a:t>
            </a:r>
            <a:r>
              <a:rPr lang="en-US" sz="3200" dirty="0"/>
              <a:t>.</a:t>
            </a:r>
            <a:endParaRPr lang="ar-JO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7840" y="251720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Clinical manifestations of Cushing syndrome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77390" y="1874126"/>
            <a:ext cx="8770571" cy="365150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Based on the function of </a:t>
            </a:r>
            <a:r>
              <a:rPr lang="en-US" sz="2800" dirty="0" err="1">
                <a:solidFill>
                  <a:schemeClr val="tx1"/>
                </a:solidFill>
              </a:rPr>
              <a:t>Cortisol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A BIG FIB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ar-JO" dirty="0">
              <a:solidFill>
                <a:schemeClr val="tx2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55709" y="3083446"/>
          <a:ext cx="10609856" cy="27542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Decrease</a:t>
                      </a:r>
                      <a:endParaRPr lang="ar-JO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Increase</a:t>
                      </a:r>
                      <a:endParaRPr lang="ar-J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algn="l" rtl="1"/>
                      <a:r>
                        <a:rPr lang="en-US" sz="2800" dirty="0"/>
                        <a:t>↓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2800" dirty="0"/>
                        <a:t>ibroblast activity</a:t>
                      </a:r>
                      <a:endParaRPr lang="ar-JO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/>
                        <a:t>↑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400" dirty="0"/>
                        <a:t>ppetite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algn="l" rtl="1"/>
                      <a:r>
                        <a:rPr lang="en-US" sz="2800" dirty="0"/>
                        <a:t>↓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/>
                        <a:t>nflammation and ↓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/>
                        <a:t>mmunity </a:t>
                      </a:r>
                      <a:endParaRPr lang="ar-JO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dirty="0"/>
                        <a:t>lood pressure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↓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dirty="0"/>
                        <a:t>one formation (inhibits </a:t>
                      </a:r>
                      <a:r>
                        <a:rPr lang="en-US" sz="2400" dirty="0" err="1"/>
                        <a:t>osteoblast</a:t>
                      </a:r>
                      <a:r>
                        <a:rPr lang="en-US" sz="2400" dirty="0"/>
                        <a:t>)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dirty="0"/>
                        <a:t>nsulin resistance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2400" dirty="0" err="1"/>
                        <a:t>luconeogenesis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lipolysis</a:t>
                      </a:r>
                      <a:r>
                        <a:rPr lang="en-US" sz="2400" dirty="0"/>
                        <a:t> and proteolysis 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4DE3-4C86-95CC-3C13-5E7DBDD0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0"/>
            <a:ext cx="8770571" cy="1345269"/>
          </a:xfrm>
        </p:spPr>
        <p:txBody>
          <a:bodyPr/>
          <a:lstStyle/>
          <a:p>
            <a:pPr algn="ctr"/>
            <a:r>
              <a:rPr lang="en-US" sz="6600" dirty="0"/>
              <a:t>Weight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ED4B-7A28-513E-7BCD-D1EB9E7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14" y="1938465"/>
            <a:ext cx="8770571" cy="3651504"/>
          </a:xfrm>
        </p:spPr>
        <p:txBody>
          <a:bodyPr lIns="109728" tIns="109728" rIns="109728" bIns="91440" anchor="t"/>
          <a:lstStyle/>
          <a:p>
            <a:endParaRPr lang="en-US" sz="3200" b="1" dirty="0">
              <a:solidFill>
                <a:srgbClr val="080808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2" descr="Cushing's Exam – Pituitary Educational Website">
            <a:extLst>
              <a:ext uri="{FF2B5EF4-FFF2-40B4-BE49-F238E27FC236}">
                <a16:creationId xmlns:a16="http://schemas.microsoft.com/office/drawing/2014/main" id="{FEF07FB3-C707-44F4-9C41-F159A95C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31432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5734050"/>
            <a:ext cx="3733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 obesity</a:t>
            </a:r>
          </a:p>
        </p:txBody>
      </p:sp>
      <p:pic>
        <p:nvPicPr>
          <p:cNvPr id="7" name="Picture 6" descr="Moon face - Wikipedia">
            <a:extLst>
              <a:ext uri="{FF2B5EF4-FFF2-40B4-BE49-F238E27FC236}">
                <a16:creationId xmlns:a16="http://schemas.microsoft.com/office/drawing/2014/main" id="{FD815935-EBE9-DDDE-B619-DFA047CB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99" y="2636620"/>
            <a:ext cx="2155151" cy="26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mazon.com: AK Wall Art Moon Face Vintage Vinyl Sticker - Select Size :  Automotive">
            <a:extLst>
              <a:ext uri="{FF2B5EF4-FFF2-40B4-BE49-F238E27FC236}">
                <a16:creationId xmlns:a16="http://schemas.microsoft.com/office/drawing/2014/main" id="{D4C7F932-7393-9A19-F04E-E1FC23B4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98" y="2936154"/>
            <a:ext cx="1521993" cy="20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962400" y="5391150"/>
            <a:ext cx="27622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Moon-face</a:t>
            </a:r>
            <a:endParaRPr lang="ar-JO" sz="4400" dirty="0"/>
          </a:p>
        </p:txBody>
      </p:sp>
      <p:pic>
        <p:nvPicPr>
          <p:cNvPr id="10" name="Picture 10" descr="Buffalo Hump: What Is It, Causes, Treatment, and More | Osmosis">
            <a:extLst>
              <a:ext uri="{FF2B5EF4-FFF2-40B4-BE49-F238E27FC236}">
                <a16:creationId xmlns:a16="http://schemas.microsoft.com/office/drawing/2014/main" id="{1D2AF84B-9483-E800-982C-85A75414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96" y="2631765"/>
            <a:ext cx="3641204" cy="27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ow to Draw a Buffalo - Really Easy Drawing Tutorial">
            <a:extLst>
              <a:ext uri="{FF2B5EF4-FFF2-40B4-BE49-F238E27FC236}">
                <a16:creationId xmlns:a16="http://schemas.microsoft.com/office/drawing/2014/main" id="{83462F2F-1AD1-CB2F-196B-CACB9DD0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624" y="2600824"/>
            <a:ext cx="2677026" cy="28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7256350" y="5581650"/>
            <a:ext cx="3281219" cy="10464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Buffalo hump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60912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4DE3-4C86-95CC-3C13-5E7DBDD0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↓ </a:t>
            </a:r>
            <a:r>
              <a:rPr lang="en-US" sz="6000" dirty="0">
                <a:solidFill>
                  <a:srgbClr val="FF0000"/>
                </a:solidFill>
              </a:rPr>
              <a:t>F</a:t>
            </a:r>
            <a:r>
              <a:rPr lang="en-US" sz="6000" dirty="0"/>
              <a:t>ibroblast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ED4B-7A28-513E-7BCD-D1EB9E7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14" y="1938465"/>
            <a:ext cx="8770571" cy="3651504"/>
          </a:xfrm>
        </p:spPr>
        <p:txBody>
          <a:bodyPr lIns="109728" tIns="109728" rIns="109728" bIns="91440" anchor="t"/>
          <a:lstStyle/>
          <a:p>
            <a:endParaRPr lang="en-US" sz="3200" b="1" dirty="0">
              <a:solidFill>
                <a:srgbClr val="080808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2" descr="Cushing syndrome | DermNet">
            <a:extLst>
              <a:ext uri="{FF2B5EF4-FFF2-40B4-BE49-F238E27FC236}">
                <a16:creationId xmlns:a16="http://schemas.microsoft.com/office/drawing/2014/main" id="{981A93C9-9139-D342-77C8-D76B99D5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847850"/>
            <a:ext cx="3481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18750" y="5657850"/>
            <a:ext cx="250953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 defTabSz="914400" rtl="0"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Skin atrophy</a:t>
            </a:r>
          </a:p>
        </p:txBody>
      </p:sp>
      <p:pic>
        <p:nvPicPr>
          <p:cNvPr id="6" name="Picture 4" descr="Stretch marks | NCH Healthcare System">
            <a:extLst>
              <a:ext uri="{FF2B5EF4-FFF2-40B4-BE49-F238E27FC236}">
                <a16:creationId xmlns:a16="http://schemas.microsoft.com/office/drawing/2014/main" id="{C0610F2D-1242-0944-2BF1-4CB33161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4" y="1859280"/>
            <a:ext cx="3237606" cy="31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ruising in Cushings disease">
            <a:extLst>
              <a:ext uri="{FF2B5EF4-FFF2-40B4-BE49-F238E27FC236}">
                <a16:creationId xmlns:a16="http://schemas.microsoft.com/office/drawing/2014/main" id="{34D70490-4619-A43B-A2C1-B1325DB6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838324"/>
            <a:ext cx="3581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933567" y="5162550"/>
            <a:ext cx="287129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 defTabSz="914400" rtl="0"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Striae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(purple)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277100" y="5334000"/>
            <a:ext cx="38671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 rtl="0"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Easy bruising</a:t>
            </a:r>
          </a:p>
        </p:txBody>
      </p:sp>
    </p:spTree>
    <p:extLst>
      <p:ext uri="{BB962C8B-B14F-4D97-AF65-F5344CB8AC3E}">
        <p14:creationId xmlns:p14="http://schemas.microsoft.com/office/powerpoint/2010/main" val="13609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442220"/>
            <a:ext cx="11487150" cy="1345269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err="1"/>
              <a:t>luconeogenesis</a:t>
            </a:r>
            <a:r>
              <a:rPr lang="en-US" dirty="0"/>
              <a:t>, </a:t>
            </a:r>
            <a:r>
              <a:rPr lang="en-US" dirty="0" err="1"/>
              <a:t>lipolysis</a:t>
            </a:r>
            <a:r>
              <a:rPr lang="en-US" dirty="0"/>
              <a:t> and proteolysis &gt; muscle weakness and atrophy</a:t>
            </a:r>
            <a:endParaRPr lang="ar-JO" dirty="0"/>
          </a:p>
        </p:txBody>
      </p:sp>
      <p:pic>
        <p:nvPicPr>
          <p:cNvPr id="4" name="Picture 2" descr="Muscle atrophy Information | Mount Sinai - New York">
            <a:extLst>
              <a:ext uri="{FF2B5EF4-FFF2-40B4-BE49-F238E27FC236}">
                <a16:creationId xmlns:a16="http://schemas.microsoft.com/office/drawing/2014/main" id="{A9E2B0FC-ED88-0B90-6FC8-059486235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b="6509"/>
          <a:stretch/>
        </p:blipFill>
        <p:spPr bwMode="auto">
          <a:xfrm>
            <a:off x="3276600" y="2438400"/>
            <a:ext cx="5010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9698" name="Picture 2" descr="Link between Bisphenol A and Increase in Bloo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815975"/>
            <a:ext cx="4381500" cy="4267200"/>
          </a:xfrm>
          <a:prstGeom prst="rect">
            <a:avLst/>
          </a:prstGeom>
          <a:noFill/>
        </p:spPr>
      </p:pic>
      <p:pic>
        <p:nvPicPr>
          <p:cNvPr id="29700" name="Picture 4" descr="Hyperglycemia - Health B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88" y="846136"/>
            <a:ext cx="3611562" cy="3744913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1160279" y="5238750"/>
            <a:ext cx="489185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/>
              <a:t>secondary</a:t>
            </a:r>
            <a:r>
              <a:rPr lang="en-US" sz="3600" dirty="0"/>
              <a:t> hypertension</a:t>
            </a:r>
            <a:endParaRPr lang="ar-JO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134902" y="4972050"/>
            <a:ext cx="28986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/>
              <a:t>hyperglycemia</a:t>
            </a:r>
            <a:endParaRPr lang="ar-JO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3012" name="Picture 4" descr="دعاء لفلسطين وغزة.. أدعية للمجاهدين والشهداء ودعاء شديد الوقع على الظالمي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925" y="0"/>
            <a:ext cx="6046635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7890" name="Picture 2" descr="Neutrophilia - an overview | ScienceDirect To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514350"/>
            <a:ext cx="5400000" cy="41767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30498" y="4876800"/>
            <a:ext cx="105756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↓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nflammation and ↓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mmunity &gt; increased risk of infection &gt; </a:t>
            </a:r>
            <a:r>
              <a:rPr lang="en-US" sz="3600" dirty="0" err="1"/>
              <a:t>lymphocytopenia</a:t>
            </a:r>
            <a:r>
              <a:rPr lang="en-US" sz="3600" dirty="0"/>
              <a:t> with </a:t>
            </a:r>
            <a:r>
              <a:rPr lang="en-US" sz="3600" dirty="0" err="1"/>
              <a:t>neutrophilia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F39C-EA13-B829-987D-DF07DD00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199BC-D250-929C-CB59-11BEABD6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090" y="635876"/>
            <a:ext cx="8770571" cy="3651504"/>
          </a:xfrm>
        </p:spPr>
        <p:txBody>
          <a:bodyPr/>
          <a:lstStyle/>
          <a:p>
            <a:r>
              <a:rPr lang="en-US" sz="3600" dirty="0"/>
              <a:t>↓ </a:t>
            </a:r>
            <a:r>
              <a:rPr lang="en-US" sz="3600" b="1" dirty="0">
                <a:solidFill>
                  <a:srgbClr val="FF0000"/>
                </a:solidFill>
              </a:rPr>
              <a:t>B</a:t>
            </a:r>
            <a:r>
              <a:rPr lang="en-US" sz="3600" dirty="0"/>
              <a:t>one formation (inhibits osteoblast) &gt; Osteoporosis (DEXA scan) &gt; Risk of fractures</a:t>
            </a:r>
          </a:p>
        </p:txBody>
      </p:sp>
      <p:pic>
        <p:nvPicPr>
          <p:cNvPr id="4098" name="Picture 2" descr="Osteoporosis: Don't Let it Break Your Back — Sloane Stecker Physical Therapy">
            <a:extLst>
              <a:ext uri="{FF2B5EF4-FFF2-40B4-BE49-F238E27FC236}">
                <a16:creationId xmlns:a16="http://schemas.microsoft.com/office/drawing/2014/main" id="{3565CDD6-DF0A-FA79-561D-E3CDC129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0" y="2543175"/>
            <a:ext cx="4127868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3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 descr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58948" cy="67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D8FF-83AC-21A0-B333-C13F5C5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-662782"/>
            <a:ext cx="10515600" cy="132556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2F89F-7928-C4DF-884F-705C7421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94000"/>
            <a:ext cx="9438871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7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925B-8812-557E-4B3D-5ABC28D0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" y="366020"/>
            <a:ext cx="8770571" cy="1345269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Investigations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8F6C-53DE-F3F3-B913-B127B27E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690688"/>
            <a:ext cx="10515600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1. 24-hour urine free cortisol or bedtime salivary cortisol</a:t>
            </a:r>
            <a:r>
              <a:rPr lang="en-US" dirty="0"/>
              <a:t>: to confirm the diagnosis of Cushing syndrome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2. Plasma ACTH levels </a:t>
            </a:r>
            <a:r>
              <a:rPr lang="en-US" dirty="0"/>
              <a:t>differentiate between ACTH-dependent (high or normal plasma ACTH) and ACTH-independent (ACTH levels less than 10 </a:t>
            </a:r>
            <a:r>
              <a:rPr lang="en-US" dirty="0" err="1"/>
              <a:t>pg</a:t>
            </a:r>
            <a:r>
              <a:rPr lang="en-US" dirty="0"/>
              <a:t>/mL) types of Cushing syndrome. </a:t>
            </a:r>
          </a:p>
          <a:p>
            <a:pPr marL="0" indent="0">
              <a:buNone/>
            </a:pPr>
            <a:r>
              <a:rPr lang="en-US" dirty="0"/>
              <a:t>If Low                     Adrenal tumor or Hyperplasia</a:t>
            </a:r>
          </a:p>
          <a:p>
            <a:pPr marL="0" indent="0">
              <a:buNone/>
            </a:pPr>
            <a:r>
              <a:rPr lang="en-US" dirty="0"/>
              <a:t>If high                     Ether pituitary cause or Ectopic tumor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2A33FB4-F24B-A305-D880-168A8F18AF01}"/>
              </a:ext>
            </a:extLst>
          </p:cNvPr>
          <p:cNvSpPr/>
          <p:nvPr/>
        </p:nvSpPr>
        <p:spPr>
          <a:xfrm>
            <a:off x="1588168" y="3814011"/>
            <a:ext cx="842211" cy="120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6F392AE-25F3-6A18-EBEC-86C3D1826A77}"/>
              </a:ext>
            </a:extLst>
          </p:cNvPr>
          <p:cNvSpPr/>
          <p:nvPr/>
        </p:nvSpPr>
        <p:spPr>
          <a:xfrm>
            <a:off x="1588168" y="4316931"/>
            <a:ext cx="842211" cy="1708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867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925B-8812-557E-4B3D-5ABC28D0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" y="366020"/>
            <a:ext cx="8770571" cy="1345269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Investigations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8F6C-53DE-F3F3-B913-B127B27E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690688"/>
            <a:ext cx="10515600" cy="495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3. High/Low dose dexamethasone test :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 Dose dexamethasone:  if cortisol level &lt;5: rule out </a:t>
            </a:r>
            <a:r>
              <a:rPr lang="en-US" dirty="0" err="1"/>
              <a:t>cushing</a:t>
            </a:r>
            <a:r>
              <a:rPr lang="en-US" dirty="0"/>
              <a:t> syndrome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if </a:t>
            </a:r>
            <a:r>
              <a:rPr lang="en-US" dirty="0" err="1"/>
              <a:t>cotrtisol</a:t>
            </a:r>
            <a:r>
              <a:rPr lang="en-US" dirty="0"/>
              <a:t> level &gt;5  or often 10: </a:t>
            </a:r>
            <a:r>
              <a:rPr lang="en-US" dirty="0" err="1"/>
              <a:t>cushing</a:t>
            </a:r>
            <a:r>
              <a:rPr lang="en-US" dirty="0"/>
              <a:t> syndrome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 Dose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dexamethasone : :  if cortisol level is high : Adrenal tumor or Ectopic tumor </a:t>
            </a:r>
          </a:p>
          <a:p>
            <a:pPr marL="0" indent="0"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:  if cortisol level Low :  pituitary tumor or hyperplasia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7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5E36-F4F6-B844-D0A1-D13B65DC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429D9-0913-9AE9-A086-FC4629E68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>
                <a:highlight>
                  <a:srgbClr val="FFFF00"/>
                </a:highlight>
              </a:rPr>
              <a:t>CRH stimulation teste :  </a:t>
            </a:r>
          </a:p>
          <a:p>
            <a:r>
              <a:rPr lang="en-US" dirty="0"/>
              <a:t>CRH  is administered  IV</a:t>
            </a:r>
          </a:p>
          <a:p>
            <a:r>
              <a:rPr lang="en-US" dirty="0"/>
              <a:t>If ACTH/Cortisol levels increase                         Cushing disease </a:t>
            </a:r>
            <a:br>
              <a:rPr lang="en-US" dirty="0"/>
            </a:br>
            <a:r>
              <a:rPr lang="en-US" dirty="0"/>
              <a:t>If ACTH/Cortisol levels not increase                    Adrenal tumor/Ectopic ACTH secretion</a:t>
            </a:r>
            <a:br>
              <a:rPr lang="en-US" dirty="0"/>
            </a:br>
            <a:r>
              <a:rPr lang="en-US" dirty="0"/>
              <a:t>5</a:t>
            </a:r>
            <a:r>
              <a:rPr lang="en-US" dirty="0">
                <a:highlight>
                  <a:srgbClr val="FFFF00"/>
                </a:highlight>
              </a:rPr>
              <a:t>-Imaging tests: </a:t>
            </a:r>
            <a:r>
              <a:rPr lang="en-US" dirty="0"/>
              <a:t>CT,MRI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endParaRPr lang="ar-JO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61F0785-8793-27AC-1478-65A9BC272F92}"/>
              </a:ext>
            </a:extLst>
          </p:cNvPr>
          <p:cNvSpPr/>
          <p:nvPr/>
        </p:nvSpPr>
        <p:spPr>
          <a:xfrm>
            <a:off x="5474368" y="3657600"/>
            <a:ext cx="1118937" cy="2165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A34D08A-1EDC-1878-5F14-D85E792D5B0C}"/>
              </a:ext>
            </a:extLst>
          </p:cNvPr>
          <p:cNvSpPr/>
          <p:nvPr/>
        </p:nvSpPr>
        <p:spPr>
          <a:xfrm>
            <a:off x="5746056" y="4029744"/>
            <a:ext cx="1118937" cy="2165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604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E46-AD64-2377-B9CD-A9F368AB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BF41-7EB7-96BC-502E-BF335C48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For pituitary source: </a:t>
            </a:r>
            <a:r>
              <a:rPr lang="en-US" dirty="0"/>
              <a:t>transsphenoidal resection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For adrenal source: </a:t>
            </a:r>
            <a:r>
              <a:rPr lang="en-US" dirty="0"/>
              <a:t>adrenalectomy.</a:t>
            </a:r>
          </a:p>
          <a:p>
            <a:r>
              <a:rPr lang="en-US" dirty="0"/>
              <a:t>When surgical cure </a:t>
            </a:r>
            <a:r>
              <a:rPr lang="en-US" sz="2800" dirty="0">
                <a:solidFill>
                  <a:srgbClr val="FF0000"/>
                </a:solidFill>
              </a:rPr>
              <a:t>is not </a:t>
            </a:r>
            <a:r>
              <a:rPr lang="en-US" dirty="0"/>
              <a:t>obtainable in Cushing disease: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sz="3000" b="1" dirty="0">
                <a:solidFill>
                  <a:srgbClr val="002060"/>
                </a:solidFill>
              </a:rPr>
              <a:t>. Medical treatment </a:t>
            </a:r>
            <a:r>
              <a:rPr lang="en-US" dirty="0"/>
              <a:t>can be used with drugs that inhibit ACTH secretion (</a:t>
            </a:r>
            <a:r>
              <a:rPr lang="en-US" dirty="0" err="1"/>
              <a:t>pasireotide</a:t>
            </a:r>
            <a:r>
              <a:rPr lang="en-US" dirty="0"/>
              <a:t>) or cortisol secretion by the adrenal glands (e.g., ketoconazole, metyrapone, mitotane) or block cortisol effect (mifepristone)</a:t>
            </a:r>
          </a:p>
          <a:p>
            <a:pPr marL="0" indent="0">
              <a:buNone/>
            </a:pPr>
            <a:r>
              <a:rPr lang="en-US" dirty="0"/>
              <a:t>B. Pituitary </a:t>
            </a:r>
            <a:r>
              <a:rPr lang="en-US" sz="3500" b="1" dirty="0">
                <a:solidFill>
                  <a:srgbClr val="002060"/>
                </a:solidFill>
              </a:rPr>
              <a:t>radiation </a:t>
            </a:r>
            <a:r>
              <a:rPr lang="en-US" dirty="0"/>
              <a:t>and/or bilateral adrenal</a:t>
            </a:r>
            <a:r>
              <a:rPr lang="en-US" sz="3800" b="1" dirty="0">
                <a:solidFill>
                  <a:srgbClr val="002060"/>
                </a:solidFill>
              </a:rPr>
              <a:t>ectomy</a:t>
            </a:r>
            <a:r>
              <a:rPr lang="en-US" dirty="0"/>
              <a:t> is sometimes needed</a:t>
            </a:r>
          </a:p>
        </p:txBody>
      </p:sp>
    </p:spTree>
    <p:extLst>
      <p:ext uri="{BB962C8B-B14F-4D97-AF65-F5344CB8AC3E}">
        <p14:creationId xmlns:p14="http://schemas.microsoft.com/office/powerpoint/2010/main" val="257566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020" y="427038"/>
            <a:ext cx="6285480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6972301" y="2095500"/>
            <a:ext cx="4048865" cy="8617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/>
            <a:r>
              <a:rPr lang="en-US" sz="3200" b="1" dirty="0"/>
              <a:t>A. CT scan of the head </a:t>
            </a:r>
          </a:p>
          <a:p>
            <a:pPr marL="342900" indent="-342900" algn="l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862264" y="2838450"/>
            <a:ext cx="4714367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B. Measurement of serum </a:t>
            </a:r>
          </a:p>
          <a:p>
            <a:r>
              <a:rPr lang="en-US" sz="3200" b="1" dirty="0" err="1"/>
              <a:t>cortisol</a:t>
            </a:r>
            <a:r>
              <a:rPr lang="en-US" sz="3200" b="1" dirty="0"/>
              <a:t> level at midnight</a:t>
            </a:r>
            <a:endParaRPr lang="ar-JO" sz="32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903474" y="4019550"/>
            <a:ext cx="3263457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C. </a:t>
            </a:r>
            <a:r>
              <a:rPr lang="en-US" sz="3200" b="1" dirty="0" err="1"/>
              <a:t>Measurment</a:t>
            </a:r>
            <a:r>
              <a:rPr lang="en-US" sz="3200" b="1" dirty="0"/>
              <a:t> of</a:t>
            </a:r>
          </a:p>
          <a:p>
            <a:r>
              <a:rPr lang="en-US" sz="3200" b="1" dirty="0"/>
              <a:t> serum ACTH level</a:t>
            </a:r>
            <a:endParaRPr lang="ar-JO" sz="32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831474" y="5295900"/>
            <a:ext cx="451655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err="1"/>
              <a:t>D.Petrosal</a:t>
            </a:r>
            <a:r>
              <a:rPr lang="en-US" sz="3200" b="1" dirty="0"/>
              <a:t> sinus sampling</a:t>
            </a:r>
            <a:endParaRPr lang="ar-JO" sz="3200" b="1" dirty="0"/>
          </a:p>
        </p:txBody>
      </p:sp>
      <p:sp>
        <p:nvSpPr>
          <p:cNvPr id="9" name="نجمة مكونة من 10 نقاط 8"/>
          <p:cNvSpPr/>
          <p:nvPr/>
        </p:nvSpPr>
        <p:spPr>
          <a:xfrm>
            <a:off x="6838950" y="2838450"/>
            <a:ext cx="628650" cy="66675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1986" name="AutoShape 2" descr="Thank You Images - Free Download on Freepi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41988" name="AutoShape 4" descr="Thank You Images - Free Download on Freepi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41990" name="AutoShape 6" descr="Thank You Images - Free Download on Freepi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41992" name="Picture 8" descr="Thank You Images - Free Download on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999" y="304800"/>
            <a:ext cx="8597238" cy="60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6600" i="1" spc="150" dirty="0">
                <a:solidFill>
                  <a:srgbClr val="002060"/>
                </a:solidFill>
                <a:ea typeface="Calibri"/>
                <a:cs typeface="Calibri"/>
              </a:rPr>
              <a:t>Topic</a:t>
            </a:r>
            <a:r>
              <a:rPr lang="en-US" sz="4400" i="1" spc="15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: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35369" y="1990576"/>
            <a:ext cx="5271804" cy="4429274"/>
          </a:xfrm>
        </p:spPr>
        <p:txBody>
          <a:bodyPr vert="horz" lIns="109728" tIns="109728" rIns="109728" bIns="91440" rtlCol="0">
            <a:normAutofit/>
          </a:bodyPr>
          <a:lstStyle/>
          <a:p>
            <a:pPr marL="514350" indent="-514350">
              <a:lnSpc>
                <a:spcPct val="140000"/>
              </a:lnSpc>
              <a:buAutoNum type="arabicPeriod"/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Basic information.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Definition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Clinical manifestation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Approach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Treatment</a:t>
            </a:r>
          </a:p>
          <a:p>
            <a:pPr marL="514350" indent="-514350">
              <a:lnSpc>
                <a:spcPct val="140000"/>
              </a:lnSpc>
              <a:buAutoNum type="arabicPeriod"/>
            </a:pPr>
            <a:endParaRPr lang="en-US" sz="3200" spc="15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514350" indent="-514350">
              <a:lnSpc>
                <a:spcPct val="140000"/>
              </a:lnSpc>
            </a:pPr>
            <a:endParaRPr lang="en-US" sz="3200" spc="15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المفهوم المتموج الملون">
            <a:extLst>
              <a:ext uri="{FF2B5EF4-FFF2-40B4-BE49-F238E27FC236}">
                <a16:creationId xmlns:a16="http://schemas.microsoft.com/office/drawing/2014/main" id="{A160F624-F314-33AD-BCDB-40DFBFFB6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6" r="27113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40DF-EF40-423B-0844-F57D6B06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260426-EE32-A13C-BE67-708A059A2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7" y="-32843"/>
            <a:ext cx="12143116" cy="6932761"/>
          </a:xfrm>
        </p:spPr>
      </p:pic>
    </p:spTree>
    <p:extLst>
      <p:ext uri="{BB962C8B-B14F-4D97-AF65-F5344CB8AC3E}">
        <p14:creationId xmlns:p14="http://schemas.microsoft.com/office/powerpoint/2010/main" val="182549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7252E-9740-C474-D133-72E2A88B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5" y="-1627425"/>
            <a:ext cx="5271804" cy="2603170"/>
          </a:xfrm>
        </p:spPr>
        <p:txBody>
          <a:bodyPr anchor="b">
            <a:normAutofit/>
          </a:bodyPr>
          <a:lstStyle/>
          <a:p>
            <a:r>
              <a:rPr lang="en-US" sz="4400">
                <a:solidFill>
                  <a:srgbClr val="002060"/>
                </a:solidFill>
                <a:ea typeface="Calibri"/>
                <a:cs typeface="Calibri"/>
              </a:rPr>
              <a:t>Anatomy</a:t>
            </a:r>
            <a:r>
              <a:rPr lang="en-US">
                <a:ea typeface="Calibri"/>
                <a:cs typeface="Calibri"/>
              </a:rPr>
              <a:t> </a:t>
            </a:r>
            <a:endParaRPr lang="en-US"/>
          </a:p>
        </p:txBody>
      </p:sp>
      <p:sp>
        <p:nvSpPr>
          <p:cNvPr id="56" name="Content Placeholder 7">
            <a:extLst>
              <a:ext uri="{FF2B5EF4-FFF2-40B4-BE49-F238E27FC236}">
                <a16:creationId xmlns:a16="http://schemas.microsoft.com/office/drawing/2014/main" id="{96733A7B-861F-F048-E16A-50AF2AB26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6" y="745857"/>
            <a:ext cx="6101770" cy="4053816"/>
          </a:xfrm>
        </p:spPr>
        <p:txBody>
          <a:bodyPr lIns="109728" tIns="109728" rIns="109728" bIns="91440" anchor="t">
            <a:noAutofit/>
          </a:bodyPr>
          <a:lstStyle/>
          <a:p>
            <a:r>
              <a:rPr lang="en-US" sz="2400" b="1">
                <a:ea typeface="Calibri"/>
                <a:cs typeface="Calibri"/>
              </a:rPr>
              <a:t>*</a:t>
            </a:r>
            <a:r>
              <a:rPr lang="en-US" sz="2400" b="1">
                <a:solidFill>
                  <a:srgbClr val="002060"/>
                </a:solidFill>
                <a:ea typeface="Calibri"/>
                <a:cs typeface="Calibri"/>
              </a:rPr>
              <a:t>Adrenal glands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located at upper pole and adjacent part of the medial border of the Kidneys.</a:t>
            </a:r>
            <a:b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*The right one is triangular in shape while the left one is semilunar.</a:t>
            </a:r>
            <a:b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b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400" b="1">
                <a:ea typeface="Calibri"/>
                <a:cs typeface="Calibri"/>
              </a:rPr>
              <a:t>*</a:t>
            </a:r>
            <a:r>
              <a:rPr lang="en-US" sz="2400" b="1">
                <a:solidFill>
                  <a:srgbClr val="002060"/>
                </a:solidFill>
                <a:ea typeface="Calibri"/>
                <a:cs typeface="Calibri"/>
              </a:rPr>
              <a:t>Blood supply</a:t>
            </a:r>
            <a:r>
              <a:rPr lang="en-US" sz="2400" b="1">
                <a:ea typeface="Calibri"/>
                <a:cs typeface="Calibri"/>
              </a:rPr>
              <a:t> :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Superior supra renal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artery,Middle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supra renal artery ,and Inferior supra renal artery.</a:t>
            </a:r>
            <a:b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br>
              <a:rPr lang="en-US" sz="2400" b="1">
                <a:ea typeface="Calibri"/>
                <a:cs typeface="Calibri"/>
              </a:rPr>
            </a:br>
            <a:r>
              <a:rPr lang="en-US" sz="2400" b="1">
                <a:ea typeface="Calibri"/>
                <a:cs typeface="Calibri"/>
              </a:rPr>
              <a:t>*</a:t>
            </a:r>
            <a:r>
              <a:rPr lang="en-US" sz="2400" b="1">
                <a:solidFill>
                  <a:srgbClr val="002060"/>
                </a:solidFill>
                <a:ea typeface="Calibri"/>
                <a:cs typeface="Calibri"/>
              </a:rPr>
              <a:t>Venous </a:t>
            </a:r>
            <a:r>
              <a:rPr lang="en-US" sz="2400" b="1" err="1">
                <a:solidFill>
                  <a:srgbClr val="002060"/>
                </a:solidFill>
                <a:ea typeface="Calibri"/>
                <a:cs typeface="Calibri"/>
              </a:rPr>
              <a:t>supply</a:t>
            </a:r>
            <a:r>
              <a:rPr lang="en-US" sz="2400" b="1" err="1">
                <a:ea typeface="Calibri"/>
                <a:cs typeface="Calibri"/>
              </a:rPr>
              <a:t>: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Right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&amp; Left supra renal veins.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24B401-A9E2-C243-ABEA-7C9A4073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3" r="30084"/>
          <a:stretch/>
        </p:blipFill>
        <p:spPr>
          <a:xfrm>
            <a:off x="7016976" y="71897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36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89E3-BB30-9682-C0ED-4CF937E6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8" y="442220"/>
            <a:ext cx="8770571" cy="134526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cs typeface="Calibri"/>
              </a:rPr>
              <a:t>Histology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CCC67-A5D9-7038-6847-B5E0D04A4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510" y="2563639"/>
            <a:ext cx="6354792" cy="428897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E2450-F612-2E04-06A9-FD31A40B0E4F}"/>
              </a:ext>
            </a:extLst>
          </p:cNvPr>
          <p:cNvSpPr txBox="1"/>
          <p:nvPr/>
        </p:nvSpPr>
        <p:spPr>
          <a:xfrm rot="10800000">
            <a:off x="314738" y="2898913"/>
            <a:ext cx="51849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E754F-955B-1656-2AAC-3CD9A8951A3A}"/>
              </a:ext>
            </a:extLst>
          </p:cNvPr>
          <p:cNvSpPr txBox="1"/>
          <p:nvPr/>
        </p:nvSpPr>
        <p:spPr>
          <a:xfrm>
            <a:off x="-6252" y="2297564"/>
            <a:ext cx="5954101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Stroma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 </a:t>
            </a:r>
            <a:br>
              <a:rPr lang="en-US" sz="2400" b="1" dirty="0">
                <a:cs typeface="Calibri"/>
              </a:rPr>
            </a:br>
            <a:r>
              <a:rPr lang="en-US" sz="2400" b="1" dirty="0" err="1">
                <a:solidFill>
                  <a:srgbClr val="000000"/>
                </a:solidFill>
                <a:cs typeface="Calibri"/>
              </a:rPr>
              <a:t>Capsule&amp;Afferant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 blood vessels</a:t>
            </a:r>
            <a:br>
              <a:rPr lang="en-US" sz="2400" b="1" dirty="0">
                <a:cs typeface="Calibri"/>
              </a:rPr>
            </a:br>
            <a:br>
              <a:rPr lang="en-US" sz="2400" b="1" dirty="0">
                <a:cs typeface="Calibri"/>
              </a:rPr>
            </a:br>
            <a:r>
              <a:rPr lang="en-US" sz="2400" b="1" dirty="0">
                <a:solidFill>
                  <a:srgbClr val="000000"/>
                </a:solidFill>
                <a:cs typeface="Calibri"/>
              </a:rPr>
              <a:t>Parenchyma </a:t>
            </a:r>
            <a:br>
              <a:rPr lang="en-US" sz="2400" b="1" dirty="0">
                <a:cs typeface="Calibri"/>
              </a:rPr>
            </a:br>
            <a:r>
              <a:rPr lang="en-US" sz="2400" b="1" dirty="0">
                <a:solidFill>
                  <a:srgbClr val="000000"/>
                </a:solidFill>
                <a:cs typeface="Calibri"/>
              </a:rPr>
              <a:t>Cortex :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Zona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Glomerulosa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which secrets </a:t>
            </a:r>
            <a:r>
              <a:rPr lang="en-US" sz="2400" b="1" dirty="0" err="1">
                <a:solidFill>
                  <a:srgbClr val="000000"/>
                </a:solidFill>
                <a:cs typeface="Calibri"/>
              </a:rPr>
              <a:t>Mineralocorticoid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  </a:t>
            </a:r>
            <a:br>
              <a:rPr lang="en-US" sz="2400" b="1" dirty="0">
                <a:ea typeface="+mn-lt"/>
                <a:cs typeface="+mn-lt"/>
              </a:rPr>
            </a:b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Zona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Fasciculata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 secrete </a:t>
            </a:r>
            <a:r>
              <a:rPr lang="en-US" sz="2800" b="1" dirty="0" err="1">
                <a:solidFill>
                  <a:srgbClr val="FF0000"/>
                </a:solidFill>
                <a:cs typeface="Calibri"/>
              </a:rPr>
              <a:t>Glucocorticoid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  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Zona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Reticularis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:secrete </a:t>
            </a: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Gonadocorticoid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 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solidFill>
                  <a:srgbClr val="FF322E"/>
                </a:solidFill>
                <a:cs typeface="Calibri"/>
              </a:rPr>
              <a:t> 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Medulla :secrete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Catecholamines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  </a:t>
            </a:r>
            <a:r>
              <a:rPr lang="en-US" sz="2400" dirty="0">
                <a:solidFill>
                  <a:srgbClr val="2F2F2F"/>
                </a:solidFill>
                <a:cs typeface="Calibri"/>
              </a:rPr>
              <a:t> </a:t>
            </a:r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37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CEEF8A-4A3A-4B35-AA57-D804767F5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A741C2-AB82-4BF5-9324-5D0B56A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D46807-BF17-4E5D-90A8-A062604C0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23926DB-76C8-474A-B5FB-F43C59E33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1F5347-E00A-4E12-AC11-18E0B1AF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F708D0-C509-CAB3-20BF-5442941B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9" y="-247200"/>
            <a:ext cx="10753629" cy="1344612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Cortisol: 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glucocorticoid hormone that is produced and secreted by adrenal glands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CB4B0-3EA6-BF29-D38A-9E2BCBED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94" y="933450"/>
            <a:ext cx="11109286" cy="7138993"/>
          </a:xfrm>
        </p:spPr>
        <p:txBody>
          <a:bodyPr lIns="109728" tIns="109728" rIns="109728" bIns="91440" anchor="t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Physiological function of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Cortisol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*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Regulate blood pressure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supress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inflammatory and immune responses by : 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1-inhibit production of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luekotrienes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 and prostaglandins 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2-inhibit WBC adhesion 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3-inhibit Histamine release 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4-decrese 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  <a:t>lymphocyte,basophilis,eosinophils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</a:rPr>
            </a:br>
            <a:br>
              <a:rPr lang="en-US" b="1" dirty="0">
                <a:latin typeface="Calibri"/>
                <a:ea typeface="Calibri"/>
                <a:cs typeface="Calibri"/>
              </a:rPr>
            </a:br>
            <a:br>
              <a:rPr lang="en-US" b="1" dirty="0">
                <a:ea typeface="Calibri"/>
                <a:cs typeface="Calibri"/>
              </a:rPr>
            </a:br>
            <a:r>
              <a:rPr lang="en-US" sz="700" b="1" dirty="0">
                <a:ea typeface="Calibri"/>
                <a:cs typeface="Calibri"/>
              </a:rPr>
              <a:t> </a:t>
            </a:r>
            <a:br>
              <a:rPr lang="en-US" sz="700" b="1" dirty="0">
                <a:ea typeface="Calibri"/>
                <a:cs typeface="Calibri"/>
              </a:rPr>
            </a:br>
            <a:br>
              <a:rPr lang="en-US" sz="700" b="1" dirty="0">
                <a:ea typeface="Calibri"/>
                <a:cs typeface="Calibri"/>
              </a:rPr>
            </a:br>
            <a:br>
              <a:rPr lang="en-US" sz="700" b="1" dirty="0">
                <a:ea typeface="Calibri"/>
                <a:cs typeface="Calibri"/>
              </a:rPr>
            </a:br>
            <a:endParaRPr lang="en-US" sz="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11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A8D0-1E9E-90FB-AC4C-AA083293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0" y="269691"/>
            <a:ext cx="8770571" cy="1345269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Physiological function of Cortisol: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3991-E53D-952B-F457-6447624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53" y="2355408"/>
            <a:ext cx="9647589" cy="4125956"/>
          </a:xfrm>
        </p:spPr>
        <p:txBody>
          <a:bodyPr lIns="109728" tIns="109728" rIns="109728" bIns="91440" anchor="t"/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*Regulate blood glucose</a:t>
            </a:r>
            <a:b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*Control sleep-wake cycle</a:t>
            </a:r>
            <a:b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*Decrease bone formation </a:t>
            </a:r>
            <a:b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*Water &amp; Electrolytes</a:t>
            </a:r>
            <a:r>
              <a:rPr lang="en-US" sz="3600" b="1">
                <a:ea typeface="Calibri"/>
                <a:cs typeface="Calibri"/>
              </a:rPr>
              <a:t> </a:t>
            </a:r>
            <a:br>
              <a:rPr lang="en-US" sz="3600" b="1">
                <a:ea typeface="Calibri"/>
                <a:cs typeface="Calibri"/>
              </a:rPr>
            </a:br>
            <a:endParaRPr lang="en-US" sz="36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4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02E0-0062-E6BA-47DA-099E78BE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50BA57-F2F4-8186-7F51-50908DCAA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" y="4539"/>
            <a:ext cx="10984300" cy="6857998"/>
          </a:xfrm>
        </p:spPr>
      </p:pic>
    </p:spTree>
    <p:extLst>
      <p:ext uri="{BB962C8B-B14F-4D97-AF65-F5344CB8AC3E}">
        <p14:creationId xmlns:p14="http://schemas.microsoft.com/office/powerpoint/2010/main" val="5253833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5E8"/>
      </a:lt2>
      <a:accent1>
        <a:srgbClr val="BB9D7E"/>
      </a:accent1>
      <a:accent2>
        <a:srgbClr val="C59791"/>
      </a:accent2>
      <a:accent3>
        <a:srgbClr val="A5A27B"/>
      </a:accent3>
      <a:accent4>
        <a:srgbClr val="74ADA7"/>
      </a:accent4>
      <a:accent5>
        <a:srgbClr val="7EA7BB"/>
      </a:accent5>
      <a:accent6>
        <a:srgbClr val="7E8DBB"/>
      </a:accent6>
      <a:hlink>
        <a:srgbClr val="6184A9"/>
      </a:hlink>
      <a:folHlink>
        <a:srgbClr val="7F7F7F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</TotalTime>
  <Words>841</Words>
  <Application>Microsoft Office PowerPoint</Application>
  <PresentationFormat>Widescreen</PresentationFormat>
  <Paragraphs>94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Meiryo</vt:lpstr>
      <vt:lpstr>Calibri</vt:lpstr>
      <vt:lpstr>Corbel</vt:lpstr>
      <vt:lpstr>Tahoma</vt:lpstr>
      <vt:lpstr>SketchLinesVTI</vt:lpstr>
      <vt:lpstr>Cushing disease</vt:lpstr>
      <vt:lpstr>PowerPoint Presentation</vt:lpstr>
      <vt:lpstr>Topic:</vt:lpstr>
      <vt:lpstr>PowerPoint Presentation</vt:lpstr>
      <vt:lpstr>Anatomy </vt:lpstr>
      <vt:lpstr>Histology</vt:lpstr>
      <vt:lpstr>Cortisol: glucocorticoid hormone that is produced and secreted by adrenal glands</vt:lpstr>
      <vt:lpstr>Physiological function of Cortisol:</vt:lpstr>
      <vt:lpstr>PowerPoint Presentation</vt:lpstr>
      <vt:lpstr>Cushing Syndrome</vt:lpstr>
      <vt:lpstr>PowerPoint Presentation</vt:lpstr>
      <vt:lpstr>ACTH- independent cushing syndrome = 1ry hypercortisolism</vt:lpstr>
      <vt:lpstr>ACTH-dependent cushings syndrom= 2ry hypercortisolism</vt:lpstr>
      <vt:lpstr>Cushing syndrome vs disease</vt:lpstr>
      <vt:lpstr>Clinical manifestations of Cushing syndrome</vt:lpstr>
      <vt:lpstr>Weight gain</vt:lpstr>
      <vt:lpstr>↓ Fibroblast activity</vt:lpstr>
      <vt:lpstr>Gluconeogenesis, lipolysis and proteolysis &gt; muscle weakness and atrophy</vt:lpstr>
      <vt:lpstr>PowerPoint Presentation</vt:lpstr>
      <vt:lpstr>PowerPoint Presentation</vt:lpstr>
      <vt:lpstr>PowerPoint Presentation</vt:lpstr>
      <vt:lpstr>PowerPoint Presentation</vt:lpstr>
      <vt:lpstr>Approach</vt:lpstr>
      <vt:lpstr>Investigations</vt:lpstr>
      <vt:lpstr>Investigations</vt:lpstr>
      <vt:lpstr>PowerPoint Presentation</vt:lpstr>
      <vt:lpstr>Treatment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Fardous Star. Karawya</cp:lastModifiedBy>
  <cp:revision>8</cp:revision>
  <dcterms:created xsi:type="dcterms:W3CDTF">2023-10-21T15:50:27Z</dcterms:created>
  <dcterms:modified xsi:type="dcterms:W3CDTF">2023-10-25T08:58:34Z</dcterms:modified>
</cp:coreProperties>
</file>