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8" r:id="rId3"/>
    <p:sldId id="277" r:id="rId4"/>
    <p:sldId id="278" r:id="rId5"/>
    <p:sldId id="259" r:id="rId6"/>
    <p:sldId id="260" r:id="rId7"/>
    <p:sldId id="261" r:id="rId8"/>
    <p:sldId id="262" r:id="rId9"/>
    <p:sldId id="263" r:id="rId10"/>
    <p:sldId id="264" r:id="rId11"/>
    <p:sldId id="272" r:id="rId12"/>
    <p:sldId id="280" r:id="rId13"/>
    <p:sldId id="281" r:id="rId14"/>
    <p:sldId id="282" r:id="rId15"/>
    <p:sldId id="283" r:id="rId16"/>
    <p:sldId id="284" r:id="rId17"/>
    <p:sldId id="285" r:id="rId18"/>
    <p:sldId id="286" r:id="rId19"/>
    <p:sldId id="287" r:id="rId20"/>
    <p:sldId id="288" r:id="rId21"/>
    <p:sldId id="289" r:id="rId22"/>
    <p:sldId id="290" r:id="rId23"/>
    <p:sldId id="291" r:id="rId24"/>
    <p:sldId id="292" r:id="rId25"/>
    <p:sldId id="293" r:id="rId26"/>
    <p:sldId id="294" r:id="rId27"/>
    <p:sldId id="295" r:id="rId28"/>
    <p:sldId id="296" r:id="rId29"/>
    <p:sldId id="297" r:id="rId30"/>
    <p:sldId id="298" r:id="rId31"/>
    <p:sldId id="299" r:id="rId32"/>
    <p:sldId id="300" r:id="rId33"/>
    <p:sldId id="301" r:id="rId34"/>
    <p:sldId id="302" r:id="rId35"/>
    <p:sldId id="303" r:id="rId36"/>
    <p:sldId id="304" r:id="rId37"/>
    <p:sldId id="305" r:id="rId38"/>
    <p:sldId id="306" r:id="rId39"/>
    <p:sldId id="307" r:id="rId40"/>
    <p:sldId id="308" r:id="rId41"/>
    <p:sldId id="309" r:id="rId42"/>
    <p:sldId id="310" r:id="rId43"/>
    <p:sldId id="311" r:id="rId44"/>
    <p:sldId id="312" r:id="rId45"/>
    <p:sldId id="313" r:id="rId46"/>
    <p:sldId id="314" r:id="rId47"/>
    <p:sldId id="315" r:id="rId48"/>
    <p:sldId id="316" r:id="rId49"/>
    <p:sldId id="317" r:id="rId50"/>
    <p:sldId id="318" r:id="rId51"/>
    <p:sldId id="319" r:id="rId52"/>
    <p:sldId id="320" r:id="rId53"/>
    <p:sldId id="321" r:id="rId54"/>
    <p:sldId id="322" r:id="rId55"/>
    <p:sldId id="323" r:id="rId56"/>
    <p:sldId id="324" r:id="rId57"/>
    <p:sldId id="325"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97" autoAdjust="0"/>
    <p:restoredTop sz="94660"/>
  </p:normalViewPr>
  <p:slideViewPr>
    <p:cSldViewPr snapToGrid="0" snapToObjects="1">
      <p:cViewPr>
        <p:scale>
          <a:sx n="66" d="100"/>
          <a:sy n="66" d="100"/>
        </p:scale>
        <p:origin x="1470" y="11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79FBB6A-B30A-4B2D-A5B3-528F89E0128F}" type="doc">
      <dgm:prSet loTypeId="urn:microsoft.com/office/officeart/2016/7/layout/LinearBlockProcessNumbered" loCatId="process" qsTypeId="urn:microsoft.com/office/officeart/2005/8/quickstyle/simple1" qsCatId="simple" csTypeId="urn:microsoft.com/office/officeart/2005/8/colors/colorful1" csCatId="colorful" phldr="1"/>
      <dgm:spPr/>
      <dgm:t>
        <a:bodyPr/>
        <a:lstStyle/>
        <a:p>
          <a:endParaRPr lang="en-US"/>
        </a:p>
      </dgm:t>
    </dgm:pt>
    <dgm:pt modelId="{46424274-2AC6-4E41-ADE1-4146A6B4CAC7}">
      <dgm:prSet/>
      <dgm:spPr/>
      <dgm:t>
        <a:bodyPr/>
        <a:lstStyle/>
        <a:p>
          <a:r>
            <a:rPr lang="en-US"/>
            <a:t>Preconception Counseling</a:t>
          </a:r>
        </a:p>
      </dgm:t>
    </dgm:pt>
    <dgm:pt modelId="{46A1D647-82A7-4025-A882-2B34CFD3FF12}" type="parTrans" cxnId="{96515D15-D38D-4B83-84DC-B49E63F2B005}">
      <dgm:prSet/>
      <dgm:spPr/>
      <dgm:t>
        <a:bodyPr/>
        <a:lstStyle/>
        <a:p>
          <a:endParaRPr lang="en-US"/>
        </a:p>
      </dgm:t>
    </dgm:pt>
    <dgm:pt modelId="{7A6290F9-348D-4605-8170-F5361ED6A4A8}" type="sibTrans" cxnId="{96515D15-D38D-4B83-84DC-B49E63F2B005}">
      <dgm:prSet phldrT="01"/>
      <dgm:spPr/>
      <dgm:t>
        <a:bodyPr/>
        <a:lstStyle/>
        <a:p>
          <a:r>
            <a:rPr lang="en-US"/>
            <a:t>01</a:t>
          </a:r>
        </a:p>
      </dgm:t>
    </dgm:pt>
    <dgm:pt modelId="{59034CAE-D4C7-4C61-B3DD-CAA6FE678C86}">
      <dgm:prSet/>
      <dgm:spPr/>
      <dgm:t>
        <a:bodyPr/>
        <a:lstStyle/>
        <a:p>
          <a:r>
            <a:rPr lang="en-US" dirty="0"/>
            <a:t> Identification of Common Comorbidities</a:t>
          </a:r>
        </a:p>
      </dgm:t>
    </dgm:pt>
    <dgm:pt modelId="{BCEF8F86-099F-40E5-B9B2-39F20836C5DA}" type="parTrans" cxnId="{BFCA93BF-9E01-4DA1-B2C2-827625329E4F}">
      <dgm:prSet/>
      <dgm:spPr/>
      <dgm:t>
        <a:bodyPr/>
        <a:lstStyle/>
        <a:p>
          <a:endParaRPr lang="en-US"/>
        </a:p>
      </dgm:t>
    </dgm:pt>
    <dgm:pt modelId="{2C9559E3-DF71-4F1E-93C8-8297CFD79091}" type="sibTrans" cxnId="{BFCA93BF-9E01-4DA1-B2C2-827625329E4F}">
      <dgm:prSet phldrT="02"/>
      <dgm:spPr/>
      <dgm:t>
        <a:bodyPr/>
        <a:lstStyle/>
        <a:p>
          <a:r>
            <a:rPr lang="en-US"/>
            <a:t>02</a:t>
          </a:r>
        </a:p>
      </dgm:t>
    </dgm:pt>
    <dgm:pt modelId="{940CA7A4-F81A-4B34-A13D-5A9EBAC73B3F}">
      <dgm:prSet/>
      <dgm:spPr/>
      <dgm:t>
        <a:bodyPr/>
        <a:lstStyle/>
        <a:p>
          <a:r>
            <a:rPr lang="en-US" dirty="0"/>
            <a:t> Ultrasound</a:t>
          </a:r>
        </a:p>
      </dgm:t>
    </dgm:pt>
    <dgm:pt modelId="{4B47E13D-052F-4FBF-A424-720790F06179}" type="parTrans" cxnId="{B80DB035-8BA2-4AFE-8C26-9B9EE397AF10}">
      <dgm:prSet/>
      <dgm:spPr/>
      <dgm:t>
        <a:bodyPr/>
        <a:lstStyle/>
        <a:p>
          <a:endParaRPr lang="en-US"/>
        </a:p>
      </dgm:t>
    </dgm:pt>
    <dgm:pt modelId="{850E0876-F384-493B-A36A-F15A72391177}" type="sibTrans" cxnId="{B80DB035-8BA2-4AFE-8C26-9B9EE397AF10}">
      <dgm:prSet phldrT="03"/>
      <dgm:spPr/>
      <dgm:t>
        <a:bodyPr/>
        <a:lstStyle/>
        <a:p>
          <a:r>
            <a:rPr lang="en-US"/>
            <a:t>03</a:t>
          </a:r>
        </a:p>
      </dgm:t>
    </dgm:pt>
    <dgm:pt modelId="{DCA1A5B8-B8CF-42D2-AED5-B60033476A61}">
      <dgm:prSet/>
      <dgm:spPr/>
      <dgm:t>
        <a:bodyPr/>
        <a:lstStyle/>
        <a:p>
          <a:r>
            <a:rPr lang="en-US"/>
            <a:t>Genetic Screening</a:t>
          </a:r>
        </a:p>
      </dgm:t>
    </dgm:pt>
    <dgm:pt modelId="{BEAD828B-5F67-4B22-84BD-CC3E7BEFE2EB}" type="parTrans" cxnId="{5099AD69-D555-4F94-8359-49469EC39307}">
      <dgm:prSet/>
      <dgm:spPr/>
      <dgm:t>
        <a:bodyPr/>
        <a:lstStyle/>
        <a:p>
          <a:endParaRPr lang="en-US"/>
        </a:p>
      </dgm:t>
    </dgm:pt>
    <dgm:pt modelId="{043A13CC-A090-4973-BE95-49710D4F59A4}" type="sibTrans" cxnId="{5099AD69-D555-4F94-8359-49469EC39307}">
      <dgm:prSet phldrT="04"/>
      <dgm:spPr/>
      <dgm:t>
        <a:bodyPr/>
        <a:lstStyle/>
        <a:p>
          <a:r>
            <a:rPr lang="en-US"/>
            <a:t>04</a:t>
          </a:r>
        </a:p>
      </dgm:t>
    </dgm:pt>
    <dgm:pt modelId="{6CCEE203-F99B-44E8-9771-6F1113C934F8}" type="pres">
      <dgm:prSet presAssocID="{679FBB6A-B30A-4B2D-A5B3-528F89E0128F}" presName="Name0" presStyleCnt="0">
        <dgm:presLayoutVars>
          <dgm:animLvl val="lvl"/>
          <dgm:resizeHandles val="exact"/>
        </dgm:presLayoutVars>
      </dgm:prSet>
      <dgm:spPr/>
      <dgm:t>
        <a:bodyPr/>
        <a:lstStyle/>
        <a:p>
          <a:endParaRPr lang="en-US"/>
        </a:p>
      </dgm:t>
    </dgm:pt>
    <dgm:pt modelId="{9596697F-7C9C-48D0-A5F7-DE9629764F3C}" type="pres">
      <dgm:prSet presAssocID="{46424274-2AC6-4E41-ADE1-4146A6B4CAC7}" presName="compositeNode" presStyleCnt="0">
        <dgm:presLayoutVars>
          <dgm:bulletEnabled val="1"/>
        </dgm:presLayoutVars>
      </dgm:prSet>
      <dgm:spPr/>
    </dgm:pt>
    <dgm:pt modelId="{BAC365C8-EF74-43C0-A159-87210C0A6D08}" type="pres">
      <dgm:prSet presAssocID="{46424274-2AC6-4E41-ADE1-4146A6B4CAC7}" presName="bgRect" presStyleLbl="alignNode1" presStyleIdx="0" presStyleCnt="4"/>
      <dgm:spPr/>
      <dgm:t>
        <a:bodyPr/>
        <a:lstStyle/>
        <a:p>
          <a:endParaRPr lang="en-US"/>
        </a:p>
      </dgm:t>
    </dgm:pt>
    <dgm:pt modelId="{45343875-82C2-4862-8A3E-7EFE6A6E513E}" type="pres">
      <dgm:prSet presAssocID="{7A6290F9-348D-4605-8170-F5361ED6A4A8}" presName="sibTransNodeRect" presStyleLbl="alignNode1" presStyleIdx="0" presStyleCnt="4">
        <dgm:presLayoutVars>
          <dgm:chMax val="0"/>
          <dgm:bulletEnabled val="1"/>
        </dgm:presLayoutVars>
      </dgm:prSet>
      <dgm:spPr/>
      <dgm:t>
        <a:bodyPr/>
        <a:lstStyle/>
        <a:p>
          <a:endParaRPr lang="en-US"/>
        </a:p>
      </dgm:t>
    </dgm:pt>
    <dgm:pt modelId="{D15E64CF-F512-4E97-BF39-51A809CAD477}" type="pres">
      <dgm:prSet presAssocID="{46424274-2AC6-4E41-ADE1-4146A6B4CAC7}" presName="nodeRect" presStyleLbl="alignNode1" presStyleIdx="0" presStyleCnt="4">
        <dgm:presLayoutVars>
          <dgm:bulletEnabled val="1"/>
        </dgm:presLayoutVars>
      </dgm:prSet>
      <dgm:spPr/>
      <dgm:t>
        <a:bodyPr/>
        <a:lstStyle/>
        <a:p>
          <a:endParaRPr lang="en-US"/>
        </a:p>
      </dgm:t>
    </dgm:pt>
    <dgm:pt modelId="{95579B5B-77DC-434E-ADBC-AB4A4D279CAB}" type="pres">
      <dgm:prSet presAssocID="{7A6290F9-348D-4605-8170-F5361ED6A4A8}" presName="sibTrans" presStyleCnt="0"/>
      <dgm:spPr/>
    </dgm:pt>
    <dgm:pt modelId="{AD486A6F-0B6D-4989-9DF9-8AA5C2E45BFE}" type="pres">
      <dgm:prSet presAssocID="{59034CAE-D4C7-4C61-B3DD-CAA6FE678C86}" presName="compositeNode" presStyleCnt="0">
        <dgm:presLayoutVars>
          <dgm:bulletEnabled val="1"/>
        </dgm:presLayoutVars>
      </dgm:prSet>
      <dgm:spPr/>
    </dgm:pt>
    <dgm:pt modelId="{61CF2577-8B23-4265-86AF-445DF2BFF539}" type="pres">
      <dgm:prSet presAssocID="{59034CAE-D4C7-4C61-B3DD-CAA6FE678C86}" presName="bgRect" presStyleLbl="alignNode1" presStyleIdx="1" presStyleCnt="4"/>
      <dgm:spPr/>
      <dgm:t>
        <a:bodyPr/>
        <a:lstStyle/>
        <a:p>
          <a:endParaRPr lang="en-US"/>
        </a:p>
      </dgm:t>
    </dgm:pt>
    <dgm:pt modelId="{0F312F02-65DB-4A51-B34B-9A36396BBFA1}" type="pres">
      <dgm:prSet presAssocID="{2C9559E3-DF71-4F1E-93C8-8297CFD79091}" presName="sibTransNodeRect" presStyleLbl="alignNode1" presStyleIdx="1" presStyleCnt="4">
        <dgm:presLayoutVars>
          <dgm:chMax val="0"/>
          <dgm:bulletEnabled val="1"/>
        </dgm:presLayoutVars>
      </dgm:prSet>
      <dgm:spPr/>
      <dgm:t>
        <a:bodyPr/>
        <a:lstStyle/>
        <a:p>
          <a:endParaRPr lang="en-US"/>
        </a:p>
      </dgm:t>
    </dgm:pt>
    <dgm:pt modelId="{34E2999D-B786-49E6-98D5-6BF9392A3ED3}" type="pres">
      <dgm:prSet presAssocID="{59034CAE-D4C7-4C61-B3DD-CAA6FE678C86}" presName="nodeRect" presStyleLbl="alignNode1" presStyleIdx="1" presStyleCnt="4">
        <dgm:presLayoutVars>
          <dgm:bulletEnabled val="1"/>
        </dgm:presLayoutVars>
      </dgm:prSet>
      <dgm:spPr/>
      <dgm:t>
        <a:bodyPr/>
        <a:lstStyle/>
        <a:p>
          <a:endParaRPr lang="en-US"/>
        </a:p>
      </dgm:t>
    </dgm:pt>
    <dgm:pt modelId="{C926B464-B63D-4494-AA8D-1C83625F2F13}" type="pres">
      <dgm:prSet presAssocID="{2C9559E3-DF71-4F1E-93C8-8297CFD79091}" presName="sibTrans" presStyleCnt="0"/>
      <dgm:spPr/>
    </dgm:pt>
    <dgm:pt modelId="{86FC841C-343E-40C7-BB1C-DD8A7C0B1FCA}" type="pres">
      <dgm:prSet presAssocID="{940CA7A4-F81A-4B34-A13D-5A9EBAC73B3F}" presName="compositeNode" presStyleCnt="0">
        <dgm:presLayoutVars>
          <dgm:bulletEnabled val="1"/>
        </dgm:presLayoutVars>
      </dgm:prSet>
      <dgm:spPr/>
    </dgm:pt>
    <dgm:pt modelId="{D92CA9E9-0B66-4901-9E09-623848F2352F}" type="pres">
      <dgm:prSet presAssocID="{940CA7A4-F81A-4B34-A13D-5A9EBAC73B3F}" presName="bgRect" presStyleLbl="alignNode1" presStyleIdx="2" presStyleCnt="4"/>
      <dgm:spPr/>
      <dgm:t>
        <a:bodyPr/>
        <a:lstStyle/>
        <a:p>
          <a:endParaRPr lang="en-US"/>
        </a:p>
      </dgm:t>
    </dgm:pt>
    <dgm:pt modelId="{99ADEC43-8D1E-41C9-BBE0-69F9665E6340}" type="pres">
      <dgm:prSet presAssocID="{850E0876-F384-493B-A36A-F15A72391177}" presName="sibTransNodeRect" presStyleLbl="alignNode1" presStyleIdx="2" presStyleCnt="4">
        <dgm:presLayoutVars>
          <dgm:chMax val="0"/>
          <dgm:bulletEnabled val="1"/>
        </dgm:presLayoutVars>
      </dgm:prSet>
      <dgm:spPr/>
      <dgm:t>
        <a:bodyPr/>
        <a:lstStyle/>
        <a:p>
          <a:endParaRPr lang="en-US"/>
        </a:p>
      </dgm:t>
    </dgm:pt>
    <dgm:pt modelId="{B7CAE158-E05F-4AFD-8AC6-0B99AAC65882}" type="pres">
      <dgm:prSet presAssocID="{940CA7A4-F81A-4B34-A13D-5A9EBAC73B3F}" presName="nodeRect" presStyleLbl="alignNode1" presStyleIdx="2" presStyleCnt="4">
        <dgm:presLayoutVars>
          <dgm:bulletEnabled val="1"/>
        </dgm:presLayoutVars>
      </dgm:prSet>
      <dgm:spPr/>
      <dgm:t>
        <a:bodyPr/>
        <a:lstStyle/>
        <a:p>
          <a:endParaRPr lang="en-US"/>
        </a:p>
      </dgm:t>
    </dgm:pt>
    <dgm:pt modelId="{572CDA83-9E9C-4E64-8C79-C7D74BDA374B}" type="pres">
      <dgm:prSet presAssocID="{850E0876-F384-493B-A36A-F15A72391177}" presName="sibTrans" presStyleCnt="0"/>
      <dgm:spPr/>
    </dgm:pt>
    <dgm:pt modelId="{083FB7E5-7A32-4A8D-B803-C06E75340D54}" type="pres">
      <dgm:prSet presAssocID="{DCA1A5B8-B8CF-42D2-AED5-B60033476A61}" presName="compositeNode" presStyleCnt="0">
        <dgm:presLayoutVars>
          <dgm:bulletEnabled val="1"/>
        </dgm:presLayoutVars>
      </dgm:prSet>
      <dgm:spPr/>
    </dgm:pt>
    <dgm:pt modelId="{EB4E86FC-1968-4243-B822-C19EE84F75DB}" type="pres">
      <dgm:prSet presAssocID="{DCA1A5B8-B8CF-42D2-AED5-B60033476A61}" presName="bgRect" presStyleLbl="alignNode1" presStyleIdx="3" presStyleCnt="4"/>
      <dgm:spPr/>
      <dgm:t>
        <a:bodyPr/>
        <a:lstStyle/>
        <a:p>
          <a:endParaRPr lang="en-US"/>
        </a:p>
      </dgm:t>
    </dgm:pt>
    <dgm:pt modelId="{D4C5AF09-A44A-4DDC-9EBC-0579C3797130}" type="pres">
      <dgm:prSet presAssocID="{043A13CC-A090-4973-BE95-49710D4F59A4}" presName="sibTransNodeRect" presStyleLbl="alignNode1" presStyleIdx="3" presStyleCnt="4">
        <dgm:presLayoutVars>
          <dgm:chMax val="0"/>
          <dgm:bulletEnabled val="1"/>
        </dgm:presLayoutVars>
      </dgm:prSet>
      <dgm:spPr/>
      <dgm:t>
        <a:bodyPr/>
        <a:lstStyle/>
        <a:p>
          <a:endParaRPr lang="en-US"/>
        </a:p>
      </dgm:t>
    </dgm:pt>
    <dgm:pt modelId="{EE48341D-140D-4155-9953-B7FB55FC68EB}" type="pres">
      <dgm:prSet presAssocID="{DCA1A5B8-B8CF-42D2-AED5-B60033476A61}" presName="nodeRect" presStyleLbl="alignNode1" presStyleIdx="3" presStyleCnt="4">
        <dgm:presLayoutVars>
          <dgm:bulletEnabled val="1"/>
        </dgm:presLayoutVars>
      </dgm:prSet>
      <dgm:spPr/>
      <dgm:t>
        <a:bodyPr/>
        <a:lstStyle/>
        <a:p>
          <a:endParaRPr lang="en-US"/>
        </a:p>
      </dgm:t>
    </dgm:pt>
  </dgm:ptLst>
  <dgm:cxnLst>
    <dgm:cxn modelId="{04D1D509-D837-4A82-A328-214A36BAB3BA}" type="presOf" srcId="{DCA1A5B8-B8CF-42D2-AED5-B60033476A61}" destId="{EB4E86FC-1968-4243-B822-C19EE84F75DB}" srcOrd="0" destOrd="0" presId="urn:microsoft.com/office/officeart/2016/7/layout/LinearBlockProcessNumbered"/>
    <dgm:cxn modelId="{B80DB035-8BA2-4AFE-8C26-9B9EE397AF10}" srcId="{679FBB6A-B30A-4B2D-A5B3-528F89E0128F}" destId="{940CA7A4-F81A-4B34-A13D-5A9EBAC73B3F}" srcOrd="2" destOrd="0" parTransId="{4B47E13D-052F-4FBF-A424-720790F06179}" sibTransId="{850E0876-F384-493B-A36A-F15A72391177}"/>
    <dgm:cxn modelId="{5AA7AC9C-E189-441D-A1CE-098A14BA28F4}" type="presOf" srcId="{46424274-2AC6-4E41-ADE1-4146A6B4CAC7}" destId="{D15E64CF-F512-4E97-BF39-51A809CAD477}" srcOrd="1" destOrd="0" presId="urn:microsoft.com/office/officeart/2016/7/layout/LinearBlockProcessNumbered"/>
    <dgm:cxn modelId="{EB721A50-C499-488C-9B24-0E803DF1AA12}" type="presOf" srcId="{940CA7A4-F81A-4B34-A13D-5A9EBAC73B3F}" destId="{D92CA9E9-0B66-4901-9E09-623848F2352F}" srcOrd="0" destOrd="0" presId="urn:microsoft.com/office/officeart/2016/7/layout/LinearBlockProcessNumbered"/>
    <dgm:cxn modelId="{716A072D-A2B4-444F-995D-C23D6180F198}" type="presOf" srcId="{043A13CC-A090-4973-BE95-49710D4F59A4}" destId="{D4C5AF09-A44A-4DDC-9EBC-0579C3797130}" srcOrd="0" destOrd="0" presId="urn:microsoft.com/office/officeart/2016/7/layout/LinearBlockProcessNumbered"/>
    <dgm:cxn modelId="{944605A8-F795-48E6-8B59-76EE7ED6229C}" type="presOf" srcId="{46424274-2AC6-4E41-ADE1-4146A6B4CAC7}" destId="{BAC365C8-EF74-43C0-A159-87210C0A6D08}" srcOrd="0" destOrd="0" presId="urn:microsoft.com/office/officeart/2016/7/layout/LinearBlockProcessNumbered"/>
    <dgm:cxn modelId="{05884F9E-9644-4718-92C8-FD3ECC1DAC63}" type="presOf" srcId="{59034CAE-D4C7-4C61-B3DD-CAA6FE678C86}" destId="{61CF2577-8B23-4265-86AF-445DF2BFF539}" srcOrd="0" destOrd="0" presId="urn:microsoft.com/office/officeart/2016/7/layout/LinearBlockProcessNumbered"/>
    <dgm:cxn modelId="{2FBD8834-B22D-4F9B-AB65-C1BE8CA0C6BB}" type="presOf" srcId="{940CA7A4-F81A-4B34-A13D-5A9EBAC73B3F}" destId="{B7CAE158-E05F-4AFD-8AC6-0B99AAC65882}" srcOrd="1" destOrd="0" presId="urn:microsoft.com/office/officeart/2016/7/layout/LinearBlockProcessNumbered"/>
    <dgm:cxn modelId="{5099AD69-D555-4F94-8359-49469EC39307}" srcId="{679FBB6A-B30A-4B2D-A5B3-528F89E0128F}" destId="{DCA1A5B8-B8CF-42D2-AED5-B60033476A61}" srcOrd="3" destOrd="0" parTransId="{BEAD828B-5F67-4B22-84BD-CC3E7BEFE2EB}" sibTransId="{043A13CC-A090-4973-BE95-49710D4F59A4}"/>
    <dgm:cxn modelId="{AD15A4C8-9C7A-4233-8B94-768D483D98E7}" type="presOf" srcId="{7A6290F9-348D-4605-8170-F5361ED6A4A8}" destId="{45343875-82C2-4862-8A3E-7EFE6A6E513E}" srcOrd="0" destOrd="0" presId="urn:microsoft.com/office/officeart/2016/7/layout/LinearBlockProcessNumbered"/>
    <dgm:cxn modelId="{96515D15-D38D-4B83-84DC-B49E63F2B005}" srcId="{679FBB6A-B30A-4B2D-A5B3-528F89E0128F}" destId="{46424274-2AC6-4E41-ADE1-4146A6B4CAC7}" srcOrd="0" destOrd="0" parTransId="{46A1D647-82A7-4025-A882-2B34CFD3FF12}" sibTransId="{7A6290F9-348D-4605-8170-F5361ED6A4A8}"/>
    <dgm:cxn modelId="{453E9B05-7A53-4B0F-97E1-005558197618}" type="presOf" srcId="{2C9559E3-DF71-4F1E-93C8-8297CFD79091}" destId="{0F312F02-65DB-4A51-B34B-9A36396BBFA1}" srcOrd="0" destOrd="0" presId="urn:microsoft.com/office/officeart/2016/7/layout/LinearBlockProcessNumbered"/>
    <dgm:cxn modelId="{BFCA93BF-9E01-4DA1-B2C2-827625329E4F}" srcId="{679FBB6A-B30A-4B2D-A5B3-528F89E0128F}" destId="{59034CAE-D4C7-4C61-B3DD-CAA6FE678C86}" srcOrd="1" destOrd="0" parTransId="{BCEF8F86-099F-40E5-B9B2-39F20836C5DA}" sibTransId="{2C9559E3-DF71-4F1E-93C8-8297CFD79091}"/>
    <dgm:cxn modelId="{1C163F55-9D78-4D76-AC7D-D988299675A4}" type="presOf" srcId="{DCA1A5B8-B8CF-42D2-AED5-B60033476A61}" destId="{EE48341D-140D-4155-9953-B7FB55FC68EB}" srcOrd="1" destOrd="0" presId="urn:microsoft.com/office/officeart/2016/7/layout/LinearBlockProcessNumbered"/>
    <dgm:cxn modelId="{8FEEC164-8039-4E17-AAE1-BFE049AE7249}" type="presOf" srcId="{59034CAE-D4C7-4C61-B3DD-CAA6FE678C86}" destId="{34E2999D-B786-49E6-98D5-6BF9392A3ED3}" srcOrd="1" destOrd="0" presId="urn:microsoft.com/office/officeart/2016/7/layout/LinearBlockProcessNumbered"/>
    <dgm:cxn modelId="{248CA4DF-DBF1-4515-87B4-A0F7101AEF7D}" type="presOf" srcId="{850E0876-F384-493B-A36A-F15A72391177}" destId="{99ADEC43-8D1E-41C9-BBE0-69F9665E6340}" srcOrd="0" destOrd="0" presId="urn:microsoft.com/office/officeart/2016/7/layout/LinearBlockProcessNumbered"/>
    <dgm:cxn modelId="{566B7740-E038-48F4-99CB-CD9EA2D35C14}" type="presOf" srcId="{679FBB6A-B30A-4B2D-A5B3-528F89E0128F}" destId="{6CCEE203-F99B-44E8-9771-6F1113C934F8}" srcOrd="0" destOrd="0" presId="urn:microsoft.com/office/officeart/2016/7/layout/LinearBlockProcessNumbered"/>
    <dgm:cxn modelId="{7456CBAD-B879-4B08-9585-2BF0990F8D9D}" type="presParOf" srcId="{6CCEE203-F99B-44E8-9771-6F1113C934F8}" destId="{9596697F-7C9C-48D0-A5F7-DE9629764F3C}" srcOrd="0" destOrd="0" presId="urn:microsoft.com/office/officeart/2016/7/layout/LinearBlockProcessNumbered"/>
    <dgm:cxn modelId="{130D2CDE-3720-428C-8A47-66419D309BAA}" type="presParOf" srcId="{9596697F-7C9C-48D0-A5F7-DE9629764F3C}" destId="{BAC365C8-EF74-43C0-A159-87210C0A6D08}" srcOrd="0" destOrd="0" presId="urn:microsoft.com/office/officeart/2016/7/layout/LinearBlockProcessNumbered"/>
    <dgm:cxn modelId="{72FC982E-5586-4B33-85CB-62BC08BE6012}" type="presParOf" srcId="{9596697F-7C9C-48D0-A5F7-DE9629764F3C}" destId="{45343875-82C2-4862-8A3E-7EFE6A6E513E}" srcOrd="1" destOrd="0" presId="urn:microsoft.com/office/officeart/2016/7/layout/LinearBlockProcessNumbered"/>
    <dgm:cxn modelId="{C38382CA-7FE2-4393-AE53-2487AE07A1DB}" type="presParOf" srcId="{9596697F-7C9C-48D0-A5F7-DE9629764F3C}" destId="{D15E64CF-F512-4E97-BF39-51A809CAD477}" srcOrd="2" destOrd="0" presId="urn:microsoft.com/office/officeart/2016/7/layout/LinearBlockProcessNumbered"/>
    <dgm:cxn modelId="{90691790-C755-4EE4-A978-4741D5CCB14A}" type="presParOf" srcId="{6CCEE203-F99B-44E8-9771-6F1113C934F8}" destId="{95579B5B-77DC-434E-ADBC-AB4A4D279CAB}" srcOrd="1" destOrd="0" presId="urn:microsoft.com/office/officeart/2016/7/layout/LinearBlockProcessNumbered"/>
    <dgm:cxn modelId="{D762DAFF-2D90-4B0D-8E93-C8DBB5DFA746}" type="presParOf" srcId="{6CCEE203-F99B-44E8-9771-6F1113C934F8}" destId="{AD486A6F-0B6D-4989-9DF9-8AA5C2E45BFE}" srcOrd="2" destOrd="0" presId="urn:microsoft.com/office/officeart/2016/7/layout/LinearBlockProcessNumbered"/>
    <dgm:cxn modelId="{8B40A851-6665-4380-99BE-755FEFAD54B8}" type="presParOf" srcId="{AD486A6F-0B6D-4989-9DF9-8AA5C2E45BFE}" destId="{61CF2577-8B23-4265-86AF-445DF2BFF539}" srcOrd="0" destOrd="0" presId="urn:microsoft.com/office/officeart/2016/7/layout/LinearBlockProcessNumbered"/>
    <dgm:cxn modelId="{9EFB60B7-55CE-4587-A611-D2B2D50CB3B8}" type="presParOf" srcId="{AD486A6F-0B6D-4989-9DF9-8AA5C2E45BFE}" destId="{0F312F02-65DB-4A51-B34B-9A36396BBFA1}" srcOrd="1" destOrd="0" presId="urn:microsoft.com/office/officeart/2016/7/layout/LinearBlockProcessNumbered"/>
    <dgm:cxn modelId="{0C86B3D2-F87B-4976-9408-00EE90E795F2}" type="presParOf" srcId="{AD486A6F-0B6D-4989-9DF9-8AA5C2E45BFE}" destId="{34E2999D-B786-49E6-98D5-6BF9392A3ED3}" srcOrd="2" destOrd="0" presId="urn:microsoft.com/office/officeart/2016/7/layout/LinearBlockProcessNumbered"/>
    <dgm:cxn modelId="{E259D0F2-21D0-48F7-B065-791B1E5D3071}" type="presParOf" srcId="{6CCEE203-F99B-44E8-9771-6F1113C934F8}" destId="{C926B464-B63D-4494-AA8D-1C83625F2F13}" srcOrd="3" destOrd="0" presId="urn:microsoft.com/office/officeart/2016/7/layout/LinearBlockProcessNumbered"/>
    <dgm:cxn modelId="{71A1BE1F-6741-478D-B00C-9A6EA2F11EED}" type="presParOf" srcId="{6CCEE203-F99B-44E8-9771-6F1113C934F8}" destId="{86FC841C-343E-40C7-BB1C-DD8A7C0B1FCA}" srcOrd="4" destOrd="0" presId="urn:microsoft.com/office/officeart/2016/7/layout/LinearBlockProcessNumbered"/>
    <dgm:cxn modelId="{5C4AB4F0-8724-4F69-9E1D-E91B18FBB982}" type="presParOf" srcId="{86FC841C-343E-40C7-BB1C-DD8A7C0B1FCA}" destId="{D92CA9E9-0B66-4901-9E09-623848F2352F}" srcOrd="0" destOrd="0" presId="urn:microsoft.com/office/officeart/2016/7/layout/LinearBlockProcessNumbered"/>
    <dgm:cxn modelId="{2889002F-659C-4DFF-8D21-12210B0292BC}" type="presParOf" srcId="{86FC841C-343E-40C7-BB1C-DD8A7C0B1FCA}" destId="{99ADEC43-8D1E-41C9-BBE0-69F9665E6340}" srcOrd="1" destOrd="0" presId="urn:microsoft.com/office/officeart/2016/7/layout/LinearBlockProcessNumbered"/>
    <dgm:cxn modelId="{8E97724C-F99C-4481-8D85-75144323A264}" type="presParOf" srcId="{86FC841C-343E-40C7-BB1C-DD8A7C0B1FCA}" destId="{B7CAE158-E05F-4AFD-8AC6-0B99AAC65882}" srcOrd="2" destOrd="0" presId="urn:microsoft.com/office/officeart/2016/7/layout/LinearBlockProcessNumbered"/>
    <dgm:cxn modelId="{D4CA15B5-CC89-4BDF-BC78-A05CDFE7B4FE}" type="presParOf" srcId="{6CCEE203-F99B-44E8-9771-6F1113C934F8}" destId="{572CDA83-9E9C-4E64-8C79-C7D74BDA374B}" srcOrd="5" destOrd="0" presId="urn:microsoft.com/office/officeart/2016/7/layout/LinearBlockProcessNumbered"/>
    <dgm:cxn modelId="{A996DD68-F95C-4385-B615-C0370C877BE9}" type="presParOf" srcId="{6CCEE203-F99B-44E8-9771-6F1113C934F8}" destId="{083FB7E5-7A32-4A8D-B803-C06E75340D54}" srcOrd="6" destOrd="0" presId="urn:microsoft.com/office/officeart/2016/7/layout/LinearBlockProcessNumbered"/>
    <dgm:cxn modelId="{E6CE088F-40DD-4FB6-BF7D-EFB20FCEDD91}" type="presParOf" srcId="{083FB7E5-7A32-4A8D-B803-C06E75340D54}" destId="{EB4E86FC-1968-4243-B822-C19EE84F75DB}" srcOrd="0" destOrd="0" presId="urn:microsoft.com/office/officeart/2016/7/layout/LinearBlockProcessNumbered"/>
    <dgm:cxn modelId="{53E8EFBB-D33A-41AB-81A7-81CA2599F946}" type="presParOf" srcId="{083FB7E5-7A32-4A8D-B803-C06E75340D54}" destId="{D4C5AF09-A44A-4DDC-9EBC-0579C3797130}" srcOrd="1" destOrd="0" presId="urn:microsoft.com/office/officeart/2016/7/layout/LinearBlockProcessNumbered"/>
    <dgm:cxn modelId="{F5A4B9E0-FD79-406F-90CF-8DA4A822EFD5}" type="presParOf" srcId="{083FB7E5-7A32-4A8D-B803-C06E75340D54}" destId="{EE48341D-140D-4155-9953-B7FB55FC68EB}" srcOrd="2" destOrd="0" presId="urn:microsoft.com/office/officeart/2016/7/layout/LinearBlockProcessNumbered"/>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CF83F37-82AA-4911-8B2C-C10DF52FABE4}"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BF1A8BD0-278A-459A-AB8E-2A020770BD9F}">
      <dgm:prSet/>
      <dgm:spPr/>
      <dgm:t>
        <a:bodyPr/>
        <a:lstStyle/>
        <a:p>
          <a:r>
            <a:rPr lang="en-US" b="0" i="0"/>
            <a:t>Chronic Hypertension Defined as hypertension diagnosed before pregnancy or before 20 weeks of gestation. May progress to hypertensive disorders such as preeclampsia.</a:t>
          </a:r>
          <a:endParaRPr lang="en-US"/>
        </a:p>
      </dgm:t>
    </dgm:pt>
    <dgm:pt modelId="{5558DA2F-3F0E-40DF-8EB7-E3B79CA7B009}" type="parTrans" cxnId="{25011ACE-3D37-47D0-84F2-EFFD0817D188}">
      <dgm:prSet/>
      <dgm:spPr/>
      <dgm:t>
        <a:bodyPr/>
        <a:lstStyle/>
        <a:p>
          <a:endParaRPr lang="en-US"/>
        </a:p>
      </dgm:t>
    </dgm:pt>
    <dgm:pt modelId="{5B26E33F-C566-49C0-9216-D1683460FFC1}" type="sibTrans" cxnId="{25011ACE-3D37-47D0-84F2-EFFD0817D188}">
      <dgm:prSet/>
      <dgm:spPr/>
      <dgm:t>
        <a:bodyPr/>
        <a:lstStyle/>
        <a:p>
          <a:endParaRPr lang="en-US"/>
        </a:p>
      </dgm:t>
    </dgm:pt>
    <dgm:pt modelId="{A328EE50-ED80-4D24-8A1C-AC765E2B213A}">
      <dgm:prSet/>
      <dgm:spPr/>
      <dgm:t>
        <a:bodyPr/>
        <a:lstStyle/>
        <a:p>
          <a:r>
            <a:rPr lang="en-US" b="0" i="0"/>
            <a:t>2.Diabetes Can be pre-existing or undiagnosed. Early screening is recommended using fasting blood glucose, 2-hour glucose tolerance test (75g load), or HbA1c levels (though less sensitive). </a:t>
          </a:r>
          <a:r>
            <a:rPr lang="en-US"/>
            <a:t/>
          </a:r>
          <a:br>
            <a:rPr lang="en-US"/>
          </a:br>
          <a:endParaRPr lang="en-US"/>
        </a:p>
      </dgm:t>
    </dgm:pt>
    <dgm:pt modelId="{E1C0A1C3-DCAB-4478-A18B-90C281295E14}" type="parTrans" cxnId="{5934437A-3B9A-4E50-8707-E4EBA1C91AC2}">
      <dgm:prSet/>
      <dgm:spPr/>
      <dgm:t>
        <a:bodyPr/>
        <a:lstStyle/>
        <a:p>
          <a:endParaRPr lang="en-US"/>
        </a:p>
      </dgm:t>
    </dgm:pt>
    <dgm:pt modelId="{86476052-8FE0-46CA-81C0-3D51AC8CB3F4}" type="sibTrans" cxnId="{5934437A-3B9A-4E50-8707-E4EBA1C91AC2}">
      <dgm:prSet/>
      <dgm:spPr/>
      <dgm:t>
        <a:bodyPr/>
        <a:lstStyle/>
        <a:p>
          <a:endParaRPr lang="en-US"/>
        </a:p>
      </dgm:t>
    </dgm:pt>
    <dgm:pt modelId="{C1371CBA-BDF5-4A7D-A2C2-11DF2693823F}" type="pres">
      <dgm:prSet presAssocID="{5CF83F37-82AA-4911-8B2C-C10DF52FABE4}" presName="linear" presStyleCnt="0">
        <dgm:presLayoutVars>
          <dgm:animLvl val="lvl"/>
          <dgm:resizeHandles val="exact"/>
        </dgm:presLayoutVars>
      </dgm:prSet>
      <dgm:spPr/>
      <dgm:t>
        <a:bodyPr/>
        <a:lstStyle/>
        <a:p>
          <a:endParaRPr lang="en-US"/>
        </a:p>
      </dgm:t>
    </dgm:pt>
    <dgm:pt modelId="{8ABB83FA-D336-4080-AEED-A1DE732CA320}" type="pres">
      <dgm:prSet presAssocID="{BF1A8BD0-278A-459A-AB8E-2A020770BD9F}" presName="parentText" presStyleLbl="node1" presStyleIdx="0" presStyleCnt="2">
        <dgm:presLayoutVars>
          <dgm:chMax val="0"/>
          <dgm:bulletEnabled val="1"/>
        </dgm:presLayoutVars>
      </dgm:prSet>
      <dgm:spPr/>
      <dgm:t>
        <a:bodyPr/>
        <a:lstStyle/>
        <a:p>
          <a:endParaRPr lang="en-US"/>
        </a:p>
      </dgm:t>
    </dgm:pt>
    <dgm:pt modelId="{8EABA55A-08BD-49FC-B156-2A882CAA67F5}" type="pres">
      <dgm:prSet presAssocID="{5B26E33F-C566-49C0-9216-D1683460FFC1}" presName="spacer" presStyleCnt="0"/>
      <dgm:spPr/>
    </dgm:pt>
    <dgm:pt modelId="{1B9D1849-F0A0-4C0F-A350-E67D21F8926B}" type="pres">
      <dgm:prSet presAssocID="{A328EE50-ED80-4D24-8A1C-AC765E2B213A}" presName="parentText" presStyleLbl="node1" presStyleIdx="1" presStyleCnt="2">
        <dgm:presLayoutVars>
          <dgm:chMax val="0"/>
          <dgm:bulletEnabled val="1"/>
        </dgm:presLayoutVars>
      </dgm:prSet>
      <dgm:spPr/>
      <dgm:t>
        <a:bodyPr/>
        <a:lstStyle/>
        <a:p>
          <a:endParaRPr lang="en-US"/>
        </a:p>
      </dgm:t>
    </dgm:pt>
  </dgm:ptLst>
  <dgm:cxnLst>
    <dgm:cxn modelId="{5934437A-3B9A-4E50-8707-E4EBA1C91AC2}" srcId="{5CF83F37-82AA-4911-8B2C-C10DF52FABE4}" destId="{A328EE50-ED80-4D24-8A1C-AC765E2B213A}" srcOrd="1" destOrd="0" parTransId="{E1C0A1C3-DCAB-4478-A18B-90C281295E14}" sibTransId="{86476052-8FE0-46CA-81C0-3D51AC8CB3F4}"/>
    <dgm:cxn modelId="{9C9AA3BC-6670-47B9-AEC1-469AA17D415C}" type="presOf" srcId="{BF1A8BD0-278A-459A-AB8E-2A020770BD9F}" destId="{8ABB83FA-D336-4080-AEED-A1DE732CA320}" srcOrd="0" destOrd="0" presId="urn:microsoft.com/office/officeart/2005/8/layout/vList2"/>
    <dgm:cxn modelId="{06B43FE8-3E82-496A-A326-16556837251C}" type="presOf" srcId="{A328EE50-ED80-4D24-8A1C-AC765E2B213A}" destId="{1B9D1849-F0A0-4C0F-A350-E67D21F8926B}" srcOrd="0" destOrd="0" presId="urn:microsoft.com/office/officeart/2005/8/layout/vList2"/>
    <dgm:cxn modelId="{0104EF8B-9231-4D4F-85C1-1FC1D41BFCFE}" type="presOf" srcId="{5CF83F37-82AA-4911-8B2C-C10DF52FABE4}" destId="{C1371CBA-BDF5-4A7D-A2C2-11DF2693823F}" srcOrd="0" destOrd="0" presId="urn:microsoft.com/office/officeart/2005/8/layout/vList2"/>
    <dgm:cxn modelId="{25011ACE-3D37-47D0-84F2-EFFD0817D188}" srcId="{5CF83F37-82AA-4911-8B2C-C10DF52FABE4}" destId="{BF1A8BD0-278A-459A-AB8E-2A020770BD9F}" srcOrd="0" destOrd="0" parTransId="{5558DA2F-3F0E-40DF-8EB7-E3B79CA7B009}" sibTransId="{5B26E33F-C566-49C0-9216-D1683460FFC1}"/>
    <dgm:cxn modelId="{C1F5B518-394F-4BB3-8665-232EAA29A5C0}" type="presParOf" srcId="{C1371CBA-BDF5-4A7D-A2C2-11DF2693823F}" destId="{8ABB83FA-D336-4080-AEED-A1DE732CA320}" srcOrd="0" destOrd="0" presId="urn:microsoft.com/office/officeart/2005/8/layout/vList2"/>
    <dgm:cxn modelId="{586E5BA5-9006-4716-B734-166744907A0D}" type="presParOf" srcId="{C1371CBA-BDF5-4A7D-A2C2-11DF2693823F}" destId="{8EABA55A-08BD-49FC-B156-2A882CAA67F5}" srcOrd="1" destOrd="0" presId="urn:microsoft.com/office/officeart/2005/8/layout/vList2"/>
    <dgm:cxn modelId="{34448EB9-6BCB-4C45-A10B-159AB6088DCE}" type="presParOf" srcId="{C1371CBA-BDF5-4A7D-A2C2-11DF2693823F}" destId="{1B9D1849-F0A0-4C0F-A350-E67D21F8926B}"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CF6D8BA-097C-4C94-97B2-6021D60CB512}"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E5E3646-3073-434A-ADD8-1C60205C446F}">
      <dgm:prSet/>
      <dgm:spPr/>
      <dgm:t>
        <a:bodyPr/>
        <a:lstStyle/>
        <a:p>
          <a:r>
            <a:rPr lang="en-US" b="0" i="0"/>
            <a:t>3. Obstructive Sleep Apnea (OSA) Associated with increased risk of preeclampsia and gestational diabetes. Symptoms such as excessive daytime sleepiness or loud snoring should prompt referral to a sleep specialist. </a:t>
          </a:r>
          <a:endParaRPr lang="en-US"/>
        </a:p>
      </dgm:t>
    </dgm:pt>
    <dgm:pt modelId="{E1A33F4F-EC3A-4160-9571-A4831BBDFE7C}" type="parTrans" cxnId="{FE80649A-6193-49AD-A363-EA276DAEBBD2}">
      <dgm:prSet/>
      <dgm:spPr/>
      <dgm:t>
        <a:bodyPr/>
        <a:lstStyle/>
        <a:p>
          <a:endParaRPr lang="en-US"/>
        </a:p>
      </dgm:t>
    </dgm:pt>
    <dgm:pt modelId="{AE36102F-45C4-4069-881D-B43234861B6C}" type="sibTrans" cxnId="{FE80649A-6193-49AD-A363-EA276DAEBBD2}">
      <dgm:prSet/>
      <dgm:spPr/>
      <dgm:t>
        <a:bodyPr/>
        <a:lstStyle/>
        <a:p>
          <a:endParaRPr lang="en-US"/>
        </a:p>
      </dgm:t>
    </dgm:pt>
    <dgm:pt modelId="{7F8AC1A6-209B-466A-A737-A1E4A54D2F8E}">
      <dgm:prSet/>
      <dgm:spPr/>
      <dgm:t>
        <a:bodyPr/>
        <a:lstStyle/>
        <a:p>
          <a:r>
            <a:rPr lang="en-US" b="0" i="0"/>
            <a:t>4. Dyslipidemia Obesity increases the risk of high cholesterol and triglyceride levels, contributing to cardiovascular disease.</a:t>
          </a:r>
          <a:endParaRPr lang="en-US"/>
        </a:p>
      </dgm:t>
    </dgm:pt>
    <dgm:pt modelId="{29897948-B282-48CA-9F71-A4CC6D4F4B2F}" type="parTrans" cxnId="{06547716-5AF8-4F7B-8FA9-4D51A3667B15}">
      <dgm:prSet/>
      <dgm:spPr/>
      <dgm:t>
        <a:bodyPr/>
        <a:lstStyle/>
        <a:p>
          <a:endParaRPr lang="en-US"/>
        </a:p>
      </dgm:t>
    </dgm:pt>
    <dgm:pt modelId="{5934FEBA-3DCE-4F80-A8B1-0CAADDB05CF7}" type="sibTrans" cxnId="{06547716-5AF8-4F7B-8FA9-4D51A3667B15}">
      <dgm:prSet/>
      <dgm:spPr/>
      <dgm:t>
        <a:bodyPr/>
        <a:lstStyle/>
        <a:p>
          <a:endParaRPr lang="en-US"/>
        </a:p>
      </dgm:t>
    </dgm:pt>
    <dgm:pt modelId="{EC21DAD8-61B9-4CB5-A027-A53433F2CC0F}">
      <dgm:prSet/>
      <dgm:spPr/>
      <dgm:t>
        <a:bodyPr/>
        <a:lstStyle/>
        <a:p>
          <a:r>
            <a:rPr lang="en-US" b="0" i="0"/>
            <a:t>5. Neuromuscular Disorders Includes chronic headaches and idiopathic intracranial hypertension (pseudotumor cerebri), which may impact pregnancy. </a:t>
          </a:r>
          <a:endParaRPr lang="en-US"/>
        </a:p>
      </dgm:t>
    </dgm:pt>
    <dgm:pt modelId="{BB072AC6-1C51-47D4-93FF-B2E8834A3803}" type="parTrans" cxnId="{AF80F721-17D9-47EC-B4EE-9329F09047E4}">
      <dgm:prSet/>
      <dgm:spPr/>
      <dgm:t>
        <a:bodyPr/>
        <a:lstStyle/>
        <a:p>
          <a:endParaRPr lang="en-US"/>
        </a:p>
      </dgm:t>
    </dgm:pt>
    <dgm:pt modelId="{A0CD6C39-B601-49F3-B6A1-D7284FD51763}" type="sibTrans" cxnId="{AF80F721-17D9-47EC-B4EE-9329F09047E4}">
      <dgm:prSet/>
      <dgm:spPr/>
      <dgm:t>
        <a:bodyPr/>
        <a:lstStyle/>
        <a:p>
          <a:endParaRPr lang="en-US"/>
        </a:p>
      </dgm:t>
    </dgm:pt>
    <dgm:pt modelId="{A4CA86FC-3BE6-4465-AAD6-9462434703F5}">
      <dgm:prSet/>
      <dgm:spPr/>
      <dgm:t>
        <a:bodyPr/>
        <a:lstStyle/>
        <a:p>
          <a:r>
            <a:rPr lang="en-US" b="0" i="0"/>
            <a:t>6. Osteoarthritis Obesity can exacerbate joint pain and mobility issues during pregnancy. </a:t>
          </a:r>
          <a:r>
            <a:rPr lang="en-US"/>
            <a:t/>
          </a:r>
          <a:br>
            <a:rPr lang="en-US"/>
          </a:br>
          <a:endParaRPr lang="en-US"/>
        </a:p>
      </dgm:t>
    </dgm:pt>
    <dgm:pt modelId="{99D4AB2E-BD56-4A8F-8015-B912395502D6}" type="parTrans" cxnId="{1B2D45B1-98C9-4BEE-A7CF-3D42A6A213ED}">
      <dgm:prSet/>
      <dgm:spPr/>
      <dgm:t>
        <a:bodyPr/>
        <a:lstStyle/>
        <a:p>
          <a:endParaRPr lang="en-US"/>
        </a:p>
      </dgm:t>
    </dgm:pt>
    <dgm:pt modelId="{7C36FA5B-A5B1-411E-9F5F-8FA9E9A2B1B3}" type="sibTrans" cxnId="{1B2D45B1-98C9-4BEE-A7CF-3D42A6A213ED}">
      <dgm:prSet/>
      <dgm:spPr/>
      <dgm:t>
        <a:bodyPr/>
        <a:lstStyle/>
        <a:p>
          <a:endParaRPr lang="en-US"/>
        </a:p>
      </dgm:t>
    </dgm:pt>
    <dgm:pt modelId="{B5B8FE89-4A51-4024-8187-54F0B88855C5}" type="pres">
      <dgm:prSet presAssocID="{0CF6D8BA-097C-4C94-97B2-6021D60CB512}" presName="linear" presStyleCnt="0">
        <dgm:presLayoutVars>
          <dgm:animLvl val="lvl"/>
          <dgm:resizeHandles val="exact"/>
        </dgm:presLayoutVars>
      </dgm:prSet>
      <dgm:spPr/>
      <dgm:t>
        <a:bodyPr/>
        <a:lstStyle/>
        <a:p>
          <a:endParaRPr lang="en-US"/>
        </a:p>
      </dgm:t>
    </dgm:pt>
    <dgm:pt modelId="{166183DF-CC0C-477D-8EDF-955E3F221902}" type="pres">
      <dgm:prSet presAssocID="{0E5E3646-3073-434A-ADD8-1C60205C446F}" presName="parentText" presStyleLbl="node1" presStyleIdx="0" presStyleCnt="4">
        <dgm:presLayoutVars>
          <dgm:chMax val="0"/>
          <dgm:bulletEnabled val="1"/>
        </dgm:presLayoutVars>
      </dgm:prSet>
      <dgm:spPr/>
      <dgm:t>
        <a:bodyPr/>
        <a:lstStyle/>
        <a:p>
          <a:endParaRPr lang="en-US"/>
        </a:p>
      </dgm:t>
    </dgm:pt>
    <dgm:pt modelId="{12A125EA-128E-49F6-A8A6-1B1AC90AAC9B}" type="pres">
      <dgm:prSet presAssocID="{AE36102F-45C4-4069-881D-B43234861B6C}" presName="spacer" presStyleCnt="0"/>
      <dgm:spPr/>
    </dgm:pt>
    <dgm:pt modelId="{84DCBBD9-7B42-4C34-AE55-9A2D636C34DE}" type="pres">
      <dgm:prSet presAssocID="{7F8AC1A6-209B-466A-A737-A1E4A54D2F8E}" presName="parentText" presStyleLbl="node1" presStyleIdx="1" presStyleCnt="4">
        <dgm:presLayoutVars>
          <dgm:chMax val="0"/>
          <dgm:bulletEnabled val="1"/>
        </dgm:presLayoutVars>
      </dgm:prSet>
      <dgm:spPr/>
      <dgm:t>
        <a:bodyPr/>
        <a:lstStyle/>
        <a:p>
          <a:endParaRPr lang="en-US"/>
        </a:p>
      </dgm:t>
    </dgm:pt>
    <dgm:pt modelId="{F1737664-C329-4970-8B46-F1D58135B3FF}" type="pres">
      <dgm:prSet presAssocID="{5934FEBA-3DCE-4F80-A8B1-0CAADDB05CF7}" presName="spacer" presStyleCnt="0"/>
      <dgm:spPr/>
    </dgm:pt>
    <dgm:pt modelId="{B1CE2C1F-AED9-4C42-9F8C-2A6913AE35E2}" type="pres">
      <dgm:prSet presAssocID="{EC21DAD8-61B9-4CB5-A027-A53433F2CC0F}" presName="parentText" presStyleLbl="node1" presStyleIdx="2" presStyleCnt="4">
        <dgm:presLayoutVars>
          <dgm:chMax val="0"/>
          <dgm:bulletEnabled val="1"/>
        </dgm:presLayoutVars>
      </dgm:prSet>
      <dgm:spPr/>
      <dgm:t>
        <a:bodyPr/>
        <a:lstStyle/>
        <a:p>
          <a:endParaRPr lang="en-US"/>
        </a:p>
      </dgm:t>
    </dgm:pt>
    <dgm:pt modelId="{3A1ECD12-0E4C-406A-BF1E-DAD59C9938B0}" type="pres">
      <dgm:prSet presAssocID="{A0CD6C39-B601-49F3-B6A1-D7284FD51763}" presName="spacer" presStyleCnt="0"/>
      <dgm:spPr/>
    </dgm:pt>
    <dgm:pt modelId="{691BEB4F-04C7-4517-A3D6-F417B2E78EB8}" type="pres">
      <dgm:prSet presAssocID="{A4CA86FC-3BE6-4465-AAD6-9462434703F5}" presName="parentText" presStyleLbl="node1" presStyleIdx="3" presStyleCnt="4">
        <dgm:presLayoutVars>
          <dgm:chMax val="0"/>
          <dgm:bulletEnabled val="1"/>
        </dgm:presLayoutVars>
      </dgm:prSet>
      <dgm:spPr/>
      <dgm:t>
        <a:bodyPr/>
        <a:lstStyle/>
        <a:p>
          <a:endParaRPr lang="en-US"/>
        </a:p>
      </dgm:t>
    </dgm:pt>
  </dgm:ptLst>
  <dgm:cxnLst>
    <dgm:cxn modelId="{F8915E80-F197-4FC4-A30A-1FFA13561CB6}" type="presOf" srcId="{A4CA86FC-3BE6-4465-AAD6-9462434703F5}" destId="{691BEB4F-04C7-4517-A3D6-F417B2E78EB8}" srcOrd="0" destOrd="0" presId="urn:microsoft.com/office/officeart/2005/8/layout/vList2"/>
    <dgm:cxn modelId="{DF4A4513-8F71-49BA-904B-B37CB8559A65}" type="presOf" srcId="{0E5E3646-3073-434A-ADD8-1C60205C446F}" destId="{166183DF-CC0C-477D-8EDF-955E3F221902}" srcOrd="0" destOrd="0" presId="urn:microsoft.com/office/officeart/2005/8/layout/vList2"/>
    <dgm:cxn modelId="{443B5B0C-3342-48CF-B46E-9FF472956091}" type="presOf" srcId="{EC21DAD8-61B9-4CB5-A027-A53433F2CC0F}" destId="{B1CE2C1F-AED9-4C42-9F8C-2A6913AE35E2}" srcOrd="0" destOrd="0" presId="urn:microsoft.com/office/officeart/2005/8/layout/vList2"/>
    <dgm:cxn modelId="{FE80649A-6193-49AD-A363-EA276DAEBBD2}" srcId="{0CF6D8BA-097C-4C94-97B2-6021D60CB512}" destId="{0E5E3646-3073-434A-ADD8-1C60205C446F}" srcOrd="0" destOrd="0" parTransId="{E1A33F4F-EC3A-4160-9571-A4831BBDFE7C}" sibTransId="{AE36102F-45C4-4069-881D-B43234861B6C}"/>
    <dgm:cxn modelId="{AF80F721-17D9-47EC-B4EE-9329F09047E4}" srcId="{0CF6D8BA-097C-4C94-97B2-6021D60CB512}" destId="{EC21DAD8-61B9-4CB5-A027-A53433F2CC0F}" srcOrd="2" destOrd="0" parTransId="{BB072AC6-1C51-47D4-93FF-B2E8834A3803}" sibTransId="{A0CD6C39-B601-49F3-B6A1-D7284FD51763}"/>
    <dgm:cxn modelId="{1B2D45B1-98C9-4BEE-A7CF-3D42A6A213ED}" srcId="{0CF6D8BA-097C-4C94-97B2-6021D60CB512}" destId="{A4CA86FC-3BE6-4465-AAD6-9462434703F5}" srcOrd="3" destOrd="0" parTransId="{99D4AB2E-BD56-4A8F-8015-B912395502D6}" sibTransId="{7C36FA5B-A5B1-411E-9F5F-8FA9E9A2B1B3}"/>
    <dgm:cxn modelId="{06547716-5AF8-4F7B-8FA9-4D51A3667B15}" srcId="{0CF6D8BA-097C-4C94-97B2-6021D60CB512}" destId="{7F8AC1A6-209B-466A-A737-A1E4A54D2F8E}" srcOrd="1" destOrd="0" parTransId="{29897948-B282-48CA-9F71-A4CC6D4F4B2F}" sibTransId="{5934FEBA-3DCE-4F80-A8B1-0CAADDB05CF7}"/>
    <dgm:cxn modelId="{9FDE3E84-31A6-4823-AFD2-6608D28C3955}" type="presOf" srcId="{0CF6D8BA-097C-4C94-97B2-6021D60CB512}" destId="{B5B8FE89-4A51-4024-8187-54F0B88855C5}" srcOrd="0" destOrd="0" presId="urn:microsoft.com/office/officeart/2005/8/layout/vList2"/>
    <dgm:cxn modelId="{2532627B-FE20-4B07-A606-A276A148E28E}" type="presOf" srcId="{7F8AC1A6-209B-466A-A737-A1E4A54D2F8E}" destId="{84DCBBD9-7B42-4C34-AE55-9A2D636C34DE}" srcOrd="0" destOrd="0" presId="urn:microsoft.com/office/officeart/2005/8/layout/vList2"/>
    <dgm:cxn modelId="{6D09A573-1771-4ACC-A8A1-73B5514160E0}" type="presParOf" srcId="{B5B8FE89-4A51-4024-8187-54F0B88855C5}" destId="{166183DF-CC0C-477D-8EDF-955E3F221902}" srcOrd="0" destOrd="0" presId="urn:microsoft.com/office/officeart/2005/8/layout/vList2"/>
    <dgm:cxn modelId="{4AE2D387-4700-434B-BD18-35AD85E8C7E4}" type="presParOf" srcId="{B5B8FE89-4A51-4024-8187-54F0B88855C5}" destId="{12A125EA-128E-49F6-A8A6-1B1AC90AAC9B}" srcOrd="1" destOrd="0" presId="urn:microsoft.com/office/officeart/2005/8/layout/vList2"/>
    <dgm:cxn modelId="{842D79CB-190F-4865-8BF7-553428EDF0F9}" type="presParOf" srcId="{B5B8FE89-4A51-4024-8187-54F0B88855C5}" destId="{84DCBBD9-7B42-4C34-AE55-9A2D636C34DE}" srcOrd="2" destOrd="0" presId="urn:microsoft.com/office/officeart/2005/8/layout/vList2"/>
    <dgm:cxn modelId="{BFD128FB-3005-455F-9423-170F06EFB664}" type="presParOf" srcId="{B5B8FE89-4A51-4024-8187-54F0B88855C5}" destId="{F1737664-C329-4970-8B46-F1D58135B3FF}" srcOrd="3" destOrd="0" presId="urn:microsoft.com/office/officeart/2005/8/layout/vList2"/>
    <dgm:cxn modelId="{2BD1A340-AF5D-45DD-82C0-BC33AF7D4D01}" type="presParOf" srcId="{B5B8FE89-4A51-4024-8187-54F0B88855C5}" destId="{B1CE2C1F-AED9-4C42-9F8C-2A6913AE35E2}" srcOrd="4" destOrd="0" presId="urn:microsoft.com/office/officeart/2005/8/layout/vList2"/>
    <dgm:cxn modelId="{C567EA62-C606-48C2-8E5D-D4590E7B2683}" type="presParOf" srcId="{B5B8FE89-4A51-4024-8187-54F0B88855C5}" destId="{3A1ECD12-0E4C-406A-BF1E-DAD59C9938B0}" srcOrd="5" destOrd="0" presId="urn:microsoft.com/office/officeart/2005/8/layout/vList2"/>
    <dgm:cxn modelId="{6C053AD2-9F2C-496D-92FB-EC33D31E192E}" type="presParOf" srcId="{B5B8FE89-4A51-4024-8187-54F0B88855C5}" destId="{691BEB4F-04C7-4517-A3D6-F417B2E78EB8}"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3261E7A-D659-4363-9BF1-07762716B2EC}" type="doc">
      <dgm:prSet loTypeId="urn:microsoft.com/office/officeart/2005/8/layout/hierarchy1" loCatId="hierarchy" qsTypeId="urn:microsoft.com/office/officeart/2005/8/quickstyle/simple1" qsCatId="simple" csTypeId="urn:microsoft.com/office/officeart/2005/8/colors/accent1_2" csCatId="accent1"/>
      <dgm:spPr/>
      <dgm:t>
        <a:bodyPr/>
        <a:lstStyle/>
        <a:p>
          <a:endParaRPr lang="en-US"/>
        </a:p>
      </dgm:t>
    </dgm:pt>
    <dgm:pt modelId="{62002E6F-CDCF-4B2F-B0B9-19EBBBCC431D}">
      <dgm:prSet/>
      <dgm:spPr/>
      <dgm:t>
        <a:bodyPr/>
        <a:lstStyle/>
        <a:p>
          <a:r>
            <a:rPr lang="en-US" b="0" i="0"/>
            <a:t>Body Mass Index (BMI) measurement and documentation. </a:t>
          </a:r>
          <a:endParaRPr lang="en-US"/>
        </a:p>
      </dgm:t>
    </dgm:pt>
    <dgm:pt modelId="{B1E249EF-6AE7-438F-BC1C-D602435A3170}" type="parTrans" cxnId="{27F277B5-99EE-43AC-9901-52430C539CFB}">
      <dgm:prSet/>
      <dgm:spPr/>
      <dgm:t>
        <a:bodyPr/>
        <a:lstStyle/>
        <a:p>
          <a:endParaRPr lang="en-US"/>
        </a:p>
      </dgm:t>
    </dgm:pt>
    <dgm:pt modelId="{6B05A4E4-86ED-40FE-A535-0ACBE52C8190}" type="sibTrans" cxnId="{27F277B5-99EE-43AC-9901-52430C539CFB}">
      <dgm:prSet/>
      <dgm:spPr/>
      <dgm:t>
        <a:bodyPr/>
        <a:lstStyle/>
        <a:p>
          <a:endParaRPr lang="en-US"/>
        </a:p>
      </dgm:t>
    </dgm:pt>
    <dgm:pt modelId="{2E3A1EBD-63A0-42FB-A0AB-0E8418105D9B}">
      <dgm:prSet/>
      <dgm:spPr/>
      <dgm:t>
        <a:bodyPr/>
        <a:lstStyle/>
        <a:p>
          <a:r>
            <a:rPr lang="en-US" b="0" i="0"/>
            <a:t>Comprehensive blood tests, including kidney and liver function and lipid profile. Cardiac evaluation: Electrocardiogram (ECG) for women with class III obesity or additional risk factors</a:t>
          </a:r>
          <a:endParaRPr lang="en-US"/>
        </a:p>
      </dgm:t>
    </dgm:pt>
    <dgm:pt modelId="{991FC9D3-E79F-49A5-813B-07555E0B54C8}" type="parTrans" cxnId="{401E7455-0EC4-4E30-AE27-A38F5E8791C0}">
      <dgm:prSet/>
      <dgm:spPr/>
      <dgm:t>
        <a:bodyPr/>
        <a:lstStyle/>
        <a:p>
          <a:endParaRPr lang="en-US"/>
        </a:p>
      </dgm:t>
    </dgm:pt>
    <dgm:pt modelId="{8A30B1B5-BBB2-47D4-8F17-D464F8658FD7}" type="sibTrans" cxnId="{401E7455-0EC4-4E30-AE27-A38F5E8791C0}">
      <dgm:prSet/>
      <dgm:spPr/>
      <dgm:t>
        <a:bodyPr/>
        <a:lstStyle/>
        <a:p>
          <a:endParaRPr lang="en-US"/>
        </a:p>
      </dgm:t>
    </dgm:pt>
    <dgm:pt modelId="{373B1EBA-C968-44EA-B621-501BCDC7CA87}">
      <dgm:prSet/>
      <dgm:spPr/>
      <dgm:t>
        <a:bodyPr/>
        <a:lstStyle/>
        <a:p>
          <a:r>
            <a:rPr lang="en-US" b="0" i="0"/>
            <a:t>. Echocardiography if ECG abnormalities are detected. </a:t>
          </a:r>
          <a:endParaRPr lang="en-US"/>
        </a:p>
      </dgm:t>
    </dgm:pt>
    <dgm:pt modelId="{5414FEF3-BECC-4306-A382-5365156385B2}" type="parTrans" cxnId="{5FCECBEB-9C60-41A9-A6AA-670D675169BE}">
      <dgm:prSet/>
      <dgm:spPr/>
      <dgm:t>
        <a:bodyPr/>
        <a:lstStyle/>
        <a:p>
          <a:endParaRPr lang="en-US"/>
        </a:p>
      </dgm:t>
    </dgm:pt>
    <dgm:pt modelId="{6B15349F-3D70-4F28-A971-BFA5B5BE143B}" type="sibTrans" cxnId="{5FCECBEB-9C60-41A9-A6AA-670D675169BE}">
      <dgm:prSet/>
      <dgm:spPr/>
      <dgm:t>
        <a:bodyPr/>
        <a:lstStyle/>
        <a:p>
          <a:endParaRPr lang="en-US"/>
        </a:p>
      </dgm:t>
    </dgm:pt>
    <dgm:pt modelId="{E64EB418-860A-42FF-BE47-3CF9418A7C81}">
      <dgm:prSet/>
      <dgm:spPr/>
      <dgm:t>
        <a:bodyPr/>
        <a:lstStyle/>
        <a:p>
          <a:r>
            <a:rPr lang="en-US" b="0" i="0"/>
            <a:t>OSA screening for women with excessive daytime sleepiness or loud snoring.</a:t>
          </a:r>
          <a:endParaRPr lang="en-US"/>
        </a:p>
      </dgm:t>
    </dgm:pt>
    <dgm:pt modelId="{BD51F28E-FA1C-44F7-A2D5-4DEB60DF4F4E}" type="parTrans" cxnId="{B362F90A-5B88-40F0-825A-8B91CB6FB78A}">
      <dgm:prSet/>
      <dgm:spPr/>
      <dgm:t>
        <a:bodyPr/>
        <a:lstStyle/>
        <a:p>
          <a:endParaRPr lang="en-US"/>
        </a:p>
      </dgm:t>
    </dgm:pt>
    <dgm:pt modelId="{88D64625-5936-4D59-9209-CFC049486E93}" type="sibTrans" cxnId="{B362F90A-5B88-40F0-825A-8B91CB6FB78A}">
      <dgm:prSet/>
      <dgm:spPr/>
      <dgm:t>
        <a:bodyPr/>
        <a:lstStyle/>
        <a:p>
          <a:endParaRPr lang="en-US"/>
        </a:p>
      </dgm:t>
    </dgm:pt>
    <dgm:pt modelId="{0D4712F4-C8D3-4F28-9077-676E17D39242}" type="pres">
      <dgm:prSet presAssocID="{23261E7A-D659-4363-9BF1-07762716B2EC}" presName="hierChild1" presStyleCnt="0">
        <dgm:presLayoutVars>
          <dgm:chPref val="1"/>
          <dgm:dir/>
          <dgm:animOne val="branch"/>
          <dgm:animLvl val="lvl"/>
          <dgm:resizeHandles/>
        </dgm:presLayoutVars>
      </dgm:prSet>
      <dgm:spPr/>
      <dgm:t>
        <a:bodyPr/>
        <a:lstStyle/>
        <a:p>
          <a:endParaRPr lang="en-US"/>
        </a:p>
      </dgm:t>
    </dgm:pt>
    <dgm:pt modelId="{6A23479C-47FE-45C4-924D-F3604503995E}" type="pres">
      <dgm:prSet presAssocID="{62002E6F-CDCF-4B2F-B0B9-19EBBBCC431D}" presName="hierRoot1" presStyleCnt="0"/>
      <dgm:spPr/>
    </dgm:pt>
    <dgm:pt modelId="{3CE20C87-DB54-468C-AE0E-36A74EA45425}" type="pres">
      <dgm:prSet presAssocID="{62002E6F-CDCF-4B2F-B0B9-19EBBBCC431D}" presName="composite" presStyleCnt="0"/>
      <dgm:spPr/>
    </dgm:pt>
    <dgm:pt modelId="{F105D437-A6F5-43B9-9536-E43F4DC5EDB3}" type="pres">
      <dgm:prSet presAssocID="{62002E6F-CDCF-4B2F-B0B9-19EBBBCC431D}" presName="background" presStyleLbl="node0" presStyleIdx="0" presStyleCnt="4"/>
      <dgm:spPr/>
    </dgm:pt>
    <dgm:pt modelId="{C357F679-2EA5-48A0-A09C-B2DEFF8A597E}" type="pres">
      <dgm:prSet presAssocID="{62002E6F-CDCF-4B2F-B0B9-19EBBBCC431D}" presName="text" presStyleLbl="fgAcc0" presStyleIdx="0" presStyleCnt="4">
        <dgm:presLayoutVars>
          <dgm:chPref val="3"/>
        </dgm:presLayoutVars>
      </dgm:prSet>
      <dgm:spPr/>
      <dgm:t>
        <a:bodyPr/>
        <a:lstStyle/>
        <a:p>
          <a:endParaRPr lang="en-US"/>
        </a:p>
      </dgm:t>
    </dgm:pt>
    <dgm:pt modelId="{C985C413-FFEA-4456-AFAF-8FEDABEA1BA0}" type="pres">
      <dgm:prSet presAssocID="{62002E6F-CDCF-4B2F-B0B9-19EBBBCC431D}" presName="hierChild2" presStyleCnt="0"/>
      <dgm:spPr/>
    </dgm:pt>
    <dgm:pt modelId="{EC3BAC48-01D5-432F-8505-1D4C36FBD551}" type="pres">
      <dgm:prSet presAssocID="{2E3A1EBD-63A0-42FB-A0AB-0E8418105D9B}" presName="hierRoot1" presStyleCnt="0"/>
      <dgm:spPr/>
    </dgm:pt>
    <dgm:pt modelId="{B6B1EAC5-078B-4194-BC9B-0D008C7C2BCE}" type="pres">
      <dgm:prSet presAssocID="{2E3A1EBD-63A0-42FB-A0AB-0E8418105D9B}" presName="composite" presStyleCnt="0"/>
      <dgm:spPr/>
    </dgm:pt>
    <dgm:pt modelId="{65B9C9C2-5A56-440A-A1C9-C795D3BE0469}" type="pres">
      <dgm:prSet presAssocID="{2E3A1EBD-63A0-42FB-A0AB-0E8418105D9B}" presName="background" presStyleLbl="node0" presStyleIdx="1" presStyleCnt="4"/>
      <dgm:spPr/>
    </dgm:pt>
    <dgm:pt modelId="{43F01F26-F2FA-40B9-B43C-87CD74CEEBD7}" type="pres">
      <dgm:prSet presAssocID="{2E3A1EBD-63A0-42FB-A0AB-0E8418105D9B}" presName="text" presStyleLbl="fgAcc0" presStyleIdx="1" presStyleCnt="4">
        <dgm:presLayoutVars>
          <dgm:chPref val="3"/>
        </dgm:presLayoutVars>
      </dgm:prSet>
      <dgm:spPr/>
      <dgm:t>
        <a:bodyPr/>
        <a:lstStyle/>
        <a:p>
          <a:endParaRPr lang="en-US"/>
        </a:p>
      </dgm:t>
    </dgm:pt>
    <dgm:pt modelId="{AFEF71BE-78D7-4DF6-84FB-F434EC093A65}" type="pres">
      <dgm:prSet presAssocID="{2E3A1EBD-63A0-42FB-A0AB-0E8418105D9B}" presName="hierChild2" presStyleCnt="0"/>
      <dgm:spPr/>
    </dgm:pt>
    <dgm:pt modelId="{FA805610-B0E8-4013-8ACD-8AEF96E676BB}" type="pres">
      <dgm:prSet presAssocID="{373B1EBA-C968-44EA-B621-501BCDC7CA87}" presName="hierRoot1" presStyleCnt="0"/>
      <dgm:spPr/>
    </dgm:pt>
    <dgm:pt modelId="{7345DD49-A2B0-40EA-942B-70EDCD69DCE9}" type="pres">
      <dgm:prSet presAssocID="{373B1EBA-C968-44EA-B621-501BCDC7CA87}" presName="composite" presStyleCnt="0"/>
      <dgm:spPr/>
    </dgm:pt>
    <dgm:pt modelId="{D1036F7B-2FD3-4D38-BA7D-2A6DBCEAC344}" type="pres">
      <dgm:prSet presAssocID="{373B1EBA-C968-44EA-B621-501BCDC7CA87}" presName="background" presStyleLbl="node0" presStyleIdx="2" presStyleCnt="4"/>
      <dgm:spPr/>
    </dgm:pt>
    <dgm:pt modelId="{32A6186B-08FA-493D-952A-189CF45ECAE2}" type="pres">
      <dgm:prSet presAssocID="{373B1EBA-C968-44EA-B621-501BCDC7CA87}" presName="text" presStyleLbl="fgAcc0" presStyleIdx="2" presStyleCnt="4">
        <dgm:presLayoutVars>
          <dgm:chPref val="3"/>
        </dgm:presLayoutVars>
      </dgm:prSet>
      <dgm:spPr/>
      <dgm:t>
        <a:bodyPr/>
        <a:lstStyle/>
        <a:p>
          <a:endParaRPr lang="en-US"/>
        </a:p>
      </dgm:t>
    </dgm:pt>
    <dgm:pt modelId="{BDDC7AEE-C74E-48D6-AC12-37FE52A3D871}" type="pres">
      <dgm:prSet presAssocID="{373B1EBA-C968-44EA-B621-501BCDC7CA87}" presName="hierChild2" presStyleCnt="0"/>
      <dgm:spPr/>
    </dgm:pt>
    <dgm:pt modelId="{794D66AB-E4CA-4080-B592-8BEDCFFB3DA4}" type="pres">
      <dgm:prSet presAssocID="{E64EB418-860A-42FF-BE47-3CF9418A7C81}" presName="hierRoot1" presStyleCnt="0"/>
      <dgm:spPr/>
    </dgm:pt>
    <dgm:pt modelId="{C0B71C7E-E11D-4772-AD7F-CB3C4B12F84E}" type="pres">
      <dgm:prSet presAssocID="{E64EB418-860A-42FF-BE47-3CF9418A7C81}" presName="composite" presStyleCnt="0"/>
      <dgm:spPr/>
    </dgm:pt>
    <dgm:pt modelId="{9D06E062-1BA9-491F-A01C-44FB01AC8957}" type="pres">
      <dgm:prSet presAssocID="{E64EB418-860A-42FF-BE47-3CF9418A7C81}" presName="background" presStyleLbl="node0" presStyleIdx="3" presStyleCnt="4"/>
      <dgm:spPr/>
    </dgm:pt>
    <dgm:pt modelId="{7D92495D-01D0-47F3-AE87-38D6ECAC5C74}" type="pres">
      <dgm:prSet presAssocID="{E64EB418-860A-42FF-BE47-3CF9418A7C81}" presName="text" presStyleLbl="fgAcc0" presStyleIdx="3" presStyleCnt="4">
        <dgm:presLayoutVars>
          <dgm:chPref val="3"/>
        </dgm:presLayoutVars>
      </dgm:prSet>
      <dgm:spPr/>
      <dgm:t>
        <a:bodyPr/>
        <a:lstStyle/>
        <a:p>
          <a:endParaRPr lang="en-US"/>
        </a:p>
      </dgm:t>
    </dgm:pt>
    <dgm:pt modelId="{D02FEE8B-8272-4391-A2BE-7183EB393F22}" type="pres">
      <dgm:prSet presAssocID="{E64EB418-860A-42FF-BE47-3CF9418A7C81}" presName="hierChild2" presStyleCnt="0"/>
      <dgm:spPr/>
    </dgm:pt>
  </dgm:ptLst>
  <dgm:cxnLst>
    <dgm:cxn modelId="{B362F90A-5B88-40F0-825A-8B91CB6FB78A}" srcId="{23261E7A-D659-4363-9BF1-07762716B2EC}" destId="{E64EB418-860A-42FF-BE47-3CF9418A7C81}" srcOrd="3" destOrd="0" parTransId="{BD51F28E-FA1C-44F7-A2D5-4DEB60DF4F4E}" sibTransId="{88D64625-5936-4D59-9209-CFC049486E93}"/>
    <dgm:cxn modelId="{401E7455-0EC4-4E30-AE27-A38F5E8791C0}" srcId="{23261E7A-D659-4363-9BF1-07762716B2EC}" destId="{2E3A1EBD-63A0-42FB-A0AB-0E8418105D9B}" srcOrd="1" destOrd="0" parTransId="{991FC9D3-E79F-49A5-813B-07555E0B54C8}" sibTransId="{8A30B1B5-BBB2-47D4-8F17-D464F8658FD7}"/>
    <dgm:cxn modelId="{CFE26C01-37BD-479E-B1C6-301985C915A5}" type="presOf" srcId="{2E3A1EBD-63A0-42FB-A0AB-0E8418105D9B}" destId="{43F01F26-F2FA-40B9-B43C-87CD74CEEBD7}" srcOrd="0" destOrd="0" presId="urn:microsoft.com/office/officeart/2005/8/layout/hierarchy1"/>
    <dgm:cxn modelId="{5FCECBEB-9C60-41A9-A6AA-670D675169BE}" srcId="{23261E7A-D659-4363-9BF1-07762716B2EC}" destId="{373B1EBA-C968-44EA-B621-501BCDC7CA87}" srcOrd="2" destOrd="0" parTransId="{5414FEF3-BECC-4306-A382-5365156385B2}" sibTransId="{6B15349F-3D70-4F28-A971-BFA5B5BE143B}"/>
    <dgm:cxn modelId="{B8CD64E9-0D46-4540-AC42-8600833B8DD3}" type="presOf" srcId="{62002E6F-CDCF-4B2F-B0B9-19EBBBCC431D}" destId="{C357F679-2EA5-48A0-A09C-B2DEFF8A597E}" srcOrd="0" destOrd="0" presId="urn:microsoft.com/office/officeart/2005/8/layout/hierarchy1"/>
    <dgm:cxn modelId="{63D23B60-3D5E-4306-9136-AF6F9C27AAEB}" type="presOf" srcId="{E64EB418-860A-42FF-BE47-3CF9418A7C81}" destId="{7D92495D-01D0-47F3-AE87-38D6ECAC5C74}" srcOrd="0" destOrd="0" presId="urn:microsoft.com/office/officeart/2005/8/layout/hierarchy1"/>
    <dgm:cxn modelId="{EA5AC1AA-99B3-4202-80D7-1180AADD6F07}" type="presOf" srcId="{373B1EBA-C968-44EA-B621-501BCDC7CA87}" destId="{32A6186B-08FA-493D-952A-189CF45ECAE2}" srcOrd="0" destOrd="0" presId="urn:microsoft.com/office/officeart/2005/8/layout/hierarchy1"/>
    <dgm:cxn modelId="{06975F91-612D-4D8E-9DCD-2EF8B30D56C8}" type="presOf" srcId="{23261E7A-D659-4363-9BF1-07762716B2EC}" destId="{0D4712F4-C8D3-4F28-9077-676E17D39242}" srcOrd="0" destOrd="0" presId="urn:microsoft.com/office/officeart/2005/8/layout/hierarchy1"/>
    <dgm:cxn modelId="{27F277B5-99EE-43AC-9901-52430C539CFB}" srcId="{23261E7A-D659-4363-9BF1-07762716B2EC}" destId="{62002E6F-CDCF-4B2F-B0B9-19EBBBCC431D}" srcOrd="0" destOrd="0" parTransId="{B1E249EF-6AE7-438F-BC1C-D602435A3170}" sibTransId="{6B05A4E4-86ED-40FE-A535-0ACBE52C8190}"/>
    <dgm:cxn modelId="{B42E0046-7B49-4CB5-AAA1-908054B61A7D}" type="presParOf" srcId="{0D4712F4-C8D3-4F28-9077-676E17D39242}" destId="{6A23479C-47FE-45C4-924D-F3604503995E}" srcOrd="0" destOrd="0" presId="urn:microsoft.com/office/officeart/2005/8/layout/hierarchy1"/>
    <dgm:cxn modelId="{1D8AA250-9F4E-4FC5-991D-659B5484CB4E}" type="presParOf" srcId="{6A23479C-47FE-45C4-924D-F3604503995E}" destId="{3CE20C87-DB54-468C-AE0E-36A74EA45425}" srcOrd="0" destOrd="0" presId="urn:microsoft.com/office/officeart/2005/8/layout/hierarchy1"/>
    <dgm:cxn modelId="{53A1C9EE-8F93-4BD2-A280-0E36F4AD797C}" type="presParOf" srcId="{3CE20C87-DB54-468C-AE0E-36A74EA45425}" destId="{F105D437-A6F5-43B9-9536-E43F4DC5EDB3}" srcOrd="0" destOrd="0" presId="urn:microsoft.com/office/officeart/2005/8/layout/hierarchy1"/>
    <dgm:cxn modelId="{7BA9B0FF-5E94-4F91-BEDF-8FBAC20883C2}" type="presParOf" srcId="{3CE20C87-DB54-468C-AE0E-36A74EA45425}" destId="{C357F679-2EA5-48A0-A09C-B2DEFF8A597E}" srcOrd="1" destOrd="0" presId="urn:microsoft.com/office/officeart/2005/8/layout/hierarchy1"/>
    <dgm:cxn modelId="{53FA7CE7-BE9F-462B-B9F1-6716FB387327}" type="presParOf" srcId="{6A23479C-47FE-45C4-924D-F3604503995E}" destId="{C985C413-FFEA-4456-AFAF-8FEDABEA1BA0}" srcOrd="1" destOrd="0" presId="urn:microsoft.com/office/officeart/2005/8/layout/hierarchy1"/>
    <dgm:cxn modelId="{B9C3F404-01A3-4D11-9208-7DF15E7EEA08}" type="presParOf" srcId="{0D4712F4-C8D3-4F28-9077-676E17D39242}" destId="{EC3BAC48-01D5-432F-8505-1D4C36FBD551}" srcOrd="1" destOrd="0" presId="urn:microsoft.com/office/officeart/2005/8/layout/hierarchy1"/>
    <dgm:cxn modelId="{7FAC49AE-6E66-4E87-B73C-E32C7E7BA68A}" type="presParOf" srcId="{EC3BAC48-01D5-432F-8505-1D4C36FBD551}" destId="{B6B1EAC5-078B-4194-BC9B-0D008C7C2BCE}" srcOrd="0" destOrd="0" presId="urn:microsoft.com/office/officeart/2005/8/layout/hierarchy1"/>
    <dgm:cxn modelId="{534323AC-59EC-40A0-866A-106747CF233B}" type="presParOf" srcId="{B6B1EAC5-078B-4194-BC9B-0D008C7C2BCE}" destId="{65B9C9C2-5A56-440A-A1C9-C795D3BE0469}" srcOrd="0" destOrd="0" presId="urn:microsoft.com/office/officeart/2005/8/layout/hierarchy1"/>
    <dgm:cxn modelId="{40417451-62F3-44A1-991B-138BBAE1BEF6}" type="presParOf" srcId="{B6B1EAC5-078B-4194-BC9B-0D008C7C2BCE}" destId="{43F01F26-F2FA-40B9-B43C-87CD74CEEBD7}" srcOrd="1" destOrd="0" presId="urn:microsoft.com/office/officeart/2005/8/layout/hierarchy1"/>
    <dgm:cxn modelId="{095894F4-60EC-4F58-B525-C2DFC7D4868E}" type="presParOf" srcId="{EC3BAC48-01D5-432F-8505-1D4C36FBD551}" destId="{AFEF71BE-78D7-4DF6-84FB-F434EC093A65}" srcOrd="1" destOrd="0" presId="urn:microsoft.com/office/officeart/2005/8/layout/hierarchy1"/>
    <dgm:cxn modelId="{5CE525C5-FE84-4BD6-AF65-76A5B8B3D059}" type="presParOf" srcId="{0D4712F4-C8D3-4F28-9077-676E17D39242}" destId="{FA805610-B0E8-4013-8ACD-8AEF96E676BB}" srcOrd="2" destOrd="0" presId="urn:microsoft.com/office/officeart/2005/8/layout/hierarchy1"/>
    <dgm:cxn modelId="{813EC046-A3B9-4B66-9D0C-C2E0C343F5C9}" type="presParOf" srcId="{FA805610-B0E8-4013-8ACD-8AEF96E676BB}" destId="{7345DD49-A2B0-40EA-942B-70EDCD69DCE9}" srcOrd="0" destOrd="0" presId="urn:microsoft.com/office/officeart/2005/8/layout/hierarchy1"/>
    <dgm:cxn modelId="{745BB747-E466-4923-99F4-51A6AEC49066}" type="presParOf" srcId="{7345DD49-A2B0-40EA-942B-70EDCD69DCE9}" destId="{D1036F7B-2FD3-4D38-BA7D-2A6DBCEAC344}" srcOrd="0" destOrd="0" presId="urn:microsoft.com/office/officeart/2005/8/layout/hierarchy1"/>
    <dgm:cxn modelId="{578FEF86-8E2C-434C-AED2-6B608DADE064}" type="presParOf" srcId="{7345DD49-A2B0-40EA-942B-70EDCD69DCE9}" destId="{32A6186B-08FA-493D-952A-189CF45ECAE2}" srcOrd="1" destOrd="0" presId="urn:microsoft.com/office/officeart/2005/8/layout/hierarchy1"/>
    <dgm:cxn modelId="{464F46C5-B815-4F23-823B-C247E6122D59}" type="presParOf" srcId="{FA805610-B0E8-4013-8ACD-8AEF96E676BB}" destId="{BDDC7AEE-C74E-48D6-AC12-37FE52A3D871}" srcOrd="1" destOrd="0" presId="urn:microsoft.com/office/officeart/2005/8/layout/hierarchy1"/>
    <dgm:cxn modelId="{AD2824BE-BC29-467B-B1C8-47FB59D1FE0F}" type="presParOf" srcId="{0D4712F4-C8D3-4F28-9077-676E17D39242}" destId="{794D66AB-E4CA-4080-B592-8BEDCFFB3DA4}" srcOrd="3" destOrd="0" presId="urn:microsoft.com/office/officeart/2005/8/layout/hierarchy1"/>
    <dgm:cxn modelId="{F96F05AB-B5EF-4A9A-A13C-63B3403385CA}" type="presParOf" srcId="{794D66AB-E4CA-4080-B592-8BEDCFFB3DA4}" destId="{C0B71C7E-E11D-4772-AD7F-CB3C4B12F84E}" srcOrd="0" destOrd="0" presId="urn:microsoft.com/office/officeart/2005/8/layout/hierarchy1"/>
    <dgm:cxn modelId="{6316817B-A584-4210-8A4F-5955B0ED7BA7}" type="presParOf" srcId="{C0B71C7E-E11D-4772-AD7F-CB3C4B12F84E}" destId="{9D06E062-1BA9-491F-A01C-44FB01AC8957}" srcOrd="0" destOrd="0" presId="urn:microsoft.com/office/officeart/2005/8/layout/hierarchy1"/>
    <dgm:cxn modelId="{FFC5D28E-4A2D-40CA-94E7-DA7461874920}" type="presParOf" srcId="{C0B71C7E-E11D-4772-AD7F-CB3C4B12F84E}" destId="{7D92495D-01D0-47F3-AE87-38D6ECAC5C74}" srcOrd="1" destOrd="0" presId="urn:microsoft.com/office/officeart/2005/8/layout/hierarchy1"/>
    <dgm:cxn modelId="{209E028D-7550-4F5A-971E-EC89AD418439}" type="presParOf" srcId="{794D66AB-E4CA-4080-B592-8BEDCFFB3DA4}" destId="{D02FEE8B-8272-4391-A2BE-7183EB393F22}"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8D490646-86C7-4036-8C65-43F68C14821C}"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57578A2A-83E2-4248-B968-C73E7657B2CA}">
      <dgm:prSet/>
      <dgm:spPr/>
      <dgm:t>
        <a:bodyPr/>
        <a:lstStyle/>
        <a:p>
          <a:r>
            <a:rPr lang="en-US" b="0" i="0"/>
            <a:t>Cardiologist: For women with hypertension or suspected heart disease.</a:t>
          </a:r>
          <a:endParaRPr lang="en-US"/>
        </a:p>
      </dgm:t>
    </dgm:pt>
    <dgm:pt modelId="{B96135A8-D1B8-45B3-BDA5-2CADD8DB3560}" type="parTrans" cxnId="{982773D7-A4B3-4292-8D7C-8845CE6A03E3}">
      <dgm:prSet/>
      <dgm:spPr/>
      <dgm:t>
        <a:bodyPr/>
        <a:lstStyle/>
        <a:p>
          <a:endParaRPr lang="en-US"/>
        </a:p>
      </dgm:t>
    </dgm:pt>
    <dgm:pt modelId="{E82EAD93-5EE1-4359-9826-D3EFF3F6284A}" type="sibTrans" cxnId="{982773D7-A4B3-4292-8D7C-8845CE6A03E3}">
      <dgm:prSet/>
      <dgm:spPr/>
      <dgm:t>
        <a:bodyPr/>
        <a:lstStyle/>
        <a:p>
          <a:endParaRPr lang="en-US"/>
        </a:p>
      </dgm:t>
    </dgm:pt>
    <dgm:pt modelId="{0FBB165D-9118-4EBC-A588-B6A54A89DF15}">
      <dgm:prSet/>
      <dgm:spPr/>
      <dgm:t>
        <a:bodyPr/>
        <a:lstStyle/>
        <a:p>
          <a:r>
            <a:rPr lang="en-US" b="0" i="0"/>
            <a:t>Endocrinologist: For advanced management of diabetes or metabolic disorders. Anesthesiologist: For early assessment of potential complications before labor or cesarean delivery.</a:t>
          </a:r>
          <a:endParaRPr lang="en-US"/>
        </a:p>
      </dgm:t>
    </dgm:pt>
    <dgm:pt modelId="{91535FA8-1CF5-46B3-A358-1D28539001C4}" type="parTrans" cxnId="{B2C418F4-00B8-4D11-87AF-46006805B2CE}">
      <dgm:prSet/>
      <dgm:spPr/>
      <dgm:t>
        <a:bodyPr/>
        <a:lstStyle/>
        <a:p>
          <a:endParaRPr lang="en-US"/>
        </a:p>
      </dgm:t>
    </dgm:pt>
    <dgm:pt modelId="{85460321-EC53-4B66-8838-3F2051553419}" type="sibTrans" cxnId="{B2C418F4-00B8-4D11-87AF-46006805B2CE}">
      <dgm:prSet/>
      <dgm:spPr/>
      <dgm:t>
        <a:bodyPr/>
        <a:lstStyle/>
        <a:p>
          <a:endParaRPr lang="en-US"/>
        </a:p>
      </dgm:t>
    </dgm:pt>
    <dgm:pt modelId="{409B7E82-E6F2-4AA5-BAC1-026E245CE449}">
      <dgm:prSet/>
      <dgm:spPr/>
      <dgm:t>
        <a:bodyPr/>
        <a:lstStyle/>
        <a:p>
          <a:r>
            <a:rPr lang="en-US" b="0" i="0"/>
            <a:t>Nutritionist: To assist with weight management and dietary optimization. </a:t>
          </a:r>
          <a:endParaRPr lang="en-US"/>
        </a:p>
      </dgm:t>
    </dgm:pt>
    <dgm:pt modelId="{6E4F28FD-864E-4657-83A5-9921358D1B90}" type="parTrans" cxnId="{D8E4555B-08A3-415C-9F45-ABEE8B9D749C}">
      <dgm:prSet/>
      <dgm:spPr/>
      <dgm:t>
        <a:bodyPr/>
        <a:lstStyle/>
        <a:p>
          <a:endParaRPr lang="en-US"/>
        </a:p>
      </dgm:t>
    </dgm:pt>
    <dgm:pt modelId="{89E5539E-4488-435A-8CAB-9C8D31A9CFA4}" type="sibTrans" cxnId="{D8E4555B-08A3-415C-9F45-ABEE8B9D749C}">
      <dgm:prSet/>
      <dgm:spPr/>
      <dgm:t>
        <a:bodyPr/>
        <a:lstStyle/>
        <a:p>
          <a:endParaRPr lang="en-US"/>
        </a:p>
      </dgm:t>
    </dgm:pt>
    <dgm:pt modelId="{4B892E5B-657C-4FAA-A37D-47E036741949}" type="pres">
      <dgm:prSet presAssocID="{8D490646-86C7-4036-8C65-43F68C14821C}" presName="hierChild1" presStyleCnt="0">
        <dgm:presLayoutVars>
          <dgm:chPref val="1"/>
          <dgm:dir/>
          <dgm:animOne val="branch"/>
          <dgm:animLvl val="lvl"/>
          <dgm:resizeHandles/>
        </dgm:presLayoutVars>
      </dgm:prSet>
      <dgm:spPr/>
      <dgm:t>
        <a:bodyPr/>
        <a:lstStyle/>
        <a:p>
          <a:endParaRPr lang="en-US"/>
        </a:p>
      </dgm:t>
    </dgm:pt>
    <dgm:pt modelId="{16F37B34-6460-4BE3-A1F4-9FEB23C5C3CA}" type="pres">
      <dgm:prSet presAssocID="{57578A2A-83E2-4248-B968-C73E7657B2CA}" presName="hierRoot1" presStyleCnt="0"/>
      <dgm:spPr/>
    </dgm:pt>
    <dgm:pt modelId="{7E03AC97-AF4B-4917-807A-0128288085CC}" type="pres">
      <dgm:prSet presAssocID="{57578A2A-83E2-4248-B968-C73E7657B2CA}" presName="composite" presStyleCnt="0"/>
      <dgm:spPr/>
    </dgm:pt>
    <dgm:pt modelId="{917C7185-AACD-48D8-8AA4-1818211A944E}" type="pres">
      <dgm:prSet presAssocID="{57578A2A-83E2-4248-B968-C73E7657B2CA}" presName="background" presStyleLbl="node0" presStyleIdx="0" presStyleCnt="3"/>
      <dgm:spPr/>
    </dgm:pt>
    <dgm:pt modelId="{D286EDA9-AFFD-4158-A441-8A972B5D8C4C}" type="pres">
      <dgm:prSet presAssocID="{57578A2A-83E2-4248-B968-C73E7657B2CA}" presName="text" presStyleLbl="fgAcc0" presStyleIdx="0" presStyleCnt="3">
        <dgm:presLayoutVars>
          <dgm:chPref val="3"/>
        </dgm:presLayoutVars>
      </dgm:prSet>
      <dgm:spPr/>
      <dgm:t>
        <a:bodyPr/>
        <a:lstStyle/>
        <a:p>
          <a:endParaRPr lang="en-US"/>
        </a:p>
      </dgm:t>
    </dgm:pt>
    <dgm:pt modelId="{39CB800F-1665-4F85-BC54-BA59F8EA649F}" type="pres">
      <dgm:prSet presAssocID="{57578A2A-83E2-4248-B968-C73E7657B2CA}" presName="hierChild2" presStyleCnt="0"/>
      <dgm:spPr/>
    </dgm:pt>
    <dgm:pt modelId="{9127C825-7816-4BAD-B60F-2503FD2EBA22}" type="pres">
      <dgm:prSet presAssocID="{0FBB165D-9118-4EBC-A588-B6A54A89DF15}" presName="hierRoot1" presStyleCnt="0"/>
      <dgm:spPr/>
    </dgm:pt>
    <dgm:pt modelId="{EF405965-3AF1-4EF4-90F8-ADA74E096304}" type="pres">
      <dgm:prSet presAssocID="{0FBB165D-9118-4EBC-A588-B6A54A89DF15}" presName="composite" presStyleCnt="0"/>
      <dgm:spPr/>
    </dgm:pt>
    <dgm:pt modelId="{4008E8A4-5D6D-4239-B8CC-310E321F3686}" type="pres">
      <dgm:prSet presAssocID="{0FBB165D-9118-4EBC-A588-B6A54A89DF15}" presName="background" presStyleLbl="node0" presStyleIdx="1" presStyleCnt="3"/>
      <dgm:spPr/>
    </dgm:pt>
    <dgm:pt modelId="{136FCB66-B938-4268-B26B-39023A93BE48}" type="pres">
      <dgm:prSet presAssocID="{0FBB165D-9118-4EBC-A588-B6A54A89DF15}" presName="text" presStyleLbl="fgAcc0" presStyleIdx="1" presStyleCnt="3">
        <dgm:presLayoutVars>
          <dgm:chPref val="3"/>
        </dgm:presLayoutVars>
      </dgm:prSet>
      <dgm:spPr/>
      <dgm:t>
        <a:bodyPr/>
        <a:lstStyle/>
        <a:p>
          <a:endParaRPr lang="en-US"/>
        </a:p>
      </dgm:t>
    </dgm:pt>
    <dgm:pt modelId="{C25CD997-4169-4E55-B217-10A05427493A}" type="pres">
      <dgm:prSet presAssocID="{0FBB165D-9118-4EBC-A588-B6A54A89DF15}" presName="hierChild2" presStyleCnt="0"/>
      <dgm:spPr/>
    </dgm:pt>
    <dgm:pt modelId="{9C317B42-DE57-45EC-A7DE-26DE3770E67E}" type="pres">
      <dgm:prSet presAssocID="{409B7E82-E6F2-4AA5-BAC1-026E245CE449}" presName="hierRoot1" presStyleCnt="0"/>
      <dgm:spPr/>
    </dgm:pt>
    <dgm:pt modelId="{0CEBAF2D-40EA-49F8-A8E3-BCA6190B0603}" type="pres">
      <dgm:prSet presAssocID="{409B7E82-E6F2-4AA5-BAC1-026E245CE449}" presName="composite" presStyleCnt="0"/>
      <dgm:spPr/>
    </dgm:pt>
    <dgm:pt modelId="{DDF7E1C0-9D0B-42C9-A2B2-02181707FDE2}" type="pres">
      <dgm:prSet presAssocID="{409B7E82-E6F2-4AA5-BAC1-026E245CE449}" presName="background" presStyleLbl="node0" presStyleIdx="2" presStyleCnt="3"/>
      <dgm:spPr/>
    </dgm:pt>
    <dgm:pt modelId="{88F1A1BC-08A3-426A-BE28-13A0B5B006AA}" type="pres">
      <dgm:prSet presAssocID="{409B7E82-E6F2-4AA5-BAC1-026E245CE449}" presName="text" presStyleLbl="fgAcc0" presStyleIdx="2" presStyleCnt="3">
        <dgm:presLayoutVars>
          <dgm:chPref val="3"/>
        </dgm:presLayoutVars>
      </dgm:prSet>
      <dgm:spPr/>
      <dgm:t>
        <a:bodyPr/>
        <a:lstStyle/>
        <a:p>
          <a:endParaRPr lang="en-US"/>
        </a:p>
      </dgm:t>
    </dgm:pt>
    <dgm:pt modelId="{C7263CFF-2B2A-4D32-92D9-40F49A7DA2A4}" type="pres">
      <dgm:prSet presAssocID="{409B7E82-E6F2-4AA5-BAC1-026E245CE449}" presName="hierChild2" presStyleCnt="0"/>
      <dgm:spPr/>
    </dgm:pt>
  </dgm:ptLst>
  <dgm:cxnLst>
    <dgm:cxn modelId="{982773D7-A4B3-4292-8D7C-8845CE6A03E3}" srcId="{8D490646-86C7-4036-8C65-43F68C14821C}" destId="{57578A2A-83E2-4248-B968-C73E7657B2CA}" srcOrd="0" destOrd="0" parTransId="{B96135A8-D1B8-45B3-BDA5-2CADD8DB3560}" sibTransId="{E82EAD93-5EE1-4359-9826-D3EFF3F6284A}"/>
    <dgm:cxn modelId="{7D223D00-EE6C-4689-BBF2-0697E25F7CDA}" type="presOf" srcId="{8D490646-86C7-4036-8C65-43F68C14821C}" destId="{4B892E5B-657C-4FAA-A37D-47E036741949}" srcOrd="0" destOrd="0" presId="urn:microsoft.com/office/officeart/2005/8/layout/hierarchy1"/>
    <dgm:cxn modelId="{D8E4555B-08A3-415C-9F45-ABEE8B9D749C}" srcId="{8D490646-86C7-4036-8C65-43F68C14821C}" destId="{409B7E82-E6F2-4AA5-BAC1-026E245CE449}" srcOrd="2" destOrd="0" parTransId="{6E4F28FD-864E-4657-83A5-9921358D1B90}" sibTransId="{89E5539E-4488-435A-8CAB-9C8D31A9CFA4}"/>
    <dgm:cxn modelId="{B70D2CB9-F924-41B2-8BCD-F28F5C6DFA0A}" type="presOf" srcId="{409B7E82-E6F2-4AA5-BAC1-026E245CE449}" destId="{88F1A1BC-08A3-426A-BE28-13A0B5B006AA}" srcOrd="0" destOrd="0" presId="urn:microsoft.com/office/officeart/2005/8/layout/hierarchy1"/>
    <dgm:cxn modelId="{EE812AFB-149C-43BE-9B68-8056A5C671EF}" type="presOf" srcId="{57578A2A-83E2-4248-B968-C73E7657B2CA}" destId="{D286EDA9-AFFD-4158-A441-8A972B5D8C4C}" srcOrd="0" destOrd="0" presId="urn:microsoft.com/office/officeart/2005/8/layout/hierarchy1"/>
    <dgm:cxn modelId="{B2C418F4-00B8-4D11-87AF-46006805B2CE}" srcId="{8D490646-86C7-4036-8C65-43F68C14821C}" destId="{0FBB165D-9118-4EBC-A588-B6A54A89DF15}" srcOrd="1" destOrd="0" parTransId="{91535FA8-1CF5-46B3-A358-1D28539001C4}" sibTransId="{85460321-EC53-4B66-8838-3F2051553419}"/>
    <dgm:cxn modelId="{77D0AF78-B94E-46C7-AB4D-3E7E0DC46E4F}" type="presOf" srcId="{0FBB165D-9118-4EBC-A588-B6A54A89DF15}" destId="{136FCB66-B938-4268-B26B-39023A93BE48}" srcOrd="0" destOrd="0" presId="urn:microsoft.com/office/officeart/2005/8/layout/hierarchy1"/>
    <dgm:cxn modelId="{1AA802A6-B64C-4543-9874-10203D08AAF0}" type="presParOf" srcId="{4B892E5B-657C-4FAA-A37D-47E036741949}" destId="{16F37B34-6460-4BE3-A1F4-9FEB23C5C3CA}" srcOrd="0" destOrd="0" presId="urn:microsoft.com/office/officeart/2005/8/layout/hierarchy1"/>
    <dgm:cxn modelId="{51F9BAA8-7005-471A-A549-DC5D331B058F}" type="presParOf" srcId="{16F37B34-6460-4BE3-A1F4-9FEB23C5C3CA}" destId="{7E03AC97-AF4B-4917-807A-0128288085CC}" srcOrd="0" destOrd="0" presId="urn:microsoft.com/office/officeart/2005/8/layout/hierarchy1"/>
    <dgm:cxn modelId="{5DF510D4-89B1-43BF-8289-9B0A40DFA920}" type="presParOf" srcId="{7E03AC97-AF4B-4917-807A-0128288085CC}" destId="{917C7185-AACD-48D8-8AA4-1818211A944E}" srcOrd="0" destOrd="0" presId="urn:microsoft.com/office/officeart/2005/8/layout/hierarchy1"/>
    <dgm:cxn modelId="{FC32EE7E-B41E-49F2-BD11-D24F1400BFDA}" type="presParOf" srcId="{7E03AC97-AF4B-4917-807A-0128288085CC}" destId="{D286EDA9-AFFD-4158-A441-8A972B5D8C4C}" srcOrd="1" destOrd="0" presId="urn:microsoft.com/office/officeart/2005/8/layout/hierarchy1"/>
    <dgm:cxn modelId="{96496345-4CE5-4A68-A378-462EE632FF15}" type="presParOf" srcId="{16F37B34-6460-4BE3-A1F4-9FEB23C5C3CA}" destId="{39CB800F-1665-4F85-BC54-BA59F8EA649F}" srcOrd="1" destOrd="0" presId="urn:microsoft.com/office/officeart/2005/8/layout/hierarchy1"/>
    <dgm:cxn modelId="{C9F430B0-CB64-4315-85BE-BDE77CA1825B}" type="presParOf" srcId="{4B892E5B-657C-4FAA-A37D-47E036741949}" destId="{9127C825-7816-4BAD-B60F-2503FD2EBA22}" srcOrd="1" destOrd="0" presId="urn:microsoft.com/office/officeart/2005/8/layout/hierarchy1"/>
    <dgm:cxn modelId="{69F0FDA9-AD98-4276-884C-C102FE5F1D58}" type="presParOf" srcId="{9127C825-7816-4BAD-B60F-2503FD2EBA22}" destId="{EF405965-3AF1-4EF4-90F8-ADA74E096304}" srcOrd="0" destOrd="0" presId="urn:microsoft.com/office/officeart/2005/8/layout/hierarchy1"/>
    <dgm:cxn modelId="{997908EB-F4FC-4661-BAC5-A0E5BBDA1E7A}" type="presParOf" srcId="{EF405965-3AF1-4EF4-90F8-ADA74E096304}" destId="{4008E8A4-5D6D-4239-B8CC-310E321F3686}" srcOrd="0" destOrd="0" presId="urn:microsoft.com/office/officeart/2005/8/layout/hierarchy1"/>
    <dgm:cxn modelId="{33EBCBC6-A520-4AFB-AF1C-CE051BDD4C57}" type="presParOf" srcId="{EF405965-3AF1-4EF4-90F8-ADA74E096304}" destId="{136FCB66-B938-4268-B26B-39023A93BE48}" srcOrd="1" destOrd="0" presId="urn:microsoft.com/office/officeart/2005/8/layout/hierarchy1"/>
    <dgm:cxn modelId="{3C1BD8D9-5133-495E-9319-2DDE6C43DB82}" type="presParOf" srcId="{9127C825-7816-4BAD-B60F-2503FD2EBA22}" destId="{C25CD997-4169-4E55-B217-10A05427493A}" srcOrd="1" destOrd="0" presId="urn:microsoft.com/office/officeart/2005/8/layout/hierarchy1"/>
    <dgm:cxn modelId="{9AA936E8-90DE-4F3B-9C1A-A72BD20AF39E}" type="presParOf" srcId="{4B892E5B-657C-4FAA-A37D-47E036741949}" destId="{9C317B42-DE57-45EC-A7DE-26DE3770E67E}" srcOrd="2" destOrd="0" presId="urn:microsoft.com/office/officeart/2005/8/layout/hierarchy1"/>
    <dgm:cxn modelId="{611BE3B2-8231-4F40-BA44-6AB170A86925}" type="presParOf" srcId="{9C317B42-DE57-45EC-A7DE-26DE3770E67E}" destId="{0CEBAF2D-40EA-49F8-A8E3-BCA6190B0603}" srcOrd="0" destOrd="0" presId="urn:microsoft.com/office/officeart/2005/8/layout/hierarchy1"/>
    <dgm:cxn modelId="{BE2D907A-30F5-4E21-ADAD-C6D02F24A4D7}" type="presParOf" srcId="{0CEBAF2D-40EA-49F8-A8E3-BCA6190B0603}" destId="{DDF7E1C0-9D0B-42C9-A2B2-02181707FDE2}" srcOrd="0" destOrd="0" presId="urn:microsoft.com/office/officeart/2005/8/layout/hierarchy1"/>
    <dgm:cxn modelId="{07D5D85D-9343-46B0-8D04-4ED75D265D97}" type="presParOf" srcId="{0CEBAF2D-40EA-49F8-A8E3-BCA6190B0603}" destId="{88F1A1BC-08A3-426A-BE28-13A0B5B006AA}" srcOrd="1" destOrd="0" presId="urn:microsoft.com/office/officeart/2005/8/layout/hierarchy1"/>
    <dgm:cxn modelId="{711389D1-0E63-4E40-BFF0-10B27D099329}" type="presParOf" srcId="{9C317B42-DE57-45EC-A7DE-26DE3770E67E}" destId="{C7263CFF-2B2A-4D32-92D9-40F49A7DA2A4}"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013B282F-1982-454B-AAAC-AAAE6D2E2F61}" type="doc">
      <dgm:prSet loTypeId="urn:microsoft.com/office/officeart/2005/8/layout/vList2" loCatId="list" qsTypeId="urn:microsoft.com/office/officeart/2005/8/quickstyle/simple1" qsCatId="simple" csTypeId="urn:microsoft.com/office/officeart/2005/8/colors/colorful2" csCatId="colorful"/>
      <dgm:spPr/>
      <dgm:t>
        <a:bodyPr/>
        <a:lstStyle/>
        <a:p>
          <a:endParaRPr lang="en-US"/>
        </a:p>
      </dgm:t>
    </dgm:pt>
    <dgm:pt modelId="{07FAC05E-FE78-421E-90C5-25EFFA1826B9}">
      <dgm:prSet/>
      <dgm:spPr/>
      <dgm:t>
        <a:bodyPr/>
        <a:lstStyle/>
        <a:p>
          <a:r>
            <a:rPr lang="en-US" b="0" i="0"/>
            <a:t>Reduced Image Quality – Increased maternal body fat limits the penetration of ultrasound waves, making it harder to visualize fetal structures.</a:t>
          </a:r>
          <a:endParaRPr lang="en-US"/>
        </a:p>
      </dgm:t>
    </dgm:pt>
    <dgm:pt modelId="{EC4420B6-08AB-4C23-8EF1-34B7FF3C1FA5}" type="parTrans" cxnId="{0DFD3262-5E1D-4BD9-A784-45A02585EAC9}">
      <dgm:prSet/>
      <dgm:spPr/>
      <dgm:t>
        <a:bodyPr/>
        <a:lstStyle/>
        <a:p>
          <a:endParaRPr lang="en-US"/>
        </a:p>
      </dgm:t>
    </dgm:pt>
    <dgm:pt modelId="{A3C6EB1A-92C0-4317-B34E-D881A3DBD2DC}" type="sibTrans" cxnId="{0DFD3262-5E1D-4BD9-A784-45A02585EAC9}">
      <dgm:prSet/>
      <dgm:spPr/>
      <dgm:t>
        <a:bodyPr/>
        <a:lstStyle/>
        <a:p>
          <a:endParaRPr lang="en-US"/>
        </a:p>
      </dgm:t>
    </dgm:pt>
    <dgm:pt modelId="{129F677F-74D2-47DA-ADDB-879B3840692D}">
      <dgm:prSet/>
      <dgm:spPr/>
      <dgm:t>
        <a:bodyPr/>
        <a:lstStyle/>
        <a:p>
          <a:r>
            <a:rPr lang="en-US" b="0" i="0"/>
            <a:t>Lower Detection Rate of Congenital Anomalies – Studies show that fetal structural abnormalities are detected 20% less frequently in obese women compared to those with normal weight.</a:t>
          </a:r>
          <a:endParaRPr lang="en-US"/>
        </a:p>
      </dgm:t>
    </dgm:pt>
    <dgm:pt modelId="{0ECA7E0B-487B-45E8-A8C6-F31F27A01844}" type="parTrans" cxnId="{7D1C0F77-68F6-4D3B-8987-F75FD87D9BD2}">
      <dgm:prSet/>
      <dgm:spPr/>
      <dgm:t>
        <a:bodyPr/>
        <a:lstStyle/>
        <a:p>
          <a:endParaRPr lang="en-US"/>
        </a:p>
      </dgm:t>
    </dgm:pt>
    <dgm:pt modelId="{20B07831-7145-46D2-9147-21694CF8B9A3}" type="sibTrans" cxnId="{7D1C0F77-68F6-4D3B-8987-F75FD87D9BD2}">
      <dgm:prSet/>
      <dgm:spPr/>
      <dgm:t>
        <a:bodyPr/>
        <a:lstStyle/>
        <a:p>
          <a:endParaRPr lang="en-US"/>
        </a:p>
      </dgm:t>
    </dgm:pt>
    <dgm:pt modelId="{85070E65-E9A8-4421-8992-BC00894F66C6}">
      <dgm:prSet/>
      <dgm:spPr/>
      <dgm:t>
        <a:bodyPr/>
        <a:lstStyle/>
        <a:p>
          <a:r>
            <a:rPr lang="en-US" b="0" i="0"/>
            <a:t>Difficulty in Fetal Growth Assessment – Fundal height measurements are less reliable in obese women, requiring third-trimester ultrasounds for proper fetal growth monitoring. </a:t>
          </a:r>
          <a:r>
            <a:rPr lang="en-US"/>
            <a:t/>
          </a:r>
          <a:br>
            <a:rPr lang="en-US"/>
          </a:br>
          <a:endParaRPr lang="en-US"/>
        </a:p>
      </dgm:t>
    </dgm:pt>
    <dgm:pt modelId="{E61C5281-D446-4F7B-BA80-66AB2332BA9A}" type="parTrans" cxnId="{3C9F81D4-DAD0-4159-89EC-B7BC2302E32F}">
      <dgm:prSet/>
      <dgm:spPr/>
      <dgm:t>
        <a:bodyPr/>
        <a:lstStyle/>
        <a:p>
          <a:endParaRPr lang="en-US"/>
        </a:p>
      </dgm:t>
    </dgm:pt>
    <dgm:pt modelId="{9BAF3418-F620-4CB3-A1C3-BCF890E0C411}" type="sibTrans" cxnId="{3C9F81D4-DAD0-4159-89EC-B7BC2302E32F}">
      <dgm:prSet/>
      <dgm:spPr/>
      <dgm:t>
        <a:bodyPr/>
        <a:lstStyle/>
        <a:p>
          <a:endParaRPr lang="en-US"/>
        </a:p>
      </dgm:t>
    </dgm:pt>
    <dgm:pt modelId="{633725CB-5FB4-4D66-A40C-681076BC622A}" type="pres">
      <dgm:prSet presAssocID="{013B282F-1982-454B-AAAC-AAAE6D2E2F61}" presName="linear" presStyleCnt="0">
        <dgm:presLayoutVars>
          <dgm:animLvl val="lvl"/>
          <dgm:resizeHandles val="exact"/>
        </dgm:presLayoutVars>
      </dgm:prSet>
      <dgm:spPr/>
      <dgm:t>
        <a:bodyPr/>
        <a:lstStyle/>
        <a:p>
          <a:endParaRPr lang="en-US"/>
        </a:p>
      </dgm:t>
    </dgm:pt>
    <dgm:pt modelId="{B0F2CE47-1D73-412F-BCE6-C7379D245A6A}" type="pres">
      <dgm:prSet presAssocID="{07FAC05E-FE78-421E-90C5-25EFFA1826B9}" presName="parentText" presStyleLbl="node1" presStyleIdx="0" presStyleCnt="3">
        <dgm:presLayoutVars>
          <dgm:chMax val="0"/>
          <dgm:bulletEnabled val="1"/>
        </dgm:presLayoutVars>
      </dgm:prSet>
      <dgm:spPr/>
      <dgm:t>
        <a:bodyPr/>
        <a:lstStyle/>
        <a:p>
          <a:endParaRPr lang="en-US"/>
        </a:p>
      </dgm:t>
    </dgm:pt>
    <dgm:pt modelId="{05ADD7D9-DCEC-4E1A-9514-57525B46B80B}" type="pres">
      <dgm:prSet presAssocID="{A3C6EB1A-92C0-4317-B34E-D881A3DBD2DC}" presName="spacer" presStyleCnt="0"/>
      <dgm:spPr/>
    </dgm:pt>
    <dgm:pt modelId="{43E7F05D-2555-4FA6-8FED-31B2461117FF}" type="pres">
      <dgm:prSet presAssocID="{129F677F-74D2-47DA-ADDB-879B3840692D}" presName="parentText" presStyleLbl="node1" presStyleIdx="1" presStyleCnt="3">
        <dgm:presLayoutVars>
          <dgm:chMax val="0"/>
          <dgm:bulletEnabled val="1"/>
        </dgm:presLayoutVars>
      </dgm:prSet>
      <dgm:spPr/>
      <dgm:t>
        <a:bodyPr/>
        <a:lstStyle/>
        <a:p>
          <a:endParaRPr lang="en-US"/>
        </a:p>
      </dgm:t>
    </dgm:pt>
    <dgm:pt modelId="{6B5A9FA3-D7F8-4C84-ADCD-AFA39EBF2A58}" type="pres">
      <dgm:prSet presAssocID="{20B07831-7145-46D2-9147-21694CF8B9A3}" presName="spacer" presStyleCnt="0"/>
      <dgm:spPr/>
    </dgm:pt>
    <dgm:pt modelId="{9AE3E1A9-6A66-4BEF-A8C6-215E7641DAA8}" type="pres">
      <dgm:prSet presAssocID="{85070E65-E9A8-4421-8992-BC00894F66C6}" presName="parentText" presStyleLbl="node1" presStyleIdx="2" presStyleCnt="3">
        <dgm:presLayoutVars>
          <dgm:chMax val="0"/>
          <dgm:bulletEnabled val="1"/>
        </dgm:presLayoutVars>
      </dgm:prSet>
      <dgm:spPr/>
      <dgm:t>
        <a:bodyPr/>
        <a:lstStyle/>
        <a:p>
          <a:endParaRPr lang="en-US"/>
        </a:p>
      </dgm:t>
    </dgm:pt>
  </dgm:ptLst>
  <dgm:cxnLst>
    <dgm:cxn modelId="{3C9F81D4-DAD0-4159-89EC-B7BC2302E32F}" srcId="{013B282F-1982-454B-AAAC-AAAE6D2E2F61}" destId="{85070E65-E9A8-4421-8992-BC00894F66C6}" srcOrd="2" destOrd="0" parTransId="{E61C5281-D446-4F7B-BA80-66AB2332BA9A}" sibTransId="{9BAF3418-F620-4CB3-A1C3-BCF890E0C411}"/>
    <dgm:cxn modelId="{638BD62A-6CA6-45DA-B4A8-D40596F94A60}" type="presOf" srcId="{07FAC05E-FE78-421E-90C5-25EFFA1826B9}" destId="{B0F2CE47-1D73-412F-BCE6-C7379D245A6A}" srcOrd="0" destOrd="0" presId="urn:microsoft.com/office/officeart/2005/8/layout/vList2"/>
    <dgm:cxn modelId="{1D7BE32C-3328-490C-ACB8-7B55F0B31347}" type="presOf" srcId="{129F677F-74D2-47DA-ADDB-879B3840692D}" destId="{43E7F05D-2555-4FA6-8FED-31B2461117FF}" srcOrd="0" destOrd="0" presId="urn:microsoft.com/office/officeart/2005/8/layout/vList2"/>
    <dgm:cxn modelId="{7D1C0F77-68F6-4D3B-8987-F75FD87D9BD2}" srcId="{013B282F-1982-454B-AAAC-AAAE6D2E2F61}" destId="{129F677F-74D2-47DA-ADDB-879B3840692D}" srcOrd="1" destOrd="0" parTransId="{0ECA7E0B-487B-45E8-A8C6-F31F27A01844}" sibTransId="{20B07831-7145-46D2-9147-21694CF8B9A3}"/>
    <dgm:cxn modelId="{E2E49458-297D-4D7B-BC96-B4AF0FCE1097}" type="presOf" srcId="{013B282F-1982-454B-AAAC-AAAE6D2E2F61}" destId="{633725CB-5FB4-4D66-A40C-681076BC622A}" srcOrd="0" destOrd="0" presId="urn:microsoft.com/office/officeart/2005/8/layout/vList2"/>
    <dgm:cxn modelId="{0DFD3262-5E1D-4BD9-A784-45A02585EAC9}" srcId="{013B282F-1982-454B-AAAC-AAAE6D2E2F61}" destId="{07FAC05E-FE78-421E-90C5-25EFFA1826B9}" srcOrd="0" destOrd="0" parTransId="{EC4420B6-08AB-4C23-8EF1-34B7FF3C1FA5}" sibTransId="{A3C6EB1A-92C0-4317-B34E-D881A3DBD2DC}"/>
    <dgm:cxn modelId="{FC321CB9-E3E4-4A9A-921A-1B6C487014A0}" type="presOf" srcId="{85070E65-E9A8-4421-8992-BC00894F66C6}" destId="{9AE3E1A9-6A66-4BEF-A8C6-215E7641DAA8}" srcOrd="0" destOrd="0" presId="urn:microsoft.com/office/officeart/2005/8/layout/vList2"/>
    <dgm:cxn modelId="{74D5F684-3BC0-4119-9B94-CAAC62D7D35D}" type="presParOf" srcId="{633725CB-5FB4-4D66-A40C-681076BC622A}" destId="{B0F2CE47-1D73-412F-BCE6-C7379D245A6A}" srcOrd="0" destOrd="0" presId="urn:microsoft.com/office/officeart/2005/8/layout/vList2"/>
    <dgm:cxn modelId="{7719875C-AA02-4E08-834F-BF6771C77E11}" type="presParOf" srcId="{633725CB-5FB4-4D66-A40C-681076BC622A}" destId="{05ADD7D9-DCEC-4E1A-9514-57525B46B80B}" srcOrd="1" destOrd="0" presId="urn:microsoft.com/office/officeart/2005/8/layout/vList2"/>
    <dgm:cxn modelId="{8987DCD9-ED16-4DE1-A14D-1A8806D73AD6}" type="presParOf" srcId="{633725CB-5FB4-4D66-A40C-681076BC622A}" destId="{43E7F05D-2555-4FA6-8FED-31B2461117FF}" srcOrd="2" destOrd="0" presId="urn:microsoft.com/office/officeart/2005/8/layout/vList2"/>
    <dgm:cxn modelId="{4DFD1258-F460-4BB9-A291-536B249D7F76}" type="presParOf" srcId="{633725CB-5FB4-4D66-A40C-681076BC622A}" destId="{6B5A9FA3-D7F8-4C84-ADCD-AFA39EBF2A58}" srcOrd="3" destOrd="0" presId="urn:microsoft.com/office/officeart/2005/8/layout/vList2"/>
    <dgm:cxn modelId="{A46455B7-872A-4C9E-8860-6AE19C641B77}" type="presParOf" srcId="{633725CB-5FB4-4D66-A40C-681076BC622A}" destId="{9AE3E1A9-6A66-4BEF-A8C6-215E7641DAA8}"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EBD5B1CA-3376-4742-9B17-CB19431829A6}" type="doc">
      <dgm:prSet loTypeId="urn:microsoft.com/office/officeart/2005/8/layout/matrix3" loCatId="matrix" qsTypeId="urn:microsoft.com/office/officeart/2005/8/quickstyle/simple1" qsCatId="simple" csTypeId="urn:microsoft.com/office/officeart/2005/8/colors/colorful1" csCatId="colorful"/>
      <dgm:spPr/>
      <dgm:t>
        <a:bodyPr/>
        <a:lstStyle/>
        <a:p>
          <a:endParaRPr lang="en-US"/>
        </a:p>
      </dgm:t>
    </dgm:pt>
    <dgm:pt modelId="{3D00CF7D-82F3-4B6E-8DC4-A14B13A6682A}">
      <dgm:prSet/>
      <dgm:spPr/>
      <dgm:t>
        <a:bodyPr/>
        <a:lstStyle/>
        <a:p>
          <a:r>
            <a:rPr lang="en-US" b="0" i="0"/>
            <a:t>Early first-trimester ultrasound (12–16 weeks) using transvaginal approach for better visualization.</a:t>
          </a:r>
          <a:endParaRPr lang="en-US"/>
        </a:p>
      </dgm:t>
    </dgm:pt>
    <dgm:pt modelId="{93FEDE09-9793-4625-9E47-3D7A82DDDC94}" type="parTrans" cxnId="{30D69450-FD9C-4E3B-876E-C421D6AD049B}">
      <dgm:prSet/>
      <dgm:spPr/>
      <dgm:t>
        <a:bodyPr/>
        <a:lstStyle/>
        <a:p>
          <a:endParaRPr lang="en-US"/>
        </a:p>
      </dgm:t>
    </dgm:pt>
    <dgm:pt modelId="{755ED9EB-8AFB-44D8-B276-F3AC13CC357F}" type="sibTrans" cxnId="{30D69450-FD9C-4E3B-876E-C421D6AD049B}">
      <dgm:prSet/>
      <dgm:spPr/>
      <dgm:t>
        <a:bodyPr/>
        <a:lstStyle/>
        <a:p>
          <a:endParaRPr lang="en-US"/>
        </a:p>
      </dgm:t>
    </dgm:pt>
    <dgm:pt modelId="{385BB6E9-AB55-4D09-B989-65AFB958192A}">
      <dgm:prSet/>
      <dgm:spPr/>
      <dgm:t>
        <a:bodyPr/>
        <a:lstStyle/>
        <a:p>
          <a:r>
            <a:rPr lang="en-US" b="0" i="0"/>
            <a:t>Delayed second-trimester anatomy scan (20–22 weeks) to improve structural assessment.</a:t>
          </a:r>
          <a:endParaRPr lang="en-US"/>
        </a:p>
      </dgm:t>
    </dgm:pt>
    <dgm:pt modelId="{770CB3FF-7917-4830-A643-2DCCDFC948FE}" type="parTrans" cxnId="{F0BCE0FE-786B-445B-95D8-E5C3E30D263E}">
      <dgm:prSet/>
      <dgm:spPr/>
      <dgm:t>
        <a:bodyPr/>
        <a:lstStyle/>
        <a:p>
          <a:endParaRPr lang="en-US"/>
        </a:p>
      </dgm:t>
    </dgm:pt>
    <dgm:pt modelId="{35724723-20D6-43AE-817C-5518A53FBB53}" type="sibTrans" cxnId="{F0BCE0FE-786B-445B-95D8-E5C3E30D263E}">
      <dgm:prSet/>
      <dgm:spPr/>
      <dgm:t>
        <a:bodyPr/>
        <a:lstStyle/>
        <a:p>
          <a:endParaRPr lang="en-US"/>
        </a:p>
      </dgm:t>
    </dgm:pt>
    <dgm:pt modelId="{CEDE9752-BDCF-4E2D-81FA-9EDE0993EC23}">
      <dgm:prSet/>
      <dgm:spPr/>
      <dgm:t>
        <a:bodyPr/>
        <a:lstStyle/>
        <a:p>
          <a:r>
            <a:rPr lang="en-US" b="0" i="0"/>
            <a:t>Lowering the transducer frequency to enhance image penetration. </a:t>
          </a:r>
          <a:endParaRPr lang="en-US"/>
        </a:p>
      </dgm:t>
    </dgm:pt>
    <dgm:pt modelId="{36A88A5F-890A-49FB-A654-A7DF3B331EDA}" type="parTrans" cxnId="{24214F9F-A319-4DEE-A337-B797927C9677}">
      <dgm:prSet/>
      <dgm:spPr/>
      <dgm:t>
        <a:bodyPr/>
        <a:lstStyle/>
        <a:p>
          <a:endParaRPr lang="en-US"/>
        </a:p>
      </dgm:t>
    </dgm:pt>
    <dgm:pt modelId="{FD09DB9C-516B-41B9-9464-16CD62D79E63}" type="sibTrans" cxnId="{24214F9F-A319-4DEE-A337-B797927C9677}">
      <dgm:prSet/>
      <dgm:spPr/>
      <dgm:t>
        <a:bodyPr/>
        <a:lstStyle/>
        <a:p>
          <a:endParaRPr lang="en-US"/>
        </a:p>
      </dgm:t>
    </dgm:pt>
    <dgm:pt modelId="{AFE753A6-3A13-4480-88A3-D58725B1465F}">
      <dgm:prSet/>
      <dgm:spPr/>
      <dgm:t>
        <a:bodyPr/>
        <a:lstStyle/>
        <a:p>
          <a:r>
            <a:rPr lang="en-US" b="0" i="0"/>
            <a:t>Follow-up ultrasounds every 2–4 weeks when the initial scan is inconclusive</a:t>
          </a:r>
          <a:endParaRPr lang="en-US"/>
        </a:p>
      </dgm:t>
    </dgm:pt>
    <dgm:pt modelId="{38C3559B-DEFC-4963-AE71-4FB3F924D7AF}" type="parTrans" cxnId="{DA283F9B-10B2-4E62-8F85-B49914773993}">
      <dgm:prSet/>
      <dgm:spPr/>
      <dgm:t>
        <a:bodyPr/>
        <a:lstStyle/>
        <a:p>
          <a:endParaRPr lang="en-US"/>
        </a:p>
      </dgm:t>
    </dgm:pt>
    <dgm:pt modelId="{BE346063-31DA-4DE9-A6D5-51448F24033A}" type="sibTrans" cxnId="{DA283F9B-10B2-4E62-8F85-B49914773993}">
      <dgm:prSet/>
      <dgm:spPr/>
      <dgm:t>
        <a:bodyPr/>
        <a:lstStyle/>
        <a:p>
          <a:endParaRPr lang="en-US"/>
        </a:p>
      </dgm:t>
    </dgm:pt>
    <dgm:pt modelId="{9FC241CD-0610-4933-850E-5567AE861110}" type="pres">
      <dgm:prSet presAssocID="{EBD5B1CA-3376-4742-9B17-CB19431829A6}" presName="matrix" presStyleCnt="0">
        <dgm:presLayoutVars>
          <dgm:chMax val="1"/>
          <dgm:dir/>
          <dgm:resizeHandles val="exact"/>
        </dgm:presLayoutVars>
      </dgm:prSet>
      <dgm:spPr/>
      <dgm:t>
        <a:bodyPr/>
        <a:lstStyle/>
        <a:p>
          <a:endParaRPr lang="en-US"/>
        </a:p>
      </dgm:t>
    </dgm:pt>
    <dgm:pt modelId="{6225FB0C-D8D6-4DD6-A3D3-FC54EEFEDA6D}" type="pres">
      <dgm:prSet presAssocID="{EBD5B1CA-3376-4742-9B17-CB19431829A6}" presName="diamond" presStyleLbl="bgShp" presStyleIdx="0" presStyleCnt="1"/>
      <dgm:spPr/>
    </dgm:pt>
    <dgm:pt modelId="{28419ACB-3EBC-4475-9C90-FC03602CE37D}" type="pres">
      <dgm:prSet presAssocID="{EBD5B1CA-3376-4742-9B17-CB19431829A6}" presName="quad1" presStyleLbl="node1" presStyleIdx="0" presStyleCnt="4">
        <dgm:presLayoutVars>
          <dgm:chMax val="0"/>
          <dgm:chPref val="0"/>
          <dgm:bulletEnabled val="1"/>
        </dgm:presLayoutVars>
      </dgm:prSet>
      <dgm:spPr/>
      <dgm:t>
        <a:bodyPr/>
        <a:lstStyle/>
        <a:p>
          <a:endParaRPr lang="en-US"/>
        </a:p>
      </dgm:t>
    </dgm:pt>
    <dgm:pt modelId="{AC34D534-0305-491B-AEEB-D8E2BEA12C2A}" type="pres">
      <dgm:prSet presAssocID="{EBD5B1CA-3376-4742-9B17-CB19431829A6}" presName="quad2" presStyleLbl="node1" presStyleIdx="1" presStyleCnt="4">
        <dgm:presLayoutVars>
          <dgm:chMax val="0"/>
          <dgm:chPref val="0"/>
          <dgm:bulletEnabled val="1"/>
        </dgm:presLayoutVars>
      </dgm:prSet>
      <dgm:spPr/>
      <dgm:t>
        <a:bodyPr/>
        <a:lstStyle/>
        <a:p>
          <a:endParaRPr lang="en-US"/>
        </a:p>
      </dgm:t>
    </dgm:pt>
    <dgm:pt modelId="{8DAB2819-416A-4DC2-B94B-82A029634609}" type="pres">
      <dgm:prSet presAssocID="{EBD5B1CA-3376-4742-9B17-CB19431829A6}" presName="quad3" presStyleLbl="node1" presStyleIdx="2" presStyleCnt="4">
        <dgm:presLayoutVars>
          <dgm:chMax val="0"/>
          <dgm:chPref val="0"/>
          <dgm:bulletEnabled val="1"/>
        </dgm:presLayoutVars>
      </dgm:prSet>
      <dgm:spPr/>
      <dgm:t>
        <a:bodyPr/>
        <a:lstStyle/>
        <a:p>
          <a:endParaRPr lang="en-US"/>
        </a:p>
      </dgm:t>
    </dgm:pt>
    <dgm:pt modelId="{4691CE35-7130-4537-BFA5-64747323C4E3}" type="pres">
      <dgm:prSet presAssocID="{EBD5B1CA-3376-4742-9B17-CB19431829A6}" presName="quad4" presStyleLbl="node1" presStyleIdx="3" presStyleCnt="4">
        <dgm:presLayoutVars>
          <dgm:chMax val="0"/>
          <dgm:chPref val="0"/>
          <dgm:bulletEnabled val="1"/>
        </dgm:presLayoutVars>
      </dgm:prSet>
      <dgm:spPr/>
      <dgm:t>
        <a:bodyPr/>
        <a:lstStyle/>
        <a:p>
          <a:endParaRPr lang="en-US"/>
        </a:p>
      </dgm:t>
    </dgm:pt>
  </dgm:ptLst>
  <dgm:cxnLst>
    <dgm:cxn modelId="{49E74A70-239F-4AF7-92D2-355294EFCEFA}" type="presOf" srcId="{385BB6E9-AB55-4D09-B989-65AFB958192A}" destId="{AC34D534-0305-491B-AEEB-D8E2BEA12C2A}" srcOrd="0" destOrd="0" presId="urn:microsoft.com/office/officeart/2005/8/layout/matrix3"/>
    <dgm:cxn modelId="{26F96953-E4E2-44DD-9456-FE04D01D4246}" type="presOf" srcId="{AFE753A6-3A13-4480-88A3-D58725B1465F}" destId="{4691CE35-7130-4537-BFA5-64747323C4E3}" srcOrd="0" destOrd="0" presId="urn:microsoft.com/office/officeart/2005/8/layout/matrix3"/>
    <dgm:cxn modelId="{6DCFE7D9-C0EC-49BF-9B5B-9C224E20D6D6}" type="presOf" srcId="{3D00CF7D-82F3-4B6E-8DC4-A14B13A6682A}" destId="{28419ACB-3EBC-4475-9C90-FC03602CE37D}" srcOrd="0" destOrd="0" presId="urn:microsoft.com/office/officeart/2005/8/layout/matrix3"/>
    <dgm:cxn modelId="{F0BCE0FE-786B-445B-95D8-E5C3E30D263E}" srcId="{EBD5B1CA-3376-4742-9B17-CB19431829A6}" destId="{385BB6E9-AB55-4D09-B989-65AFB958192A}" srcOrd="1" destOrd="0" parTransId="{770CB3FF-7917-4830-A643-2DCCDFC948FE}" sibTransId="{35724723-20D6-43AE-817C-5518A53FBB53}"/>
    <dgm:cxn modelId="{24214F9F-A319-4DEE-A337-B797927C9677}" srcId="{EBD5B1CA-3376-4742-9B17-CB19431829A6}" destId="{CEDE9752-BDCF-4E2D-81FA-9EDE0993EC23}" srcOrd="2" destOrd="0" parTransId="{36A88A5F-890A-49FB-A654-A7DF3B331EDA}" sibTransId="{FD09DB9C-516B-41B9-9464-16CD62D79E63}"/>
    <dgm:cxn modelId="{AA47969D-EDC0-4F42-B130-8047A7C9C5D7}" type="presOf" srcId="{EBD5B1CA-3376-4742-9B17-CB19431829A6}" destId="{9FC241CD-0610-4933-850E-5567AE861110}" srcOrd="0" destOrd="0" presId="urn:microsoft.com/office/officeart/2005/8/layout/matrix3"/>
    <dgm:cxn modelId="{A31D6AE6-B95C-4DD0-963F-55530FA56FA7}" type="presOf" srcId="{CEDE9752-BDCF-4E2D-81FA-9EDE0993EC23}" destId="{8DAB2819-416A-4DC2-B94B-82A029634609}" srcOrd="0" destOrd="0" presId="urn:microsoft.com/office/officeart/2005/8/layout/matrix3"/>
    <dgm:cxn modelId="{DA283F9B-10B2-4E62-8F85-B49914773993}" srcId="{EBD5B1CA-3376-4742-9B17-CB19431829A6}" destId="{AFE753A6-3A13-4480-88A3-D58725B1465F}" srcOrd="3" destOrd="0" parTransId="{38C3559B-DEFC-4963-AE71-4FB3F924D7AF}" sibTransId="{BE346063-31DA-4DE9-A6D5-51448F24033A}"/>
    <dgm:cxn modelId="{30D69450-FD9C-4E3B-876E-C421D6AD049B}" srcId="{EBD5B1CA-3376-4742-9B17-CB19431829A6}" destId="{3D00CF7D-82F3-4B6E-8DC4-A14B13A6682A}" srcOrd="0" destOrd="0" parTransId="{93FEDE09-9793-4625-9E47-3D7A82DDDC94}" sibTransId="{755ED9EB-8AFB-44D8-B276-F3AC13CC357F}"/>
    <dgm:cxn modelId="{5C002936-613B-4BC5-8E91-434F91974502}" type="presParOf" srcId="{9FC241CD-0610-4933-850E-5567AE861110}" destId="{6225FB0C-D8D6-4DD6-A3D3-FC54EEFEDA6D}" srcOrd="0" destOrd="0" presId="urn:microsoft.com/office/officeart/2005/8/layout/matrix3"/>
    <dgm:cxn modelId="{B83D6641-3CE9-46C7-924B-A8360D25C959}" type="presParOf" srcId="{9FC241CD-0610-4933-850E-5567AE861110}" destId="{28419ACB-3EBC-4475-9C90-FC03602CE37D}" srcOrd="1" destOrd="0" presId="urn:microsoft.com/office/officeart/2005/8/layout/matrix3"/>
    <dgm:cxn modelId="{3A7CED92-B1FD-4A40-91D1-AD636B2B1E4F}" type="presParOf" srcId="{9FC241CD-0610-4933-850E-5567AE861110}" destId="{AC34D534-0305-491B-AEEB-D8E2BEA12C2A}" srcOrd="2" destOrd="0" presId="urn:microsoft.com/office/officeart/2005/8/layout/matrix3"/>
    <dgm:cxn modelId="{7BF577BE-9DF5-4617-BABA-9AB652EB47DA}" type="presParOf" srcId="{9FC241CD-0610-4933-850E-5567AE861110}" destId="{8DAB2819-416A-4DC2-B94B-82A029634609}" srcOrd="3" destOrd="0" presId="urn:microsoft.com/office/officeart/2005/8/layout/matrix3"/>
    <dgm:cxn modelId="{8D9A42FA-FBCD-49EE-8BB5-B4436C2A3E28}" type="presParOf" srcId="{9FC241CD-0610-4933-850E-5567AE861110}" destId="{4691CE35-7130-4537-BFA5-64747323C4E3}" srcOrd="4" destOrd="0" presId="urn:microsoft.com/office/officeart/2005/8/layout/matrix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CEB326CA-2919-490C-ADD7-27D2E8262B59}" type="doc">
      <dgm:prSet loTypeId="urn:microsoft.com/office/officeart/2009/3/layout/HorizontalOrganizationChart" loCatId="hierarchy" qsTypeId="urn:microsoft.com/office/officeart/2005/8/quickstyle/simple1" qsCatId="simple" csTypeId="urn:microsoft.com/office/officeart/2005/8/colors/colorful1" csCatId="colorful"/>
      <dgm:spPr/>
      <dgm:t>
        <a:bodyPr/>
        <a:lstStyle/>
        <a:p>
          <a:endParaRPr lang="en-US"/>
        </a:p>
      </dgm:t>
    </dgm:pt>
    <dgm:pt modelId="{A3912464-64E2-4C54-9A05-9E8626D71F52}">
      <dgm:prSet/>
      <dgm:spPr/>
      <dgm:t>
        <a:bodyPr/>
        <a:lstStyle/>
        <a:p>
          <a:r>
            <a:rPr lang="en-US"/>
            <a:t>Stillbirth Risk: The risk increases in late pregnancy. Weekly fetal surveillance is recommended from 37 weeks for BMI 30 or higher and from 34 weeks for BMI 40 or higher.</a:t>
          </a:r>
        </a:p>
      </dgm:t>
    </dgm:pt>
    <dgm:pt modelId="{9433BFB9-6D8B-493C-8836-D3E305816E01}" type="parTrans" cxnId="{A1DEC36C-4097-4E9A-890D-C5BEB6A80B3D}">
      <dgm:prSet/>
      <dgm:spPr/>
      <dgm:t>
        <a:bodyPr/>
        <a:lstStyle/>
        <a:p>
          <a:endParaRPr lang="en-US"/>
        </a:p>
      </dgm:t>
    </dgm:pt>
    <dgm:pt modelId="{B62CC745-7385-4339-97F3-2F4BD2FE744C}" type="sibTrans" cxnId="{A1DEC36C-4097-4E9A-890D-C5BEB6A80B3D}">
      <dgm:prSet/>
      <dgm:spPr/>
      <dgm:t>
        <a:bodyPr/>
        <a:lstStyle/>
        <a:p>
          <a:endParaRPr lang="en-US"/>
        </a:p>
      </dgm:t>
    </dgm:pt>
    <dgm:pt modelId="{386A260D-2D98-4B2E-B270-9312C1B61563}">
      <dgm:prSet/>
      <dgm:spPr/>
      <dgm:t>
        <a:bodyPr/>
        <a:lstStyle/>
        <a:p>
          <a:r>
            <a:rPr lang="en-US"/>
            <a:t>2. Surveillance Methods: Non-stress tests (NST) are commonly used. External fetal monitoring may be challenging, and internal monitoring may be required.</a:t>
          </a:r>
        </a:p>
      </dgm:t>
    </dgm:pt>
    <dgm:pt modelId="{DD7C2046-ADE7-45AF-9A7E-4743EC3C8E0A}" type="parTrans" cxnId="{02EF8A15-B39B-4C81-8D7C-E71D1987196F}">
      <dgm:prSet/>
      <dgm:spPr/>
      <dgm:t>
        <a:bodyPr/>
        <a:lstStyle/>
        <a:p>
          <a:endParaRPr lang="en-US"/>
        </a:p>
      </dgm:t>
    </dgm:pt>
    <dgm:pt modelId="{A2C77E37-FA21-4559-B9F7-B06953E8EFC3}" type="sibTrans" cxnId="{02EF8A15-B39B-4C81-8D7C-E71D1987196F}">
      <dgm:prSet/>
      <dgm:spPr/>
      <dgm:t>
        <a:bodyPr/>
        <a:lstStyle/>
        <a:p>
          <a:endParaRPr lang="en-US"/>
        </a:p>
      </dgm:t>
    </dgm:pt>
    <dgm:pt modelId="{E730FC61-383F-42E3-8F0B-F78C8C9FE2D6}" type="pres">
      <dgm:prSet presAssocID="{CEB326CA-2919-490C-ADD7-27D2E8262B59}" presName="hierChild1" presStyleCnt="0">
        <dgm:presLayoutVars>
          <dgm:orgChart val="1"/>
          <dgm:chPref val="1"/>
          <dgm:dir/>
          <dgm:animOne val="branch"/>
          <dgm:animLvl val="lvl"/>
          <dgm:resizeHandles/>
        </dgm:presLayoutVars>
      </dgm:prSet>
      <dgm:spPr/>
      <dgm:t>
        <a:bodyPr/>
        <a:lstStyle/>
        <a:p>
          <a:endParaRPr lang="en-US"/>
        </a:p>
      </dgm:t>
    </dgm:pt>
    <dgm:pt modelId="{C4D006A2-4F19-4864-A428-5583B20D2933}" type="pres">
      <dgm:prSet presAssocID="{A3912464-64E2-4C54-9A05-9E8626D71F52}" presName="hierRoot1" presStyleCnt="0">
        <dgm:presLayoutVars>
          <dgm:hierBranch val="init"/>
        </dgm:presLayoutVars>
      </dgm:prSet>
      <dgm:spPr/>
    </dgm:pt>
    <dgm:pt modelId="{55622B5C-1E94-4819-B3C1-41ECC08BD27D}" type="pres">
      <dgm:prSet presAssocID="{A3912464-64E2-4C54-9A05-9E8626D71F52}" presName="rootComposite1" presStyleCnt="0"/>
      <dgm:spPr/>
    </dgm:pt>
    <dgm:pt modelId="{531A87FC-FB88-4C2A-99C6-FCD6D02FB64A}" type="pres">
      <dgm:prSet presAssocID="{A3912464-64E2-4C54-9A05-9E8626D71F52}" presName="rootText1" presStyleLbl="node0" presStyleIdx="0" presStyleCnt="2">
        <dgm:presLayoutVars>
          <dgm:chPref val="3"/>
        </dgm:presLayoutVars>
      </dgm:prSet>
      <dgm:spPr/>
      <dgm:t>
        <a:bodyPr/>
        <a:lstStyle/>
        <a:p>
          <a:endParaRPr lang="en-US"/>
        </a:p>
      </dgm:t>
    </dgm:pt>
    <dgm:pt modelId="{58D57FA5-BED1-48F5-BDA2-28FE7619EA56}" type="pres">
      <dgm:prSet presAssocID="{A3912464-64E2-4C54-9A05-9E8626D71F52}" presName="rootConnector1" presStyleLbl="node1" presStyleIdx="0" presStyleCnt="0"/>
      <dgm:spPr/>
      <dgm:t>
        <a:bodyPr/>
        <a:lstStyle/>
        <a:p>
          <a:endParaRPr lang="en-US"/>
        </a:p>
      </dgm:t>
    </dgm:pt>
    <dgm:pt modelId="{125FB1C5-3CDF-4F53-9E58-7261AFD536EF}" type="pres">
      <dgm:prSet presAssocID="{A3912464-64E2-4C54-9A05-9E8626D71F52}" presName="hierChild2" presStyleCnt="0"/>
      <dgm:spPr/>
    </dgm:pt>
    <dgm:pt modelId="{06822733-8F31-4699-ADF1-D6A153835658}" type="pres">
      <dgm:prSet presAssocID="{A3912464-64E2-4C54-9A05-9E8626D71F52}" presName="hierChild3" presStyleCnt="0"/>
      <dgm:spPr/>
    </dgm:pt>
    <dgm:pt modelId="{DD695849-EE39-4AF7-9CE3-4249816E0724}" type="pres">
      <dgm:prSet presAssocID="{386A260D-2D98-4B2E-B270-9312C1B61563}" presName="hierRoot1" presStyleCnt="0">
        <dgm:presLayoutVars>
          <dgm:hierBranch val="init"/>
        </dgm:presLayoutVars>
      </dgm:prSet>
      <dgm:spPr/>
    </dgm:pt>
    <dgm:pt modelId="{5BFB7BF1-1EA8-4B8B-BD60-D43A873C0D96}" type="pres">
      <dgm:prSet presAssocID="{386A260D-2D98-4B2E-B270-9312C1B61563}" presName="rootComposite1" presStyleCnt="0"/>
      <dgm:spPr/>
    </dgm:pt>
    <dgm:pt modelId="{97E91950-794C-4AC5-AF92-1C7B95B19936}" type="pres">
      <dgm:prSet presAssocID="{386A260D-2D98-4B2E-B270-9312C1B61563}" presName="rootText1" presStyleLbl="node0" presStyleIdx="1" presStyleCnt="2">
        <dgm:presLayoutVars>
          <dgm:chPref val="3"/>
        </dgm:presLayoutVars>
      </dgm:prSet>
      <dgm:spPr/>
      <dgm:t>
        <a:bodyPr/>
        <a:lstStyle/>
        <a:p>
          <a:endParaRPr lang="en-US"/>
        </a:p>
      </dgm:t>
    </dgm:pt>
    <dgm:pt modelId="{3CB7ACC9-E6B7-4803-86E6-295A63B49A3C}" type="pres">
      <dgm:prSet presAssocID="{386A260D-2D98-4B2E-B270-9312C1B61563}" presName="rootConnector1" presStyleLbl="node1" presStyleIdx="0" presStyleCnt="0"/>
      <dgm:spPr/>
      <dgm:t>
        <a:bodyPr/>
        <a:lstStyle/>
        <a:p>
          <a:endParaRPr lang="en-US"/>
        </a:p>
      </dgm:t>
    </dgm:pt>
    <dgm:pt modelId="{0D7504A3-508E-447C-A21E-59C3FB79B542}" type="pres">
      <dgm:prSet presAssocID="{386A260D-2D98-4B2E-B270-9312C1B61563}" presName="hierChild2" presStyleCnt="0"/>
      <dgm:spPr/>
    </dgm:pt>
    <dgm:pt modelId="{FC36371F-6E00-4B63-B665-D37AF1007D5B}" type="pres">
      <dgm:prSet presAssocID="{386A260D-2D98-4B2E-B270-9312C1B61563}" presName="hierChild3" presStyleCnt="0"/>
      <dgm:spPr/>
    </dgm:pt>
  </dgm:ptLst>
  <dgm:cxnLst>
    <dgm:cxn modelId="{4C833602-5D94-4246-BB88-C995E169AAA3}" type="presOf" srcId="{386A260D-2D98-4B2E-B270-9312C1B61563}" destId="{97E91950-794C-4AC5-AF92-1C7B95B19936}" srcOrd="0" destOrd="0" presId="urn:microsoft.com/office/officeart/2009/3/layout/HorizontalOrganizationChart"/>
    <dgm:cxn modelId="{3F55AD2A-1ABE-4C3F-85E4-1B5E9395694F}" type="presOf" srcId="{CEB326CA-2919-490C-ADD7-27D2E8262B59}" destId="{E730FC61-383F-42E3-8F0B-F78C8C9FE2D6}" srcOrd="0" destOrd="0" presId="urn:microsoft.com/office/officeart/2009/3/layout/HorizontalOrganizationChart"/>
    <dgm:cxn modelId="{02EF8A15-B39B-4C81-8D7C-E71D1987196F}" srcId="{CEB326CA-2919-490C-ADD7-27D2E8262B59}" destId="{386A260D-2D98-4B2E-B270-9312C1B61563}" srcOrd="1" destOrd="0" parTransId="{DD7C2046-ADE7-45AF-9A7E-4743EC3C8E0A}" sibTransId="{A2C77E37-FA21-4559-B9F7-B06953E8EFC3}"/>
    <dgm:cxn modelId="{A1DEC36C-4097-4E9A-890D-C5BEB6A80B3D}" srcId="{CEB326CA-2919-490C-ADD7-27D2E8262B59}" destId="{A3912464-64E2-4C54-9A05-9E8626D71F52}" srcOrd="0" destOrd="0" parTransId="{9433BFB9-6D8B-493C-8836-D3E305816E01}" sibTransId="{B62CC745-7385-4339-97F3-2F4BD2FE744C}"/>
    <dgm:cxn modelId="{C7B4AD55-5B8D-47DE-A230-FC9AF1847528}" type="presOf" srcId="{A3912464-64E2-4C54-9A05-9E8626D71F52}" destId="{58D57FA5-BED1-48F5-BDA2-28FE7619EA56}" srcOrd="1" destOrd="0" presId="urn:microsoft.com/office/officeart/2009/3/layout/HorizontalOrganizationChart"/>
    <dgm:cxn modelId="{A8F1B60F-9BAC-4101-A584-E98E2D8E452E}" type="presOf" srcId="{386A260D-2D98-4B2E-B270-9312C1B61563}" destId="{3CB7ACC9-E6B7-4803-86E6-295A63B49A3C}" srcOrd="1" destOrd="0" presId="urn:microsoft.com/office/officeart/2009/3/layout/HorizontalOrganizationChart"/>
    <dgm:cxn modelId="{9F1B382F-0AA4-4B6A-A0A0-CDFCC5891C25}" type="presOf" srcId="{A3912464-64E2-4C54-9A05-9E8626D71F52}" destId="{531A87FC-FB88-4C2A-99C6-FCD6D02FB64A}" srcOrd="0" destOrd="0" presId="urn:microsoft.com/office/officeart/2009/3/layout/HorizontalOrganizationChart"/>
    <dgm:cxn modelId="{648470EA-50D6-459C-BA2A-BB9BBCA8248D}" type="presParOf" srcId="{E730FC61-383F-42E3-8F0B-F78C8C9FE2D6}" destId="{C4D006A2-4F19-4864-A428-5583B20D2933}" srcOrd="0" destOrd="0" presId="urn:microsoft.com/office/officeart/2009/3/layout/HorizontalOrganizationChart"/>
    <dgm:cxn modelId="{BBE35362-0BB4-4D59-9CFC-CA0AE1FCAEF4}" type="presParOf" srcId="{C4D006A2-4F19-4864-A428-5583B20D2933}" destId="{55622B5C-1E94-4819-B3C1-41ECC08BD27D}" srcOrd="0" destOrd="0" presId="urn:microsoft.com/office/officeart/2009/3/layout/HorizontalOrganizationChart"/>
    <dgm:cxn modelId="{35D41809-80E6-4BC8-8334-A558402C84F0}" type="presParOf" srcId="{55622B5C-1E94-4819-B3C1-41ECC08BD27D}" destId="{531A87FC-FB88-4C2A-99C6-FCD6D02FB64A}" srcOrd="0" destOrd="0" presId="urn:microsoft.com/office/officeart/2009/3/layout/HorizontalOrganizationChart"/>
    <dgm:cxn modelId="{409ED3A7-1D77-4F4A-AAE3-7A0F51EADF5E}" type="presParOf" srcId="{55622B5C-1E94-4819-B3C1-41ECC08BD27D}" destId="{58D57FA5-BED1-48F5-BDA2-28FE7619EA56}" srcOrd="1" destOrd="0" presId="urn:microsoft.com/office/officeart/2009/3/layout/HorizontalOrganizationChart"/>
    <dgm:cxn modelId="{D1057FCC-CEA3-4CC2-87ED-6CCE385FCE9B}" type="presParOf" srcId="{C4D006A2-4F19-4864-A428-5583B20D2933}" destId="{125FB1C5-3CDF-4F53-9E58-7261AFD536EF}" srcOrd="1" destOrd="0" presId="urn:microsoft.com/office/officeart/2009/3/layout/HorizontalOrganizationChart"/>
    <dgm:cxn modelId="{1E1DE816-497D-4800-9D33-3C960BB4F3E8}" type="presParOf" srcId="{C4D006A2-4F19-4864-A428-5583B20D2933}" destId="{06822733-8F31-4699-ADF1-D6A153835658}" srcOrd="2" destOrd="0" presId="urn:microsoft.com/office/officeart/2009/3/layout/HorizontalOrganizationChart"/>
    <dgm:cxn modelId="{1B866F9B-1943-45CE-8B14-A455A018E852}" type="presParOf" srcId="{E730FC61-383F-42E3-8F0B-F78C8C9FE2D6}" destId="{DD695849-EE39-4AF7-9CE3-4249816E0724}" srcOrd="1" destOrd="0" presId="urn:microsoft.com/office/officeart/2009/3/layout/HorizontalOrganizationChart"/>
    <dgm:cxn modelId="{0C491FAE-AC76-43D9-A391-015638550A01}" type="presParOf" srcId="{DD695849-EE39-4AF7-9CE3-4249816E0724}" destId="{5BFB7BF1-1EA8-4B8B-BD60-D43A873C0D96}" srcOrd="0" destOrd="0" presId="urn:microsoft.com/office/officeart/2009/3/layout/HorizontalOrganizationChart"/>
    <dgm:cxn modelId="{ACC446D9-BA40-47EA-B3C4-95D8569E2B7E}" type="presParOf" srcId="{5BFB7BF1-1EA8-4B8B-BD60-D43A873C0D96}" destId="{97E91950-794C-4AC5-AF92-1C7B95B19936}" srcOrd="0" destOrd="0" presId="urn:microsoft.com/office/officeart/2009/3/layout/HorizontalOrganizationChart"/>
    <dgm:cxn modelId="{E35F1E6C-B606-4942-9E77-3000B16A929D}" type="presParOf" srcId="{5BFB7BF1-1EA8-4B8B-BD60-D43A873C0D96}" destId="{3CB7ACC9-E6B7-4803-86E6-295A63B49A3C}" srcOrd="1" destOrd="0" presId="urn:microsoft.com/office/officeart/2009/3/layout/HorizontalOrganizationChart"/>
    <dgm:cxn modelId="{A2BCEDAA-94BE-4DB3-9370-FDD2062A4195}" type="presParOf" srcId="{DD695849-EE39-4AF7-9CE3-4249816E0724}" destId="{0D7504A3-508E-447C-A21E-59C3FB79B542}" srcOrd="1" destOrd="0" presId="urn:microsoft.com/office/officeart/2009/3/layout/HorizontalOrganizationChart"/>
    <dgm:cxn modelId="{CFF56AB5-211B-4AEC-9F90-5956BD1ADF84}" type="presParOf" srcId="{DD695849-EE39-4AF7-9CE3-4249816E0724}" destId="{FC36371F-6E00-4B63-B665-D37AF1007D5B}"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AC365C8-EF74-43C0-A159-87210C0A6D08}">
      <dsp:nvSpPr>
        <dsp:cNvPr id="0" name=""/>
        <dsp:cNvSpPr/>
      </dsp:nvSpPr>
      <dsp:spPr>
        <a:xfrm>
          <a:off x="152" y="121689"/>
          <a:ext cx="1836130" cy="2203356"/>
        </a:xfrm>
        <a:prstGeom prst="rect">
          <a:avLst/>
        </a:prstGeom>
        <a:solidFill>
          <a:schemeClr val="accent2">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369" tIns="0" rIns="181369" bIns="330200" numCol="1" spcCol="1270" anchor="t" anchorCtr="0">
          <a:noAutofit/>
        </a:bodyPr>
        <a:lstStyle/>
        <a:p>
          <a:pPr lvl="0" algn="l" defTabSz="844550">
            <a:lnSpc>
              <a:spcPct val="90000"/>
            </a:lnSpc>
            <a:spcBef>
              <a:spcPct val="0"/>
            </a:spcBef>
            <a:spcAft>
              <a:spcPct val="35000"/>
            </a:spcAft>
          </a:pPr>
          <a:r>
            <a:rPr lang="en-US" sz="1900" kern="1200"/>
            <a:t>Preconception Counseling</a:t>
          </a:r>
        </a:p>
      </dsp:txBody>
      <dsp:txXfrm>
        <a:off x="152" y="1003031"/>
        <a:ext cx="1836130" cy="1322013"/>
      </dsp:txXfrm>
    </dsp:sp>
    <dsp:sp modelId="{45343875-82C2-4862-8A3E-7EFE6A6E513E}">
      <dsp:nvSpPr>
        <dsp:cNvPr id="0" name=""/>
        <dsp:cNvSpPr/>
      </dsp:nvSpPr>
      <dsp:spPr>
        <a:xfrm>
          <a:off x="152" y="121689"/>
          <a:ext cx="1836130" cy="88134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81369" tIns="165100" rIns="181369" bIns="165100" numCol="1" spcCol="1270" anchor="ctr" anchorCtr="0">
          <a:noAutofit/>
        </a:bodyPr>
        <a:lstStyle/>
        <a:p>
          <a:pPr lvl="0" algn="l" defTabSz="1733550">
            <a:lnSpc>
              <a:spcPct val="90000"/>
            </a:lnSpc>
            <a:spcBef>
              <a:spcPct val="0"/>
            </a:spcBef>
            <a:spcAft>
              <a:spcPct val="35000"/>
            </a:spcAft>
          </a:pPr>
          <a:r>
            <a:rPr lang="en-US" sz="3900" kern="1200"/>
            <a:t>01</a:t>
          </a:r>
        </a:p>
      </dsp:txBody>
      <dsp:txXfrm>
        <a:off x="152" y="121689"/>
        <a:ext cx="1836130" cy="881342"/>
      </dsp:txXfrm>
    </dsp:sp>
    <dsp:sp modelId="{61CF2577-8B23-4265-86AF-445DF2BFF539}">
      <dsp:nvSpPr>
        <dsp:cNvPr id="0" name=""/>
        <dsp:cNvSpPr/>
      </dsp:nvSpPr>
      <dsp:spPr>
        <a:xfrm>
          <a:off x="1983172" y="121689"/>
          <a:ext cx="1836130" cy="2203356"/>
        </a:xfrm>
        <a:prstGeom prst="rect">
          <a:avLst/>
        </a:prstGeom>
        <a:solidFill>
          <a:schemeClr val="accent3">
            <a:hueOff val="0"/>
            <a:satOff val="0"/>
            <a:lumOff val="0"/>
            <a:alphaOff val="0"/>
          </a:schemeClr>
        </a:solidFill>
        <a:ln w="25400" cap="flat" cmpd="sng" algn="ctr">
          <a:solidFill>
            <a:schemeClr val="accent3">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369" tIns="0" rIns="181369" bIns="330200" numCol="1" spcCol="1270" anchor="t" anchorCtr="0">
          <a:noAutofit/>
        </a:bodyPr>
        <a:lstStyle/>
        <a:p>
          <a:pPr lvl="0" algn="l" defTabSz="844550">
            <a:lnSpc>
              <a:spcPct val="90000"/>
            </a:lnSpc>
            <a:spcBef>
              <a:spcPct val="0"/>
            </a:spcBef>
            <a:spcAft>
              <a:spcPct val="35000"/>
            </a:spcAft>
          </a:pPr>
          <a:r>
            <a:rPr lang="en-US" sz="1900" kern="1200" dirty="0"/>
            <a:t> Identification of Common Comorbidities</a:t>
          </a:r>
        </a:p>
      </dsp:txBody>
      <dsp:txXfrm>
        <a:off x="1983172" y="1003031"/>
        <a:ext cx="1836130" cy="1322013"/>
      </dsp:txXfrm>
    </dsp:sp>
    <dsp:sp modelId="{0F312F02-65DB-4A51-B34B-9A36396BBFA1}">
      <dsp:nvSpPr>
        <dsp:cNvPr id="0" name=""/>
        <dsp:cNvSpPr/>
      </dsp:nvSpPr>
      <dsp:spPr>
        <a:xfrm>
          <a:off x="1983172" y="121689"/>
          <a:ext cx="1836130" cy="88134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81369" tIns="165100" rIns="181369" bIns="165100" numCol="1" spcCol="1270" anchor="ctr" anchorCtr="0">
          <a:noAutofit/>
        </a:bodyPr>
        <a:lstStyle/>
        <a:p>
          <a:pPr lvl="0" algn="l" defTabSz="1733550">
            <a:lnSpc>
              <a:spcPct val="90000"/>
            </a:lnSpc>
            <a:spcBef>
              <a:spcPct val="0"/>
            </a:spcBef>
            <a:spcAft>
              <a:spcPct val="35000"/>
            </a:spcAft>
          </a:pPr>
          <a:r>
            <a:rPr lang="en-US" sz="3900" kern="1200"/>
            <a:t>02</a:t>
          </a:r>
        </a:p>
      </dsp:txBody>
      <dsp:txXfrm>
        <a:off x="1983172" y="121689"/>
        <a:ext cx="1836130" cy="881342"/>
      </dsp:txXfrm>
    </dsp:sp>
    <dsp:sp modelId="{D92CA9E9-0B66-4901-9E09-623848F2352F}">
      <dsp:nvSpPr>
        <dsp:cNvPr id="0" name=""/>
        <dsp:cNvSpPr/>
      </dsp:nvSpPr>
      <dsp:spPr>
        <a:xfrm>
          <a:off x="3966193" y="121689"/>
          <a:ext cx="1836130" cy="2203356"/>
        </a:xfrm>
        <a:prstGeom prst="rect">
          <a:avLst/>
        </a:prstGeom>
        <a:solidFill>
          <a:schemeClr val="accent4">
            <a:hueOff val="0"/>
            <a:satOff val="0"/>
            <a:lumOff val="0"/>
            <a:alphaOff val="0"/>
          </a:schemeClr>
        </a:solidFill>
        <a:ln w="25400" cap="flat" cmpd="sng" algn="ctr">
          <a:solidFill>
            <a:schemeClr val="accent4">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369" tIns="0" rIns="181369" bIns="330200" numCol="1" spcCol="1270" anchor="t" anchorCtr="0">
          <a:noAutofit/>
        </a:bodyPr>
        <a:lstStyle/>
        <a:p>
          <a:pPr lvl="0" algn="l" defTabSz="844550">
            <a:lnSpc>
              <a:spcPct val="90000"/>
            </a:lnSpc>
            <a:spcBef>
              <a:spcPct val="0"/>
            </a:spcBef>
            <a:spcAft>
              <a:spcPct val="35000"/>
            </a:spcAft>
          </a:pPr>
          <a:r>
            <a:rPr lang="en-US" sz="1900" kern="1200" dirty="0"/>
            <a:t> Ultrasound</a:t>
          </a:r>
        </a:p>
      </dsp:txBody>
      <dsp:txXfrm>
        <a:off x="3966193" y="1003031"/>
        <a:ext cx="1836130" cy="1322013"/>
      </dsp:txXfrm>
    </dsp:sp>
    <dsp:sp modelId="{99ADEC43-8D1E-41C9-BBE0-69F9665E6340}">
      <dsp:nvSpPr>
        <dsp:cNvPr id="0" name=""/>
        <dsp:cNvSpPr/>
      </dsp:nvSpPr>
      <dsp:spPr>
        <a:xfrm>
          <a:off x="3966193" y="121689"/>
          <a:ext cx="1836130" cy="88134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81369" tIns="165100" rIns="181369" bIns="165100" numCol="1" spcCol="1270" anchor="ctr" anchorCtr="0">
          <a:noAutofit/>
        </a:bodyPr>
        <a:lstStyle/>
        <a:p>
          <a:pPr lvl="0" algn="l" defTabSz="1733550">
            <a:lnSpc>
              <a:spcPct val="90000"/>
            </a:lnSpc>
            <a:spcBef>
              <a:spcPct val="0"/>
            </a:spcBef>
            <a:spcAft>
              <a:spcPct val="35000"/>
            </a:spcAft>
          </a:pPr>
          <a:r>
            <a:rPr lang="en-US" sz="3900" kern="1200"/>
            <a:t>03</a:t>
          </a:r>
        </a:p>
      </dsp:txBody>
      <dsp:txXfrm>
        <a:off x="3966193" y="121689"/>
        <a:ext cx="1836130" cy="881342"/>
      </dsp:txXfrm>
    </dsp:sp>
    <dsp:sp modelId="{EB4E86FC-1968-4243-B822-C19EE84F75DB}">
      <dsp:nvSpPr>
        <dsp:cNvPr id="0" name=""/>
        <dsp:cNvSpPr/>
      </dsp:nvSpPr>
      <dsp:spPr>
        <a:xfrm>
          <a:off x="5949214" y="121689"/>
          <a:ext cx="1836130" cy="2203356"/>
        </a:xfrm>
        <a:prstGeom prst="rect">
          <a:avLst/>
        </a:prstGeom>
        <a:solidFill>
          <a:schemeClr val="accent5">
            <a:hueOff val="0"/>
            <a:satOff val="0"/>
            <a:lumOff val="0"/>
            <a:alphaOff val="0"/>
          </a:schemeClr>
        </a:solidFill>
        <a:ln w="254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81369" tIns="0" rIns="181369" bIns="330200" numCol="1" spcCol="1270" anchor="t" anchorCtr="0">
          <a:noAutofit/>
        </a:bodyPr>
        <a:lstStyle/>
        <a:p>
          <a:pPr lvl="0" algn="l" defTabSz="844550">
            <a:lnSpc>
              <a:spcPct val="90000"/>
            </a:lnSpc>
            <a:spcBef>
              <a:spcPct val="0"/>
            </a:spcBef>
            <a:spcAft>
              <a:spcPct val="35000"/>
            </a:spcAft>
          </a:pPr>
          <a:r>
            <a:rPr lang="en-US" sz="1900" kern="1200"/>
            <a:t>Genetic Screening</a:t>
          </a:r>
        </a:p>
      </dsp:txBody>
      <dsp:txXfrm>
        <a:off x="5949214" y="1003031"/>
        <a:ext cx="1836130" cy="1322013"/>
      </dsp:txXfrm>
    </dsp:sp>
    <dsp:sp modelId="{D4C5AF09-A44A-4DDC-9EBC-0579C3797130}">
      <dsp:nvSpPr>
        <dsp:cNvPr id="0" name=""/>
        <dsp:cNvSpPr/>
      </dsp:nvSpPr>
      <dsp:spPr>
        <a:xfrm>
          <a:off x="5949214" y="121689"/>
          <a:ext cx="1836130" cy="881342"/>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a:schemeClr val="lt1"/>
        </a:fontRef>
      </dsp:style>
      <dsp:txBody>
        <a:bodyPr spcFirstLastPara="0" vert="horz" wrap="square" lIns="181369" tIns="165100" rIns="181369" bIns="165100" numCol="1" spcCol="1270" anchor="ctr" anchorCtr="0">
          <a:noAutofit/>
        </a:bodyPr>
        <a:lstStyle/>
        <a:p>
          <a:pPr lvl="0" algn="l" defTabSz="1733550">
            <a:lnSpc>
              <a:spcPct val="90000"/>
            </a:lnSpc>
            <a:spcBef>
              <a:spcPct val="0"/>
            </a:spcBef>
            <a:spcAft>
              <a:spcPct val="35000"/>
            </a:spcAft>
          </a:pPr>
          <a:r>
            <a:rPr lang="en-US" sz="3900" kern="1200"/>
            <a:t>04</a:t>
          </a:r>
        </a:p>
      </dsp:txBody>
      <dsp:txXfrm>
        <a:off x="5949214" y="121689"/>
        <a:ext cx="1836130" cy="88134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BB83FA-D336-4080-AEED-A1DE732CA320}">
      <dsp:nvSpPr>
        <dsp:cNvPr id="0" name=""/>
        <dsp:cNvSpPr/>
      </dsp:nvSpPr>
      <dsp:spPr>
        <a:xfrm>
          <a:off x="0" y="133711"/>
          <a:ext cx="4541588" cy="1953461"/>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b="0" i="0" kern="1200"/>
            <a:t>Chronic Hypertension Defined as hypertension diagnosed before pregnancy or before 20 weeks of gestation. May progress to hypertensive disorders such as preeclampsia.</a:t>
          </a:r>
          <a:endParaRPr lang="en-US" sz="1900" kern="1200"/>
        </a:p>
      </dsp:txBody>
      <dsp:txXfrm>
        <a:off x="95360" y="229071"/>
        <a:ext cx="4350868" cy="1762741"/>
      </dsp:txXfrm>
    </dsp:sp>
    <dsp:sp modelId="{1B9D1849-F0A0-4C0F-A350-E67D21F8926B}">
      <dsp:nvSpPr>
        <dsp:cNvPr id="0" name=""/>
        <dsp:cNvSpPr/>
      </dsp:nvSpPr>
      <dsp:spPr>
        <a:xfrm>
          <a:off x="0" y="2141893"/>
          <a:ext cx="4541588" cy="1953461"/>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l" defTabSz="844550">
            <a:lnSpc>
              <a:spcPct val="90000"/>
            </a:lnSpc>
            <a:spcBef>
              <a:spcPct val="0"/>
            </a:spcBef>
            <a:spcAft>
              <a:spcPct val="35000"/>
            </a:spcAft>
          </a:pPr>
          <a:r>
            <a:rPr lang="en-US" sz="1900" b="0" i="0" kern="1200"/>
            <a:t>2.Diabetes Can be pre-existing or undiagnosed. Early screening is recommended using fasting blood glucose, 2-hour glucose tolerance test (75g load), or HbA1c levels (though less sensitive). </a:t>
          </a:r>
          <a:r>
            <a:rPr lang="en-US" sz="1900" kern="1200"/>
            <a:t/>
          </a:r>
          <a:br>
            <a:rPr lang="en-US" sz="1900" kern="1200"/>
          </a:br>
          <a:endParaRPr lang="en-US" sz="1900" kern="1200"/>
        </a:p>
      </dsp:txBody>
      <dsp:txXfrm>
        <a:off x="95360" y="2237253"/>
        <a:ext cx="4350868" cy="176274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66183DF-CC0C-477D-8EDF-955E3F221902}">
      <dsp:nvSpPr>
        <dsp:cNvPr id="0" name=""/>
        <dsp:cNvSpPr/>
      </dsp:nvSpPr>
      <dsp:spPr>
        <a:xfrm>
          <a:off x="0" y="55692"/>
          <a:ext cx="4541588" cy="99918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b="0" i="0" kern="1200"/>
            <a:t>3. Obstructive Sleep Apnea (OSA) Associated with increased risk of preeclampsia and gestational diabetes. Symptoms such as excessive daytime sleepiness or loud snoring should prompt referral to a sleep specialist. </a:t>
          </a:r>
          <a:endParaRPr lang="en-US" sz="1400" kern="1200"/>
        </a:p>
      </dsp:txBody>
      <dsp:txXfrm>
        <a:off x="48776" y="104468"/>
        <a:ext cx="4444036" cy="901628"/>
      </dsp:txXfrm>
    </dsp:sp>
    <dsp:sp modelId="{84DCBBD9-7B42-4C34-AE55-9A2D636C34DE}">
      <dsp:nvSpPr>
        <dsp:cNvPr id="0" name=""/>
        <dsp:cNvSpPr/>
      </dsp:nvSpPr>
      <dsp:spPr>
        <a:xfrm>
          <a:off x="0" y="1095192"/>
          <a:ext cx="4541588" cy="999180"/>
        </a:xfrm>
        <a:prstGeom prst="roundRect">
          <a:avLst/>
        </a:prstGeom>
        <a:solidFill>
          <a:schemeClr val="accent2">
            <a:hueOff val="1560506"/>
            <a:satOff val="-1946"/>
            <a:lumOff val="458"/>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b="0" i="0" kern="1200"/>
            <a:t>4. Dyslipidemia Obesity increases the risk of high cholesterol and triglyceride levels, contributing to cardiovascular disease.</a:t>
          </a:r>
          <a:endParaRPr lang="en-US" sz="1400" kern="1200"/>
        </a:p>
      </dsp:txBody>
      <dsp:txXfrm>
        <a:off x="48776" y="1143968"/>
        <a:ext cx="4444036" cy="901628"/>
      </dsp:txXfrm>
    </dsp:sp>
    <dsp:sp modelId="{B1CE2C1F-AED9-4C42-9F8C-2A6913AE35E2}">
      <dsp:nvSpPr>
        <dsp:cNvPr id="0" name=""/>
        <dsp:cNvSpPr/>
      </dsp:nvSpPr>
      <dsp:spPr>
        <a:xfrm>
          <a:off x="0" y="2134692"/>
          <a:ext cx="4541588" cy="999180"/>
        </a:xfrm>
        <a:prstGeom prst="roundRect">
          <a:avLst/>
        </a:prstGeom>
        <a:solidFill>
          <a:schemeClr val="accent2">
            <a:hueOff val="3121013"/>
            <a:satOff val="-3893"/>
            <a:lumOff val="91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b="0" i="0" kern="1200"/>
            <a:t>5. Neuromuscular Disorders Includes chronic headaches and idiopathic intracranial hypertension (pseudotumor cerebri), which may impact pregnancy. </a:t>
          </a:r>
          <a:endParaRPr lang="en-US" sz="1400" kern="1200"/>
        </a:p>
      </dsp:txBody>
      <dsp:txXfrm>
        <a:off x="48776" y="2183468"/>
        <a:ext cx="4444036" cy="901628"/>
      </dsp:txXfrm>
    </dsp:sp>
    <dsp:sp modelId="{691BEB4F-04C7-4517-A3D6-F417B2E78EB8}">
      <dsp:nvSpPr>
        <dsp:cNvPr id="0" name=""/>
        <dsp:cNvSpPr/>
      </dsp:nvSpPr>
      <dsp:spPr>
        <a:xfrm>
          <a:off x="0" y="3174192"/>
          <a:ext cx="4541588" cy="99918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en-US" sz="1400" b="0" i="0" kern="1200"/>
            <a:t>6. Osteoarthritis Obesity can exacerbate joint pain and mobility issues during pregnancy. </a:t>
          </a:r>
          <a:r>
            <a:rPr lang="en-US" sz="1400" kern="1200"/>
            <a:t/>
          </a:r>
          <a:br>
            <a:rPr lang="en-US" sz="1400" kern="1200"/>
          </a:br>
          <a:endParaRPr lang="en-US" sz="1400" kern="1200"/>
        </a:p>
      </dsp:txBody>
      <dsp:txXfrm>
        <a:off x="48776" y="3222968"/>
        <a:ext cx="4444036" cy="901628"/>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05D437-A6F5-43B9-9536-E43F4DC5EDB3}">
      <dsp:nvSpPr>
        <dsp:cNvPr id="0" name=""/>
        <dsp:cNvSpPr/>
      </dsp:nvSpPr>
      <dsp:spPr>
        <a:xfrm>
          <a:off x="2280" y="620345"/>
          <a:ext cx="1628567" cy="10341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C357F679-2EA5-48A0-A09C-B2DEFF8A597E}">
      <dsp:nvSpPr>
        <dsp:cNvPr id="0" name=""/>
        <dsp:cNvSpPr/>
      </dsp:nvSpPr>
      <dsp:spPr>
        <a:xfrm>
          <a:off x="183232" y="792249"/>
          <a:ext cx="1628567" cy="10341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i="0" kern="1200"/>
            <a:t>Body Mass Index (BMI) measurement and documentation. </a:t>
          </a:r>
          <a:endParaRPr lang="en-US" sz="900" kern="1200"/>
        </a:p>
      </dsp:txBody>
      <dsp:txXfrm>
        <a:off x="213521" y="822538"/>
        <a:ext cx="1567989" cy="973562"/>
      </dsp:txXfrm>
    </dsp:sp>
    <dsp:sp modelId="{65B9C9C2-5A56-440A-A1C9-C795D3BE0469}">
      <dsp:nvSpPr>
        <dsp:cNvPr id="0" name=""/>
        <dsp:cNvSpPr/>
      </dsp:nvSpPr>
      <dsp:spPr>
        <a:xfrm>
          <a:off x="1992752" y="620345"/>
          <a:ext cx="1628567" cy="10341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F01F26-F2FA-40B9-B43C-87CD74CEEBD7}">
      <dsp:nvSpPr>
        <dsp:cNvPr id="0" name=""/>
        <dsp:cNvSpPr/>
      </dsp:nvSpPr>
      <dsp:spPr>
        <a:xfrm>
          <a:off x="2173704" y="792249"/>
          <a:ext cx="1628567" cy="10341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i="0" kern="1200"/>
            <a:t>Comprehensive blood tests, including kidney and liver function and lipid profile. Cardiac evaluation: Electrocardiogram (ECG) for women with class III obesity or additional risk factors</a:t>
          </a:r>
          <a:endParaRPr lang="en-US" sz="900" kern="1200"/>
        </a:p>
      </dsp:txBody>
      <dsp:txXfrm>
        <a:off x="2203993" y="822538"/>
        <a:ext cx="1567989" cy="973562"/>
      </dsp:txXfrm>
    </dsp:sp>
    <dsp:sp modelId="{D1036F7B-2FD3-4D38-BA7D-2A6DBCEAC344}">
      <dsp:nvSpPr>
        <dsp:cNvPr id="0" name=""/>
        <dsp:cNvSpPr/>
      </dsp:nvSpPr>
      <dsp:spPr>
        <a:xfrm>
          <a:off x="3983224" y="620345"/>
          <a:ext cx="1628567" cy="10341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A6186B-08FA-493D-952A-189CF45ECAE2}">
      <dsp:nvSpPr>
        <dsp:cNvPr id="0" name=""/>
        <dsp:cNvSpPr/>
      </dsp:nvSpPr>
      <dsp:spPr>
        <a:xfrm>
          <a:off x="4164176" y="792249"/>
          <a:ext cx="1628567" cy="10341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i="0" kern="1200"/>
            <a:t>. Echocardiography if ECG abnormalities are detected. </a:t>
          </a:r>
          <a:endParaRPr lang="en-US" sz="900" kern="1200"/>
        </a:p>
      </dsp:txBody>
      <dsp:txXfrm>
        <a:off x="4194465" y="822538"/>
        <a:ext cx="1567989" cy="973562"/>
      </dsp:txXfrm>
    </dsp:sp>
    <dsp:sp modelId="{9D06E062-1BA9-491F-A01C-44FB01AC8957}">
      <dsp:nvSpPr>
        <dsp:cNvPr id="0" name=""/>
        <dsp:cNvSpPr/>
      </dsp:nvSpPr>
      <dsp:spPr>
        <a:xfrm>
          <a:off x="5973696" y="620345"/>
          <a:ext cx="1628567" cy="1034140"/>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D92495D-01D0-47F3-AE87-38D6ECAC5C74}">
      <dsp:nvSpPr>
        <dsp:cNvPr id="0" name=""/>
        <dsp:cNvSpPr/>
      </dsp:nvSpPr>
      <dsp:spPr>
        <a:xfrm>
          <a:off x="6154648" y="792249"/>
          <a:ext cx="1628567" cy="1034140"/>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lvl="0" algn="ctr" defTabSz="400050">
            <a:lnSpc>
              <a:spcPct val="90000"/>
            </a:lnSpc>
            <a:spcBef>
              <a:spcPct val="0"/>
            </a:spcBef>
            <a:spcAft>
              <a:spcPct val="35000"/>
            </a:spcAft>
          </a:pPr>
          <a:r>
            <a:rPr lang="en-US" sz="900" b="0" i="0" kern="1200"/>
            <a:t>OSA screening for women with excessive daytime sleepiness or loud snoring.</a:t>
          </a:r>
          <a:endParaRPr lang="en-US" sz="900" kern="1200"/>
        </a:p>
      </dsp:txBody>
      <dsp:txXfrm>
        <a:off x="6184937" y="822538"/>
        <a:ext cx="1567989" cy="9735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17C7185-AACD-48D8-8AA4-1818211A944E}">
      <dsp:nvSpPr>
        <dsp:cNvPr id="0" name=""/>
        <dsp:cNvSpPr/>
      </dsp:nvSpPr>
      <dsp:spPr>
        <a:xfrm>
          <a:off x="0" y="412580"/>
          <a:ext cx="2189671" cy="13904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286EDA9-AFFD-4158-A441-8A972B5D8C4C}">
      <dsp:nvSpPr>
        <dsp:cNvPr id="0" name=""/>
        <dsp:cNvSpPr/>
      </dsp:nvSpPr>
      <dsp:spPr>
        <a:xfrm>
          <a:off x="243296" y="643712"/>
          <a:ext cx="2189671" cy="13904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a:t>Cardiologist: For women with hypertension or suspected heart disease.</a:t>
          </a:r>
          <a:endParaRPr lang="en-US" sz="1200" kern="1200"/>
        </a:p>
      </dsp:txBody>
      <dsp:txXfrm>
        <a:off x="284021" y="684437"/>
        <a:ext cx="2108221" cy="1308991"/>
      </dsp:txXfrm>
    </dsp:sp>
    <dsp:sp modelId="{4008E8A4-5D6D-4239-B8CC-310E321F3686}">
      <dsp:nvSpPr>
        <dsp:cNvPr id="0" name=""/>
        <dsp:cNvSpPr/>
      </dsp:nvSpPr>
      <dsp:spPr>
        <a:xfrm>
          <a:off x="2676264" y="412580"/>
          <a:ext cx="2189671" cy="13904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36FCB66-B938-4268-B26B-39023A93BE48}">
      <dsp:nvSpPr>
        <dsp:cNvPr id="0" name=""/>
        <dsp:cNvSpPr/>
      </dsp:nvSpPr>
      <dsp:spPr>
        <a:xfrm>
          <a:off x="2919561" y="643712"/>
          <a:ext cx="2189671" cy="13904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a:t>Endocrinologist: For advanced management of diabetes or metabolic disorders. Anesthesiologist: For early assessment of potential complications before labor or cesarean delivery.</a:t>
          </a:r>
          <a:endParaRPr lang="en-US" sz="1200" kern="1200"/>
        </a:p>
      </dsp:txBody>
      <dsp:txXfrm>
        <a:off x="2960286" y="684437"/>
        <a:ext cx="2108221" cy="1308991"/>
      </dsp:txXfrm>
    </dsp:sp>
    <dsp:sp modelId="{DDF7E1C0-9D0B-42C9-A2B2-02181707FDE2}">
      <dsp:nvSpPr>
        <dsp:cNvPr id="0" name=""/>
        <dsp:cNvSpPr/>
      </dsp:nvSpPr>
      <dsp:spPr>
        <a:xfrm>
          <a:off x="5352529" y="412580"/>
          <a:ext cx="2189671" cy="1390441"/>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8F1A1BC-08A3-426A-BE28-13A0B5B006AA}">
      <dsp:nvSpPr>
        <dsp:cNvPr id="0" name=""/>
        <dsp:cNvSpPr/>
      </dsp:nvSpPr>
      <dsp:spPr>
        <a:xfrm>
          <a:off x="5595825" y="643712"/>
          <a:ext cx="2189671" cy="139044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n-US" sz="1200" b="0" i="0" kern="1200"/>
            <a:t>Nutritionist: To assist with weight management and dietary optimization. </a:t>
          </a:r>
          <a:endParaRPr lang="en-US" sz="1200" kern="1200"/>
        </a:p>
      </dsp:txBody>
      <dsp:txXfrm>
        <a:off x="5636550" y="684437"/>
        <a:ext cx="2108221" cy="130899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0F2CE47-1D73-412F-BCE6-C7379D245A6A}">
      <dsp:nvSpPr>
        <dsp:cNvPr id="0" name=""/>
        <dsp:cNvSpPr/>
      </dsp:nvSpPr>
      <dsp:spPr>
        <a:xfrm>
          <a:off x="0" y="7616"/>
          <a:ext cx="4541588" cy="1373890"/>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0" i="0" kern="1200"/>
            <a:t>Reduced Image Quality – Increased maternal body fat limits the penetration of ultrasound waves, making it harder to visualize fetal structures.</a:t>
          </a:r>
          <a:endParaRPr lang="en-US" sz="1600" kern="1200"/>
        </a:p>
      </dsp:txBody>
      <dsp:txXfrm>
        <a:off x="67068" y="74684"/>
        <a:ext cx="4407452" cy="1239754"/>
      </dsp:txXfrm>
    </dsp:sp>
    <dsp:sp modelId="{43E7F05D-2555-4FA6-8FED-31B2461117FF}">
      <dsp:nvSpPr>
        <dsp:cNvPr id="0" name=""/>
        <dsp:cNvSpPr/>
      </dsp:nvSpPr>
      <dsp:spPr>
        <a:xfrm>
          <a:off x="0" y="1427587"/>
          <a:ext cx="4541588" cy="1373890"/>
        </a:xfrm>
        <a:prstGeom prst="roundRect">
          <a:avLst/>
        </a:prstGeom>
        <a:solidFill>
          <a:schemeClr val="accent2">
            <a:hueOff val="2340759"/>
            <a:satOff val="-2919"/>
            <a:lumOff val="686"/>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0" i="0" kern="1200"/>
            <a:t>Lower Detection Rate of Congenital Anomalies – Studies show that fetal structural abnormalities are detected 20% less frequently in obese women compared to those with normal weight.</a:t>
          </a:r>
          <a:endParaRPr lang="en-US" sz="1600" kern="1200"/>
        </a:p>
      </dsp:txBody>
      <dsp:txXfrm>
        <a:off x="67068" y="1494655"/>
        <a:ext cx="4407452" cy="1239754"/>
      </dsp:txXfrm>
    </dsp:sp>
    <dsp:sp modelId="{9AE3E1A9-6A66-4BEF-A8C6-215E7641DAA8}">
      <dsp:nvSpPr>
        <dsp:cNvPr id="0" name=""/>
        <dsp:cNvSpPr/>
      </dsp:nvSpPr>
      <dsp:spPr>
        <a:xfrm>
          <a:off x="0" y="2847558"/>
          <a:ext cx="4541588" cy="1373890"/>
        </a:xfrm>
        <a:prstGeom prst="roundRect">
          <a:avLst/>
        </a:prstGeom>
        <a:solidFill>
          <a:schemeClr val="accent2">
            <a:hueOff val="4681519"/>
            <a:satOff val="-5839"/>
            <a:lumOff val="1373"/>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en-US" sz="1600" b="0" i="0" kern="1200"/>
            <a:t>Difficulty in Fetal Growth Assessment – Fundal height measurements are less reliable in obese women, requiring third-trimester ultrasounds for proper fetal growth monitoring. </a:t>
          </a:r>
          <a:r>
            <a:rPr lang="en-US" sz="1600" kern="1200"/>
            <a:t/>
          </a:r>
          <a:br>
            <a:rPr lang="en-US" sz="1600" kern="1200"/>
          </a:br>
          <a:endParaRPr lang="en-US" sz="1600" kern="1200"/>
        </a:p>
      </dsp:txBody>
      <dsp:txXfrm>
        <a:off x="67068" y="2914626"/>
        <a:ext cx="4407452" cy="123975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225FB0C-D8D6-4DD6-A3D3-FC54EEFEDA6D}">
      <dsp:nvSpPr>
        <dsp:cNvPr id="0" name=""/>
        <dsp:cNvSpPr/>
      </dsp:nvSpPr>
      <dsp:spPr>
        <a:xfrm>
          <a:off x="156261" y="0"/>
          <a:ext cx="4229066" cy="4229066"/>
        </a:xfrm>
        <a:prstGeom prst="diamond">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8419ACB-3EBC-4475-9C90-FC03602CE37D}">
      <dsp:nvSpPr>
        <dsp:cNvPr id="0" name=""/>
        <dsp:cNvSpPr/>
      </dsp:nvSpPr>
      <dsp:spPr>
        <a:xfrm>
          <a:off x="558022" y="401761"/>
          <a:ext cx="1649335" cy="1649335"/>
        </a:xfrm>
        <a:prstGeom prst="round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0" i="0" kern="1200"/>
            <a:t>Early first-trimester ultrasound (12–16 weeks) using transvaginal approach for better visualization.</a:t>
          </a:r>
          <a:endParaRPr lang="en-US" sz="1300" kern="1200"/>
        </a:p>
      </dsp:txBody>
      <dsp:txXfrm>
        <a:off x="638536" y="482275"/>
        <a:ext cx="1488307" cy="1488307"/>
      </dsp:txXfrm>
    </dsp:sp>
    <dsp:sp modelId="{AC34D534-0305-491B-AEEB-D8E2BEA12C2A}">
      <dsp:nvSpPr>
        <dsp:cNvPr id="0" name=""/>
        <dsp:cNvSpPr/>
      </dsp:nvSpPr>
      <dsp:spPr>
        <a:xfrm>
          <a:off x="2334229" y="401761"/>
          <a:ext cx="1649335" cy="1649335"/>
        </a:xfrm>
        <a:prstGeom prst="round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0" i="0" kern="1200"/>
            <a:t>Delayed second-trimester anatomy scan (20–22 weeks) to improve structural assessment.</a:t>
          </a:r>
          <a:endParaRPr lang="en-US" sz="1300" kern="1200"/>
        </a:p>
      </dsp:txBody>
      <dsp:txXfrm>
        <a:off x="2414743" y="482275"/>
        <a:ext cx="1488307" cy="1488307"/>
      </dsp:txXfrm>
    </dsp:sp>
    <dsp:sp modelId="{8DAB2819-416A-4DC2-B94B-82A029634609}">
      <dsp:nvSpPr>
        <dsp:cNvPr id="0" name=""/>
        <dsp:cNvSpPr/>
      </dsp:nvSpPr>
      <dsp:spPr>
        <a:xfrm>
          <a:off x="558022" y="2177968"/>
          <a:ext cx="1649335" cy="1649335"/>
        </a:xfrm>
        <a:prstGeom prst="roundRect">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0" i="0" kern="1200"/>
            <a:t>Lowering the transducer frequency to enhance image penetration. </a:t>
          </a:r>
          <a:endParaRPr lang="en-US" sz="1300" kern="1200"/>
        </a:p>
      </dsp:txBody>
      <dsp:txXfrm>
        <a:off x="638536" y="2258482"/>
        <a:ext cx="1488307" cy="1488307"/>
      </dsp:txXfrm>
    </dsp:sp>
    <dsp:sp modelId="{4691CE35-7130-4537-BFA5-64747323C4E3}">
      <dsp:nvSpPr>
        <dsp:cNvPr id="0" name=""/>
        <dsp:cNvSpPr/>
      </dsp:nvSpPr>
      <dsp:spPr>
        <a:xfrm>
          <a:off x="2334229" y="2177968"/>
          <a:ext cx="1649335" cy="1649335"/>
        </a:xfrm>
        <a:prstGeom prst="roundRect">
          <a:avLst/>
        </a:prstGeom>
        <a:solidFill>
          <a:schemeClr val="accent5">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b="0" i="0" kern="1200"/>
            <a:t>Follow-up ultrasounds every 2–4 weeks when the initial scan is inconclusive</a:t>
          </a:r>
          <a:endParaRPr lang="en-US" sz="1300" kern="1200"/>
        </a:p>
      </dsp:txBody>
      <dsp:txXfrm>
        <a:off x="2414743" y="2258482"/>
        <a:ext cx="1488307" cy="1488307"/>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31A87FC-FB88-4C2A-99C6-FCD6D02FB64A}">
      <dsp:nvSpPr>
        <dsp:cNvPr id="0" name=""/>
        <dsp:cNvSpPr/>
      </dsp:nvSpPr>
      <dsp:spPr>
        <a:xfrm>
          <a:off x="554" y="445906"/>
          <a:ext cx="4540479" cy="13848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a:t>Stillbirth Risk: The risk increases in late pregnancy. Weekly fetal surveillance is recommended from 37 weeks for BMI 30 or higher and from 34 weeks for BMI 40 or higher.</a:t>
          </a:r>
        </a:p>
      </dsp:txBody>
      <dsp:txXfrm>
        <a:off x="554" y="445906"/>
        <a:ext cx="4540479" cy="1384846"/>
      </dsp:txXfrm>
    </dsp:sp>
    <dsp:sp modelId="{97E91950-794C-4AC5-AF92-1C7B95B19936}">
      <dsp:nvSpPr>
        <dsp:cNvPr id="0" name=""/>
        <dsp:cNvSpPr/>
      </dsp:nvSpPr>
      <dsp:spPr>
        <a:xfrm>
          <a:off x="554" y="2398312"/>
          <a:ext cx="4540479" cy="1384846"/>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065" tIns="12065" rIns="12065" bIns="12065" numCol="1" spcCol="1270" anchor="ctr" anchorCtr="0">
          <a:noAutofit/>
        </a:bodyPr>
        <a:lstStyle/>
        <a:p>
          <a:pPr lvl="0" algn="ctr" defTabSz="844550">
            <a:lnSpc>
              <a:spcPct val="90000"/>
            </a:lnSpc>
            <a:spcBef>
              <a:spcPct val="0"/>
            </a:spcBef>
            <a:spcAft>
              <a:spcPct val="35000"/>
            </a:spcAft>
          </a:pPr>
          <a:r>
            <a:rPr lang="en-US" sz="1900" kern="1200"/>
            <a:t>2. Surveillance Methods: Non-stress tests (NST) are commonly used. External fetal monitoring may be challenging, and internal monitoring may be required.</a:t>
          </a:r>
        </a:p>
      </dsp:txBody>
      <dsp:txXfrm>
        <a:off x="554" y="2398312"/>
        <a:ext cx="4540479" cy="1384846"/>
      </dsp:txXfrm>
    </dsp:sp>
  </dsp:spTree>
</dsp:drawing>
</file>

<file path=ppt/diagrams/layout1.xml><?xml version="1.0" encoding="utf-8"?>
<dgm:layoutDef xmlns:dgm="http://schemas.openxmlformats.org/drawingml/2006/diagram" xmlns:a="http://schemas.openxmlformats.org/drawingml/2006/main" uniqueId="urn:microsoft.com/office/officeart/2016/7/layout/LinearBlockProcessNumbered">
  <dgm:title val="Linear Block Process Numbered"/>
  <dgm:desc val="Used to show a progression; a timeline; sequential steps in a task, process, or workflow; or to emphasize movement or direction. Automatic numbers have been introduced to show the steps of the process. Level 1 text and Level 2 text both appears in a rectangle."/>
  <dgm:catLst>
    <dgm:cat type="process" pri="5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101" type="sibTrans" cxnId="4">
          <dgm:prSet phldrT="1"/>
          <dgm:t>
            <a:bodyPr/>
            <a:lstStyle/>
            <a:p>
              <a:r>
                <a:t>01</a:t>
              </a:r>
            </a:p>
          </dgm:t>
        </dgm:pt>
        <dgm:pt modelId="201" type="sibTrans" cxnId="5">
          <dgm:prSet phldrT="2"/>
          <dgm:t>
            <a:bodyPr/>
            <a:lstStyle/>
            <a:p>
              <a:r>
                <a:t>02</a:t>
              </a:r>
            </a:p>
          </dgm:t>
        </dgm:pt>
        <dgm:pt modelId="301" type="sibTrans" cxnId="6">
          <dgm:prSet phldrT="3"/>
          <dgm:t>
            <a:bodyPr/>
            <a:lstStyle/>
            <a:p>
              <a:r>
                <a:t>03</a:t>
              </a:r>
            </a:p>
          </dgm:t>
        </dgm:pt>
      </dgm:ptLst>
      <dgm:cxnLst>
        <dgm:cxn modelId="4" srcId="0" destId="1" srcOrd="0" destOrd="0" sibTransId="101"/>
        <dgm:cxn modelId="5" srcId="0" destId="2" srcOrd="1" destOrd="0" sibTransId="201"/>
        <dgm:cxn modelId="6" srcId="0" destId="3" srcOrd="2" destOrd="0" sibTransId="301"/>
        <dgm:cxn modelId="13" srcId="1" destId="11" srcOrd="0" destOrd="0"/>
        <dgm:cxn modelId="23" srcId="2" destId="21" srcOrd="0" destOrd="0"/>
        <dgm:cxn modelId="33" srcId="3" destId="31"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animLvl val="lvl"/>
      <dgm:resizeHandles val="exact"/>
    </dgm:varLst>
    <dgm:alg type="lin">
      <dgm:param type="linDir" val="fromL"/>
      <dgm:param type="nodeVertAlign" val="t"/>
    </dgm:alg>
    <dgm:shape xmlns:r="http://schemas.openxmlformats.org/officeDocument/2006/relationships" r:blip="">
      <dgm:adjLst/>
    </dgm:shape>
    <dgm:presOf/>
    <dgm:constrLst>
      <dgm:constr type="h" for="ch" forName="compositeNode" refType="h"/>
      <dgm:constr type="w" for="ch" forName="compositeNode" refType="w"/>
      <dgm:constr type="w" for="des" forName="simulatedConn" refType="w" refFor="ch" refForName="compositeNode" fact="0.15"/>
      <dgm:constr type="h" for="des" forName="simulatedConn" refType="w" refFor="des" refForName="simulatedConn"/>
      <dgm:constr type="h" for="des" forName="vSp1" refType="w" refFor="ch" refForName="compositeNode" fact="0.8"/>
      <dgm:constr type="h" for="des" forName="vSp2" refType="w" refFor="ch" refForName="compositeNode" fact="0.07"/>
      <dgm:constr type="w" for="ch" forName="vProcSp" refType="w" refFor="des" refForName="simulatedConn" op="equ"/>
      <dgm:constr type="h" for="ch" forName="vProcSp" refType="h" refFor="ch" refForName="compositeNode" op="equ"/>
      <dgm:constr type="w" for="ch" forName="sibTrans" refType="w" refFor="ch" refForName="compositeNode" fact="0.08"/>
      <dgm:constr type="primFontSz" for="des" forName="sibTransNodeRect" op="equ"/>
      <dgm:constr type="primFontSz" for="des" forName="nodeRect" op="equ"/>
    </dgm:constrLst>
    <dgm:ruleLst/>
    <dgm:forEach name="Name4" axis="ch" ptType="node">
      <dgm:layoutNode name="compositeNode">
        <dgm:varLst>
          <dgm:bulletEnabled val="1"/>
        </dgm:varLst>
        <dgm:alg type="composite"/>
        <dgm:constrLst>
          <dgm:constr type="h" refType="w" op="lte" fact="1.2"/>
          <dgm:constr type="w" for="ch" forName="bgRect" refType="w"/>
          <dgm:constr type="h" for="ch" forName="bgRect" refType="h"/>
          <dgm:constr type="t" for="ch" forName="bgRect"/>
          <dgm:constr type="l" for="ch" forName="bgRect"/>
          <dgm:constr type="w" for="ch" forName="sibTransNodeRect" refType="w" refFor="ch" refForName="bgRect"/>
          <dgm:constr type="h" for="ch" forName="sibTransNodeRect" refType="h" refFor="ch" refForName="bgRect" fact="0.4"/>
          <dgm:constr type="t" for="ch" forName="sibTransNodeRect"/>
          <dgm:constr type="l" for="ch" forName="sibTransNodeRect"/>
          <dgm:constr type="r" for="ch" forName="nodeRect" refType="r" refFor="ch" refForName="bgRect"/>
          <dgm:constr type="h" for="ch" forName="nodeRect" refType="h" refFor="ch" refForName="bgRect" fact="0.6"/>
          <dgm:constr type="t" for="ch" forName="nodeRect" refType="b" refFor="ch" refForName="sibTransNodeRect"/>
          <dgm:constr type="l" for="ch" forName="nodeRect" refType="l" refFor="ch" refForName="bgRect"/>
        </dgm:constrLst>
        <dgm:ruleLst>
          <dgm:rule type="w" for="ch" forName="nodeRect" val="NaN" fact="NaN" max="30"/>
        </dgm:ruleLst>
        <dgm:layoutNode name="bgRect" styleLbl="alignNode1">
          <dgm:alg type="sp"/>
          <dgm:shape xmlns:r="http://schemas.openxmlformats.org/officeDocument/2006/relationships" type="rect" r:blip="">
            <dgm:adjLst>
              <dgm:adj idx="1" val="0.05"/>
            </dgm:adjLst>
          </dgm:shape>
          <dgm:presOf axis="self"/>
          <dgm:constrLst/>
          <dgm:ruleLst/>
        </dgm:layoutNode>
        <dgm:forEach name="Name19" axis="followSib" ptType="sibTrans" hideLastTrans="0" cnt="1">
          <dgm:layoutNode name="sibTransNodeRect" styleLbl="alignNode1">
            <dgm:varLst>
              <dgm:chMax val="0"/>
              <dgm:bulletEnabled val="1"/>
            </dgm:varLst>
            <dgm:presOf axis="self"/>
            <dgm:alg type="tx">
              <dgm:param type="parTxLTRAlign" val="l"/>
              <dgm:param type="parTxRTLAlign" val="l"/>
            </dgm:alg>
            <dgm:shape xmlns:r="http://schemas.openxmlformats.org/officeDocument/2006/relationships" type="rect" r:blip="" hideGeom="1">
              <dgm:adjLst/>
            </dgm:shape>
            <dgm:constrLst>
              <dgm:constr type="primFontSz" val="66"/>
              <dgm:constr type="tMarg" val="13"/>
              <dgm:constr type="lMarg" refType="w" fact="0.28"/>
              <dgm:constr type="rMarg" refType="w" fact="0.28"/>
              <dgm:constr type="bMarg" val="13"/>
            </dgm:constrLst>
            <dgm:ruleLst>
              <dgm:rule type="primFontSz" val="14" fact="NaN" max="NaN"/>
              <dgm:rule type="tMarg" val="13" fact="NaN" max="NaN"/>
            </dgm:ruleLst>
          </dgm:layoutNode>
        </dgm:forEach>
        <dgm:layoutNode name="nodeRect" styleLbl="alignNode1" moveWith="bgRect">
          <dgm:varLst>
            <dgm:bulletEnabled val="1"/>
          </dgm:varLst>
          <dgm:alg type="tx">
            <dgm:param type="parTxLTRAlign" val="l"/>
            <dgm:param type="parTxRTLAlign" val="r"/>
            <dgm:param type="txAnchorVert" val="t"/>
            <dgm:param type="stBulletLvl" val="2"/>
          </dgm:alg>
          <dgm:shape xmlns:r="http://schemas.openxmlformats.org/officeDocument/2006/relationships" type="rect" r:blip="" hideGeom="1">
            <dgm:adjLst/>
          </dgm:shape>
          <dgm:presOf axis="desOrSelf" ptType="node"/>
          <dgm:constrLst>
            <dgm:constr type="primFontSz" val="26"/>
            <dgm:constr type="tMarg"/>
            <dgm:constr type="lMarg" refType="w" fact="0.28"/>
            <dgm:constr type="rMarg" refType="w" fact="0.28"/>
            <dgm:constr type="bMarg" val="26"/>
          </dgm:constrLst>
          <dgm:ruleLst>
            <dgm:rule type="primFontSz" val="11" fact="NaN" max="NaN"/>
          </dgm:ruleLst>
        </dgm:layoutNode>
      </dgm:layoutNode>
      <dgm:forEach name="Name14" axis="followSib" ptType="sibTrans" cnt="1">
        <dgm:layoutNode name="sibTrans">
          <dgm:alg type="sp"/>
          <dgm:shape xmlns:r="http://schemas.openxmlformats.org/officeDocument/2006/relationships" r:blip="">
            <dgm:adjLst/>
          </dgm:shape>
          <dgm:presOf/>
          <dgm:constrLst/>
          <dgm:ruleLst/>
        </dgm:layoutNode>
      </dgm:forEach>
    </dgm:forEach>
  </dgm:layoutNode>
  <dgm:extLst>
    <a:ext uri="{4F341089-5ED1-44EC-B178-C955D00A3D55}">
      <dgm1611:autoBuNodeInfoLst xmlns:dgm1611="http://schemas.microsoft.com/office/drawing/2016/11/diagram" xmlns="">
        <dgm1611:autoBuNodeInfo lvl="1" ptType="sibTrans">
          <dgm1611:buPr prefix="" leadZeros="1">
            <a:buAutoNum type="arabicParenBoth"/>
          </dgm1611:buPr>
        </dgm1611:autoBuNodeInfo>
      </dgm1611:autoBuNodeInfoLst>
    </a:ext>
  </dgm:extLst>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matrix3">
  <dgm:title val=""/>
  <dgm:desc val=""/>
  <dgm:catLst>
    <dgm:cat type="matrix" pri="1000"/>
    <dgm:cat type="convert" pri="18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0" destOrd="0"/>
        <dgm:cxn modelId="8" srcId="0" destId="4" srcOrd="1" destOrd="0"/>
      </dgm:cxnLst>
      <dgm:bg/>
      <dgm:whole/>
    </dgm:dataModel>
  </dgm:sampData>
  <dgm:styleData useDef="1">
    <dgm:dataModel>
      <dgm:ptLst/>
      <dgm:bg/>
      <dgm:whole/>
    </dgm:dataModel>
  </dgm:styleData>
  <dgm:clrData useDef="1">
    <dgm:dataModel>
      <dgm:ptLst/>
      <dgm:bg/>
      <dgm:whole/>
    </dgm:dataModel>
  </dgm:clrData>
  <dgm:layoutNode name="matrix">
    <dgm:varLst>
      <dgm:chMax val="1"/>
      <dgm:dir/>
      <dgm:resizeHandles val="exact"/>
    </dgm:varLst>
    <dgm:alg type="composite">
      <dgm:param type="ar" val="1"/>
    </dgm:alg>
    <dgm:shape xmlns:r="http://schemas.openxmlformats.org/officeDocument/2006/relationships" r:blip="">
      <dgm:adjLst/>
    </dgm:shape>
    <dgm:presOf/>
    <dgm:choose name="Name0">
      <dgm:if name="Name1" func="var" arg="dir" op="equ" val="norm">
        <dgm:constrLst>
          <dgm:constr type="w" for="ch" forName="diamond" refType="w"/>
          <dgm:constr type="h" for="ch" forName="diamond" refType="h"/>
          <dgm:constr type="w" for="ch" forName="quad1" refType="w" fact="0.39"/>
          <dgm:constr type="h" for="ch" forName="quad1" refType="h" fact="0.39"/>
          <dgm:constr type="ctrX" for="ch" forName="quad1" refType="w" fact="0.29"/>
          <dgm:constr type="ctrY" for="ch" forName="quad1" refType="h" fact="0.29"/>
          <dgm:constr type="w" for="ch" forName="quad2" refType="w" fact="0.39"/>
          <dgm:constr type="h" for="ch" forName="quad2" refType="h" fact="0.39"/>
          <dgm:constr type="ctrX" for="ch" forName="quad2" refType="w" fact="0.71"/>
          <dgm:constr type="ctrY" for="ch" forName="quad2" refType="h" fact="0.29"/>
          <dgm:constr type="w" for="ch" forName="quad3" refType="w" fact="0.39"/>
          <dgm:constr type="h" for="ch" forName="quad3" refType="h" fact="0.39"/>
          <dgm:constr type="ctrX" for="ch" forName="quad3" refType="w" fact="0.29"/>
          <dgm:constr type="ctrY" for="ch" forName="quad3" refType="h" fact="0.71"/>
          <dgm:constr type="w" for="ch" forName="quad4" refType="w" fact="0.39"/>
          <dgm:constr type="h" for="ch" forName="quad4" refType="h" fact="0.39"/>
          <dgm:constr type="ctrX" for="ch" forName="quad4" refType="w" fact="0.71"/>
          <dgm:constr type="ctrY" for="ch" forName="quad4" refType="h" fact="0.71"/>
          <dgm:constr type="primFontSz" for="des" ptType="node" op="equ" val="65"/>
        </dgm:constrLst>
      </dgm:if>
      <dgm:else name="Name2">
        <dgm:constrLst>
          <dgm:constr type="w" for="ch" forName="diamond" refType="w"/>
          <dgm:constr type="h" for="ch" forName="diamond" refType="h"/>
          <dgm:constr type="w" for="ch" forName="quad1" refType="w" fact="0.39"/>
          <dgm:constr type="h" for="ch" forName="quad1" refType="h" fact="0.39"/>
          <dgm:constr type="ctrX" for="ch" forName="quad1" refType="w" fact="0.71"/>
          <dgm:constr type="ctrY" for="ch" forName="quad1" refType="h" fact="0.29"/>
          <dgm:constr type="w" for="ch" forName="quad2" refType="w" fact="0.39"/>
          <dgm:constr type="h" for="ch" forName="quad2" refType="h" fact="0.39"/>
          <dgm:constr type="ctrX" for="ch" forName="quad2" refType="w" fact="0.29"/>
          <dgm:constr type="ctrY" for="ch" forName="quad2" refType="h" fact="0.29"/>
          <dgm:constr type="w" for="ch" forName="quad3" refType="w" fact="0.39"/>
          <dgm:constr type="h" for="ch" forName="quad3" refType="h" fact="0.39"/>
          <dgm:constr type="ctrX" for="ch" forName="quad3" refType="w" fact="0.71"/>
          <dgm:constr type="ctrY" for="ch" forName="quad3" refType="h" fact="0.71"/>
          <dgm:constr type="w" for="ch" forName="quad4" refType="w" fact="0.39"/>
          <dgm:constr type="h" for="ch" forName="quad4" refType="h" fact="0.39"/>
          <dgm:constr type="ctrX" for="ch" forName="quad4" refType="w" fact="0.29"/>
          <dgm:constr type="ctrY" for="ch" forName="quad4" refType="h" fact="0.71"/>
          <dgm:constr type="primFontSz" for="des" ptType="node" op="equ" val="65"/>
        </dgm:constrLst>
      </dgm:else>
    </dgm:choose>
    <dgm:ruleLst/>
    <dgm:choose name="Name3">
      <dgm:if name="Name4" axis="ch" ptType="node" func="cnt" op="gte" val="1">
        <dgm:layoutNode name="diamond" styleLbl="bgShp">
          <dgm:alg type="sp"/>
          <dgm:shape xmlns:r="http://schemas.openxmlformats.org/officeDocument/2006/relationships" type="diamond" r:blip="">
            <dgm:adjLst/>
          </dgm:shape>
          <dgm:presOf/>
          <dgm:constrLst>
            <dgm:constr type="w" refType="h" op="equ"/>
          </dgm:constrLst>
          <dgm:ruleLst/>
        </dgm:layoutNode>
        <dgm:layoutNode name="quad1">
          <dgm:varLst>
            <dgm:chMax val="0"/>
            <dgm:chPref val="0"/>
            <dgm:bulletEnabled val="1"/>
          </dgm:varLst>
          <dgm:alg type="tx"/>
          <dgm:shape xmlns:r="http://schemas.openxmlformats.org/officeDocument/2006/relationships" type="roundRect" r:blip="">
            <dgm:adjLst/>
          </dgm:shape>
          <dgm:presOf axis="ch desOrSelf" ptType="node node" st="1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2">
          <dgm:varLst>
            <dgm:chMax val="0"/>
            <dgm:chPref val="0"/>
            <dgm:bulletEnabled val="1"/>
          </dgm:varLst>
          <dgm:alg type="tx"/>
          <dgm:shape xmlns:r="http://schemas.openxmlformats.org/officeDocument/2006/relationships" type="roundRect" r:blip="">
            <dgm:adjLst/>
          </dgm:shape>
          <dgm:presOf axis="ch desOrSelf" ptType="node node" st="2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3">
          <dgm:varLst>
            <dgm:chMax val="0"/>
            <dgm:chPref val="0"/>
            <dgm:bulletEnabled val="1"/>
          </dgm:varLst>
          <dgm:alg type="tx"/>
          <dgm:shape xmlns:r="http://schemas.openxmlformats.org/officeDocument/2006/relationships" type="roundRect" r:blip="">
            <dgm:adjLst/>
          </dgm:shape>
          <dgm:presOf axis="ch desOrSelf" ptType="node node" st="3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quad4">
          <dgm:varLst>
            <dgm:chMax val="0"/>
            <dgm:chPref val="0"/>
            <dgm:bulletEnabled val="1"/>
          </dgm:varLst>
          <dgm:alg type="tx"/>
          <dgm:shape xmlns:r="http://schemas.openxmlformats.org/officeDocument/2006/relationships" type="roundRect" r:blip="">
            <dgm:adjLst/>
          </dgm:shape>
          <dgm:presOf axis="ch desOrSelf" ptType="node node" st="4 1" cnt="1 0"/>
          <dgm:constrLst>
            <dgm:constr type="w" refType="h" op="equ"/>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3/18/2025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3/18/2025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3/18/2025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3/18/2025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3/18/2025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3/18/2025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4.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Obesity in Pregnancy</a:t>
            </a:r>
          </a:p>
        </p:txBody>
      </p:sp>
      <p:sp>
        <p:nvSpPr>
          <p:cNvPr id="3" name="Subtitle 2"/>
          <p:cNvSpPr>
            <a:spLocks noGrp="1"/>
          </p:cNvSpPr>
          <p:nvPr>
            <p:ph type="subTitle" idx="1"/>
          </p:nvPr>
        </p:nvSpPr>
        <p:spPr/>
        <p:txBody>
          <a:bodyPr>
            <a:normAutofit fontScale="85000" lnSpcReduction="20000"/>
          </a:bodyPr>
          <a:lstStyle/>
          <a:p>
            <a:r>
              <a:rPr lang="en-US" dirty="0" smtClean="0"/>
              <a:t>Omar </a:t>
            </a:r>
            <a:r>
              <a:rPr lang="en-US" dirty="0" err="1" smtClean="0"/>
              <a:t>Armosh</a:t>
            </a:r>
            <a:endParaRPr lang="en-US" dirty="0" smtClean="0"/>
          </a:p>
          <a:p>
            <a:r>
              <a:rPr lang="en-US" dirty="0" smtClean="0"/>
              <a:t>Sara </a:t>
            </a:r>
            <a:r>
              <a:rPr lang="en-US" dirty="0" err="1" smtClean="0"/>
              <a:t>Jaafreh</a:t>
            </a:r>
            <a:endParaRPr lang="en-US" dirty="0" smtClean="0"/>
          </a:p>
          <a:p>
            <a:r>
              <a:rPr lang="en-US" dirty="0" smtClean="0"/>
              <a:t>Hamza </a:t>
            </a:r>
            <a:r>
              <a:rPr lang="en-US" dirty="0" err="1" smtClean="0"/>
              <a:t>Sarairah</a:t>
            </a:r>
            <a:endParaRPr lang="en-US" dirty="0" smtClean="0"/>
          </a:p>
          <a:p>
            <a:r>
              <a:rPr lang="en-US" dirty="0" err="1" smtClean="0"/>
              <a:t>Lujain</a:t>
            </a:r>
            <a:r>
              <a:rPr lang="en-US" dirty="0" smtClean="0"/>
              <a:t> </a:t>
            </a:r>
            <a:r>
              <a:rPr lang="en-US" dirty="0" err="1" smtClean="0"/>
              <a:t>Rawashdeh</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Gestational Weight Gain (GWG)</a:t>
            </a:r>
          </a:p>
        </p:txBody>
      </p:sp>
      <p:sp>
        <p:nvSpPr>
          <p:cNvPr id="3" name="Content Placeholder 2"/>
          <p:cNvSpPr>
            <a:spLocks noGrp="1"/>
          </p:cNvSpPr>
          <p:nvPr>
            <p:ph idx="1"/>
          </p:nvPr>
        </p:nvSpPr>
        <p:spPr/>
        <p:txBody>
          <a:bodyPr/>
          <a:lstStyle/>
          <a:p>
            <a:r>
              <a:rPr dirty="0" smtClean="0"/>
              <a:t>Recommended </a:t>
            </a:r>
            <a:r>
              <a:rPr dirty="0"/>
              <a:t>GWG for obese women: 11-20 lbs</a:t>
            </a:r>
            <a:r>
              <a:rPr dirty="0" smtClean="0"/>
              <a:t>.</a:t>
            </a:r>
            <a:r>
              <a:rPr lang="en-US" dirty="0" smtClean="0"/>
              <a:t>(5-9)KG</a:t>
            </a:r>
            <a:endParaRPr dirty="0"/>
          </a:p>
          <a:p>
            <a:r>
              <a:rPr dirty="0" smtClean="0"/>
              <a:t>Excessive </a:t>
            </a:r>
            <a:r>
              <a:rPr dirty="0"/>
              <a:t>GWG linked to postpartum weight retention.</a:t>
            </a:r>
          </a:p>
          <a:p>
            <a:r>
              <a:rPr dirty="0" smtClean="0"/>
              <a:t>Inadequate </a:t>
            </a:r>
            <a:r>
              <a:rPr dirty="0"/>
              <a:t>GWG may lead to fetal growth restriction.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Long-Term Risks to Offspring</a:t>
            </a:r>
          </a:p>
        </p:txBody>
      </p:sp>
      <p:sp>
        <p:nvSpPr>
          <p:cNvPr id="3" name="Content Placeholder 2"/>
          <p:cNvSpPr>
            <a:spLocks noGrp="1"/>
          </p:cNvSpPr>
          <p:nvPr>
            <p:ph idx="1"/>
          </p:nvPr>
        </p:nvSpPr>
        <p:spPr/>
        <p:txBody>
          <a:bodyPr/>
          <a:lstStyle/>
          <a:p>
            <a:r>
              <a:rPr dirty="0" smtClean="0"/>
              <a:t>Increased </a:t>
            </a:r>
            <a:r>
              <a:rPr dirty="0"/>
              <a:t>risk of obesity in adolescence and adulthood.</a:t>
            </a:r>
          </a:p>
          <a:p>
            <a:r>
              <a:rPr dirty="0" smtClean="0"/>
              <a:t>Higher </a:t>
            </a:r>
            <a:r>
              <a:rPr dirty="0"/>
              <a:t>likelihood of developing type 2 diabetes.</a:t>
            </a:r>
          </a:p>
          <a:p>
            <a:r>
              <a:rPr dirty="0" smtClean="0"/>
              <a:t>Potential </a:t>
            </a:r>
            <a:r>
              <a:rPr dirty="0"/>
              <a:t>neurodevelopmental effects.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68EE462-229B-A8C6-EF63-BB73173C4BC3}"/>
              </a:ext>
            </a:extLst>
          </p:cNvPr>
          <p:cNvSpPr>
            <a:spLocks noGrp="1"/>
          </p:cNvSpPr>
          <p:nvPr>
            <p:ph type="title"/>
          </p:nvPr>
        </p:nvSpPr>
        <p:spPr>
          <a:xfrm>
            <a:off x="4931479" y="1034161"/>
            <a:ext cx="3157553" cy="2163185"/>
          </a:xfrm>
        </p:spPr>
        <p:txBody>
          <a:bodyPr vert="horz" lIns="68580" tIns="34290" rIns="68580" bIns="34290" rtlCol="0" anchor="ctr">
            <a:normAutofit fontScale="90000"/>
          </a:bodyPr>
          <a:lstStyle/>
          <a:p>
            <a:pPr>
              <a:lnSpc>
                <a:spcPct val="90000"/>
              </a:lnSpc>
            </a:pPr>
            <a:r>
              <a:rPr lang="en-US" sz="3600"/>
              <a:t>Management of the Obese Gravida &amp; Fetal Surveillance </a:t>
            </a:r>
          </a:p>
        </p:txBody>
      </p:sp>
      <p:sp>
        <p:nvSpPr>
          <p:cNvPr id="3" name="عنصر نائب للنص 2">
            <a:extLst>
              <a:ext uri="{FF2B5EF4-FFF2-40B4-BE49-F238E27FC236}">
                <a16:creationId xmlns:a16="http://schemas.microsoft.com/office/drawing/2014/main" id="{5AA7522A-2277-F8A9-491A-707EE6025FFA}"/>
              </a:ext>
            </a:extLst>
          </p:cNvPr>
          <p:cNvSpPr>
            <a:spLocks noGrp="1"/>
          </p:cNvSpPr>
          <p:nvPr>
            <p:ph type="body" idx="1"/>
          </p:nvPr>
        </p:nvSpPr>
        <p:spPr>
          <a:xfrm>
            <a:off x="4931479" y="3767974"/>
            <a:ext cx="3157553" cy="1769336"/>
          </a:xfrm>
        </p:spPr>
        <p:txBody>
          <a:bodyPr vert="horz" lIns="68580" tIns="34290" rIns="68580" bIns="34290" rtlCol="0" anchor="b">
            <a:normAutofit/>
          </a:bodyPr>
          <a:lstStyle/>
          <a:p>
            <a:r>
              <a:rPr lang="en-US"/>
              <a:t>By:sara</a:t>
            </a:r>
            <a:r>
              <a:rPr lang="en-US" dirty="0"/>
              <a:t> jaafreh</a:t>
            </a:r>
          </a:p>
        </p:txBody>
      </p:sp>
      <p:pic>
        <p:nvPicPr>
          <p:cNvPr id="5" name="صورة 4">
            <a:extLst>
              <a:ext uri="{FF2B5EF4-FFF2-40B4-BE49-F238E27FC236}">
                <a16:creationId xmlns:a16="http://schemas.microsoft.com/office/drawing/2014/main" id="{D03F4CF3-3C99-DBCA-D16F-50287C2ADA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3184" y="1494728"/>
            <a:ext cx="3868545" cy="3868545"/>
          </a:xfrm>
          <a:prstGeom prst="rect">
            <a:avLst/>
          </a:prstGeom>
        </p:spPr>
      </p:pic>
    </p:spTree>
    <p:extLst>
      <p:ext uri="{BB962C8B-B14F-4D97-AF65-F5344CB8AC3E}">
        <p14:creationId xmlns:p14="http://schemas.microsoft.com/office/powerpoint/2010/main" val="7509136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C6D451FD-D412-0D98-5A3C-13D04672E795}"/>
              </a:ext>
            </a:extLst>
          </p:cNvPr>
          <p:cNvSpPr>
            <a:spLocks noGrp="1"/>
          </p:cNvSpPr>
          <p:nvPr>
            <p:ph type="title"/>
          </p:nvPr>
        </p:nvSpPr>
        <p:spPr>
          <a:xfrm>
            <a:off x="571351" y="1501487"/>
            <a:ext cx="7192324" cy="1074205"/>
          </a:xfrm>
        </p:spPr>
        <p:txBody>
          <a:bodyPr>
            <a:normAutofit/>
          </a:bodyPr>
          <a:lstStyle/>
          <a:p>
            <a:endParaRPr lang="en-US" dirty="0"/>
          </a:p>
        </p:txBody>
      </p:sp>
      <p:graphicFrame>
        <p:nvGraphicFramePr>
          <p:cNvPr id="5" name="عنصر نائب للمحتوى 2">
            <a:extLst>
              <a:ext uri="{FF2B5EF4-FFF2-40B4-BE49-F238E27FC236}">
                <a16:creationId xmlns:a16="http://schemas.microsoft.com/office/drawing/2014/main" id="{85C396BA-6E04-B44E-FD58-38FC98A063FC}"/>
              </a:ext>
            </a:extLst>
          </p:cNvPr>
          <p:cNvGraphicFramePr>
            <a:graphicFrameLocks noGrp="1"/>
          </p:cNvGraphicFramePr>
          <p:nvPr>
            <p:ph idx="1"/>
            <p:extLst/>
          </p:nvPr>
        </p:nvGraphicFramePr>
        <p:xfrm>
          <a:off x="571501" y="2919413"/>
          <a:ext cx="7785497" cy="2446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222809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صورة 4">
            <a:extLst>
              <a:ext uri="{FF2B5EF4-FFF2-40B4-BE49-F238E27FC236}">
                <a16:creationId xmlns:a16="http://schemas.microsoft.com/office/drawing/2014/main" id="{472ED641-FCB4-E6D0-C9EA-47617C917A1E}"/>
              </a:ext>
            </a:extLst>
          </p:cNvPr>
          <p:cNvPicPr>
            <a:picLocks noChangeAspect="1"/>
          </p:cNvPicPr>
          <p:nvPr/>
        </p:nvPicPr>
        <p:blipFill>
          <a:blip r:embed="rId2">
            <a:extLst>
              <a:ext uri="{28A0092B-C50C-407E-A947-70E740481C1C}">
                <a14:useLocalDpi xmlns:a14="http://schemas.microsoft.com/office/drawing/2010/main" val="0"/>
              </a:ext>
            </a:extLst>
          </a:blip>
          <a:srcRect t="1151" r="-1" b="7543"/>
          <a:stretch/>
        </p:blipFill>
        <p:spPr>
          <a:xfrm>
            <a:off x="15" y="857248"/>
            <a:ext cx="3634386" cy="5143502"/>
          </a:xfrm>
          <a:prstGeom prst="rect">
            <a:avLst/>
          </a:prstGeom>
        </p:spPr>
      </p:pic>
      <p:sp>
        <p:nvSpPr>
          <p:cNvPr id="2" name="عنوان 1">
            <a:extLst>
              <a:ext uri="{FF2B5EF4-FFF2-40B4-BE49-F238E27FC236}">
                <a16:creationId xmlns:a16="http://schemas.microsoft.com/office/drawing/2014/main" id="{0BD26613-36CE-9C95-9843-38CB29EDBC49}"/>
              </a:ext>
            </a:extLst>
          </p:cNvPr>
          <p:cNvSpPr>
            <a:spLocks noGrp="1"/>
          </p:cNvSpPr>
          <p:nvPr>
            <p:ph type="title"/>
          </p:nvPr>
        </p:nvSpPr>
        <p:spPr>
          <a:xfrm>
            <a:off x="4204913" y="1501486"/>
            <a:ext cx="3759597" cy="1597409"/>
          </a:xfrm>
        </p:spPr>
        <p:txBody>
          <a:bodyPr>
            <a:normAutofit/>
          </a:bodyPr>
          <a:lstStyle/>
          <a:p>
            <a:r>
              <a:rPr lang="en-US" dirty="0"/>
              <a:t>Preconception Counseling:</a:t>
            </a:r>
          </a:p>
        </p:txBody>
      </p:sp>
      <p:sp>
        <p:nvSpPr>
          <p:cNvPr id="3" name="عنصر نائب للمحتوى 2">
            <a:extLst>
              <a:ext uri="{FF2B5EF4-FFF2-40B4-BE49-F238E27FC236}">
                <a16:creationId xmlns:a16="http://schemas.microsoft.com/office/drawing/2014/main" id="{947AA0F2-9236-48E3-89F5-5DE47E903E3E}"/>
              </a:ext>
            </a:extLst>
          </p:cNvPr>
          <p:cNvSpPr>
            <a:spLocks noGrp="1"/>
          </p:cNvSpPr>
          <p:nvPr>
            <p:ph idx="1"/>
          </p:nvPr>
        </p:nvSpPr>
        <p:spPr>
          <a:xfrm>
            <a:off x="4204914" y="3457874"/>
            <a:ext cx="3759597" cy="1908312"/>
          </a:xfrm>
        </p:spPr>
        <p:txBody>
          <a:bodyPr>
            <a:normAutofit fontScale="70000" lnSpcReduction="20000"/>
          </a:bodyPr>
          <a:lstStyle/>
          <a:p>
            <a:r>
              <a:rPr lang="en-US" dirty="0"/>
              <a:t>Women should be advised about obesity-related risks. Weight loss before conception and control of comorbidities are recommended</a:t>
            </a:r>
          </a:p>
        </p:txBody>
      </p:sp>
    </p:spTree>
    <p:extLst>
      <p:ext uri="{BB962C8B-B14F-4D97-AF65-F5344CB8AC3E}">
        <p14:creationId xmlns:p14="http://schemas.microsoft.com/office/powerpoint/2010/main" val="383727305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1C65656-E17B-F8CD-5C9B-DB2CFF043DDE}"/>
              </a:ext>
            </a:extLst>
          </p:cNvPr>
          <p:cNvSpPr>
            <a:spLocks noGrp="1"/>
          </p:cNvSpPr>
          <p:nvPr>
            <p:ph type="title"/>
          </p:nvPr>
        </p:nvSpPr>
        <p:spPr/>
        <p:txBody>
          <a:bodyPr>
            <a:normAutofit fontScale="90000"/>
          </a:bodyPr>
          <a:lstStyle/>
          <a:p>
            <a:r>
              <a:rPr lang="en-US" dirty="0"/>
              <a:t> Identification of Common Comorbidities</a:t>
            </a:r>
          </a:p>
        </p:txBody>
      </p:sp>
      <p:sp>
        <p:nvSpPr>
          <p:cNvPr id="3" name="عنصر نائب للمحتوى 2">
            <a:extLst>
              <a:ext uri="{FF2B5EF4-FFF2-40B4-BE49-F238E27FC236}">
                <a16:creationId xmlns:a16="http://schemas.microsoft.com/office/drawing/2014/main" id="{14835758-84A3-D19C-C14F-7A1ECF403A7E}"/>
              </a:ext>
            </a:extLst>
          </p:cNvPr>
          <p:cNvSpPr>
            <a:spLocks noGrp="1"/>
          </p:cNvSpPr>
          <p:nvPr>
            <p:ph idx="1"/>
          </p:nvPr>
        </p:nvSpPr>
        <p:spPr/>
        <p:txBody>
          <a:bodyPr/>
          <a:lstStyle/>
          <a:p>
            <a:r>
              <a:rPr lang="en-US" dirty="0"/>
              <a:t>Screening for hypertension, diabetes, and sleep apnea should be performed. An ECG may be needed for high-risk patients.</a:t>
            </a:r>
          </a:p>
        </p:txBody>
      </p:sp>
    </p:spTree>
    <p:extLst>
      <p:ext uri="{BB962C8B-B14F-4D97-AF65-F5344CB8AC3E}">
        <p14:creationId xmlns:p14="http://schemas.microsoft.com/office/powerpoint/2010/main" val="38054918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D3E3C1D8-7A08-5BBA-CCAA-715DB1BC7151}"/>
              </a:ext>
            </a:extLst>
          </p:cNvPr>
          <p:cNvSpPr>
            <a:spLocks noGrp="1"/>
          </p:cNvSpPr>
          <p:nvPr>
            <p:ph type="title"/>
          </p:nvPr>
        </p:nvSpPr>
        <p:spPr>
          <a:xfrm>
            <a:off x="571352" y="1501487"/>
            <a:ext cx="2588295" cy="3864700"/>
          </a:xfrm>
        </p:spPr>
        <p:txBody>
          <a:bodyPr>
            <a:normAutofit/>
          </a:bodyPr>
          <a:lstStyle/>
          <a:p>
            <a:r>
              <a:rPr lang="en-US" sz="3075">
                <a:latin typeface="Roboto" panose="020F0502020204030204" pitchFamily="2" charset="0"/>
              </a:rPr>
              <a:t>Common Obesity-Related Comorbidities</a:t>
            </a:r>
            <a:endParaRPr lang="en-US" sz="3075"/>
          </a:p>
        </p:txBody>
      </p:sp>
      <p:graphicFrame>
        <p:nvGraphicFramePr>
          <p:cNvPr id="18" name="عنصر نائب للمحتوى 2">
            <a:extLst>
              <a:ext uri="{FF2B5EF4-FFF2-40B4-BE49-F238E27FC236}">
                <a16:creationId xmlns:a16="http://schemas.microsoft.com/office/drawing/2014/main" id="{6170A59F-4EE4-C12C-48AE-5C2FABA46D42}"/>
              </a:ext>
            </a:extLst>
          </p:cNvPr>
          <p:cNvGraphicFramePr>
            <a:graphicFrameLocks noGrp="1"/>
          </p:cNvGraphicFramePr>
          <p:nvPr>
            <p:ph idx="1"/>
            <p:extLst/>
          </p:nvPr>
        </p:nvGraphicFramePr>
        <p:xfrm>
          <a:off x="3816645" y="1308244"/>
          <a:ext cx="4541588" cy="4229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35131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F2CC60EF-D3D8-5DAC-8473-CBF7B870867B}"/>
              </a:ext>
            </a:extLst>
          </p:cNvPr>
          <p:cNvSpPr>
            <a:spLocks noGrp="1"/>
          </p:cNvSpPr>
          <p:nvPr>
            <p:ph type="title"/>
          </p:nvPr>
        </p:nvSpPr>
        <p:spPr>
          <a:xfrm>
            <a:off x="571352" y="1501487"/>
            <a:ext cx="2588295" cy="3864700"/>
          </a:xfrm>
        </p:spPr>
        <p:txBody>
          <a:bodyPr>
            <a:normAutofit/>
          </a:bodyPr>
          <a:lstStyle/>
          <a:p>
            <a:endParaRPr lang="en-US"/>
          </a:p>
        </p:txBody>
      </p:sp>
      <p:graphicFrame>
        <p:nvGraphicFramePr>
          <p:cNvPr id="18" name="عنصر نائب للمحتوى 2">
            <a:extLst>
              <a:ext uri="{FF2B5EF4-FFF2-40B4-BE49-F238E27FC236}">
                <a16:creationId xmlns:a16="http://schemas.microsoft.com/office/drawing/2014/main" id="{7C63DE6F-1661-C23A-0FBB-D104928C05FC}"/>
              </a:ext>
            </a:extLst>
          </p:cNvPr>
          <p:cNvGraphicFramePr>
            <a:graphicFrameLocks noGrp="1"/>
          </p:cNvGraphicFramePr>
          <p:nvPr>
            <p:ph idx="1"/>
            <p:extLst/>
          </p:nvPr>
        </p:nvGraphicFramePr>
        <p:xfrm>
          <a:off x="3816645" y="1308244"/>
          <a:ext cx="4541588" cy="4229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12818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E2CC474-7553-84C0-A2F1-F188B4235BDC}"/>
              </a:ext>
            </a:extLst>
          </p:cNvPr>
          <p:cNvSpPr>
            <a:spLocks noGrp="1"/>
          </p:cNvSpPr>
          <p:nvPr>
            <p:ph type="title"/>
          </p:nvPr>
        </p:nvSpPr>
        <p:spPr>
          <a:xfrm>
            <a:off x="571351" y="1501487"/>
            <a:ext cx="7192324" cy="1074205"/>
          </a:xfrm>
        </p:spPr>
        <p:txBody>
          <a:bodyPr>
            <a:normAutofit fontScale="90000"/>
          </a:bodyPr>
          <a:lstStyle/>
          <a:p>
            <a:r>
              <a:rPr lang="en-US">
                <a:latin typeface="Roboto" panose="02000000000000000000" pitchFamily="2" charset="0"/>
                <a:ea typeface="+mn-ea"/>
                <a:cs typeface="+mn-cs"/>
              </a:rPr>
              <a:t>Initial Assessment and Screening</a:t>
            </a:r>
            <a:endParaRPr lang="en-US" dirty="0"/>
          </a:p>
        </p:txBody>
      </p:sp>
      <p:graphicFrame>
        <p:nvGraphicFramePr>
          <p:cNvPr id="18" name="عنصر نائب للمحتوى 2">
            <a:extLst>
              <a:ext uri="{FF2B5EF4-FFF2-40B4-BE49-F238E27FC236}">
                <a16:creationId xmlns:a16="http://schemas.microsoft.com/office/drawing/2014/main" id="{54244625-9885-6EAE-97DC-407C1B345407}"/>
              </a:ext>
            </a:extLst>
          </p:cNvPr>
          <p:cNvGraphicFramePr>
            <a:graphicFrameLocks noGrp="1"/>
          </p:cNvGraphicFramePr>
          <p:nvPr>
            <p:ph idx="1"/>
            <p:extLst/>
          </p:nvPr>
        </p:nvGraphicFramePr>
        <p:xfrm>
          <a:off x="571501" y="2919413"/>
          <a:ext cx="7785497" cy="2446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6642773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460DEAF7-4F55-A14C-96E1-8DE41EC93AD6}"/>
              </a:ext>
            </a:extLst>
          </p:cNvPr>
          <p:cNvSpPr>
            <a:spLocks noGrp="1"/>
          </p:cNvSpPr>
          <p:nvPr>
            <p:ph type="title"/>
          </p:nvPr>
        </p:nvSpPr>
        <p:spPr>
          <a:xfrm>
            <a:off x="571351" y="1501487"/>
            <a:ext cx="7192324" cy="1074205"/>
          </a:xfrm>
        </p:spPr>
        <p:txBody>
          <a:bodyPr>
            <a:normAutofit fontScale="90000"/>
          </a:bodyPr>
          <a:lstStyle/>
          <a:p>
            <a:pPr>
              <a:lnSpc>
                <a:spcPct val="90000"/>
              </a:lnSpc>
            </a:pPr>
            <a:r>
              <a:rPr lang="en-US" b="0" i="0">
                <a:effectLst/>
                <a:latin typeface="Roboto" panose="02000000000000000000" pitchFamily="2" charset="0"/>
              </a:rPr>
              <a:t>Medical Referrals </a:t>
            </a:r>
            <a:r>
              <a:rPr lang="en-US" dirty="0"/>
              <a:t/>
            </a:r>
            <a:br>
              <a:rPr lang="en-US" dirty="0"/>
            </a:br>
            <a:endParaRPr lang="en-US"/>
          </a:p>
        </p:txBody>
      </p:sp>
      <p:graphicFrame>
        <p:nvGraphicFramePr>
          <p:cNvPr id="5" name="عنصر نائب للمحتوى 2">
            <a:extLst>
              <a:ext uri="{FF2B5EF4-FFF2-40B4-BE49-F238E27FC236}">
                <a16:creationId xmlns:a16="http://schemas.microsoft.com/office/drawing/2014/main" id="{35AAB3DC-773E-B3D4-734F-A950AFD4E32D}"/>
              </a:ext>
            </a:extLst>
          </p:cNvPr>
          <p:cNvGraphicFramePr>
            <a:graphicFrameLocks noGrp="1"/>
          </p:cNvGraphicFramePr>
          <p:nvPr>
            <p:ph idx="1"/>
            <p:extLst/>
          </p:nvPr>
        </p:nvGraphicFramePr>
        <p:xfrm>
          <a:off x="571501" y="2919413"/>
          <a:ext cx="7785497" cy="24467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77170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439"/>
            <a:ext cx="8229600" cy="1143000"/>
          </a:xfrm>
        </p:spPr>
        <p:txBody>
          <a:bodyPr/>
          <a:lstStyle/>
          <a:p>
            <a:r>
              <a:t>Defining Obesity</a:t>
            </a:r>
          </a:p>
        </p:txBody>
      </p:sp>
      <p:sp>
        <p:nvSpPr>
          <p:cNvPr id="3" name="Content Placeholder 2"/>
          <p:cNvSpPr>
            <a:spLocks noGrp="1"/>
          </p:cNvSpPr>
          <p:nvPr>
            <p:ph idx="1"/>
          </p:nvPr>
        </p:nvSpPr>
        <p:spPr/>
        <p:txBody>
          <a:bodyPr/>
          <a:lstStyle/>
          <a:p>
            <a:r>
              <a:rPr lang="en-US" dirty="0"/>
              <a:t>“Overweight” and “obesity” are both terms that categorize weight levels that are greater than what is considered to be healthy for a given height. The most common metric used to categorize weight class is the body mass index (BMI).</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343900E1-CCCA-360C-477D-B7C4C3F9889E}"/>
              </a:ext>
            </a:extLst>
          </p:cNvPr>
          <p:cNvSpPr>
            <a:spLocks noGrp="1"/>
          </p:cNvSpPr>
          <p:nvPr>
            <p:ph type="ctrTitle"/>
          </p:nvPr>
        </p:nvSpPr>
        <p:spPr>
          <a:xfrm>
            <a:off x="571351" y="1423002"/>
            <a:ext cx="7945495" cy="965862"/>
          </a:xfrm>
        </p:spPr>
        <p:txBody>
          <a:bodyPr>
            <a:normAutofit/>
          </a:bodyPr>
          <a:lstStyle/>
          <a:p>
            <a:pPr defTabSz="685800">
              <a:lnSpc>
                <a:spcPct val="90000"/>
              </a:lnSpc>
              <a:spcBef>
                <a:spcPts val="750"/>
              </a:spcBef>
              <a:defRPr/>
            </a:pPr>
            <a:r>
              <a:rPr lang="en-US" sz="1950">
                <a:latin typeface="Roboto" panose="02000000000000000000" pitchFamily="2" charset="0"/>
                <a:ea typeface="+mn-ea"/>
                <a:cs typeface="+mn-cs"/>
              </a:rPr>
              <a:t>Recommended Interventions </a:t>
            </a:r>
            <a:br>
              <a:rPr lang="en-US" sz="1950">
                <a:latin typeface="Roboto" panose="02000000000000000000" pitchFamily="2" charset="0"/>
                <a:ea typeface="+mn-ea"/>
                <a:cs typeface="+mn-cs"/>
              </a:rPr>
            </a:br>
            <a:r>
              <a:rPr lang="en-US" sz="1950">
                <a:latin typeface="Roboto" panose="02000000000000000000" pitchFamily="2" charset="0"/>
                <a:ea typeface="+mn-ea"/>
                <a:cs typeface="+mn-cs"/>
              </a:rPr>
              <a:t>.</a:t>
            </a:r>
            <a:r>
              <a:rPr lang="en-US" sz="1950">
                <a:latin typeface="Bierstadt"/>
                <a:ea typeface="+mn-ea"/>
                <a:cs typeface="+mn-cs"/>
              </a:rPr>
              <a:t/>
            </a:r>
            <a:br>
              <a:rPr lang="en-US" sz="1950">
                <a:latin typeface="Bierstadt"/>
                <a:ea typeface="+mn-ea"/>
                <a:cs typeface="+mn-cs"/>
              </a:rPr>
            </a:br>
            <a:endParaRPr lang="en-US" sz="1950"/>
          </a:p>
        </p:txBody>
      </p:sp>
      <p:sp>
        <p:nvSpPr>
          <p:cNvPr id="3" name="عنوان فرعي 2">
            <a:extLst>
              <a:ext uri="{FF2B5EF4-FFF2-40B4-BE49-F238E27FC236}">
                <a16:creationId xmlns:a16="http://schemas.microsoft.com/office/drawing/2014/main" id="{B2CC8FB6-F9B6-EAF4-885F-395469C6015E}"/>
              </a:ext>
            </a:extLst>
          </p:cNvPr>
          <p:cNvSpPr>
            <a:spLocks noGrp="1"/>
          </p:cNvSpPr>
          <p:nvPr>
            <p:ph type="subTitle" idx="1"/>
          </p:nvPr>
        </p:nvSpPr>
        <p:spPr>
          <a:xfrm>
            <a:off x="134912" y="3080640"/>
            <a:ext cx="4811842" cy="2276166"/>
          </a:xfrm>
        </p:spPr>
        <p:txBody>
          <a:bodyPr anchor="t">
            <a:normAutofit/>
          </a:bodyPr>
          <a:lstStyle/>
          <a:p>
            <a:pPr>
              <a:lnSpc>
                <a:spcPct val="100000"/>
              </a:lnSpc>
            </a:pPr>
            <a:r>
              <a:rPr lang="en-US" sz="1425" dirty="0">
                <a:latin typeface="Roboto" panose="02000000000000000000" pitchFamily="2" charset="0"/>
                <a:ea typeface="+mj-ea"/>
                <a:cs typeface="+mj-cs"/>
              </a:rPr>
              <a:t>1.Lifestyle modifications, including a healthy diet and regular physical activity.</a:t>
            </a:r>
            <a:br>
              <a:rPr lang="en-US" sz="1425" dirty="0">
                <a:latin typeface="Roboto" panose="02000000000000000000" pitchFamily="2" charset="0"/>
                <a:ea typeface="+mj-ea"/>
                <a:cs typeface="+mj-cs"/>
              </a:rPr>
            </a:br>
            <a:r>
              <a:rPr lang="en-US" sz="1425" dirty="0">
                <a:latin typeface="Roboto" panose="02000000000000000000" pitchFamily="2" charset="0"/>
                <a:ea typeface="+mj-ea"/>
                <a:cs typeface="+mj-cs"/>
              </a:rPr>
              <a:t>2. Monitoring gestational weight gain (GWG) according to Institute of Medicine (IOM) guidelines. Daily exercise (e.g., 30 minutes of walking) to reduce complications.</a:t>
            </a:r>
          </a:p>
          <a:p>
            <a:pPr>
              <a:lnSpc>
                <a:spcPct val="100000"/>
              </a:lnSpc>
            </a:pPr>
            <a:r>
              <a:rPr lang="en-US" sz="1425" dirty="0">
                <a:latin typeface="Roboto" panose="02000000000000000000" pitchFamily="2" charset="0"/>
                <a:ea typeface="+mj-ea"/>
                <a:cs typeface="+mj-cs"/>
              </a:rPr>
              <a:t>3. Low-dose aspirin therapy for high-risk cases of preeclampsia.</a:t>
            </a:r>
          </a:p>
          <a:p>
            <a:pPr>
              <a:lnSpc>
                <a:spcPct val="100000"/>
              </a:lnSpc>
            </a:pPr>
            <a:r>
              <a:rPr lang="en-US" sz="1425" dirty="0">
                <a:latin typeface="Roboto" panose="02000000000000000000" pitchFamily="2" charset="0"/>
                <a:ea typeface="+mj-ea"/>
                <a:cs typeface="+mj-cs"/>
              </a:rPr>
              <a:t>4. Early delivery planning to ensure a safe labor and birth process</a:t>
            </a:r>
            <a:endParaRPr lang="en-US" sz="1425" dirty="0"/>
          </a:p>
        </p:txBody>
      </p:sp>
      <p:pic>
        <p:nvPicPr>
          <p:cNvPr id="7" name="Graphic 6" descr="أدوية">
            <a:extLst>
              <a:ext uri="{FF2B5EF4-FFF2-40B4-BE49-F238E27FC236}">
                <a16:creationId xmlns:a16="http://schemas.microsoft.com/office/drawing/2014/main" id="{70BC6314-7BCA-A813-AFF7-35CCE9BD6BD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5404283" y="3144644"/>
            <a:ext cx="2513207" cy="2513207"/>
          </a:xfrm>
          <a:prstGeom prst="rect">
            <a:avLst/>
          </a:prstGeom>
          <a:effectLst/>
        </p:spPr>
      </p:pic>
    </p:spTree>
    <p:extLst>
      <p:ext uri="{BB962C8B-B14F-4D97-AF65-F5344CB8AC3E}">
        <p14:creationId xmlns:p14="http://schemas.microsoft.com/office/powerpoint/2010/main" val="27483260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تحليل نتائج الاشعه السينية الطبية">
            <a:extLst>
              <a:ext uri="{FF2B5EF4-FFF2-40B4-BE49-F238E27FC236}">
                <a16:creationId xmlns:a16="http://schemas.microsoft.com/office/drawing/2014/main" id="{E4F8E090-EC5E-3AB4-9587-E5B794370199}"/>
              </a:ext>
            </a:extLst>
          </p:cNvPr>
          <p:cNvPicPr>
            <a:picLocks noChangeAspect="1"/>
          </p:cNvPicPr>
          <p:nvPr/>
        </p:nvPicPr>
        <p:blipFill>
          <a:blip r:embed="rId2"/>
          <a:srcRect l="21959"/>
          <a:stretch/>
        </p:blipFill>
        <p:spPr>
          <a:xfrm>
            <a:off x="15" y="2570857"/>
            <a:ext cx="4010083" cy="3429893"/>
          </a:xfrm>
          <a:prstGeom prst="rect">
            <a:avLst/>
          </a:prstGeom>
        </p:spPr>
      </p:pic>
      <p:sp>
        <p:nvSpPr>
          <p:cNvPr id="2" name="عنوان 1">
            <a:extLst>
              <a:ext uri="{FF2B5EF4-FFF2-40B4-BE49-F238E27FC236}">
                <a16:creationId xmlns:a16="http://schemas.microsoft.com/office/drawing/2014/main" id="{D8051832-6E33-FCB1-4293-6AB2E32B5DAD}"/>
              </a:ext>
            </a:extLst>
          </p:cNvPr>
          <p:cNvSpPr>
            <a:spLocks noGrp="1"/>
          </p:cNvSpPr>
          <p:nvPr>
            <p:ph type="title"/>
          </p:nvPr>
        </p:nvSpPr>
        <p:spPr>
          <a:xfrm>
            <a:off x="571351" y="1501487"/>
            <a:ext cx="7430099" cy="871196"/>
          </a:xfrm>
        </p:spPr>
        <p:txBody>
          <a:bodyPr>
            <a:normAutofit/>
          </a:bodyPr>
          <a:lstStyle/>
          <a:p>
            <a:r>
              <a:rPr lang="en-US" dirty="0"/>
              <a:t>Ultrasound</a:t>
            </a:r>
          </a:p>
        </p:txBody>
      </p:sp>
      <p:sp>
        <p:nvSpPr>
          <p:cNvPr id="3" name="عنصر نائب للمحتوى 2">
            <a:extLst>
              <a:ext uri="{FF2B5EF4-FFF2-40B4-BE49-F238E27FC236}">
                <a16:creationId xmlns:a16="http://schemas.microsoft.com/office/drawing/2014/main" id="{F9A6B470-E491-41DB-847C-F46E02292226}"/>
              </a:ext>
            </a:extLst>
          </p:cNvPr>
          <p:cNvSpPr>
            <a:spLocks noGrp="1"/>
          </p:cNvSpPr>
          <p:nvPr>
            <p:ph idx="1"/>
          </p:nvPr>
        </p:nvSpPr>
        <p:spPr>
          <a:xfrm>
            <a:off x="4348134" y="2836124"/>
            <a:ext cx="4402981" cy="2701186"/>
          </a:xfrm>
        </p:spPr>
        <p:txBody>
          <a:bodyPr anchor="ctr">
            <a:normAutofit fontScale="77500" lnSpcReduction="20000"/>
          </a:bodyPr>
          <a:lstStyle/>
          <a:p>
            <a:r>
              <a:rPr lang="en-US" b="0" i="0" dirty="0">
                <a:effectLst/>
                <a:latin typeface="Roboto" panose="02000000000000000000" pitchFamily="2" charset="0"/>
              </a:rPr>
              <a:t>Ultrasound plays a crucial role in dating the pregnancy, assessing fetal growth, and detecting abnormalities. However, obesity poses technical challenges that can reduce the accuracy of ultrasound imaging.</a:t>
            </a:r>
            <a:endParaRPr lang="en-US" dirty="0"/>
          </a:p>
        </p:txBody>
      </p:sp>
    </p:spTree>
    <p:extLst>
      <p:ext uri="{BB962C8B-B14F-4D97-AF65-F5344CB8AC3E}">
        <p14:creationId xmlns:p14="http://schemas.microsoft.com/office/powerpoint/2010/main" val="187114081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A77DB3DA-0E82-26A0-82ED-983DC3027AFC}"/>
              </a:ext>
            </a:extLst>
          </p:cNvPr>
          <p:cNvSpPr>
            <a:spLocks noGrp="1"/>
          </p:cNvSpPr>
          <p:nvPr>
            <p:ph type="title"/>
          </p:nvPr>
        </p:nvSpPr>
        <p:spPr>
          <a:xfrm>
            <a:off x="0" y="1501487"/>
            <a:ext cx="3512457" cy="3864700"/>
          </a:xfrm>
        </p:spPr>
        <p:txBody>
          <a:bodyPr>
            <a:normAutofit/>
          </a:bodyPr>
          <a:lstStyle/>
          <a:p>
            <a:r>
              <a:rPr lang="en-US" b="0" i="0">
                <a:effectLst/>
                <a:latin typeface="Roboto" panose="02000000000000000000" pitchFamily="2" charset="0"/>
              </a:rPr>
              <a:t>Key Challenges in Obese Women</a:t>
            </a:r>
            <a:endParaRPr lang="en-US" dirty="0"/>
          </a:p>
        </p:txBody>
      </p:sp>
      <p:graphicFrame>
        <p:nvGraphicFramePr>
          <p:cNvPr id="5" name="عنصر نائب للمحتوى 2">
            <a:extLst>
              <a:ext uri="{FF2B5EF4-FFF2-40B4-BE49-F238E27FC236}">
                <a16:creationId xmlns:a16="http://schemas.microsoft.com/office/drawing/2014/main" id="{9DE24EF1-FD7E-01BF-93DC-4E107229D472}"/>
              </a:ext>
            </a:extLst>
          </p:cNvPr>
          <p:cNvGraphicFramePr>
            <a:graphicFrameLocks noGrp="1"/>
          </p:cNvGraphicFramePr>
          <p:nvPr>
            <p:ph idx="1"/>
            <p:extLst/>
          </p:nvPr>
        </p:nvGraphicFramePr>
        <p:xfrm>
          <a:off x="3816645" y="1308244"/>
          <a:ext cx="4541588" cy="4229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8938596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E7E8B5E6-7704-603D-2310-BF855505E7BC}"/>
              </a:ext>
            </a:extLst>
          </p:cNvPr>
          <p:cNvSpPr>
            <a:spLocks noGrp="1"/>
          </p:cNvSpPr>
          <p:nvPr>
            <p:ph type="title"/>
          </p:nvPr>
        </p:nvSpPr>
        <p:spPr>
          <a:xfrm>
            <a:off x="571352" y="1501487"/>
            <a:ext cx="2588295" cy="3864700"/>
          </a:xfrm>
        </p:spPr>
        <p:txBody>
          <a:bodyPr>
            <a:normAutofit/>
          </a:bodyPr>
          <a:lstStyle/>
          <a:p>
            <a:r>
              <a:rPr lang="en-US" sz="2775">
                <a:latin typeface="Roboto" panose="02000000000000000000" pitchFamily="2" charset="0"/>
              </a:rPr>
              <a:t>Recommended Adjustments for Better Imaging</a:t>
            </a:r>
            <a:endParaRPr lang="en-US" sz="2775"/>
          </a:p>
        </p:txBody>
      </p:sp>
      <p:graphicFrame>
        <p:nvGraphicFramePr>
          <p:cNvPr id="5" name="عنصر نائب للمحتوى 2">
            <a:extLst>
              <a:ext uri="{FF2B5EF4-FFF2-40B4-BE49-F238E27FC236}">
                <a16:creationId xmlns:a16="http://schemas.microsoft.com/office/drawing/2014/main" id="{BDA3452D-E25E-124E-967F-8C28B98BB4BA}"/>
              </a:ext>
            </a:extLst>
          </p:cNvPr>
          <p:cNvGraphicFramePr>
            <a:graphicFrameLocks noGrp="1"/>
          </p:cNvGraphicFramePr>
          <p:nvPr>
            <p:ph idx="1"/>
            <p:extLst/>
          </p:nvPr>
        </p:nvGraphicFramePr>
        <p:xfrm>
          <a:off x="3816645" y="1308244"/>
          <a:ext cx="4541588" cy="4229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88960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053097FF-61F8-136D-CE89-547F3CF7D672}"/>
              </a:ext>
            </a:extLst>
          </p:cNvPr>
          <p:cNvSpPr>
            <a:spLocks noGrp="1"/>
          </p:cNvSpPr>
          <p:nvPr>
            <p:ph type="title"/>
          </p:nvPr>
        </p:nvSpPr>
        <p:spPr>
          <a:xfrm>
            <a:off x="570455" y="2010701"/>
            <a:ext cx="3436869" cy="1418298"/>
          </a:xfrm>
        </p:spPr>
        <p:txBody>
          <a:bodyPr vert="horz" lIns="68580" tIns="34290" rIns="68580" bIns="34290" rtlCol="0" anchor="b">
            <a:normAutofit/>
          </a:bodyPr>
          <a:lstStyle/>
          <a:p>
            <a:r>
              <a:rPr lang="en-US" sz="3600"/>
              <a:t>Genetic Screening</a:t>
            </a:r>
          </a:p>
        </p:txBody>
      </p:sp>
      <p:sp>
        <p:nvSpPr>
          <p:cNvPr id="3" name="عنصر نائب للمحتوى 2">
            <a:extLst>
              <a:ext uri="{FF2B5EF4-FFF2-40B4-BE49-F238E27FC236}">
                <a16:creationId xmlns:a16="http://schemas.microsoft.com/office/drawing/2014/main" id="{89EEC739-82F6-0085-8609-69674F5F61CD}"/>
              </a:ext>
            </a:extLst>
          </p:cNvPr>
          <p:cNvSpPr>
            <a:spLocks noGrp="1"/>
          </p:cNvSpPr>
          <p:nvPr>
            <p:ph idx="1"/>
          </p:nvPr>
        </p:nvSpPr>
        <p:spPr>
          <a:xfrm>
            <a:off x="570455" y="3661865"/>
            <a:ext cx="3436869" cy="1685846"/>
          </a:xfrm>
        </p:spPr>
        <p:txBody>
          <a:bodyPr vert="horz" lIns="68580" tIns="34290" rIns="68580" bIns="34290" rtlCol="0">
            <a:normAutofit/>
          </a:bodyPr>
          <a:lstStyle/>
          <a:p>
            <a:r>
              <a:rPr lang="en-US" sz="1800"/>
              <a:t>Obesity affects the accuracy and reliability of genetic screening</a:t>
            </a:r>
          </a:p>
        </p:txBody>
      </p:sp>
      <p:pic>
        <p:nvPicPr>
          <p:cNvPr id="7" name="Graphic 6" descr="بصمة الإصبع">
            <a:extLst>
              <a:ext uri="{FF2B5EF4-FFF2-40B4-BE49-F238E27FC236}">
                <a16:creationId xmlns:a16="http://schemas.microsoft.com/office/drawing/2014/main" id="{1D9F1B2E-8F4B-1E35-FE92-56E13D0FED8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xmlns="" r:embed="rId3"/>
              </a:ext>
            </a:extLst>
          </a:blip>
          <a:stretch>
            <a:fillRect/>
          </a:stretch>
        </p:blipFill>
        <p:spPr>
          <a:xfrm>
            <a:off x="4869711" y="1672249"/>
            <a:ext cx="3488522" cy="3488522"/>
          </a:xfrm>
          <a:prstGeom prst="rect">
            <a:avLst/>
          </a:prstGeom>
        </p:spPr>
      </p:pic>
    </p:spTree>
    <p:extLst>
      <p:ext uri="{BB962C8B-B14F-4D97-AF65-F5344CB8AC3E}">
        <p14:creationId xmlns:p14="http://schemas.microsoft.com/office/powerpoint/2010/main" val="2816804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6D41673B-7DEA-17C9-6AD0-C1ADEA464008}"/>
              </a:ext>
            </a:extLst>
          </p:cNvPr>
          <p:cNvSpPr>
            <a:spLocks noGrp="1"/>
          </p:cNvSpPr>
          <p:nvPr>
            <p:ph type="title"/>
          </p:nvPr>
        </p:nvSpPr>
        <p:spPr/>
        <p:txBody>
          <a:bodyPr/>
          <a:lstStyle/>
          <a:p>
            <a:r>
              <a:rPr lang="en-US" b="0" i="0" dirty="0">
                <a:solidFill>
                  <a:srgbClr val="000000"/>
                </a:solidFill>
                <a:effectLst/>
                <a:latin typeface="Roboto" panose="02000000000000000000" pitchFamily="2" charset="0"/>
              </a:rPr>
              <a:t>Key Challenges</a:t>
            </a:r>
            <a:endParaRPr lang="en-US" dirty="0"/>
          </a:p>
        </p:txBody>
      </p:sp>
      <p:sp>
        <p:nvSpPr>
          <p:cNvPr id="3" name="عنصر نائب للمحتوى 2">
            <a:extLst>
              <a:ext uri="{FF2B5EF4-FFF2-40B4-BE49-F238E27FC236}">
                <a16:creationId xmlns:a16="http://schemas.microsoft.com/office/drawing/2014/main" id="{3A2E02A9-467D-C69A-518E-A17907027F90}"/>
              </a:ext>
            </a:extLst>
          </p:cNvPr>
          <p:cNvSpPr>
            <a:spLocks noGrp="1"/>
          </p:cNvSpPr>
          <p:nvPr>
            <p:ph idx="1"/>
          </p:nvPr>
        </p:nvSpPr>
        <p:spPr/>
        <p:txBody>
          <a:bodyPr>
            <a:normAutofit fontScale="85000" lnSpcReduction="10000"/>
          </a:bodyPr>
          <a:lstStyle/>
          <a:p>
            <a:pPr>
              <a:buAutoNum type="arabicPeriod"/>
            </a:pPr>
            <a:r>
              <a:rPr lang="en-US" b="0" i="0" dirty="0">
                <a:solidFill>
                  <a:srgbClr val="000000"/>
                </a:solidFill>
                <a:effectLst/>
                <a:latin typeface="Roboto" panose="02000000000000000000" pitchFamily="2" charset="0"/>
              </a:rPr>
              <a:t>Maternal Serum Screening Limitations: The quadruple screen test is adjusted for maternal weight, but its accuracy decreases for women weighing over 270 </a:t>
            </a:r>
            <a:r>
              <a:rPr lang="en-US" b="0" i="0" dirty="0" err="1">
                <a:solidFill>
                  <a:srgbClr val="000000"/>
                </a:solidFill>
                <a:effectLst/>
                <a:latin typeface="Roboto" panose="02000000000000000000" pitchFamily="2" charset="0"/>
              </a:rPr>
              <a:t>lbs</a:t>
            </a:r>
            <a:r>
              <a:rPr lang="en-US" b="0" i="0" dirty="0">
                <a:solidFill>
                  <a:srgbClr val="000000"/>
                </a:solidFill>
                <a:effectLst/>
                <a:latin typeface="Roboto" panose="02000000000000000000" pitchFamily="2" charset="0"/>
              </a:rPr>
              <a:t> (122 kg). </a:t>
            </a:r>
          </a:p>
          <a:p>
            <a:pPr>
              <a:buAutoNum type="arabicPeriod"/>
            </a:pPr>
            <a:r>
              <a:rPr lang="en-US" b="0" i="0" dirty="0">
                <a:solidFill>
                  <a:srgbClr val="000000"/>
                </a:solidFill>
                <a:effectLst/>
                <a:latin typeface="Roboto" panose="02000000000000000000" pitchFamily="2" charset="0"/>
              </a:rPr>
              <a:t>2. Non-Invasive Prenatal Testing (NIPT) Challenges: Cell-free DNA (cfDNA) testing is less reliable in obese women due to a lower fetal fraction in maternal blood. Higher failure rates (10-20% "no-call" results), meaning obese women are more likely to need repeat testing or alternative methods. </a:t>
            </a:r>
            <a:r>
              <a:rPr lang="en-US" dirty="0"/>
              <a:t/>
            </a:r>
            <a:br>
              <a:rPr lang="en-US" dirty="0"/>
            </a:br>
            <a:endParaRPr lang="en-US" dirty="0"/>
          </a:p>
        </p:txBody>
      </p:sp>
    </p:spTree>
    <p:extLst>
      <p:ext uri="{BB962C8B-B14F-4D97-AF65-F5344CB8AC3E}">
        <p14:creationId xmlns:p14="http://schemas.microsoft.com/office/powerpoint/2010/main" val="15913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a:extLst>
              <a:ext uri="{FF2B5EF4-FFF2-40B4-BE49-F238E27FC236}">
                <a16:creationId xmlns:a16="http://schemas.microsoft.com/office/drawing/2014/main" id="{9A7E91B7-C81C-0EA5-215A-C65DA40B9CF4}"/>
              </a:ext>
            </a:extLst>
          </p:cNvPr>
          <p:cNvSpPr>
            <a:spLocks noGrp="1"/>
          </p:cNvSpPr>
          <p:nvPr>
            <p:ph type="title"/>
          </p:nvPr>
        </p:nvSpPr>
        <p:spPr>
          <a:xfrm>
            <a:off x="101600" y="1501487"/>
            <a:ext cx="3058047" cy="3864700"/>
          </a:xfrm>
        </p:spPr>
        <p:txBody>
          <a:bodyPr>
            <a:normAutofit/>
          </a:bodyPr>
          <a:lstStyle/>
          <a:p>
            <a:r>
              <a:rPr lang="en-US" dirty="0"/>
              <a:t>Fetal Surveillance</a:t>
            </a:r>
          </a:p>
        </p:txBody>
      </p:sp>
      <p:graphicFrame>
        <p:nvGraphicFramePr>
          <p:cNvPr id="5" name="عنصر نائب للمحتوى 2">
            <a:extLst>
              <a:ext uri="{FF2B5EF4-FFF2-40B4-BE49-F238E27FC236}">
                <a16:creationId xmlns:a16="http://schemas.microsoft.com/office/drawing/2014/main" id="{FF64DD25-7087-9A22-C769-A0F489DC26F6}"/>
              </a:ext>
            </a:extLst>
          </p:cNvPr>
          <p:cNvGraphicFramePr>
            <a:graphicFrameLocks noGrp="1"/>
          </p:cNvGraphicFramePr>
          <p:nvPr>
            <p:ph idx="1"/>
            <p:extLst/>
          </p:nvPr>
        </p:nvGraphicFramePr>
        <p:xfrm>
          <a:off x="3816645" y="1308244"/>
          <a:ext cx="4541588" cy="422906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393431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1052736"/>
            <a:ext cx="7560840" cy="707886"/>
          </a:xfrm>
          <a:prstGeom prst="rect">
            <a:avLst/>
          </a:prstGeom>
        </p:spPr>
        <p:txBody>
          <a:bodyPr wrap="square">
            <a:spAutoFit/>
          </a:bodyPr>
          <a:lstStyle/>
          <a:p>
            <a:pPr algn="ctr"/>
            <a:r>
              <a:rPr lang="en-US" sz="4000" dirty="0" smtClean="0">
                <a:solidFill>
                  <a:srgbClr val="000000"/>
                </a:solidFill>
                <a:latin typeface="Roboto"/>
              </a:rPr>
              <a:t>Intrapartum Management</a:t>
            </a:r>
            <a:endParaRPr lang="en-US" sz="4000" dirty="0"/>
          </a:p>
        </p:txBody>
      </p:sp>
    </p:spTree>
    <p:extLst>
      <p:ext uri="{BB962C8B-B14F-4D97-AF65-F5344CB8AC3E}">
        <p14:creationId xmlns:p14="http://schemas.microsoft.com/office/powerpoint/2010/main" val="39649277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مستطيل 3"/>
          <p:cNvSpPr/>
          <p:nvPr/>
        </p:nvSpPr>
        <p:spPr>
          <a:xfrm>
            <a:off x="179512" y="117693"/>
            <a:ext cx="8568952" cy="6001643"/>
          </a:xfrm>
          <a:prstGeom prst="rect">
            <a:avLst/>
          </a:prstGeom>
        </p:spPr>
        <p:txBody>
          <a:bodyPr wrap="square">
            <a:spAutoFit/>
          </a:bodyPr>
          <a:lstStyle/>
          <a:p>
            <a:pPr algn="l"/>
            <a:r>
              <a:rPr lang="en-US" sz="2400" dirty="0" smtClean="0"/>
              <a:t>Timing </a:t>
            </a:r>
            <a:r>
              <a:rPr lang="en-US" sz="2400" dirty="0"/>
              <a:t>of Delivery: - Obesity increases the risk of stillbirth, but no guidelines recommend delivery before full term solely due to </a:t>
            </a:r>
            <a:r>
              <a:rPr lang="ar-JO" sz="2400" dirty="0" smtClean="0"/>
              <a:t>   </a:t>
            </a:r>
          </a:p>
          <a:p>
            <a:pPr algn="l"/>
            <a:r>
              <a:rPr lang="en-US" sz="2400" dirty="0" smtClean="0"/>
              <a:t>Obesity</a:t>
            </a:r>
            <a:endParaRPr lang="ar-JO" sz="2400" dirty="0" smtClean="0"/>
          </a:p>
          <a:p>
            <a:pPr marL="342900" indent="-342900" algn="l">
              <a:buFontTx/>
              <a:buChar char="-"/>
            </a:pPr>
            <a:endParaRPr lang="ar-JO" sz="2400" dirty="0" smtClean="0"/>
          </a:p>
          <a:p>
            <a:pPr marL="342900" indent="-342900" algn="l">
              <a:buFontTx/>
              <a:buChar char="-"/>
            </a:pPr>
            <a:endParaRPr lang="ar-JO" sz="2400" dirty="0"/>
          </a:p>
          <a:p>
            <a:pPr marL="342900" indent="-342900" algn="l">
              <a:buFontTx/>
              <a:buChar char="-"/>
            </a:pPr>
            <a:endParaRPr lang="ar-JO" sz="2400" dirty="0" smtClean="0"/>
          </a:p>
          <a:p>
            <a:pPr marL="342900" indent="-342900" algn="l">
              <a:buFontTx/>
              <a:buChar char="-"/>
            </a:pPr>
            <a:r>
              <a:rPr lang="en-US" sz="2400" dirty="0" smtClean="0"/>
              <a:t>Current </a:t>
            </a:r>
            <a:r>
              <a:rPr lang="en-US" sz="2400" dirty="0"/>
              <a:t>recommendations rely on standard obstetric indications (e.g., medical complications) for delivery timing, as randomized clinical trial evidence is lacking</a:t>
            </a:r>
            <a:r>
              <a:rPr lang="en-US" sz="2400" dirty="0" smtClean="0"/>
              <a:t>.</a:t>
            </a:r>
            <a:endParaRPr lang="ar-JO" sz="2400" dirty="0" smtClean="0"/>
          </a:p>
          <a:p>
            <a:pPr marL="342900" indent="-342900" algn="l">
              <a:buFontTx/>
              <a:buChar char="-"/>
            </a:pPr>
            <a:endParaRPr lang="ar-JO" sz="2400" dirty="0"/>
          </a:p>
          <a:p>
            <a:pPr marL="342900" indent="-342900" algn="l">
              <a:buFontTx/>
              <a:buChar char="-"/>
            </a:pPr>
            <a:r>
              <a:rPr lang="en-US" sz="2400" dirty="0" smtClean="0"/>
              <a:t> </a:t>
            </a:r>
            <a:endParaRPr lang="ar-JO" sz="2400" dirty="0" smtClean="0"/>
          </a:p>
          <a:p>
            <a:pPr marL="342900" indent="-342900" algn="l">
              <a:buFontTx/>
              <a:buChar char="-"/>
            </a:pPr>
            <a:endParaRPr lang="ar-JO" sz="2400" dirty="0"/>
          </a:p>
          <a:p>
            <a:pPr marL="342900" indent="-342900" algn="l">
              <a:buFontTx/>
              <a:buChar char="-"/>
            </a:pPr>
            <a:r>
              <a:rPr lang="en-US" sz="2400" dirty="0" smtClean="0"/>
              <a:t>- </a:t>
            </a:r>
            <a:r>
              <a:rPr lang="en-US" sz="2400" dirty="0"/>
              <a:t>Induction of labor (IOL) at 39 weeks or later may improve outcomes for obese women, even without traditional medical indications, and should not be </a:t>
            </a:r>
            <a:r>
              <a:rPr lang="en-US" sz="2400" dirty="0" smtClean="0"/>
              <a:t>withheld</a:t>
            </a:r>
            <a:endParaRPr lang="en-US" sz="2400" dirty="0"/>
          </a:p>
        </p:txBody>
      </p:sp>
    </p:spTree>
    <p:extLst>
      <p:ext uri="{BB962C8B-B14F-4D97-AF65-F5344CB8AC3E}">
        <p14:creationId xmlns:p14="http://schemas.microsoft.com/office/powerpoint/2010/main" val="259782306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467544" y="476672"/>
            <a:ext cx="7560840" cy="5632311"/>
          </a:xfrm>
          <a:prstGeom prst="rect">
            <a:avLst/>
          </a:prstGeom>
        </p:spPr>
        <p:txBody>
          <a:bodyPr wrap="square">
            <a:spAutoFit/>
          </a:bodyPr>
          <a:lstStyle/>
          <a:p>
            <a:pPr algn="l"/>
            <a:r>
              <a:rPr lang="en-US" sz="2000" dirty="0" smtClean="0">
                <a:solidFill>
                  <a:srgbClr val="000000"/>
                </a:solidFill>
                <a:latin typeface="Roboto"/>
              </a:rPr>
              <a:t>Delivery </a:t>
            </a:r>
            <a:r>
              <a:rPr lang="en-US" sz="2000" dirty="0">
                <a:solidFill>
                  <a:srgbClr val="000000"/>
                </a:solidFill>
                <a:latin typeface="Roboto"/>
              </a:rPr>
              <a:t>Site: </a:t>
            </a:r>
            <a:endParaRPr lang="ar-JO" sz="2000" dirty="0" smtClean="0">
              <a:solidFill>
                <a:srgbClr val="000000"/>
              </a:solidFill>
              <a:latin typeface="Roboto"/>
            </a:endParaRPr>
          </a:p>
          <a:p>
            <a:pPr algn="l"/>
            <a:r>
              <a:rPr lang="en-US" sz="2000" dirty="0" smtClean="0">
                <a:solidFill>
                  <a:srgbClr val="000000"/>
                </a:solidFill>
                <a:latin typeface="Roboto"/>
              </a:rPr>
              <a:t>All </a:t>
            </a:r>
            <a:r>
              <a:rPr lang="en-US" sz="2000" dirty="0">
                <a:solidFill>
                  <a:srgbClr val="000000"/>
                </a:solidFill>
                <a:latin typeface="Roboto"/>
              </a:rPr>
              <a:t>delivery centers should assess resources to accommodate obese women, given rising obesity rates</a:t>
            </a:r>
            <a:r>
              <a:rPr lang="en-US" sz="2000" dirty="0" smtClean="0">
                <a:solidFill>
                  <a:srgbClr val="000000"/>
                </a:solidFill>
                <a:latin typeface="Roboto"/>
              </a:rPr>
              <a:t>.</a:t>
            </a:r>
            <a:endParaRPr lang="ar-JO" sz="2000" dirty="0" smtClean="0">
              <a:solidFill>
                <a:srgbClr val="000000"/>
              </a:solidFill>
              <a:latin typeface="Roboto"/>
            </a:endParaRPr>
          </a:p>
          <a:p>
            <a:pPr algn="l"/>
            <a:endParaRPr lang="ar-JO" sz="2000" dirty="0">
              <a:solidFill>
                <a:srgbClr val="000000"/>
              </a:solidFill>
              <a:latin typeface="Roboto"/>
            </a:endParaRPr>
          </a:p>
          <a:p>
            <a:pPr algn="l"/>
            <a:endParaRPr lang="ar-JO" sz="2000" dirty="0" smtClean="0">
              <a:solidFill>
                <a:srgbClr val="000000"/>
              </a:solidFill>
              <a:latin typeface="Roboto"/>
            </a:endParaRPr>
          </a:p>
          <a:p>
            <a:pPr algn="l"/>
            <a:r>
              <a:rPr lang="en-US" sz="2000" dirty="0" smtClean="0">
                <a:solidFill>
                  <a:srgbClr val="000000"/>
                </a:solidFill>
                <a:latin typeface="Roboto"/>
              </a:rPr>
              <a:t> </a:t>
            </a:r>
            <a:r>
              <a:rPr lang="en-US" sz="2000" dirty="0">
                <a:solidFill>
                  <a:srgbClr val="000000"/>
                </a:solidFill>
                <a:latin typeface="Roboto"/>
              </a:rPr>
              <a:t>- Women with class III obesity (severe obesity) should deliver in centers equipped to manage potential complications</a:t>
            </a:r>
            <a:r>
              <a:rPr lang="en-US" sz="2000" dirty="0" smtClean="0">
                <a:solidFill>
                  <a:srgbClr val="000000"/>
                </a:solidFill>
                <a:latin typeface="Roboto"/>
              </a:rPr>
              <a:t>.</a:t>
            </a:r>
            <a:endParaRPr lang="ar-JO" sz="2000" dirty="0" smtClean="0">
              <a:solidFill>
                <a:srgbClr val="000000"/>
              </a:solidFill>
              <a:latin typeface="Roboto"/>
            </a:endParaRPr>
          </a:p>
          <a:p>
            <a:pPr algn="l"/>
            <a:endParaRPr lang="ar-JO" sz="2000" dirty="0">
              <a:solidFill>
                <a:srgbClr val="000000"/>
              </a:solidFill>
              <a:latin typeface="Roboto"/>
            </a:endParaRPr>
          </a:p>
          <a:p>
            <a:pPr algn="l"/>
            <a:endParaRPr lang="ar-JO" sz="2000" dirty="0" smtClean="0">
              <a:solidFill>
                <a:srgbClr val="000000"/>
              </a:solidFill>
              <a:latin typeface="Roboto"/>
            </a:endParaRPr>
          </a:p>
          <a:p>
            <a:pPr algn="l"/>
            <a:endParaRPr lang="ar-JO" sz="2000" dirty="0" smtClean="0">
              <a:solidFill>
                <a:srgbClr val="000000"/>
              </a:solidFill>
              <a:latin typeface="Roboto"/>
            </a:endParaRPr>
          </a:p>
          <a:p>
            <a:pPr algn="l"/>
            <a:r>
              <a:rPr lang="en-US" sz="2000" dirty="0" smtClean="0">
                <a:solidFill>
                  <a:srgbClr val="000000"/>
                </a:solidFill>
                <a:latin typeface="Roboto"/>
              </a:rPr>
              <a:t> </a:t>
            </a:r>
            <a:r>
              <a:rPr lang="en-US" sz="2000" dirty="0">
                <a:solidFill>
                  <a:srgbClr val="000000"/>
                </a:solidFill>
                <a:latin typeface="Roboto"/>
              </a:rPr>
              <a:t>- Delivery site suitability should be evaluated early in pregnancy to allow care transfer if needed</a:t>
            </a:r>
            <a:r>
              <a:rPr lang="en-US" sz="2000" dirty="0" smtClean="0">
                <a:solidFill>
                  <a:srgbClr val="000000"/>
                </a:solidFill>
                <a:latin typeface="Roboto"/>
              </a:rPr>
              <a:t>.</a:t>
            </a:r>
            <a:endParaRPr lang="ar-JO" sz="2000" dirty="0" smtClean="0">
              <a:solidFill>
                <a:srgbClr val="000000"/>
              </a:solidFill>
              <a:latin typeface="Roboto"/>
            </a:endParaRPr>
          </a:p>
          <a:p>
            <a:pPr algn="l"/>
            <a:endParaRPr lang="ar-JO" sz="2000" dirty="0">
              <a:solidFill>
                <a:srgbClr val="000000"/>
              </a:solidFill>
              <a:latin typeface="Roboto"/>
            </a:endParaRPr>
          </a:p>
          <a:p>
            <a:pPr algn="l"/>
            <a:endParaRPr lang="ar-JO" sz="2000" dirty="0" smtClean="0">
              <a:solidFill>
                <a:srgbClr val="000000"/>
              </a:solidFill>
              <a:latin typeface="Roboto"/>
            </a:endParaRPr>
          </a:p>
          <a:p>
            <a:pPr algn="l"/>
            <a:endParaRPr lang="ar-JO" sz="2000" dirty="0">
              <a:solidFill>
                <a:srgbClr val="000000"/>
              </a:solidFill>
              <a:latin typeface="Roboto"/>
            </a:endParaRPr>
          </a:p>
          <a:p>
            <a:pPr algn="l"/>
            <a:endParaRPr lang="ar-JO" sz="2000" dirty="0" smtClean="0">
              <a:solidFill>
                <a:srgbClr val="000000"/>
              </a:solidFill>
              <a:latin typeface="Roboto"/>
            </a:endParaRPr>
          </a:p>
          <a:p>
            <a:pPr algn="l"/>
            <a:r>
              <a:rPr lang="en-US" sz="2000" dirty="0" smtClean="0">
                <a:solidFill>
                  <a:srgbClr val="000000"/>
                </a:solidFill>
                <a:latin typeface="Roboto"/>
              </a:rPr>
              <a:t> </a:t>
            </a:r>
            <a:r>
              <a:rPr lang="en-US" sz="2000" dirty="0">
                <a:solidFill>
                  <a:srgbClr val="000000"/>
                </a:solidFill>
                <a:latin typeface="Roboto"/>
              </a:rPr>
              <a:t>- Experts advocate for obesity-specific protocols to standardize </a:t>
            </a:r>
            <a:r>
              <a:rPr lang="en-US" sz="2000" dirty="0" smtClean="0">
                <a:solidFill>
                  <a:srgbClr val="000000"/>
                </a:solidFill>
                <a:latin typeface="Roboto"/>
              </a:rPr>
              <a:t>care</a:t>
            </a:r>
            <a:endParaRPr lang="en-US" sz="2000" dirty="0"/>
          </a:p>
        </p:txBody>
      </p:sp>
    </p:spTree>
    <p:extLst>
      <p:ext uri="{BB962C8B-B14F-4D97-AF65-F5344CB8AC3E}">
        <p14:creationId xmlns:p14="http://schemas.microsoft.com/office/powerpoint/2010/main" val="507308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Defining Obesity</a:t>
            </a:r>
          </a:p>
        </p:txBody>
      </p:sp>
      <p:pic>
        <p:nvPicPr>
          <p:cNvPr id="4" name="Content Placeholder 3"/>
          <p:cNvPicPr>
            <a:picLocks noGrp="1" noChangeAspect="1"/>
          </p:cNvPicPr>
          <p:nvPr>
            <p:ph idx="1"/>
          </p:nvPr>
        </p:nvPicPr>
        <p:blipFill>
          <a:blip r:embed="rId2"/>
          <a:stretch>
            <a:fillRect/>
          </a:stretch>
        </p:blipFill>
        <p:spPr>
          <a:xfrm>
            <a:off x="980242" y="1997612"/>
            <a:ext cx="7263426" cy="3772645"/>
          </a:xfrm>
          <a:prstGeom prst="rect">
            <a:avLst/>
          </a:prstGeom>
        </p:spPr>
      </p:pic>
    </p:spTree>
    <p:extLst>
      <p:ext uri="{BB962C8B-B14F-4D97-AF65-F5344CB8AC3E}">
        <p14:creationId xmlns:p14="http://schemas.microsoft.com/office/powerpoint/2010/main" val="324731268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539552" y="332657"/>
            <a:ext cx="7560840" cy="4893647"/>
          </a:xfrm>
          <a:prstGeom prst="rect">
            <a:avLst/>
          </a:prstGeom>
        </p:spPr>
        <p:txBody>
          <a:bodyPr wrap="square">
            <a:spAutoFit/>
          </a:bodyPr>
          <a:lstStyle/>
          <a:p>
            <a:pPr algn="l"/>
            <a:r>
              <a:rPr lang="en-US" sz="2400" dirty="0" smtClean="0">
                <a:solidFill>
                  <a:srgbClr val="000000"/>
                </a:solidFill>
                <a:latin typeface="Roboto"/>
              </a:rPr>
              <a:t>Fetal </a:t>
            </a:r>
            <a:r>
              <a:rPr lang="en-US" sz="2400" dirty="0">
                <a:solidFill>
                  <a:srgbClr val="000000"/>
                </a:solidFill>
                <a:latin typeface="Roboto"/>
              </a:rPr>
              <a:t>Monitoring: </a:t>
            </a:r>
            <a:endParaRPr lang="ar-JO" sz="2400" dirty="0" smtClean="0">
              <a:solidFill>
                <a:srgbClr val="000000"/>
              </a:solidFill>
              <a:latin typeface="Roboto"/>
            </a:endParaRPr>
          </a:p>
          <a:p>
            <a:pPr algn="l"/>
            <a:r>
              <a:rPr lang="en-US" sz="2400" dirty="0" smtClean="0">
                <a:solidFill>
                  <a:srgbClr val="000000"/>
                </a:solidFill>
                <a:latin typeface="Roboto"/>
              </a:rPr>
              <a:t>Electronic </a:t>
            </a:r>
            <a:r>
              <a:rPr lang="en-US" sz="2400" dirty="0">
                <a:solidFill>
                  <a:srgbClr val="000000"/>
                </a:solidFill>
                <a:latin typeface="Roboto"/>
              </a:rPr>
              <a:t>fetal monitoring (EFM) is technically challenging in </a:t>
            </a:r>
            <a:endParaRPr lang="ar-JO" sz="2400" dirty="0" smtClean="0">
              <a:solidFill>
                <a:srgbClr val="000000"/>
              </a:solidFill>
              <a:latin typeface="Roboto"/>
            </a:endParaRPr>
          </a:p>
          <a:p>
            <a:pPr algn="l"/>
            <a:r>
              <a:rPr lang="en-US" sz="2400" dirty="0" smtClean="0">
                <a:solidFill>
                  <a:srgbClr val="000000"/>
                </a:solidFill>
                <a:latin typeface="Roboto"/>
              </a:rPr>
              <a:t>obese </a:t>
            </a:r>
            <a:r>
              <a:rPr lang="en-US" sz="2400" dirty="0">
                <a:solidFill>
                  <a:srgbClr val="000000"/>
                </a:solidFill>
                <a:latin typeface="Roboto"/>
              </a:rPr>
              <a:t>women due to</a:t>
            </a:r>
            <a:r>
              <a:rPr lang="en-US" sz="2400" dirty="0" smtClean="0">
                <a:solidFill>
                  <a:srgbClr val="000000"/>
                </a:solidFill>
                <a:latin typeface="Roboto"/>
              </a:rPr>
              <a:t>:</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Poor acoustic signal quality</a:t>
            </a:r>
            <a:r>
              <a:rPr lang="en-US" sz="2400" dirty="0" smtClean="0">
                <a:solidFill>
                  <a:srgbClr val="000000"/>
                </a:solidFill>
                <a:latin typeface="Roboto"/>
              </a:rPr>
              <a:t>.</a:t>
            </a:r>
            <a:endParaRPr lang="ar-JO" sz="2400" dirty="0" smtClean="0">
              <a:solidFill>
                <a:srgbClr val="000000"/>
              </a:solidFill>
              <a:latin typeface="Roboto"/>
            </a:endParaRPr>
          </a:p>
          <a:p>
            <a:pPr algn="l"/>
            <a:r>
              <a:rPr lang="en-US" sz="2400" dirty="0" smtClean="0">
                <a:solidFill>
                  <a:srgbClr val="000000"/>
                </a:solidFill>
                <a:latin typeface="Roboto"/>
              </a:rPr>
              <a:t> Difficulty </a:t>
            </a:r>
            <a:r>
              <a:rPr lang="en-US" sz="2400" dirty="0">
                <a:solidFill>
                  <a:srgbClr val="000000"/>
                </a:solidFill>
                <a:latin typeface="Roboto"/>
              </a:rPr>
              <a:t>identifying anatomic landmarks for device </a:t>
            </a:r>
            <a:r>
              <a:rPr lang="en-US" sz="2400" dirty="0" smtClean="0">
                <a:solidFill>
                  <a:srgbClr val="000000"/>
                </a:solidFill>
                <a:latin typeface="Roboto"/>
              </a:rPr>
              <a:t>placement</a:t>
            </a:r>
            <a:r>
              <a:rPr lang="ar-JO" sz="2400" dirty="0" smtClean="0">
                <a:solidFill>
                  <a:srgbClr val="000000"/>
                </a:solidFill>
                <a:latin typeface="Roboto"/>
              </a:rPr>
              <a:t>-</a:t>
            </a:r>
            <a:r>
              <a:rPr lang="en-US" sz="2400" dirty="0" smtClean="0">
                <a:solidFill>
                  <a:srgbClr val="000000"/>
                </a:solidFill>
                <a:latin typeface="Roboto"/>
              </a:rPr>
              <a:t>.</a:t>
            </a:r>
            <a:endParaRPr lang="ar-JO" sz="2400" dirty="0" smtClean="0">
              <a:solidFill>
                <a:srgbClr val="000000"/>
              </a:solidFill>
              <a:latin typeface="Roboto"/>
            </a:endParaRPr>
          </a:p>
          <a:p>
            <a:pPr marL="342900" indent="-342900" algn="l">
              <a:buFontTx/>
              <a:buChar char="-"/>
            </a:pPr>
            <a:endParaRPr lang="ar-JO" sz="2400" dirty="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Obese women are more likely to require internal </a:t>
            </a:r>
            <a:r>
              <a:rPr lang="en-US" sz="2400" dirty="0" smtClean="0">
                <a:solidFill>
                  <a:srgbClr val="000000"/>
                </a:solidFill>
                <a:latin typeface="Roboto"/>
              </a:rPr>
              <a:t>monitors)</a:t>
            </a:r>
            <a:endParaRPr lang="ar-JO" sz="2400" dirty="0" smtClean="0">
              <a:solidFill>
                <a:srgbClr val="000000"/>
              </a:solidFill>
              <a:latin typeface="Roboto"/>
            </a:endParaRPr>
          </a:p>
          <a:p>
            <a:pPr marL="342900" indent="-342900" algn="l">
              <a:buFontTx/>
              <a:buChar char="-"/>
            </a:pPr>
            <a:endParaRPr lang="ar-JO" sz="2400" dirty="0">
              <a:solidFill>
                <a:srgbClr val="000000"/>
              </a:solidFill>
              <a:latin typeface="Roboto"/>
            </a:endParaRPr>
          </a:p>
          <a:p>
            <a:pPr algn="l"/>
            <a:r>
              <a:rPr lang="en-US" sz="2400" dirty="0" smtClean="0">
                <a:solidFill>
                  <a:srgbClr val="000000"/>
                </a:solidFill>
                <a:latin typeface="Roboto"/>
              </a:rPr>
              <a:t> - </a:t>
            </a:r>
            <a:r>
              <a:rPr lang="en-US" sz="2400" dirty="0">
                <a:solidFill>
                  <a:srgbClr val="000000"/>
                </a:solidFill>
                <a:latin typeface="Roboto"/>
              </a:rPr>
              <a:t>Fetal scalp electrodes should be considered if external EFM is suboptimal</a:t>
            </a:r>
            <a:r>
              <a:rPr lang="en-US" sz="2000" dirty="0">
                <a:solidFill>
                  <a:srgbClr val="000000"/>
                </a:solidFill>
                <a:latin typeface="Roboto"/>
              </a:rPr>
              <a:t>.</a:t>
            </a:r>
            <a:endParaRPr lang="en-US" sz="2000" dirty="0"/>
          </a:p>
        </p:txBody>
      </p:sp>
    </p:spTree>
    <p:extLst>
      <p:ext uri="{BB962C8B-B14F-4D97-AF65-F5344CB8AC3E}">
        <p14:creationId xmlns:p14="http://schemas.microsoft.com/office/powerpoint/2010/main" val="33574552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827584" y="260648"/>
            <a:ext cx="7344816" cy="6370975"/>
          </a:xfrm>
          <a:prstGeom prst="rect">
            <a:avLst/>
          </a:prstGeom>
        </p:spPr>
        <p:txBody>
          <a:bodyPr wrap="square">
            <a:spAutoFit/>
          </a:bodyPr>
          <a:lstStyle/>
          <a:p>
            <a:pPr algn="l"/>
            <a:r>
              <a:rPr lang="en-US" sz="2400" dirty="0" smtClean="0">
                <a:solidFill>
                  <a:srgbClr val="000000"/>
                </a:solidFill>
                <a:latin typeface="Roboto"/>
              </a:rPr>
              <a:t>Facility </a:t>
            </a:r>
            <a:r>
              <a:rPr lang="en-US" sz="2400" dirty="0">
                <a:solidFill>
                  <a:srgbClr val="000000"/>
                </a:solidFill>
                <a:latin typeface="Roboto"/>
              </a:rPr>
              <a:t>Considerations: </a:t>
            </a:r>
            <a:endParaRPr lang="ar-JO" sz="2400" dirty="0" smtClean="0">
              <a:solidFill>
                <a:srgbClr val="000000"/>
              </a:solidFill>
              <a:latin typeface="Roboto"/>
            </a:endParaRPr>
          </a:p>
          <a:p>
            <a:pPr algn="l"/>
            <a:r>
              <a:rPr lang="en-US" sz="2400" dirty="0" smtClean="0">
                <a:solidFill>
                  <a:srgbClr val="000000"/>
                </a:solidFill>
                <a:latin typeface="Roboto"/>
              </a:rPr>
              <a:t>Essential </a:t>
            </a:r>
            <a:r>
              <a:rPr lang="en-US" sz="2400" dirty="0">
                <a:solidFill>
                  <a:srgbClr val="000000"/>
                </a:solidFill>
                <a:latin typeface="Roboto"/>
              </a:rPr>
              <a:t>equipment for obese women includes</a:t>
            </a:r>
            <a:r>
              <a:rPr lang="en-US" sz="2400" dirty="0" smtClean="0">
                <a:solidFill>
                  <a:srgbClr val="000000"/>
                </a:solidFill>
                <a:latin typeface="Roboto"/>
              </a:rPr>
              <a:t>:</a:t>
            </a:r>
            <a:endParaRPr lang="ar-JO" sz="2400" dirty="0" smtClean="0">
              <a:solidFill>
                <a:srgbClr val="000000"/>
              </a:solidFill>
              <a:latin typeface="Roboto"/>
            </a:endParaRPr>
          </a:p>
          <a:p>
            <a:pPr algn="l"/>
            <a:r>
              <a:rPr lang="en-US" sz="2400" dirty="0" smtClean="0">
                <a:solidFill>
                  <a:srgbClr val="000000"/>
                </a:solidFill>
                <a:latin typeface="Roboto"/>
              </a:rPr>
              <a:t> </a:t>
            </a:r>
            <a:endParaRPr lang="ar-JO" sz="2400" dirty="0" smtClean="0">
              <a:solidFill>
                <a:srgbClr val="000000"/>
              </a:solidFill>
              <a:latin typeface="Roboto"/>
            </a:endParaRPr>
          </a:p>
          <a:p>
            <a:pPr algn="l"/>
            <a:r>
              <a:rPr lang="en-US" sz="2400" dirty="0" smtClean="0">
                <a:solidFill>
                  <a:srgbClr val="000000"/>
                </a:solidFill>
                <a:latin typeface="Roboto"/>
              </a:rPr>
              <a:t>Large </a:t>
            </a:r>
            <a:r>
              <a:rPr lang="en-US" sz="2400" dirty="0">
                <a:solidFill>
                  <a:srgbClr val="000000"/>
                </a:solidFill>
                <a:latin typeface="Roboto"/>
              </a:rPr>
              <a:t>hospital gowns, long gloves/speculums, oversized </a:t>
            </a:r>
            <a:r>
              <a:rPr lang="en-US" sz="2400" dirty="0" smtClean="0">
                <a:solidFill>
                  <a:srgbClr val="000000"/>
                </a:solidFill>
                <a:latin typeface="Roboto"/>
              </a:rPr>
              <a:t>blood</a:t>
            </a:r>
            <a:r>
              <a:rPr lang="ar-JO" sz="2400" dirty="0" smtClean="0">
                <a:solidFill>
                  <a:srgbClr val="000000"/>
                </a:solidFill>
                <a:latin typeface="Roboto"/>
              </a:rPr>
              <a:t>-</a:t>
            </a:r>
            <a:r>
              <a:rPr lang="en-US" sz="2400" dirty="0" smtClean="0">
                <a:solidFill>
                  <a:srgbClr val="000000"/>
                </a:solidFill>
                <a:latin typeface="Roboto"/>
              </a:rPr>
              <a:t> </a:t>
            </a:r>
            <a:r>
              <a:rPr lang="en-US" sz="2400" dirty="0">
                <a:solidFill>
                  <a:srgbClr val="000000"/>
                </a:solidFill>
                <a:latin typeface="Roboto"/>
              </a:rPr>
              <a:t>pressure </a:t>
            </a:r>
            <a:r>
              <a:rPr lang="en-US" sz="2400" dirty="0" smtClean="0">
                <a:solidFill>
                  <a:srgbClr val="000000"/>
                </a:solidFill>
                <a:latin typeface="Roboto"/>
              </a:rPr>
              <a:t>cuffs. </a:t>
            </a:r>
            <a:endParaRPr lang="ar-JO" sz="2400" dirty="0" smtClean="0">
              <a:solidFill>
                <a:srgbClr val="000000"/>
              </a:solidFill>
              <a:latin typeface="Roboto"/>
            </a:endParaRPr>
          </a:p>
          <a:p>
            <a:pPr algn="l"/>
            <a:endParaRPr lang="ar-JO" sz="2400" dirty="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Wheelchairs and operating tables supporting ≥300 </a:t>
            </a:r>
            <a:r>
              <a:rPr lang="en-US" sz="2400" dirty="0" smtClean="0">
                <a:solidFill>
                  <a:srgbClr val="000000"/>
                </a:solidFill>
                <a:latin typeface="Roboto"/>
              </a:rPr>
              <a:t>lbs.</a:t>
            </a:r>
            <a:endParaRPr lang="ar-JO" sz="2400" dirty="0" smtClean="0">
              <a:solidFill>
                <a:srgbClr val="000000"/>
              </a:solidFill>
              <a:latin typeface="Roboto"/>
            </a:endParaRPr>
          </a:p>
          <a:p>
            <a:pPr algn="l"/>
            <a:endParaRPr lang="ar-JO" sz="2400" dirty="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Reinforced floor-mounted toilets and appropriately sized seating</a:t>
            </a:r>
            <a:r>
              <a:rPr lang="en-US" sz="2400" dirty="0" smtClean="0">
                <a:solidFill>
                  <a:srgbClr val="000000"/>
                </a:solidFill>
                <a:latin typeface="Roboto"/>
              </a:rPr>
              <a:t>.</a:t>
            </a:r>
            <a:endParaRPr lang="ar-JO" sz="2400" dirty="0" smtClean="0">
              <a:solidFill>
                <a:srgbClr val="000000"/>
              </a:solidFill>
              <a:latin typeface="Roboto"/>
            </a:endParaRPr>
          </a:p>
          <a:p>
            <a:pPr marL="342900" indent="-342900" algn="l">
              <a:buFontTx/>
              <a:buChar char="-"/>
            </a:pPr>
            <a:endParaRPr lang="ar-JO" sz="2400" dirty="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Higher BMI correlates with: </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Longer hospital stays during delivery</a:t>
            </a:r>
            <a:r>
              <a:rPr lang="en-US" sz="2400" dirty="0" smtClean="0">
                <a:solidFill>
                  <a:srgbClr val="000000"/>
                </a:solidFill>
                <a:latin typeface="Roboto"/>
              </a:rPr>
              <a:t>.</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Increased resource </a:t>
            </a:r>
            <a:r>
              <a:rPr lang="en-US" sz="2400" dirty="0" smtClean="0">
                <a:solidFill>
                  <a:srgbClr val="000000"/>
                </a:solidFill>
                <a:latin typeface="Roboto"/>
              </a:rPr>
              <a:t>utilization.</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Non-delivery units must also ensure suitability for obese patients</a:t>
            </a:r>
            <a:r>
              <a:rPr lang="en-US" sz="2000" dirty="0">
                <a:solidFill>
                  <a:srgbClr val="000000"/>
                </a:solidFill>
                <a:latin typeface="Roboto"/>
              </a:rPr>
              <a:t> </a:t>
            </a:r>
            <a:endParaRPr lang="en-US" sz="2000" dirty="0"/>
          </a:p>
        </p:txBody>
      </p:sp>
    </p:spTree>
    <p:extLst>
      <p:ext uri="{BB962C8B-B14F-4D97-AF65-F5344CB8AC3E}">
        <p14:creationId xmlns:p14="http://schemas.microsoft.com/office/powerpoint/2010/main" val="17809465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
            <a:ext cx="8424936" cy="7478970"/>
          </a:xfrm>
          <a:prstGeom prst="rect">
            <a:avLst/>
          </a:prstGeom>
        </p:spPr>
        <p:txBody>
          <a:bodyPr wrap="square">
            <a:spAutoFit/>
          </a:bodyPr>
          <a:lstStyle/>
          <a:p>
            <a:pPr algn="l"/>
            <a:r>
              <a:rPr lang="en-US" sz="2400" dirty="0" smtClean="0"/>
              <a:t>Labor </a:t>
            </a:r>
            <a:r>
              <a:rPr lang="en-US" sz="2400" dirty="0"/>
              <a:t>Management in Obese Women </a:t>
            </a:r>
            <a:endParaRPr lang="ar-JO" sz="2400" dirty="0" smtClean="0"/>
          </a:p>
          <a:p>
            <a:pPr algn="l"/>
            <a:endParaRPr lang="ar-JO" sz="2400" dirty="0" smtClean="0"/>
          </a:p>
          <a:p>
            <a:pPr algn="l"/>
            <a:r>
              <a:rPr lang="en-US" sz="2400" dirty="0" smtClean="0"/>
              <a:t>Induction </a:t>
            </a:r>
            <a:r>
              <a:rPr lang="en-US" sz="2400" dirty="0"/>
              <a:t>of Labor (IOL): </a:t>
            </a:r>
            <a:endParaRPr lang="ar-JO" sz="2400" dirty="0"/>
          </a:p>
          <a:p>
            <a:pPr marL="342900" indent="-342900" algn="l">
              <a:buFontTx/>
              <a:buChar char="-"/>
            </a:pPr>
            <a:endParaRPr lang="ar-JO" sz="2400" dirty="0" smtClean="0"/>
          </a:p>
          <a:p>
            <a:pPr algn="l"/>
            <a:r>
              <a:rPr lang="en-US" sz="2400" dirty="0" smtClean="0"/>
              <a:t>- </a:t>
            </a:r>
            <a:r>
              <a:rPr lang="en-US" sz="2400" dirty="0"/>
              <a:t>Obese women (BMI ≥40 kg/m²) are more likely to require IOL due to higher risks of comorbidities and obstetric complications. </a:t>
            </a:r>
            <a:endParaRPr lang="ar-JO" sz="2400" dirty="0" smtClean="0"/>
          </a:p>
          <a:p>
            <a:pPr algn="l"/>
            <a:endParaRPr lang="ar-JO" sz="2400" dirty="0"/>
          </a:p>
          <a:p>
            <a:pPr algn="l"/>
            <a:r>
              <a:rPr lang="en-US" sz="2400" dirty="0" smtClean="0"/>
              <a:t>- </a:t>
            </a:r>
            <a:r>
              <a:rPr lang="en-US" sz="2400" dirty="0"/>
              <a:t>Higher doses and longer durations of oxytocin are often needed for successful labor induction compared to women with normal BMI</a:t>
            </a:r>
            <a:r>
              <a:rPr lang="en-US" sz="2400" dirty="0" smtClean="0"/>
              <a:t>. </a:t>
            </a:r>
            <a:endParaRPr lang="ar-JO" sz="2400" dirty="0" smtClean="0"/>
          </a:p>
          <a:p>
            <a:pPr algn="l"/>
            <a:endParaRPr lang="ar-JO" sz="2400" dirty="0"/>
          </a:p>
          <a:p>
            <a:pPr algn="l"/>
            <a:r>
              <a:rPr lang="en-US" sz="2400" dirty="0" smtClean="0"/>
              <a:t>- </a:t>
            </a:r>
            <a:r>
              <a:rPr lang="en-US" sz="2400" dirty="0"/>
              <a:t>Increased likelihood of cesarean delivery (4x higher) due to labor arrest. </a:t>
            </a:r>
            <a:endParaRPr lang="ar-JO" sz="2400" dirty="0" smtClean="0"/>
          </a:p>
          <a:p>
            <a:pPr algn="l"/>
            <a:r>
              <a:rPr lang="en-US" sz="2400" dirty="0" smtClean="0"/>
              <a:t>Class </a:t>
            </a:r>
            <a:r>
              <a:rPr lang="en-US" sz="2400" dirty="0"/>
              <a:t>III obesity is an independent risk factor for unsuccessful </a:t>
            </a:r>
            <a:r>
              <a:rPr lang="en-US" sz="2400" dirty="0" smtClean="0"/>
              <a:t>IOL</a:t>
            </a:r>
            <a:endParaRPr lang="ar-JO" sz="2400" dirty="0" smtClean="0"/>
          </a:p>
          <a:p>
            <a:pPr algn="l"/>
            <a:endParaRPr lang="ar-JO" sz="2400" dirty="0" smtClean="0"/>
          </a:p>
          <a:p>
            <a:pPr algn="l"/>
            <a:r>
              <a:rPr lang="en-US" sz="2400" dirty="0" smtClean="0"/>
              <a:t> </a:t>
            </a:r>
            <a:r>
              <a:rPr lang="en-US" sz="2400" dirty="0">
                <a:solidFill>
                  <a:srgbClr val="000000"/>
                </a:solidFill>
                <a:latin typeface="Roboto"/>
              </a:rPr>
              <a:t>- Risk-Reducing Induction of Labor at 39 Weeks</a:t>
            </a:r>
            <a:r>
              <a:rPr lang="en-US" sz="2400" dirty="0" smtClean="0">
                <a:solidFill>
                  <a:srgbClr val="000000"/>
                </a:solidFill>
                <a:latin typeface="Roboto"/>
              </a:rPr>
              <a:t>:</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Considered as a strategy to reduce adverse outcomes in obese women</a:t>
            </a:r>
            <a:r>
              <a:rPr lang="en-US" sz="2400" dirty="0" smtClean="0">
                <a:solidFill>
                  <a:srgbClr val="000000"/>
                </a:solidFill>
                <a:latin typeface="Roboto"/>
              </a:rPr>
              <a:t>.</a:t>
            </a:r>
            <a:endParaRPr lang="en-US" dirty="0"/>
          </a:p>
        </p:txBody>
      </p:sp>
    </p:spTree>
    <p:extLst>
      <p:ext uri="{BB962C8B-B14F-4D97-AF65-F5344CB8AC3E}">
        <p14:creationId xmlns:p14="http://schemas.microsoft.com/office/powerpoint/2010/main" val="274388652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188640"/>
            <a:ext cx="7848872" cy="6001643"/>
          </a:xfrm>
          <a:prstGeom prst="rect">
            <a:avLst/>
          </a:prstGeom>
        </p:spPr>
        <p:txBody>
          <a:bodyPr wrap="square">
            <a:spAutoFit/>
          </a:bodyPr>
          <a:lstStyle/>
          <a:p>
            <a:pPr algn="l"/>
            <a:r>
              <a:rPr lang="en-US" sz="2400" dirty="0">
                <a:solidFill>
                  <a:srgbClr val="000000"/>
                </a:solidFill>
                <a:latin typeface="Roboto"/>
              </a:rPr>
              <a:t>Labor Progression in Obese Women </a:t>
            </a:r>
            <a:endParaRPr lang="ar-JO" sz="2400" dirty="0" smtClean="0">
              <a:solidFill>
                <a:srgbClr val="000000"/>
              </a:solidFill>
              <a:latin typeface="Roboto"/>
            </a:endParaRPr>
          </a:p>
          <a:p>
            <a:pPr algn="l"/>
            <a:endParaRPr lang="ar-JO" sz="2400" dirty="0" smtClean="0">
              <a:solidFill>
                <a:srgbClr val="000000"/>
              </a:solidFill>
              <a:latin typeface="Roboto"/>
            </a:endParaRPr>
          </a:p>
          <a:p>
            <a:pPr algn="l"/>
            <a:r>
              <a:rPr lang="en-US" sz="2400" dirty="0" smtClean="0">
                <a:solidFill>
                  <a:srgbClr val="000000"/>
                </a:solidFill>
                <a:latin typeface="Roboto"/>
              </a:rPr>
              <a:t>Time </a:t>
            </a:r>
            <a:r>
              <a:rPr lang="en-US" sz="2400" dirty="0">
                <a:solidFill>
                  <a:srgbClr val="000000"/>
                </a:solidFill>
                <a:latin typeface="Roboto"/>
              </a:rPr>
              <a:t>to Cervical Dilation: </a:t>
            </a:r>
            <a:endParaRPr lang="ar-JO" sz="2400" dirty="0" smtClean="0">
              <a:solidFill>
                <a:srgbClr val="000000"/>
              </a:solidFill>
              <a:latin typeface="Roboto"/>
            </a:endParaRPr>
          </a:p>
          <a:p>
            <a:pPr algn="l"/>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Nulliparous women</a:t>
            </a:r>
            <a:r>
              <a:rPr lang="en-US" sz="2400" dirty="0" smtClean="0">
                <a:solidFill>
                  <a:srgbClr val="000000"/>
                </a:solidFill>
                <a:latin typeface="Roboto"/>
              </a:rPr>
              <a:t>:</a:t>
            </a:r>
            <a:endParaRPr lang="ar-JO" sz="2400" dirty="0" smtClean="0">
              <a:solidFill>
                <a:srgbClr val="000000"/>
              </a:solidFill>
              <a:latin typeface="Roboto"/>
            </a:endParaRPr>
          </a:p>
          <a:p>
            <a:pPr algn="l"/>
            <a:r>
              <a:rPr lang="en-US" sz="2400" dirty="0" smtClean="0">
                <a:solidFill>
                  <a:srgbClr val="000000"/>
                </a:solidFill>
                <a:latin typeface="Roboto"/>
              </a:rPr>
              <a:t> </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Highest BMI category took 1.2 hours longer to reach 10 cm dilation compared to the lowest BMI category</a:t>
            </a:r>
            <a:r>
              <a:rPr lang="en-US" sz="2400" dirty="0" smtClean="0">
                <a:solidFill>
                  <a:srgbClr val="000000"/>
                </a:solidFill>
                <a:latin typeface="Roboto"/>
              </a:rPr>
              <a:t>.</a:t>
            </a:r>
            <a:endParaRPr lang="ar-JO" sz="2400" dirty="0" smtClean="0">
              <a:solidFill>
                <a:srgbClr val="000000"/>
              </a:solidFill>
              <a:latin typeface="Roboto"/>
            </a:endParaRPr>
          </a:p>
          <a:p>
            <a:pPr algn="l"/>
            <a:endParaRPr lang="ar-JO" sz="2400" dirty="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Multiparous women</a:t>
            </a:r>
            <a:r>
              <a:rPr lang="en-US" sz="2400" dirty="0" smtClean="0">
                <a:solidFill>
                  <a:srgbClr val="000000"/>
                </a:solidFill>
                <a:latin typeface="Roboto"/>
              </a:rPr>
              <a:t>:</a:t>
            </a:r>
            <a:endParaRPr lang="ar-JO" sz="2400" dirty="0" smtClean="0">
              <a:solidFill>
                <a:srgbClr val="000000"/>
              </a:solidFill>
              <a:latin typeface="Roboto"/>
            </a:endParaRPr>
          </a:p>
          <a:p>
            <a:pPr algn="l"/>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BMI ≥40 kg/m² took 3.4 hours to reach the active phase vs. 2.4 hours for BMI &lt;25 kg/m². </a:t>
            </a:r>
            <a:endParaRPr lang="ar-JO" sz="2400" dirty="0" smtClean="0">
              <a:solidFill>
                <a:srgbClr val="000000"/>
              </a:solidFill>
              <a:latin typeface="Roboto"/>
            </a:endParaRPr>
          </a:p>
          <a:p>
            <a:pPr algn="l"/>
            <a:r>
              <a:rPr lang="en-US" sz="2400" dirty="0" smtClean="0">
                <a:solidFill>
                  <a:srgbClr val="000000"/>
                </a:solidFill>
                <a:latin typeface="Roboto"/>
              </a:rPr>
              <a:t>- Clinical Implications:</a:t>
            </a:r>
            <a:endParaRPr lang="ar-JO" sz="2400" dirty="0" smtClean="0">
              <a:solidFill>
                <a:srgbClr val="000000"/>
              </a:solidFill>
              <a:latin typeface="Roboto"/>
            </a:endParaRPr>
          </a:p>
          <a:p>
            <a:pPr algn="l"/>
            <a:r>
              <a:rPr lang="en-US" sz="2400" dirty="0" smtClean="0">
                <a:solidFill>
                  <a:srgbClr val="000000"/>
                </a:solidFill>
                <a:latin typeface="Roboto"/>
              </a:rPr>
              <a:t> </a:t>
            </a:r>
            <a:r>
              <a:rPr lang="en-US" sz="2400" dirty="0">
                <a:solidFill>
                  <a:srgbClr val="000000"/>
                </a:solidFill>
                <a:latin typeface="Roboto"/>
              </a:rPr>
              <a:t>- Labor management strategies should account for prolonged labor duration in this population.</a:t>
            </a:r>
            <a:endParaRPr lang="en-US" sz="2400" dirty="0"/>
          </a:p>
        </p:txBody>
      </p:sp>
    </p:spTree>
    <p:extLst>
      <p:ext uri="{BB962C8B-B14F-4D97-AF65-F5344CB8AC3E}">
        <p14:creationId xmlns:p14="http://schemas.microsoft.com/office/powerpoint/2010/main" val="46716312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115616" y="412369"/>
            <a:ext cx="7056784" cy="3416320"/>
          </a:xfrm>
          <a:prstGeom prst="rect">
            <a:avLst/>
          </a:prstGeom>
        </p:spPr>
        <p:txBody>
          <a:bodyPr wrap="square">
            <a:spAutoFit/>
          </a:bodyPr>
          <a:lstStyle/>
          <a:p>
            <a:pPr algn="l"/>
            <a:r>
              <a:rPr lang="en-US" sz="2400" dirty="0"/>
              <a:t>Modes of Delivery in Obese Women </a:t>
            </a:r>
            <a:endParaRPr lang="ar-JO" sz="2400" dirty="0" smtClean="0"/>
          </a:p>
          <a:p>
            <a:pPr algn="l"/>
            <a:endParaRPr lang="ar-JO" sz="2400" dirty="0" smtClean="0"/>
          </a:p>
          <a:p>
            <a:pPr algn="l"/>
            <a:r>
              <a:rPr lang="en-US" sz="2400" dirty="0" smtClean="0"/>
              <a:t>Vaginal </a:t>
            </a:r>
            <a:r>
              <a:rPr lang="en-US" sz="2400" dirty="0"/>
              <a:t>Delivery: </a:t>
            </a:r>
            <a:endParaRPr lang="ar-JO" sz="2400" dirty="0" smtClean="0"/>
          </a:p>
          <a:p>
            <a:pPr algn="l"/>
            <a:endParaRPr lang="ar-JO" sz="2400" dirty="0" smtClean="0"/>
          </a:p>
          <a:p>
            <a:pPr algn="l"/>
            <a:r>
              <a:rPr lang="en-US" sz="2400" dirty="0" smtClean="0"/>
              <a:t>Increased </a:t>
            </a:r>
            <a:r>
              <a:rPr lang="en-US" sz="2400" dirty="0"/>
              <a:t>likelihood of operative vaginal delivery </a:t>
            </a:r>
            <a:endParaRPr lang="ar-JO" sz="2400" dirty="0" smtClean="0"/>
          </a:p>
          <a:p>
            <a:pPr algn="l"/>
            <a:r>
              <a:rPr lang="en-US" sz="2400" dirty="0" smtClean="0"/>
              <a:t>(</a:t>
            </a:r>
            <a:r>
              <a:rPr lang="en-US" sz="2400" dirty="0"/>
              <a:t>e.g., </a:t>
            </a:r>
            <a:r>
              <a:rPr lang="en-US" sz="2400" dirty="0" smtClean="0"/>
              <a:t>forceps/vacuum</a:t>
            </a:r>
            <a:r>
              <a:rPr lang="en-US" sz="2400" dirty="0"/>
              <a:t>). </a:t>
            </a:r>
            <a:endParaRPr lang="ar-JO" sz="2400" dirty="0" smtClean="0"/>
          </a:p>
          <a:p>
            <a:pPr algn="l"/>
            <a:endParaRPr lang="ar-JO" sz="2400" dirty="0" smtClean="0"/>
          </a:p>
          <a:p>
            <a:pPr algn="l"/>
            <a:r>
              <a:rPr lang="en-US" sz="2400" dirty="0" smtClean="0"/>
              <a:t>- </a:t>
            </a:r>
            <a:r>
              <a:rPr lang="en-US" sz="2400" dirty="0"/>
              <a:t>Higher rates of birth trauma and shoulder dystocia, potentially linked to macrosomia</a:t>
            </a:r>
            <a:r>
              <a:rPr lang="en-US" sz="2400" dirty="0" smtClean="0"/>
              <a:t>. </a:t>
            </a:r>
            <a:endParaRPr lang="en-US" sz="2400" dirty="0"/>
          </a:p>
        </p:txBody>
      </p:sp>
    </p:spTree>
    <p:extLst>
      <p:ext uri="{BB962C8B-B14F-4D97-AF65-F5344CB8AC3E}">
        <p14:creationId xmlns:p14="http://schemas.microsoft.com/office/powerpoint/2010/main" val="72181888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179512" y="188640"/>
            <a:ext cx="7920880" cy="5262979"/>
          </a:xfrm>
          <a:prstGeom prst="rect">
            <a:avLst/>
          </a:prstGeom>
        </p:spPr>
        <p:txBody>
          <a:bodyPr wrap="square">
            <a:spAutoFit/>
          </a:bodyPr>
          <a:lstStyle/>
          <a:p>
            <a:pPr algn="l"/>
            <a:r>
              <a:rPr lang="en-US" sz="2400" dirty="0" smtClean="0"/>
              <a:t>Vaginal </a:t>
            </a:r>
            <a:r>
              <a:rPr lang="en-US" sz="2400" dirty="0"/>
              <a:t>Birth After Cesarean (VBAC): </a:t>
            </a:r>
            <a:endParaRPr lang="ar-JO" sz="2400" dirty="0" smtClean="0"/>
          </a:p>
          <a:p>
            <a:pPr algn="l"/>
            <a:r>
              <a:rPr lang="en-US" sz="2400" dirty="0" smtClean="0"/>
              <a:t>- </a:t>
            </a:r>
            <a:r>
              <a:rPr lang="en-US" sz="2400" dirty="0"/>
              <a:t>Obese women undergoing TOLAC (trial of labor after cesarean) have 50% reduced odds of successful VBAC compared to normal-weight women </a:t>
            </a:r>
            <a:endParaRPr lang="ar-JO" sz="2400" dirty="0"/>
          </a:p>
          <a:p>
            <a:pPr algn="l"/>
            <a:endParaRPr lang="ar-JO" sz="2400" dirty="0" smtClean="0"/>
          </a:p>
          <a:p>
            <a:pPr algn="l"/>
            <a:r>
              <a:rPr lang="en-US" sz="2400" dirty="0" smtClean="0"/>
              <a:t>Risks </a:t>
            </a:r>
            <a:r>
              <a:rPr lang="en-US" sz="2400" dirty="0"/>
              <a:t>of failed TOLAC: </a:t>
            </a:r>
            <a:endParaRPr lang="ar-JO" sz="2400" dirty="0" smtClean="0"/>
          </a:p>
          <a:p>
            <a:pPr algn="l"/>
            <a:r>
              <a:rPr lang="en-US" sz="2400" dirty="0" smtClean="0"/>
              <a:t>- </a:t>
            </a:r>
            <a:r>
              <a:rPr lang="en-US" sz="2400" dirty="0"/>
              <a:t>Higher rates of venous thromboembolism (VTE) and surgical site </a:t>
            </a:r>
            <a:r>
              <a:rPr lang="en-US" sz="2400" dirty="0" smtClean="0"/>
              <a:t>infections</a:t>
            </a:r>
            <a:endParaRPr lang="ar-JO" sz="2400" dirty="0" smtClean="0"/>
          </a:p>
          <a:p>
            <a:pPr algn="l"/>
            <a:endParaRPr lang="ar-JO" sz="2400" dirty="0"/>
          </a:p>
          <a:p>
            <a:pPr algn="l"/>
            <a:r>
              <a:rPr lang="en-US" sz="2400" dirty="0" smtClean="0"/>
              <a:t>Key </a:t>
            </a:r>
            <a:r>
              <a:rPr lang="en-US" sz="2400" dirty="0"/>
              <a:t>considerations for providers: </a:t>
            </a:r>
            <a:endParaRPr lang="ar-JO" sz="2400" dirty="0" smtClean="0"/>
          </a:p>
          <a:p>
            <a:pPr algn="l"/>
            <a:r>
              <a:rPr lang="en-US" sz="2400" dirty="0" smtClean="0"/>
              <a:t>- </a:t>
            </a:r>
            <a:r>
              <a:rPr lang="en-US" sz="2400" dirty="0"/>
              <a:t>Challenges in fetal monitoring. </a:t>
            </a:r>
            <a:endParaRPr lang="ar-JO" sz="2400" dirty="0" smtClean="0"/>
          </a:p>
          <a:p>
            <a:pPr algn="l"/>
            <a:r>
              <a:rPr lang="en-US" sz="2400" dirty="0" smtClean="0"/>
              <a:t>- </a:t>
            </a:r>
            <a:r>
              <a:rPr lang="en-US" sz="2400" dirty="0"/>
              <a:t>Need for emergent delivery preparedness. </a:t>
            </a:r>
            <a:endParaRPr lang="ar-JO" sz="2400" dirty="0" smtClean="0"/>
          </a:p>
          <a:p>
            <a:pPr algn="l"/>
            <a:r>
              <a:rPr lang="en-US" sz="2400" dirty="0" smtClean="0"/>
              <a:t>- </a:t>
            </a:r>
            <a:r>
              <a:rPr lang="en-US" sz="2400" dirty="0"/>
              <a:t>Prolonged incision-to-delivery time. </a:t>
            </a:r>
            <a:endParaRPr lang="ar-JO" sz="2400" dirty="0" smtClean="0"/>
          </a:p>
          <a:p>
            <a:pPr algn="l"/>
            <a:r>
              <a:rPr lang="en-US" sz="2400" dirty="0" smtClean="0"/>
              <a:t>- </a:t>
            </a:r>
            <a:r>
              <a:rPr lang="en-US" sz="2400" dirty="0"/>
              <a:t>Adequate anesthesia planning.</a:t>
            </a:r>
            <a:r>
              <a:rPr lang="en-US" dirty="0"/>
              <a:t> </a:t>
            </a:r>
          </a:p>
        </p:txBody>
      </p:sp>
    </p:spTree>
    <p:extLst>
      <p:ext uri="{BB962C8B-B14F-4D97-AF65-F5344CB8AC3E}">
        <p14:creationId xmlns:p14="http://schemas.microsoft.com/office/powerpoint/2010/main" val="417577500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404664"/>
            <a:ext cx="8064896" cy="4154984"/>
          </a:xfrm>
          <a:prstGeom prst="rect">
            <a:avLst/>
          </a:prstGeom>
        </p:spPr>
        <p:txBody>
          <a:bodyPr wrap="square">
            <a:spAutoFit/>
          </a:bodyPr>
          <a:lstStyle/>
          <a:p>
            <a:pPr algn="l"/>
            <a:r>
              <a:rPr lang="en-US" sz="2400" dirty="0"/>
              <a:t>Cesarean Delivery</a:t>
            </a:r>
            <a:r>
              <a:rPr lang="en-US" sz="2400" dirty="0" smtClean="0"/>
              <a:t>:</a:t>
            </a:r>
            <a:endParaRPr lang="ar-JO" sz="2400" dirty="0" smtClean="0"/>
          </a:p>
          <a:p>
            <a:pPr algn="l"/>
            <a:r>
              <a:rPr lang="en-US" sz="2400" dirty="0" smtClean="0"/>
              <a:t> </a:t>
            </a:r>
            <a:r>
              <a:rPr lang="en-US" sz="2400" dirty="0"/>
              <a:t>- Higher cesarean rates in obese women, especially with increasing BMI</a:t>
            </a:r>
            <a:r>
              <a:rPr lang="en-US" sz="2400" dirty="0" smtClean="0"/>
              <a:t>:</a:t>
            </a:r>
            <a:endParaRPr lang="ar-JO" sz="2400" dirty="0" smtClean="0"/>
          </a:p>
          <a:p>
            <a:pPr algn="l"/>
            <a:r>
              <a:rPr lang="en-US" sz="2400" dirty="0" smtClean="0"/>
              <a:t> </a:t>
            </a:r>
            <a:r>
              <a:rPr lang="en-US" sz="2400" dirty="0"/>
              <a:t>- Nulliparous women with labor arrest disorders: - Class I obesity: 39.3% - Class II obesity: 47.1% - Class III obesity: 56.8</a:t>
            </a:r>
            <a:r>
              <a:rPr lang="en-US" sz="2400" dirty="0" smtClean="0"/>
              <a:t>%</a:t>
            </a:r>
            <a:endParaRPr lang="ar-JO" sz="2400" dirty="0" smtClean="0"/>
          </a:p>
          <a:p>
            <a:pPr algn="l"/>
            <a:endParaRPr lang="ar-JO" sz="2400" dirty="0"/>
          </a:p>
          <a:p>
            <a:pPr algn="l"/>
            <a:r>
              <a:rPr lang="en-US" sz="2400" dirty="0" smtClean="0"/>
              <a:t> </a:t>
            </a:r>
            <a:r>
              <a:rPr lang="en-US" sz="2400" dirty="0"/>
              <a:t>- </a:t>
            </a:r>
            <a:r>
              <a:rPr lang="en-US" sz="2400" dirty="0" err="1"/>
              <a:t>Superobesity</a:t>
            </a:r>
            <a:r>
              <a:rPr lang="en-US" sz="2400" dirty="0"/>
              <a:t> (BMI ≥50 kg/m²) linked to cesarean rates ≥50</a:t>
            </a:r>
            <a:r>
              <a:rPr lang="en-US" sz="2400" dirty="0" smtClean="0"/>
              <a:t>%</a:t>
            </a:r>
            <a:endParaRPr lang="ar-JO" sz="2400" dirty="0" smtClean="0"/>
          </a:p>
          <a:p>
            <a:pPr algn="l"/>
            <a:endParaRPr lang="ar-JO" sz="2400" dirty="0" smtClean="0"/>
          </a:p>
          <a:p>
            <a:pPr algn="l"/>
            <a:r>
              <a:rPr lang="en-US" sz="2400" dirty="0" smtClean="0"/>
              <a:t>Elective </a:t>
            </a:r>
            <a:r>
              <a:rPr lang="en-US" sz="2400" dirty="0"/>
              <a:t>cesarean debate: - Proposed to reduce morbidity from cesarean after labor, but insufficient evidence to support routine use for improved outcomes</a:t>
            </a:r>
            <a:r>
              <a:rPr lang="en-US" sz="2400" dirty="0" smtClean="0"/>
              <a:t>.</a:t>
            </a:r>
            <a:endParaRPr lang="ar-JO" sz="2400" dirty="0" smtClean="0"/>
          </a:p>
        </p:txBody>
      </p:sp>
    </p:spTree>
    <p:extLst>
      <p:ext uri="{BB962C8B-B14F-4D97-AF65-F5344CB8AC3E}">
        <p14:creationId xmlns:p14="http://schemas.microsoft.com/office/powerpoint/2010/main" val="248411556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88640"/>
            <a:ext cx="8136904" cy="5262979"/>
          </a:xfrm>
          <a:prstGeom prst="rect">
            <a:avLst/>
          </a:prstGeom>
        </p:spPr>
        <p:txBody>
          <a:bodyPr wrap="square">
            <a:spAutoFit/>
          </a:bodyPr>
          <a:lstStyle/>
          <a:p>
            <a:pPr algn="l"/>
            <a:r>
              <a:rPr lang="en-US" sz="2400" dirty="0"/>
              <a:t>Cesarean Delivery Technical Aspects in Obese Women </a:t>
            </a:r>
            <a:endParaRPr lang="ar-JO" sz="2400" dirty="0" smtClean="0"/>
          </a:p>
          <a:p>
            <a:pPr algn="l"/>
            <a:endParaRPr lang="ar-JO" sz="2400" dirty="0"/>
          </a:p>
          <a:p>
            <a:pPr algn="l"/>
            <a:r>
              <a:rPr lang="en-US" sz="2400" dirty="0" smtClean="0"/>
              <a:t>Challenges </a:t>
            </a:r>
            <a:r>
              <a:rPr lang="en-US" sz="2400" dirty="0"/>
              <a:t>in Obese </a:t>
            </a:r>
            <a:r>
              <a:rPr lang="en-US" sz="2400" dirty="0" smtClean="0"/>
              <a:t>Patients</a:t>
            </a:r>
            <a:endParaRPr lang="ar-JO" sz="2400" dirty="0" smtClean="0"/>
          </a:p>
          <a:p>
            <a:pPr algn="l"/>
            <a:endParaRPr lang="ar-JO" sz="2400" dirty="0"/>
          </a:p>
          <a:p>
            <a:pPr algn="l"/>
            <a:r>
              <a:rPr lang="en-US" sz="2400" dirty="0" smtClean="0"/>
              <a:t> </a:t>
            </a:r>
            <a:r>
              <a:rPr lang="en-US" sz="2400" dirty="0"/>
              <a:t>- Cesarean deliveries are more technically difficult, especially with multiple prior cesareans (higher BMI correlates with complexity). </a:t>
            </a:r>
            <a:endParaRPr lang="ar-JO" sz="2400" dirty="0" smtClean="0"/>
          </a:p>
          <a:p>
            <a:pPr algn="l"/>
            <a:endParaRPr lang="ar-JO" sz="2400" dirty="0"/>
          </a:p>
          <a:p>
            <a:pPr algn="l"/>
            <a:r>
              <a:rPr lang="en-US" sz="2400" dirty="0" smtClean="0"/>
              <a:t>Requires </a:t>
            </a:r>
            <a:r>
              <a:rPr lang="en-US" sz="2400" dirty="0"/>
              <a:t>specialized equipment (e.g., larger instruments, weight-capable operating tables</a:t>
            </a:r>
            <a:r>
              <a:rPr lang="en-US" sz="2400" dirty="0" smtClean="0"/>
              <a:t>)</a:t>
            </a:r>
            <a:endParaRPr lang="ar-JO" sz="2400" dirty="0"/>
          </a:p>
          <a:p>
            <a:pPr algn="l"/>
            <a:r>
              <a:rPr lang="en-US" sz="2400" dirty="0" smtClean="0"/>
              <a:t>- </a:t>
            </a:r>
            <a:r>
              <a:rPr lang="en-US" sz="2400" dirty="0"/>
              <a:t>Positioning: - Standard dorsal lithotomy with leftward tilt may not prevent uterine </a:t>
            </a:r>
            <a:r>
              <a:rPr lang="en-US" sz="2400" dirty="0" err="1"/>
              <a:t>hypoperfusion</a:t>
            </a:r>
            <a:r>
              <a:rPr lang="en-US" sz="2400" dirty="0"/>
              <a:t>. </a:t>
            </a:r>
            <a:endParaRPr lang="ar-JO" sz="2400" dirty="0" smtClean="0"/>
          </a:p>
          <a:p>
            <a:pPr algn="l"/>
            <a:endParaRPr lang="ar-JO" sz="2400" dirty="0"/>
          </a:p>
          <a:p>
            <a:pPr algn="l"/>
            <a:r>
              <a:rPr lang="en-US" sz="2400" dirty="0" smtClean="0"/>
              <a:t>- </a:t>
            </a:r>
            <a:r>
              <a:rPr lang="en-US" sz="2400" dirty="0"/>
              <a:t>Minimize time in supine position to reduce risks. </a:t>
            </a:r>
          </a:p>
        </p:txBody>
      </p:sp>
    </p:spTree>
    <p:extLst>
      <p:ext uri="{BB962C8B-B14F-4D97-AF65-F5344CB8AC3E}">
        <p14:creationId xmlns:p14="http://schemas.microsoft.com/office/powerpoint/2010/main" val="329429359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88640"/>
            <a:ext cx="8568952" cy="5632311"/>
          </a:xfrm>
          <a:prstGeom prst="rect">
            <a:avLst/>
          </a:prstGeom>
        </p:spPr>
        <p:txBody>
          <a:bodyPr wrap="square">
            <a:spAutoFit/>
          </a:bodyPr>
          <a:lstStyle/>
          <a:p>
            <a:pPr algn="l"/>
            <a:r>
              <a:rPr lang="en-US" sz="2400" dirty="0" smtClean="0"/>
              <a:t>Preparation </a:t>
            </a:r>
            <a:r>
              <a:rPr lang="en-US" sz="2400" dirty="0"/>
              <a:t>for Surgery </a:t>
            </a:r>
            <a:endParaRPr lang="ar-JO" sz="2400" dirty="0" smtClean="0"/>
          </a:p>
          <a:p>
            <a:pPr algn="l"/>
            <a:r>
              <a:rPr lang="en-US" sz="2400" dirty="0" smtClean="0"/>
              <a:t>Preoperative Measures: Antacid administration (</a:t>
            </a:r>
            <a:r>
              <a:rPr lang="en-US" sz="2400" dirty="0" err="1" smtClean="0"/>
              <a:t>nonparticulate</a:t>
            </a:r>
            <a:r>
              <a:rPr lang="en-US" sz="2400" dirty="0" smtClean="0"/>
              <a:t>) to reduce aspiration risk</a:t>
            </a:r>
            <a:endParaRPr lang="ar-JO" sz="2400" dirty="0" smtClean="0"/>
          </a:p>
          <a:p>
            <a:pPr algn="l"/>
            <a:r>
              <a:rPr lang="en-US" sz="2400" dirty="0" smtClean="0"/>
              <a:t>- Antibiotic prophylaxis: - Reduces surgical site infections by up to 75%</a:t>
            </a:r>
            <a:endParaRPr lang="ar-JO" sz="2400" dirty="0" smtClean="0"/>
          </a:p>
          <a:p>
            <a:pPr algn="l"/>
            <a:endParaRPr lang="ar-JO" sz="2400" dirty="0"/>
          </a:p>
          <a:p>
            <a:pPr algn="l"/>
            <a:r>
              <a:rPr lang="en-US" sz="2400" dirty="0" smtClean="0"/>
              <a:t>- Debate over dosing: 2g vs. 3g cefazolin shows no significant </a:t>
            </a:r>
            <a:endParaRPr lang="ar-JO" sz="2400" dirty="0" smtClean="0"/>
          </a:p>
          <a:p>
            <a:pPr algn="l"/>
            <a:r>
              <a:rPr lang="en-US" sz="2400" dirty="0" smtClean="0"/>
              <a:t>difference in outcomes). </a:t>
            </a:r>
            <a:endParaRPr lang="ar-JO" sz="2400" dirty="0" smtClean="0"/>
          </a:p>
          <a:p>
            <a:pPr algn="l"/>
            <a:endParaRPr lang="ar-JO" sz="2400" dirty="0" smtClean="0"/>
          </a:p>
          <a:p>
            <a:pPr algn="l"/>
            <a:endParaRPr lang="ar-JO" sz="2400" dirty="0"/>
          </a:p>
          <a:p>
            <a:pPr algn="l"/>
            <a:r>
              <a:rPr lang="en-US" sz="2400" dirty="0" smtClean="0"/>
              <a:t>- VTE prophylaxis: - Obesity is a minor risk factor; combine with other factors for </a:t>
            </a:r>
            <a:r>
              <a:rPr lang="en-US" sz="2400" dirty="0" err="1" smtClean="0"/>
              <a:t>thromboprophylaxis</a:t>
            </a:r>
            <a:r>
              <a:rPr lang="en-US" sz="2400" dirty="0" smtClean="0"/>
              <a:t>. </a:t>
            </a:r>
            <a:endParaRPr lang="ar-JO" sz="2400" dirty="0" smtClean="0"/>
          </a:p>
          <a:p>
            <a:pPr algn="l"/>
            <a:endParaRPr lang="ar-JO" sz="2400" dirty="0"/>
          </a:p>
          <a:p>
            <a:pPr algn="l"/>
            <a:r>
              <a:rPr lang="en-US" sz="2400" dirty="0" smtClean="0"/>
              <a:t>- Mechanical prophylaxis (sequential compression devices) recommended until ambulation</a:t>
            </a:r>
            <a:endParaRPr lang="en-US" sz="2400" dirty="0"/>
          </a:p>
        </p:txBody>
      </p:sp>
    </p:spTree>
    <p:extLst>
      <p:ext uri="{BB962C8B-B14F-4D97-AF65-F5344CB8AC3E}">
        <p14:creationId xmlns:p14="http://schemas.microsoft.com/office/powerpoint/2010/main" val="395340773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188640"/>
            <a:ext cx="8352928" cy="4401205"/>
          </a:xfrm>
          <a:prstGeom prst="rect">
            <a:avLst/>
          </a:prstGeom>
        </p:spPr>
        <p:txBody>
          <a:bodyPr wrap="square">
            <a:spAutoFit/>
          </a:bodyPr>
          <a:lstStyle/>
          <a:p>
            <a:pPr algn="l"/>
            <a:r>
              <a:rPr lang="en-US" sz="2800" dirty="0" smtClean="0"/>
              <a:t>Surgical </a:t>
            </a:r>
            <a:r>
              <a:rPr lang="en-US" sz="2800" dirty="0"/>
              <a:t>Technique - Incision Planning: </a:t>
            </a:r>
            <a:endParaRPr lang="ar-JO" sz="2800" dirty="0" smtClean="0"/>
          </a:p>
          <a:p>
            <a:pPr algn="l"/>
            <a:r>
              <a:rPr lang="en-US" sz="2800" dirty="0" err="1" smtClean="0"/>
              <a:t>Pfannenstiel</a:t>
            </a:r>
            <a:r>
              <a:rPr lang="en-US" sz="2800" dirty="0" smtClean="0"/>
              <a:t> </a:t>
            </a:r>
            <a:r>
              <a:rPr lang="en-US" sz="2800" dirty="0"/>
              <a:t>vs. vertical midline: </a:t>
            </a:r>
            <a:endParaRPr lang="ar-JO" sz="2800" dirty="0" smtClean="0"/>
          </a:p>
          <a:p>
            <a:pPr algn="l"/>
            <a:endParaRPr lang="ar-JO" sz="2800" dirty="0"/>
          </a:p>
          <a:p>
            <a:pPr algn="l"/>
            <a:r>
              <a:rPr lang="en-US" sz="2800" dirty="0" smtClean="0"/>
              <a:t>- </a:t>
            </a:r>
            <a:r>
              <a:rPr lang="en-US" sz="2800" dirty="0"/>
              <a:t>*</a:t>
            </a:r>
            <a:r>
              <a:rPr lang="en-US" sz="2800" dirty="0" err="1"/>
              <a:t>Pfannenstiel</a:t>
            </a:r>
            <a:r>
              <a:rPr lang="en-US" sz="2800" dirty="0"/>
              <a:t>*: Lower pain, easier access to lower uterine segment. </a:t>
            </a:r>
            <a:endParaRPr lang="ar-JO" sz="2800" dirty="0" smtClean="0"/>
          </a:p>
          <a:p>
            <a:pPr algn="l"/>
            <a:endParaRPr lang="ar-JO" sz="2800" dirty="0"/>
          </a:p>
          <a:p>
            <a:pPr algn="l"/>
            <a:r>
              <a:rPr lang="en-US" sz="2800" dirty="0" smtClean="0"/>
              <a:t>- </a:t>
            </a:r>
            <a:r>
              <a:rPr lang="en-US" sz="2800" dirty="0"/>
              <a:t>*Vertical midline*: Faster entry, better exposure but higher risk of wound complications (e.g., dehiscence, </a:t>
            </a:r>
            <a:endParaRPr lang="ar-JO" sz="2800" dirty="0" smtClean="0"/>
          </a:p>
          <a:p>
            <a:pPr algn="l"/>
            <a:endParaRPr lang="ar-JO" sz="2800" dirty="0"/>
          </a:p>
          <a:p>
            <a:pPr marL="457200" indent="-457200" algn="l">
              <a:buFontTx/>
              <a:buChar char="-"/>
            </a:pPr>
            <a:endParaRPr lang="ar-JO" sz="2800" dirty="0"/>
          </a:p>
        </p:txBody>
      </p:sp>
    </p:spTree>
    <p:extLst>
      <p:ext uri="{BB962C8B-B14F-4D97-AF65-F5344CB8AC3E}">
        <p14:creationId xmlns:p14="http://schemas.microsoft.com/office/powerpoint/2010/main" val="2456789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Defining Obesity</a:t>
            </a:r>
          </a:p>
        </p:txBody>
      </p:sp>
      <p:sp>
        <p:nvSpPr>
          <p:cNvPr id="3" name="Content Placeholder 2"/>
          <p:cNvSpPr>
            <a:spLocks noGrp="1"/>
          </p:cNvSpPr>
          <p:nvPr>
            <p:ph idx="1"/>
          </p:nvPr>
        </p:nvSpPr>
        <p:spPr/>
        <p:txBody>
          <a:bodyPr/>
          <a:lstStyle/>
          <a:p>
            <a:r>
              <a:rPr lang="en-US" dirty="0"/>
              <a:t>Class III obesity, also termed “morbid obesity,” has been associated with significant health consequences, including hypertension, </a:t>
            </a:r>
            <a:r>
              <a:rPr lang="en-US" dirty="0" smtClean="0"/>
              <a:t>diabetes</a:t>
            </a:r>
            <a:r>
              <a:rPr lang="en-US" dirty="0"/>
              <a:t>, heart disease, and premature death</a:t>
            </a:r>
            <a:r>
              <a:rPr lang="en-US" dirty="0" smtClean="0"/>
              <a:t>.</a:t>
            </a:r>
          </a:p>
          <a:p>
            <a:r>
              <a:rPr lang="en-US" dirty="0"/>
              <a:t>For women, a BMI greater than or equal to 50 kg/m2 , sometimes termed “</a:t>
            </a:r>
            <a:r>
              <a:rPr lang="en-US" dirty="0" err="1"/>
              <a:t>superobesity</a:t>
            </a:r>
            <a:r>
              <a:rPr lang="en-US" dirty="0"/>
              <a:t>,” is associated with the most severe morbidity.</a:t>
            </a:r>
          </a:p>
        </p:txBody>
      </p:sp>
    </p:spTree>
    <p:extLst>
      <p:ext uri="{BB962C8B-B14F-4D97-AF65-F5344CB8AC3E}">
        <p14:creationId xmlns:p14="http://schemas.microsoft.com/office/powerpoint/2010/main" val="34295206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251520" y="260648"/>
            <a:ext cx="8496944" cy="4154984"/>
          </a:xfrm>
          <a:prstGeom prst="rect">
            <a:avLst/>
          </a:prstGeom>
        </p:spPr>
        <p:txBody>
          <a:bodyPr wrap="square">
            <a:spAutoFit/>
          </a:bodyPr>
          <a:lstStyle/>
          <a:p>
            <a:pPr algn="l"/>
            <a:r>
              <a:rPr lang="en-US" sz="2400" dirty="0" err="1"/>
              <a:t>Hysterotomy</a:t>
            </a:r>
            <a:r>
              <a:rPr lang="en-US" sz="2400" dirty="0"/>
              <a:t> Considerations - Uterine Incision: </a:t>
            </a:r>
            <a:endParaRPr lang="ar-JO" sz="2400" dirty="0" smtClean="0"/>
          </a:p>
          <a:p>
            <a:pPr algn="l"/>
            <a:endParaRPr lang="ar-JO" sz="2400" dirty="0"/>
          </a:p>
          <a:p>
            <a:pPr algn="l"/>
            <a:r>
              <a:rPr lang="en-US" sz="2400" dirty="0" smtClean="0"/>
              <a:t>Low </a:t>
            </a:r>
            <a:r>
              <a:rPr lang="en-US" sz="2400" dirty="0"/>
              <a:t>transverse </a:t>
            </a:r>
            <a:r>
              <a:rPr lang="en-US" sz="2400" dirty="0" err="1"/>
              <a:t>hysterotomy</a:t>
            </a:r>
            <a:r>
              <a:rPr lang="en-US" sz="2400" dirty="0"/>
              <a:t> may lead to difficulty closing after involution. </a:t>
            </a:r>
            <a:endParaRPr lang="ar-JO" sz="2400" dirty="0" smtClean="0"/>
          </a:p>
          <a:p>
            <a:pPr algn="l"/>
            <a:endParaRPr lang="ar-JO" sz="2400" dirty="0"/>
          </a:p>
          <a:p>
            <a:pPr algn="l"/>
            <a:r>
              <a:rPr lang="en-US" sz="2400" dirty="0" smtClean="0"/>
              <a:t>- </a:t>
            </a:r>
            <a:r>
              <a:rPr lang="en-US" sz="2400" dirty="0"/>
              <a:t>Ensure incision width accommodates estimated fetal weight (macrosomia risk</a:t>
            </a:r>
            <a:r>
              <a:rPr lang="en-US" sz="2400" dirty="0" smtClean="0"/>
              <a:t>).</a:t>
            </a:r>
            <a:endParaRPr lang="ar-JO" sz="2400" dirty="0" smtClean="0"/>
          </a:p>
          <a:p>
            <a:pPr algn="l"/>
            <a:endParaRPr lang="ar-JO" sz="2400" dirty="0"/>
          </a:p>
          <a:p>
            <a:pPr algn="l"/>
            <a:r>
              <a:rPr lang="en-US" sz="2400" dirty="0" smtClean="0"/>
              <a:t> </a:t>
            </a:r>
            <a:r>
              <a:rPr lang="en-US" sz="2400" dirty="0"/>
              <a:t>- Delivery Challenges: </a:t>
            </a:r>
            <a:endParaRPr lang="ar-JO" sz="2400" dirty="0" smtClean="0"/>
          </a:p>
          <a:p>
            <a:pPr algn="l"/>
            <a:r>
              <a:rPr lang="en-US" sz="2400" dirty="0" smtClean="0"/>
              <a:t>- </a:t>
            </a:r>
            <a:r>
              <a:rPr lang="en-US" sz="2400" dirty="0"/>
              <a:t>Unengaged fetal head and limited fundal pressure efficacy. </a:t>
            </a:r>
            <a:endParaRPr lang="ar-JO" sz="2400" dirty="0" smtClean="0"/>
          </a:p>
          <a:p>
            <a:pPr algn="l"/>
            <a:r>
              <a:rPr lang="en-US" sz="2400" dirty="0" smtClean="0"/>
              <a:t>- </a:t>
            </a:r>
            <a:r>
              <a:rPr lang="en-US" sz="2400" dirty="0"/>
              <a:t>Have vacuum/forceps available for instrumental assistance. </a:t>
            </a:r>
          </a:p>
        </p:txBody>
      </p:sp>
    </p:spTree>
    <p:extLst>
      <p:ext uri="{BB962C8B-B14F-4D97-AF65-F5344CB8AC3E}">
        <p14:creationId xmlns:p14="http://schemas.microsoft.com/office/powerpoint/2010/main" val="361448978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مستطيل 2"/>
          <p:cNvSpPr/>
          <p:nvPr/>
        </p:nvSpPr>
        <p:spPr>
          <a:xfrm>
            <a:off x="323528" y="404664"/>
            <a:ext cx="8352928" cy="6740307"/>
          </a:xfrm>
          <a:prstGeom prst="rect">
            <a:avLst/>
          </a:prstGeom>
        </p:spPr>
        <p:txBody>
          <a:bodyPr wrap="square">
            <a:spAutoFit/>
          </a:bodyPr>
          <a:lstStyle/>
          <a:p>
            <a:pPr algn="l"/>
            <a:r>
              <a:rPr lang="en-US" sz="2400" dirty="0"/>
              <a:t>Anesthesia Management in Obese Women During </a:t>
            </a:r>
            <a:r>
              <a:rPr lang="en-US" sz="2400" dirty="0" smtClean="0"/>
              <a:t>Childbirth</a:t>
            </a:r>
            <a:endParaRPr lang="ar-JO" sz="2400" dirty="0" smtClean="0"/>
          </a:p>
          <a:p>
            <a:pPr algn="l"/>
            <a:r>
              <a:rPr lang="en-US" sz="2400" dirty="0" smtClean="0"/>
              <a:t>Anesthesia-Related </a:t>
            </a:r>
            <a:r>
              <a:rPr lang="en-US" sz="2400" dirty="0"/>
              <a:t>Risks </a:t>
            </a:r>
            <a:endParaRPr lang="ar-JO" sz="2400" dirty="0" smtClean="0"/>
          </a:p>
          <a:p>
            <a:pPr algn="l"/>
            <a:r>
              <a:rPr lang="en-US" sz="2400" dirty="0" smtClean="0"/>
              <a:t>Failed </a:t>
            </a:r>
            <a:r>
              <a:rPr lang="en-US" sz="2400" dirty="0"/>
              <a:t>epidural placement: 17% in obese women vs. 3% in normal-weight </a:t>
            </a:r>
            <a:r>
              <a:rPr lang="en-US" sz="2400" dirty="0" smtClean="0"/>
              <a:t>women</a:t>
            </a:r>
            <a:endParaRPr lang="ar-JO" sz="2400" dirty="0" smtClean="0"/>
          </a:p>
          <a:p>
            <a:pPr algn="l"/>
            <a:endParaRPr lang="ar-JO" sz="2400" dirty="0" smtClean="0"/>
          </a:p>
          <a:p>
            <a:pPr algn="l"/>
            <a:r>
              <a:rPr lang="en-US" sz="2400" dirty="0" smtClean="0"/>
              <a:t>- </a:t>
            </a:r>
            <a:r>
              <a:rPr lang="en-US" sz="2400" dirty="0"/>
              <a:t>Difficult airway management: Higher risk of failed endotracheal intubation and aspiration. </a:t>
            </a:r>
            <a:endParaRPr lang="ar-JO" sz="2400" dirty="0" smtClean="0"/>
          </a:p>
          <a:p>
            <a:pPr algn="l"/>
            <a:endParaRPr lang="ar-JO" sz="2400" dirty="0" smtClean="0"/>
          </a:p>
          <a:p>
            <a:pPr algn="l"/>
            <a:r>
              <a:rPr lang="en-US" sz="2400" dirty="0" smtClean="0"/>
              <a:t>- </a:t>
            </a:r>
            <a:r>
              <a:rPr lang="en-US" sz="2400" dirty="0"/>
              <a:t>Respiratory suppression: Increased sensitivity to opioids and anesthesia. </a:t>
            </a:r>
            <a:endParaRPr lang="ar-JO" sz="2400" dirty="0" smtClean="0"/>
          </a:p>
          <a:p>
            <a:pPr algn="l"/>
            <a:endParaRPr lang="ar-JO" sz="2400" dirty="0"/>
          </a:p>
          <a:p>
            <a:pPr algn="l"/>
            <a:r>
              <a:rPr lang="en-US" sz="2400" dirty="0" smtClean="0"/>
              <a:t>- </a:t>
            </a:r>
            <a:r>
              <a:rPr lang="en-US" sz="2400" dirty="0"/>
              <a:t>Hypotension: More common after epidural placement; associated with late </a:t>
            </a:r>
            <a:r>
              <a:rPr lang="en-US" sz="2400" dirty="0" smtClean="0"/>
              <a:t>decelerations).</a:t>
            </a:r>
            <a:endParaRPr lang="ar-JO" sz="2400" dirty="0" smtClean="0"/>
          </a:p>
          <a:p>
            <a:pPr algn="l"/>
            <a:endParaRPr lang="ar-JO" sz="2400" dirty="0"/>
          </a:p>
          <a:p>
            <a:pPr algn="l"/>
            <a:r>
              <a:rPr lang="en-US" sz="2400" dirty="0" smtClean="0"/>
              <a:t> </a:t>
            </a:r>
            <a:r>
              <a:rPr lang="en-US" sz="2400" dirty="0"/>
              <a:t>- Other challenges</a:t>
            </a:r>
            <a:r>
              <a:rPr lang="en-US" sz="2400" dirty="0" smtClean="0"/>
              <a:t>:</a:t>
            </a:r>
            <a:endParaRPr lang="ar-JO" sz="2400" dirty="0" smtClean="0"/>
          </a:p>
          <a:p>
            <a:pPr algn="l"/>
            <a:r>
              <a:rPr lang="en-US" sz="2400" dirty="0" smtClean="0"/>
              <a:t> </a:t>
            </a:r>
            <a:r>
              <a:rPr lang="en-US" sz="2400" dirty="0"/>
              <a:t>- Longer procedure times. </a:t>
            </a:r>
            <a:endParaRPr lang="ar-JO" sz="2400" dirty="0" smtClean="0"/>
          </a:p>
          <a:p>
            <a:pPr algn="l"/>
            <a:r>
              <a:rPr lang="en-US" sz="2400" dirty="0" smtClean="0"/>
              <a:t>- </a:t>
            </a:r>
            <a:r>
              <a:rPr lang="en-US" sz="2400" dirty="0"/>
              <a:t>Difficult intravenous access. </a:t>
            </a:r>
            <a:br>
              <a:rPr lang="en-US" sz="2400" dirty="0"/>
            </a:br>
            <a:endParaRPr lang="en-US" sz="2400" dirty="0"/>
          </a:p>
        </p:txBody>
      </p:sp>
    </p:spTree>
    <p:extLst>
      <p:ext uri="{BB962C8B-B14F-4D97-AF65-F5344CB8AC3E}">
        <p14:creationId xmlns:p14="http://schemas.microsoft.com/office/powerpoint/2010/main" val="71142311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611560" y="260648"/>
            <a:ext cx="7776864" cy="6555641"/>
          </a:xfrm>
          <a:prstGeom prst="rect">
            <a:avLst/>
          </a:prstGeom>
        </p:spPr>
        <p:txBody>
          <a:bodyPr wrap="square">
            <a:spAutoFit/>
          </a:bodyPr>
          <a:lstStyle/>
          <a:p>
            <a:pPr algn="l"/>
            <a:r>
              <a:rPr lang="en-US" sz="2800" dirty="0" smtClean="0"/>
              <a:t>Anesthesia </a:t>
            </a:r>
            <a:r>
              <a:rPr lang="en-US" sz="2800" dirty="0"/>
              <a:t>Options </a:t>
            </a:r>
            <a:endParaRPr lang="ar-JO" sz="2800" dirty="0" smtClean="0"/>
          </a:p>
          <a:p>
            <a:pPr algn="l"/>
            <a:r>
              <a:rPr lang="en-US" sz="2800" dirty="0" smtClean="0"/>
              <a:t>1. Epidural </a:t>
            </a:r>
            <a:r>
              <a:rPr lang="en-US" sz="2800" dirty="0"/>
              <a:t>Analgesia: - Preferred for labor pain management but technically challenging in obesity. </a:t>
            </a:r>
            <a:endParaRPr lang="ar-JO" sz="2800" dirty="0" smtClean="0"/>
          </a:p>
          <a:p>
            <a:pPr algn="l"/>
            <a:endParaRPr lang="ar-JO" sz="2800" dirty="0" smtClean="0"/>
          </a:p>
          <a:p>
            <a:pPr algn="l"/>
            <a:r>
              <a:rPr lang="en-US" sz="2800" dirty="0" smtClean="0"/>
              <a:t>2</a:t>
            </a:r>
            <a:r>
              <a:rPr lang="en-US" sz="2800" dirty="0"/>
              <a:t>. Spinal Anesthesia: - Faster onset but limited by inability to re-dose</a:t>
            </a:r>
            <a:r>
              <a:rPr lang="en-US" sz="2800" dirty="0" smtClean="0"/>
              <a:t>.</a:t>
            </a:r>
            <a:endParaRPr lang="ar-JO" sz="2800" dirty="0" smtClean="0"/>
          </a:p>
          <a:p>
            <a:pPr algn="l"/>
            <a:r>
              <a:rPr lang="en-US" sz="2800" dirty="0" smtClean="0"/>
              <a:t> </a:t>
            </a:r>
            <a:endParaRPr lang="ar-JO" sz="2800" dirty="0" smtClean="0"/>
          </a:p>
          <a:p>
            <a:pPr algn="l"/>
            <a:r>
              <a:rPr lang="en-US" sz="2800" dirty="0" smtClean="0"/>
              <a:t>- </a:t>
            </a:r>
            <a:r>
              <a:rPr lang="en-US" sz="2800" dirty="0"/>
              <a:t>Risky for prolonged procedures (e.g., adhesive disease or complex cesarean). </a:t>
            </a:r>
            <a:endParaRPr lang="ar-JO" sz="2800" dirty="0" smtClean="0"/>
          </a:p>
          <a:p>
            <a:pPr algn="l"/>
            <a:r>
              <a:rPr lang="en-US" sz="2800" dirty="0" smtClean="0"/>
              <a:t>3</a:t>
            </a:r>
            <a:r>
              <a:rPr lang="en-US" sz="2800" dirty="0"/>
              <a:t>. Combined Spinal-Epidural (CSE): - Combines rapid spinal onset with epidural flexibility for prolonged analgesia. </a:t>
            </a:r>
            <a:endParaRPr lang="ar-JO" sz="2800" dirty="0"/>
          </a:p>
          <a:p>
            <a:pPr algn="l"/>
            <a:r>
              <a:rPr lang="en-US" sz="2800" dirty="0" smtClean="0"/>
              <a:t>- </a:t>
            </a:r>
            <a:r>
              <a:rPr lang="en-US" sz="2800" dirty="0"/>
              <a:t>Ideal for severe obesity or anticipated lengthy procedures </a:t>
            </a:r>
          </a:p>
        </p:txBody>
      </p:sp>
    </p:spTree>
    <p:extLst>
      <p:ext uri="{BB962C8B-B14F-4D97-AF65-F5344CB8AC3E}">
        <p14:creationId xmlns:p14="http://schemas.microsoft.com/office/powerpoint/2010/main" val="30055805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ستطيل 1"/>
          <p:cNvSpPr/>
          <p:nvPr/>
        </p:nvSpPr>
        <p:spPr>
          <a:xfrm>
            <a:off x="395536" y="476672"/>
            <a:ext cx="7992888" cy="3970318"/>
          </a:xfrm>
          <a:prstGeom prst="rect">
            <a:avLst/>
          </a:prstGeom>
        </p:spPr>
        <p:txBody>
          <a:bodyPr wrap="square">
            <a:spAutoFit/>
          </a:bodyPr>
          <a:lstStyle/>
          <a:p>
            <a:pPr algn="l"/>
            <a:r>
              <a:rPr lang="en-US" sz="2800" dirty="0" smtClean="0"/>
              <a:t>General </a:t>
            </a:r>
            <a:r>
              <a:rPr lang="en-US" sz="2800" dirty="0"/>
              <a:t>Anesthesia - Higher morbidity/mortality: - Increased aspiration risk and difficult airway management</a:t>
            </a:r>
            <a:r>
              <a:rPr lang="en-US" sz="2800" dirty="0" smtClean="0"/>
              <a:t>.</a:t>
            </a:r>
            <a:endParaRPr lang="ar-JO" sz="2800" dirty="0" smtClean="0"/>
          </a:p>
          <a:p>
            <a:pPr algn="l"/>
            <a:r>
              <a:rPr lang="en-US" sz="2800" dirty="0" smtClean="0"/>
              <a:t> </a:t>
            </a:r>
            <a:r>
              <a:rPr lang="en-US" sz="2800" dirty="0"/>
              <a:t>- 50% of anesthesia-related maternal deaths in obese women linked to airway </a:t>
            </a:r>
            <a:r>
              <a:rPr lang="en-US" sz="2800" dirty="0" smtClean="0"/>
              <a:t>loss. </a:t>
            </a:r>
            <a:endParaRPr lang="ar-JO" sz="2800" dirty="0" smtClean="0"/>
          </a:p>
          <a:p>
            <a:pPr algn="l"/>
            <a:r>
              <a:rPr lang="en-US" sz="2800" dirty="0" smtClean="0"/>
              <a:t>Declining </a:t>
            </a:r>
            <a:r>
              <a:rPr lang="en-US" sz="2800" dirty="0"/>
              <a:t>use: Recent data show reduced reliance on general </a:t>
            </a:r>
            <a:r>
              <a:rPr lang="en-US" sz="2800" dirty="0" smtClean="0"/>
              <a:t>anesthesia.</a:t>
            </a:r>
            <a:endParaRPr lang="ar-JO" sz="2800" dirty="0" smtClean="0"/>
          </a:p>
          <a:p>
            <a:pPr algn="l"/>
            <a:r>
              <a:rPr lang="en-US" sz="2800" dirty="0" smtClean="0"/>
              <a:t> </a:t>
            </a:r>
            <a:r>
              <a:rPr lang="en-US" sz="2800" dirty="0"/>
              <a:t>- Preference for </a:t>
            </a:r>
            <a:r>
              <a:rPr lang="en-US" sz="2800" dirty="0" err="1"/>
              <a:t>neuraxial</a:t>
            </a:r>
            <a:r>
              <a:rPr lang="en-US" sz="2800" dirty="0"/>
              <a:t> anesthesia: Safer than general anesthesia for cesarean delivery </a:t>
            </a:r>
          </a:p>
        </p:txBody>
      </p:sp>
    </p:spTree>
    <p:extLst>
      <p:ext uri="{BB962C8B-B14F-4D97-AF65-F5344CB8AC3E}">
        <p14:creationId xmlns:p14="http://schemas.microsoft.com/office/powerpoint/2010/main" val="335134475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Postpartum care </a:t>
            </a:r>
            <a:endParaRPr lang="en-US" dirty="0"/>
          </a:p>
        </p:txBody>
      </p:sp>
      <p:sp>
        <p:nvSpPr>
          <p:cNvPr id="3" name="Subtitle 2"/>
          <p:cNvSpPr>
            <a:spLocks noGrp="1"/>
          </p:cNvSpPr>
          <p:nvPr>
            <p:ph type="subTitle" idx="1"/>
          </p:nvPr>
        </p:nvSpPr>
        <p:spPr/>
        <p:txBody>
          <a:bodyPr/>
          <a:lstStyle/>
          <a:p>
            <a:endParaRPr lang="en-US" dirty="0"/>
          </a:p>
        </p:txBody>
      </p:sp>
      <p:pic>
        <p:nvPicPr>
          <p:cNvPr id="4" name="Picture 3" descr="mother-breastfeeding-1024x683.jpeg"/>
          <p:cNvPicPr>
            <a:picLocks noChangeAspect="1"/>
          </p:cNvPicPr>
          <p:nvPr/>
        </p:nvPicPr>
        <p:blipFill>
          <a:blip r:embed="rId2"/>
          <a:stretch>
            <a:fillRect/>
          </a:stretch>
        </p:blipFill>
        <p:spPr>
          <a:xfrm>
            <a:off x="1524000" y="837170"/>
            <a:ext cx="6284976" cy="4192030"/>
          </a:xfrm>
          <a:prstGeom prst="rect">
            <a:avLst/>
          </a:prstGeom>
        </p:spPr>
      </p:pic>
    </p:spTree>
    <p:extLst>
      <p:ext uri="{BB962C8B-B14F-4D97-AF65-F5344CB8AC3E}">
        <p14:creationId xmlns:p14="http://schemas.microsoft.com/office/powerpoint/2010/main" val="4173145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lnSpcReduction="10000"/>
          </a:bodyPr>
          <a:lstStyle/>
          <a:p>
            <a:pPr rtl="1"/>
            <a:r>
              <a:rPr lang="en-US" dirty="0" smtClean="0"/>
              <a:t>After discharge from the hospital, approximately 2% to 3% of obese women will have a postpartum readmission. Cesarean delivery and maternal </a:t>
            </a:r>
            <a:r>
              <a:rPr lang="en-US" dirty="0" err="1" smtClean="0"/>
              <a:t>comorbidities</a:t>
            </a:r>
            <a:r>
              <a:rPr lang="en-US" dirty="0" smtClean="0"/>
              <a:t> were </a:t>
            </a:r>
            <a:r>
              <a:rPr lang="en-US" sz="2800" dirty="0" smtClean="0"/>
              <a:t>strongest predictors of postpartum readmission including : </a:t>
            </a:r>
          </a:p>
          <a:p>
            <a:pPr rtl="1">
              <a:buNone/>
            </a:pPr>
            <a:r>
              <a:rPr lang="en-US" sz="2800" dirty="0" smtClean="0"/>
              <a:t>1.Hypertension.</a:t>
            </a:r>
          </a:p>
          <a:p>
            <a:pPr rtl="1">
              <a:buNone/>
            </a:pPr>
            <a:r>
              <a:rPr lang="en-US" sz="2800" dirty="0" smtClean="0"/>
              <a:t>2.Psychiatric disorder.</a:t>
            </a:r>
          </a:p>
          <a:p>
            <a:pPr rtl="1">
              <a:buNone/>
            </a:pPr>
            <a:r>
              <a:rPr lang="en-US" sz="2800" dirty="0" smtClean="0"/>
              <a:t>3.Substance use.</a:t>
            </a:r>
          </a:p>
          <a:p>
            <a:pPr rtl="1">
              <a:buNone/>
            </a:pPr>
            <a:r>
              <a:rPr lang="en-US" sz="2800" dirty="0" smtClean="0"/>
              <a:t>4.Seizure disorder.        </a:t>
            </a:r>
            <a:endParaRPr lang="en-US" dirty="0"/>
          </a:p>
        </p:txBody>
      </p:sp>
    </p:spTree>
    <p:extLst>
      <p:ext uri="{BB962C8B-B14F-4D97-AF65-F5344CB8AC3E}">
        <p14:creationId xmlns:p14="http://schemas.microsoft.com/office/powerpoint/2010/main" val="253452897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BREAST FEEDING</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Breastfeeding is well recognized to be beneficial for both maternal and infant health. Women who have </a:t>
            </a:r>
            <a:r>
              <a:rPr lang="en-US" dirty="0" err="1" smtClean="0"/>
              <a:t>prepregnancy</a:t>
            </a:r>
            <a:r>
              <a:rPr lang="en-US" dirty="0" smtClean="0"/>
              <a:t> obesity are more likely to have delayed onset of </a:t>
            </a:r>
            <a:r>
              <a:rPr lang="en-US" dirty="0" err="1" smtClean="0"/>
              <a:t>lactogenesis</a:t>
            </a:r>
            <a:r>
              <a:rPr lang="en-US" dirty="0" smtClean="0"/>
              <a:t>, are less likely to initiate breastfeeding, and are less likely to sustain exclusive breastfeeding in the postpartum period. A strong emphasis on lactation support may be able to help overcome those difficulties. The reported </a:t>
            </a:r>
            <a:r>
              <a:rPr lang="en-US" dirty="0" err="1" smtClean="0"/>
              <a:t>longterm</a:t>
            </a:r>
            <a:r>
              <a:rPr lang="en-US" dirty="0" smtClean="0"/>
              <a:t> benefits of breastfeeding include a decreased risk of future metabolic syndrome, diabetes, and cardiovascular disease.</a:t>
            </a:r>
            <a:endParaRPr lang="en-US" dirty="0"/>
          </a:p>
        </p:txBody>
      </p:sp>
    </p:spTree>
    <p:extLst>
      <p:ext uri="{BB962C8B-B14F-4D97-AF65-F5344CB8AC3E}">
        <p14:creationId xmlns:p14="http://schemas.microsoft.com/office/powerpoint/2010/main" val="364446276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CONTRACEPTION</a:t>
            </a:r>
            <a:endParaRPr lang="en-US" dirty="0"/>
          </a:p>
        </p:txBody>
      </p:sp>
      <p:sp>
        <p:nvSpPr>
          <p:cNvPr id="3" name="Content Placeholder 2"/>
          <p:cNvSpPr>
            <a:spLocks noGrp="1"/>
          </p:cNvSpPr>
          <p:nvPr>
            <p:ph sz="quarter" idx="1"/>
          </p:nvPr>
        </p:nvSpPr>
        <p:spPr/>
        <p:txBody>
          <a:bodyPr>
            <a:normAutofit fontScale="92500" lnSpcReduction="20000"/>
          </a:bodyPr>
          <a:lstStyle/>
          <a:p>
            <a:r>
              <a:rPr lang="en-US" dirty="0" smtClean="0"/>
              <a:t>For women with morbid obesity and no </a:t>
            </a:r>
            <a:r>
              <a:rPr lang="en-US" dirty="0" err="1" smtClean="0"/>
              <a:t>comorbidity</a:t>
            </a:r>
            <a:r>
              <a:rPr lang="en-US" dirty="0" smtClean="0"/>
              <a:t>, the Centers for Disease Control and Prevention (CDC) has recommended that the benefits of using combined estrogen-progestin methods likely outweigh the risks, particularly when compared with risks associated with pregnancy.</a:t>
            </a:r>
          </a:p>
          <a:p>
            <a:r>
              <a:rPr lang="en-US" dirty="0" smtClean="0"/>
              <a:t>women at increased risk of VTE, the use of oral and </a:t>
            </a:r>
            <a:r>
              <a:rPr lang="en-US" dirty="0" err="1" smtClean="0"/>
              <a:t>parenteral</a:t>
            </a:r>
            <a:r>
              <a:rPr lang="en-US" dirty="0" smtClean="0"/>
              <a:t> formulations containing </a:t>
            </a:r>
            <a:r>
              <a:rPr lang="en-US" dirty="0" err="1" smtClean="0"/>
              <a:t>ethinyl</a:t>
            </a:r>
            <a:r>
              <a:rPr lang="en-US" dirty="0" smtClean="0"/>
              <a:t> </a:t>
            </a:r>
            <a:r>
              <a:rPr lang="en-US" dirty="0" err="1" smtClean="0"/>
              <a:t>estradiol</a:t>
            </a:r>
            <a:r>
              <a:rPr lang="en-US" dirty="0" smtClean="0"/>
              <a:t> should be avoided when other options are available. </a:t>
            </a:r>
            <a:endParaRPr lang="en-US" dirty="0"/>
          </a:p>
        </p:txBody>
      </p:sp>
    </p:spTree>
    <p:extLst>
      <p:ext uri="{BB962C8B-B14F-4D97-AF65-F5344CB8AC3E}">
        <p14:creationId xmlns:p14="http://schemas.microsoft.com/office/powerpoint/2010/main" val="815497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Progestin-only formulations of oral contraceptives can undergo extensive metabolism in adipose tissue, affecting contraceptive efficacy.</a:t>
            </a:r>
          </a:p>
          <a:p>
            <a:r>
              <a:rPr lang="en-US" dirty="0" err="1" smtClean="0"/>
              <a:t>Medroxyprogesteroneo</a:t>
            </a:r>
            <a:r>
              <a:rPr lang="en-US" dirty="0" smtClean="0"/>
              <a:t> has be as effective in the prevention of pregnancy in obese women as in normal-weight women.</a:t>
            </a:r>
          </a:p>
          <a:p>
            <a:r>
              <a:rPr lang="en-US" dirty="0" smtClean="0"/>
              <a:t>Long-acting reversible contraceptive implants appear to be highly effective in overweight and obese women.</a:t>
            </a:r>
            <a:endParaRPr lang="en-US" dirty="0"/>
          </a:p>
        </p:txBody>
      </p:sp>
    </p:spTree>
    <p:extLst>
      <p:ext uri="{BB962C8B-B14F-4D97-AF65-F5344CB8AC3E}">
        <p14:creationId xmlns:p14="http://schemas.microsoft.com/office/powerpoint/2010/main" val="3087951220"/>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An effective option for women who are obese and want to prevent pregnancy may be intrauterine contraception, which provides local contraceptive action and is not rendered less effective by obesity. Obesity is a risk factor for endometrial cancer, and both </a:t>
            </a:r>
            <a:r>
              <a:rPr lang="en-US" dirty="0" err="1" smtClean="0"/>
              <a:t>levonorgestrel</a:t>
            </a:r>
            <a:r>
              <a:rPr lang="en-US" dirty="0" smtClean="0"/>
              <a:t> and copper intrauterine devices have been associated with a reduced risk of endometrial cancer.</a:t>
            </a:r>
            <a:endParaRPr lang="en-US" dirty="0"/>
          </a:p>
        </p:txBody>
      </p:sp>
    </p:spTree>
    <p:extLst>
      <p:ext uri="{BB962C8B-B14F-4D97-AF65-F5344CB8AC3E}">
        <p14:creationId xmlns:p14="http://schemas.microsoft.com/office/powerpoint/2010/main" val="15122958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Epidemiology</a:t>
            </a:r>
          </a:p>
        </p:txBody>
      </p:sp>
      <p:sp>
        <p:nvSpPr>
          <p:cNvPr id="3" name="Content Placeholder 2"/>
          <p:cNvSpPr>
            <a:spLocks noGrp="1"/>
          </p:cNvSpPr>
          <p:nvPr>
            <p:ph idx="1"/>
          </p:nvPr>
        </p:nvSpPr>
        <p:spPr/>
        <p:txBody>
          <a:bodyPr/>
          <a:lstStyle/>
          <a:p>
            <a:r>
              <a:rPr dirty="0" smtClean="0"/>
              <a:t> </a:t>
            </a:r>
            <a:r>
              <a:rPr dirty="0"/>
              <a:t>Obesity prevalence has increased significantly in recent years.</a:t>
            </a:r>
          </a:p>
          <a:p>
            <a:r>
              <a:rPr dirty="0" smtClean="0"/>
              <a:t> </a:t>
            </a:r>
            <a:r>
              <a:rPr dirty="0"/>
              <a:t>Higher obesity rates are seen among women of reproductive age</a:t>
            </a:r>
            <a:r>
              <a:rPr dirty="0" smtClean="0"/>
              <a:t>.</a:t>
            </a:r>
            <a:endParaRPr lang="en-US" dirty="0" smtClean="0"/>
          </a:p>
          <a:p>
            <a:r>
              <a:rPr lang="en-US" dirty="0"/>
              <a:t>Non-Hispanic Black women have the highest prevalence of obesity, followed by Hispanic </a:t>
            </a:r>
            <a:r>
              <a:rPr lang="en-US" dirty="0" smtClean="0"/>
              <a:t>women.</a:t>
            </a:r>
            <a:endParaRPr dirty="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INTERPREGNANCY care</a:t>
            </a:r>
            <a:endParaRPr lang="en-US" dirty="0"/>
          </a:p>
        </p:txBody>
      </p:sp>
      <p:sp>
        <p:nvSpPr>
          <p:cNvPr id="3" name="Subtitle 2"/>
          <p:cNvSpPr>
            <a:spLocks noGrp="1"/>
          </p:cNvSpPr>
          <p:nvPr>
            <p:ph type="subTitle" idx="1"/>
          </p:nvPr>
        </p:nvSpPr>
        <p:spPr/>
        <p:txBody>
          <a:bodyPr/>
          <a:lstStyle/>
          <a:p>
            <a:endParaRPr lang="en-US"/>
          </a:p>
        </p:txBody>
      </p:sp>
      <p:pic>
        <p:nvPicPr>
          <p:cNvPr id="5" name="Picture 4" descr="news_20160405_pregnancycheck. صوره.jpg"/>
          <p:cNvPicPr>
            <a:picLocks noChangeAspect="1"/>
          </p:cNvPicPr>
          <p:nvPr/>
        </p:nvPicPr>
        <p:blipFill>
          <a:blip r:embed="rId2"/>
          <a:stretch>
            <a:fillRect/>
          </a:stretch>
        </p:blipFill>
        <p:spPr>
          <a:xfrm>
            <a:off x="685800" y="457200"/>
            <a:ext cx="7772400" cy="4343400"/>
          </a:xfrm>
          <a:prstGeom prst="rect">
            <a:avLst/>
          </a:prstGeom>
        </p:spPr>
      </p:pic>
    </p:spTree>
    <p:extLst>
      <p:ext uri="{BB962C8B-B14F-4D97-AF65-F5344CB8AC3E}">
        <p14:creationId xmlns:p14="http://schemas.microsoft.com/office/powerpoint/2010/main" val="196835690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The </a:t>
            </a:r>
            <a:r>
              <a:rPr lang="en-US" dirty="0" err="1" smtClean="0"/>
              <a:t>interpregnancy</a:t>
            </a:r>
            <a:r>
              <a:rPr lang="en-US" dirty="0" smtClean="0"/>
              <a:t> period is an ideal time to optimize maternal health before the next pregnancy.</a:t>
            </a:r>
          </a:p>
          <a:p>
            <a:r>
              <a:rPr lang="en-US" dirty="0" smtClean="0"/>
              <a:t>Weight loss improves outcome in the subsequent pregnancy and across the life span combining diet and physical activity are efficacious in reducing postpartum weight.</a:t>
            </a:r>
          </a:p>
          <a:p>
            <a:r>
              <a:rPr lang="en-US" dirty="0" smtClean="0"/>
              <a:t> </a:t>
            </a:r>
          </a:p>
          <a:p>
            <a:endParaRPr lang="en-US" dirty="0"/>
          </a:p>
        </p:txBody>
      </p:sp>
    </p:spTree>
    <p:extLst>
      <p:ext uri="{BB962C8B-B14F-4D97-AF65-F5344CB8AC3E}">
        <p14:creationId xmlns:p14="http://schemas.microsoft.com/office/powerpoint/2010/main" val="21751623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Obesity Management</a:t>
            </a:r>
            <a:endParaRPr lang="en-US" dirty="0"/>
          </a:p>
        </p:txBody>
      </p:sp>
      <p:sp>
        <p:nvSpPr>
          <p:cNvPr id="3" name="Subtitle 2"/>
          <p:cNvSpPr>
            <a:spLocks noGrp="1"/>
          </p:cNvSpPr>
          <p:nvPr>
            <p:ph type="subTitle" idx="1"/>
          </p:nvPr>
        </p:nvSpPr>
        <p:spPr/>
        <p:txBody>
          <a:bodyPr/>
          <a:lstStyle/>
          <a:p>
            <a:endParaRPr lang="en-US"/>
          </a:p>
        </p:txBody>
      </p:sp>
      <p:pic>
        <p:nvPicPr>
          <p:cNvPr id="4" name="Picture 3" descr="pregnant-woman-صوره.jpg"/>
          <p:cNvPicPr>
            <a:picLocks noChangeAspect="1"/>
          </p:cNvPicPr>
          <p:nvPr/>
        </p:nvPicPr>
        <p:blipFill>
          <a:blip r:embed="rId2"/>
          <a:stretch>
            <a:fillRect/>
          </a:stretch>
        </p:blipFill>
        <p:spPr>
          <a:xfrm>
            <a:off x="609600" y="533400"/>
            <a:ext cx="7772400" cy="4148137"/>
          </a:xfrm>
          <a:prstGeom prst="rect">
            <a:avLst/>
          </a:prstGeom>
        </p:spPr>
      </p:pic>
    </p:spTree>
    <p:extLst>
      <p:ext uri="{BB962C8B-B14F-4D97-AF65-F5344CB8AC3E}">
        <p14:creationId xmlns:p14="http://schemas.microsoft.com/office/powerpoint/2010/main" val="188848860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a:solidFill>
            <a:schemeClr val="bg1"/>
          </a:solidFill>
        </p:spPr>
        <p:txBody>
          <a:bodyPr/>
          <a:lstStyle/>
          <a:p>
            <a:pPr algn="ctr"/>
            <a:r>
              <a:rPr lang="en-US" dirty="0" smtClean="0"/>
              <a:t>There is increased recognition that obesity treatment strategies exclusively focused on lifestyle-based approaches are ineffective for many individuals. </a:t>
            </a:r>
          </a:p>
          <a:p>
            <a:pPr>
              <a:buNone/>
            </a:pPr>
            <a:endParaRPr lang="en-US" dirty="0" smtClean="0"/>
          </a:p>
          <a:p>
            <a:r>
              <a:rPr lang="en-US" dirty="0" smtClean="0"/>
              <a:t>Currently, the US Food and Drug Administration has approved  drugs for long-term use for obesity.</a:t>
            </a:r>
          </a:p>
        </p:txBody>
      </p:sp>
    </p:spTree>
    <p:extLst>
      <p:ext uri="{BB962C8B-B14F-4D97-AF65-F5344CB8AC3E}">
        <p14:creationId xmlns:p14="http://schemas.microsoft.com/office/powerpoint/2010/main" val="12707917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Bariatric Surgery</a:t>
            </a:r>
            <a:endParaRPr lang="en-US" dirty="0"/>
          </a:p>
        </p:txBody>
      </p:sp>
      <p:sp>
        <p:nvSpPr>
          <p:cNvPr id="3" name="Subtitle 2"/>
          <p:cNvSpPr>
            <a:spLocks noGrp="1"/>
          </p:cNvSpPr>
          <p:nvPr>
            <p:ph type="subTitle" idx="1"/>
          </p:nvPr>
        </p:nvSpPr>
        <p:spPr/>
        <p:txBody>
          <a:bodyPr/>
          <a:lstStyle/>
          <a:p>
            <a:endParaRPr lang="en-US"/>
          </a:p>
        </p:txBody>
      </p:sp>
      <p:pic>
        <p:nvPicPr>
          <p:cNvPr id="4" name="Picture 3" descr="bariatric-surgery-riverside.jpg صوره.jpg"/>
          <p:cNvPicPr>
            <a:picLocks noChangeAspect="1"/>
          </p:cNvPicPr>
          <p:nvPr/>
        </p:nvPicPr>
        <p:blipFill>
          <a:blip r:embed="rId2"/>
          <a:stretch>
            <a:fillRect/>
          </a:stretch>
        </p:blipFill>
        <p:spPr>
          <a:xfrm>
            <a:off x="381000" y="609600"/>
            <a:ext cx="8229600" cy="4343400"/>
          </a:xfrm>
          <a:prstGeom prst="rect">
            <a:avLst/>
          </a:prstGeom>
        </p:spPr>
      </p:pic>
    </p:spTree>
    <p:extLst>
      <p:ext uri="{BB962C8B-B14F-4D97-AF65-F5344CB8AC3E}">
        <p14:creationId xmlns:p14="http://schemas.microsoft.com/office/powerpoint/2010/main" val="5139369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lstStyle/>
          <a:p>
            <a:r>
              <a:rPr lang="en-US" dirty="0" smtClean="0"/>
              <a:t>While behavior modifications have been advocated and medications used in efforts to lose weight, bariatric surgery remains one of the most effective options.</a:t>
            </a:r>
          </a:p>
          <a:p>
            <a:r>
              <a:rPr lang="en-US" dirty="0" smtClean="0"/>
              <a:t>Weight reduction after bariatric surgery between pregnancies is associated with better outcomes in subsequent pregnancies.</a:t>
            </a:r>
            <a:endParaRPr lang="en-US" dirty="0"/>
          </a:p>
        </p:txBody>
      </p:sp>
    </p:spTree>
    <p:extLst>
      <p:ext uri="{BB962C8B-B14F-4D97-AF65-F5344CB8AC3E}">
        <p14:creationId xmlns:p14="http://schemas.microsoft.com/office/powerpoint/2010/main" val="3192554311"/>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2"/>
          </p:nvPr>
        </p:nvSpPr>
        <p:spPr/>
        <p:txBody>
          <a:bodyPr>
            <a:normAutofit/>
          </a:bodyPr>
          <a:lstStyle/>
          <a:p>
            <a:pPr>
              <a:buFont typeface="Wingdings" pitchFamily="2" charset="2"/>
              <a:buChar char="Ø"/>
            </a:pPr>
            <a:r>
              <a:rPr lang="en-GB" dirty="0" smtClean="0"/>
              <a:t>In compared with obese women who had not undergone bariatric surgery the have lower risk of: </a:t>
            </a:r>
          </a:p>
          <a:p>
            <a:pPr>
              <a:buFont typeface="Arial" panose="020B0604020202020204" pitchFamily="34" charset="0"/>
              <a:buChar char="•"/>
            </a:pPr>
            <a:r>
              <a:rPr lang="en-GB" dirty="0" smtClean="0"/>
              <a:t>Gestational diabetes </a:t>
            </a:r>
          </a:p>
          <a:p>
            <a:pPr>
              <a:buFont typeface="Arial" panose="020B0604020202020204" pitchFamily="34" charset="0"/>
              <a:buChar char="•"/>
            </a:pPr>
            <a:r>
              <a:rPr lang="en-GB" dirty="0" smtClean="0"/>
              <a:t>Hypertensive disorders</a:t>
            </a:r>
          </a:p>
          <a:p>
            <a:pPr>
              <a:buFont typeface="Arial" panose="020B0604020202020204" pitchFamily="34" charset="0"/>
              <a:buChar char="•"/>
            </a:pPr>
            <a:r>
              <a:rPr lang="en-GB" dirty="0" err="1" smtClean="0"/>
              <a:t>Macrosomia</a:t>
            </a:r>
            <a:endParaRPr lang="en-GB" dirty="0" smtClean="0"/>
          </a:p>
          <a:p>
            <a:pPr>
              <a:buFont typeface="Arial" panose="020B0604020202020204" pitchFamily="34" charset="0"/>
              <a:buChar char="•"/>
            </a:pPr>
            <a:r>
              <a:rPr lang="en-GB" dirty="0" smtClean="0"/>
              <a:t>Pre-</a:t>
            </a:r>
            <a:r>
              <a:rPr lang="en-GB" dirty="0" err="1" smtClean="0"/>
              <a:t>eclampsia</a:t>
            </a:r>
            <a:endParaRPr lang="en-GB" dirty="0" smtClean="0"/>
          </a:p>
          <a:p>
            <a:pPr>
              <a:buFont typeface="Arial" panose="020B0604020202020204" pitchFamily="34" charset="0"/>
              <a:buChar char="•"/>
            </a:pPr>
            <a:r>
              <a:rPr lang="en-GB" dirty="0" smtClean="0"/>
              <a:t>Congenital defects</a:t>
            </a:r>
          </a:p>
          <a:p>
            <a:endParaRPr lang="en-US" dirty="0"/>
          </a:p>
        </p:txBody>
      </p:sp>
      <p:sp>
        <p:nvSpPr>
          <p:cNvPr id="4" name="Content Placeholder 3"/>
          <p:cNvSpPr>
            <a:spLocks noGrp="1"/>
          </p:cNvSpPr>
          <p:nvPr>
            <p:ph sz="quarter" idx="4"/>
          </p:nvPr>
        </p:nvSpPr>
        <p:spPr/>
        <p:txBody>
          <a:bodyPr>
            <a:normAutofit lnSpcReduction="10000"/>
          </a:bodyPr>
          <a:lstStyle/>
          <a:p>
            <a:pPr>
              <a:buFont typeface="Wingdings" pitchFamily="2" charset="2"/>
              <a:buChar char="Ø"/>
            </a:pPr>
            <a:r>
              <a:rPr lang="en-GB" dirty="0" smtClean="0"/>
              <a:t>In compared with obese women who had not undergone bariatric surgery the have increase risk of</a:t>
            </a:r>
          </a:p>
          <a:p>
            <a:pPr>
              <a:buFont typeface="Arial" panose="020B0604020202020204" pitchFamily="34" charset="0"/>
              <a:buChar char="•"/>
            </a:pPr>
            <a:r>
              <a:rPr lang="en-GB" dirty="0" smtClean="0"/>
              <a:t>Small for gestational age neonates</a:t>
            </a:r>
          </a:p>
          <a:p>
            <a:pPr>
              <a:buFont typeface="Arial" panose="020B0604020202020204" pitchFamily="34" charset="0"/>
              <a:buChar char="•"/>
            </a:pPr>
            <a:r>
              <a:rPr lang="en-GB" dirty="0" smtClean="0"/>
              <a:t>Admission to NICU </a:t>
            </a:r>
          </a:p>
          <a:p>
            <a:pPr>
              <a:buFont typeface="Arial" panose="020B0604020202020204" pitchFamily="34" charset="0"/>
              <a:buChar char="•"/>
            </a:pPr>
            <a:r>
              <a:rPr lang="en-GB" dirty="0" smtClean="0"/>
              <a:t>Preterm birth </a:t>
            </a:r>
          </a:p>
          <a:p>
            <a:pPr>
              <a:buFont typeface="Arial" panose="020B0604020202020204" pitchFamily="34" charset="0"/>
              <a:buChar char="•"/>
            </a:pPr>
            <a:r>
              <a:rPr lang="en-GB" dirty="0" smtClean="0"/>
              <a:t>Maternal anaemia and nutritional def</a:t>
            </a:r>
            <a:endParaRPr lang="en-US" dirty="0"/>
          </a:p>
        </p:txBody>
      </p:sp>
      <p:sp>
        <p:nvSpPr>
          <p:cNvPr id="5" name="Text Placeholder 4"/>
          <p:cNvSpPr>
            <a:spLocks noGrp="1"/>
          </p:cNvSpPr>
          <p:nvPr>
            <p:ph type="body" sz="quarter" idx="1"/>
          </p:nvPr>
        </p:nvSpPr>
        <p:spPr/>
        <p:txBody>
          <a:bodyPr/>
          <a:lstStyle/>
          <a:p>
            <a:endParaRPr lang="en-US"/>
          </a:p>
        </p:txBody>
      </p:sp>
      <p:sp>
        <p:nvSpPr>
          <p:cNvPr id="6" name="Text Placeholder 5"/>
          <p:cNvSpPr>
            <a:spLocks noGrp="1"/>
          </p:cNvSpPr>
          <p:nvPr>
            <p:ph type="body" sz="quarter" idx="3"/>
          </p:nvPr>
        </p:nvSpPr>
        <p:spPr/>
        <p:txBody>
          <a:bodyPr/>
          <a:lstStyle/>
          <a:p>
            <a:endParaRPr lang="en-US"/>
          </a:p>
        </p:txBody>
      </p:sp>
    </p:spTree>
    <p:extLst>
      <p:ext uri="{BB962C8B-B14F-4D97-AF65-F5344CB8AC3E}">
        <p14:creationId xmlns:p14="http://schemas.microsoft.com/office/powerpoint/2010/main" val="142874769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10000"/>
          </a:bodyPr>
          <a:lstStyle/>
          <a:p>
            <a:r>
              <a:rPr lang="en-US" dirty="0" smtClean="0"/>
              <a:t>The American College of Obstetricians and Gynecologists recommends a wait of 12 to 24 months to ensure that pregnancy does not occur during the rapid catabolic weight-loss period, which theoretically may lead to fetal malnutrition and impaired growth.</a:t>
            </a:r>
          </a:p>
          <a:p>
            <a:r>
              <a:rPr lang="en-US" dirty="0" smtClean="0"/>
              <a:t>The three most commonly performed bariatric surgery procedures include Roux-en-Y gastric bypass, sleeve </a:t>
            </a:r>
            <a:r>
              <a:rPr lang="en-US" dirty="0" err="1" smtClean="0"/>
              <a:t>gastrectomy</a:t>
            </a:r>
            <a:r>
              <a:rPr lang="en-US" dirty="0" smtClean="0"/>
              <a:t>, and laparoscopic adjustable gastric band.</a:t>
            </a:r>
            <a:endParaRPr lang="en-US" dirty="0"/>
          </a:p>
        </p:txBody>
      </p:sp>
    </p:spTree>
    <p:extLst>
      <p:ext uri="{BB962C8B-B14F-4D97-AF65-F5344CB8AC3E}">
        <p14:creationId xmlns:p14="http://schemas.microsoft.com/office/powerpoint/2010/main" val="32806872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Prenatal Care in Obesity</a:t>
            </a:r>
          </a:p>
        </p:txBody>
      </p:sp>
      <p:sp>
        <p:nvSpPr>
          <p:cNvPr id="3" name="Content Placeholder 2"/>
          <p:cNvSpPr>
            <a:spLocks noGrp="1"/>
          </p:cNvSpPr>
          <p:nvPr>
            <p:ph idx="1"/>
          </p:nvPr>
        </p:nvSpPr>
        <p:spPr/>
        <p:txBody>
          <a:bodyPr/>
          <a:lstStyle/>
          <a:p>
            <a:r>
              <a:rPr dirty="0" smtClean="0"/>
              <a:t>Early </a:t>
            </a:r>
            <a:r>
              <a:rPr dirty="0"/>
              <a:t>assessment and counseling are critical.</a:t>
            </a:r>
          </a:p>
          <a:p>
            <a:r>
              <a:rPr dirty="0" smtClean="0"/>
              <a:t>Obese </a:t>
            </a:r>
            <a:r>
              <a:rPr dirty="0"/>
              <a:t>pregnant women require specialized monitoring and interventions.</a:t>
            </a:r>
          </a:p>
          <a:p>
            <a:r>
              <a:rPr dirty="0" smtClean="0"/>
              <a:t>Management </a:t>
            </a:r>
            <a:r>
              <a:rPr dirty="0"/>
              <a:t>strategies aim to reduce maternal and fetal risks.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Counseling</a:t>
            </a:r>
          </a:p>
        </p:txBody>
      </p:sp>
      <p:sp>
        <p:nvSpPr>
          <p:cNvPr id="3" name="Content Placeholder 2"/>
          <p:cNvSpPr>
            <a:spLocks noGrp="1"/>
          </p:cNvSpPr>
          <p:nvPr>
            <p:ph idx="1"/>
          </p:nvPr>
        </p:nvSpPr>
        <p:spPr/>
        <p:txBody>
          <a:bodyPr/>
          <a:lstStyle/>
          <a:p>
            <a:r>
              <a:rPr dirty="0" smtClean="0"/>
              <a:t>Discuss </a:t>
            </a:r>
            <a:r>
              <a:rPr dirty="0"/>
              <a:t>risks of obesity in pregnancy with patients.</a:t>
            </a:r>
          </a:p>
          <a:p>
            <a:r>
              <a:rPr dirty="0" smtClean="0"/>
              <a:t>Set </a:t>
            </a:r>
            <a:r>
              <a:rPr dirty="0"/>
              <a:t>weight gain goals based on BMI category.</a:t>
            </a:r>
          </a:p>
          <a:p>
            <a:r>
              <a:rPr dirty="0" smtClean="0"/>
              <a:t>Provide </a:t>
            </a:r>
            <a:r>
              <a:rPr dirty="0"/>
              <a:t>nutritional and lifestyle guidance.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Maternal Risks</a:t>
            </a:r>
          </a:p>
        </p:txBody>
      </p:sp>
      <p:sp>
        <p:nvSpPr>
          <p:cNvPr id="3" name="Content Placeholder 2"/>
          <p:cNvSpPr>
            <a:spLocks noGrp="1"/>
          </p:cNvSpPr>
          <p:nvPr>
            <p:ph idx="1"/>
          </p:nvPr>
        </p:nvSpPr>
        <p:spPr/>
        <p:txBody>
          <a:bodyPr>
            <a:normAutofit lnSpcReduction="10000"/>
          </a:bodyPr>
          <a:lstStyle/>
          <a:p>
            <a:r>
              <a:rPr dirty="0" smtClean="0"/>
              <a:t>Increased </a:t>
            </a:r>
            <a:r>
              <a:rPr dirty="0"/>
              <a:t>risk of </a:t>
            </a:r>
            <a:r>
              <a:rPr dirty="0" smtClean="0"/>
              <a:t>hypertension,</a:t>
            </a:r>
            <a:r>
              <a:rPr lang="en-US" dirty="0" smtClean="0"/>
              <a:t> gestational</a:t>
            </a:r>
            <a:r>
              <a:rPr dirty="0" smtClean="0"/>
              <a:t> </a:t>
            </a:r>
            <a:r>
              <a:rPr dirty="0"/>
              <a:t>diabetes</a:t>
            </a:r>
            <a:r>
              <a:rPr dirty="0" smtClean="0"/>
              <a:t>, preeclampsia</a:t>
            </a:r>
            <a:r>
              <a:rPr lang="en-US" dirty="0"/>
              <a:t>, </a:t>
            </a:r>
            <a:r>
              <a:rPr lang="en-US" dirty="0" smtClean="0"/>
              <a:t>DVT, PE, </a:t>
            </a:r>
            <a:r>
              <a:rPr lang="en-US" dirty="0"/>
              <a:t>and intensive care unit (ICU) </a:t>
            </a:r>
            <a:r>
              <a:rPr lang="en-US" dirty="0" smtClean="0"/>
              <a:t>admission.</a:t>
            </a:r>
          </a:p>
          <a:p>
            <a:r>
              <a:rPr lang="en-US" dirty="0"/>
              <a:t>Obstetric complication </a:t>
            </a:r>
            <a:r>
              <a:rPr lang="en-US" dirty="0" smtClean="0"/>
              <a:t>like </a:t>
            </a:r>
            <a:r>
              <a:rPr lang="en-US" dirty="0"/>
              <a:t>preterm birth at less than 32 weeks, large-for-gestational-age </a:t>
            </a:r>
            <a:r>
              <a:rPr lang="en-US" dirty="0" smtClean="0"/>
              <a:t>and transient </a:t>
            </a:r>
            <a:r>
              <a:rPr lang="en-US" dirty="0"/>
              <a:t>tachypnea of the </a:t>
            </a:r>
            <a:r>
              <a:rPr lang="en-US" dirty="0" smtClean="0"/>
              <a:t>newborn.</a:t>
            </a:r>
            <a:endParaRPr dirty="0"/>
          </a:p>
          <a:p>
            <a:r>
              <a:rPr dirty="0" smtClean="0"/>
              <a:t>Higher </a:t>
            </a:r>
            <a:r>
              <a:rPr lang="en-US" dirty="0" smtClean="0"/>
              <a:t>rates</a:t>
            </a:r>
            <a:r>
              <a:rPr dirty="0" smtClean="0"/>
              <a:t> </a:t>
            </a:r>
            <a:r>
              <a:rPr dirty="0"/>
              <a:t>of cesarean delivery.</a:t>
            </a:r>
          </a:p>
          <a:p>
            <a:r>
              <a:rPr dirty="0" smtClean="0"/>
              <a:t>Greater </a:t>
            </a:r>
            <a:r>
              <a:rPr dirty="0"/>
              <a:t>risk of postpartum complications</a:t>
            </a:r>
            <a:r>
              <a:rPr dirty="0" smtClean="0"/>
              <a:t>.</a:t>
            </a:r>
            <a:endParaRPr lang="en-US" dirty="0" smtClean="0"/>
          </a:p>
          <a:p>
            <a:r>
              <a:rPr lang="en-US" dirty="0"/>
              <a:t>Increased risk of metabolic syndrome.</a:t>
            </a:r>
          </a:p>
          <a:p>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Fetal and Neonatal Risks</a:t>
            </a:r>
          </a:p>
        </p:txBody>
      </p:sp>
      <p:sp>
        <p:nvSpPr>
          <p:cNvPr id="3" name="Content Placeholder 2"/>
          <p:cNvSpPr>
            <a:spLocks noGrp="1"/>
          </p:cNvSpPr>
          <p:nvPr>
            <p:ph idx="1"/>
          </p:nvPr>
        </p:nvSpPr>
        <p:spPr/>
        <p:txBody>
          <a:bodyPr>
            <a:normAutofit/>
          </a:bodyPr>
          <a:lstStyle/>
          <a:p>
            <a:r>
              <a:rPr dirty="0" smtClean="0"/>
              <a:t>Higher </a:t>
            </a:r>
            <a:r>
              <a:rPr dirty="0"/>
              <a:t>risk of miscarriage and stillbirth.</a:t>
            </a:r>
          </a:p>
          <a:p>
            <a:r>
              <a:rPr dirty="0" smtClean="0"/>
              <a:t>Increased </a:t>
            </a:r>
            <a:r>
              <a:rPr lang="en-US" dirty="0" smtClean="0"/>
              <a:t>rates</a:t>
            </a:r>
            <a:r>
              <a:rPr dirty="0" smtClean="0"/>
              <a:t> </a:t>
            </a:r>
            <a:r>
              <a:rPr dirty="0"/>
              <a:t>of birth </a:t>
            </a:r>
            <a:r>
              <a:rPr dirty="0" smtClean="0"/>
              <a:t>defects</a:t>
            </a:r>
            <a:r>
              <a:rPr lang="en-US" dirty="0" smtClean="0"/>
              <a:t> include </a:t>
            </a:r>
            <a:r>
              <a:rPr lang="en-US" dirty="0"/>
              <a:t>neural tube </a:t>
            </a:r>
            <a:r>
              <a:rPr lang="en-US" dirty="0" smtClean="0"/>
              <a:t>defects, </a:t>
            </a:r>
            <a:r>
              <a:rPr lang="en-US" dirty="0"/>
              <a:t>cardiovascular </a:t>
            </a:r>
            <a:r>
              <a:rPr lang="en-US" dirty="0" smtClean="0"/>
              <a:t>anomalies, </a:t>
            </a:r>
            <a:r>
              <a:rPr lang="en-US" dirty="0"/>
              <a:t>cleft lip and </a:t>
            </a:r>
            <a:r>
              <a:rPr lang="en-US" dirty="0" smtClean="0"/>
              <a:t>palate, </a:t>
            </a:r>
            <a:r>
              <a:rPr lang="en-US" dirty="0"/>
              <a:t>anorectal </a:t>
            </a:r>
            <a:r>
              <a:rPr lang="en-US" dirty="0" smtClean="0"/>
              <a:t>atresia, hydrocephaly, and </a:t>
            </a:r>
            <a:r>
              <a:rPr lang="en-US" dirty="0"/>
              <a:t>limb reduction </a:t>
            </a:r>
            <a:r>
              <a:rPr lang="en-US" dirty="0" smtClean="0"/>
              <a:t>anomalies.</a:t>
            </a:r>
            <a:endParaRPr dirty="0"/>
          </a:p>
          <a:p>
            <a:r>
              <a:rPr dirty="0" smtClean="0"/>
              <a:t>Greater </a:t>
            </a:r>
            <a:r>
              <a:rPr dirty="0"/>
              <a:t>chance </a:t>
            </a:r>
            <a:r>
              <a:rPr dirty="0" smtClean="0"/>
              <a:t>of</a:t>
            </a:r>
            <a:r>
              <a:rPr lang="en-US" dirty="0"/>
              <a:t> low Apgar scores, </a:t>
            </a:r>
            <a:r>
              <a:rPr lang="en-US" dirty="0" smtClean="0"/>
              <a:t>macrosomia and</a:t>
            </a:r>
            <a:r>
              <a:rPr dirty="0" smtClean="0"/>
              <a:t> </a:t>
            </a:r>
            <a:r>
              <a:rPr dirty="0"/>
              <a:t>neonatal intensive care unit (NICU) admission.</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63</TotalTime>
  <Words>2757</Words>
  <Application>Microsoft Office PowerPoint</Application>
  <PresentationFormat>On-screen Show (4:3)</PresentationFormat>
  <Paragraphs>293</Paragraphs>
  <Slides>57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vt:lpstr>
      <vt:lpstr>Bierstadt</vt:lpstr>
      <vt:lpstr>Calibri</vt:lpstr>
      <vt:lpstr>Roboto</vt:lpstr>
      <vt:lpstr>Wingdings</vt:lpstr>
      <vt:lpstr>Office Theme</vt:lpstr>
      <vt:lpstr>Obesity in Pregnancy</vt:lpstr>
      <vt:lpstr>Defining Obesity</vt:lpstr>
      <vt:lpstr>Defining Obesity</vt:lpstr>
      <vt:lpstr>Defining Obesity</vt:lpstr>
      <vt:lpstr>Epidemiology</vt:lpstr>
      <vt:lpstr>Prenatal Care in Obesity</vt:lpstr>
      <vt:lpstr>Counseling</vt:lpstr>
      <vt:lpstr>Maternal Risks</vt:lpstr>
      <vt:lpstr>Fetal and Neonatal Risks</vt:lpstr>
      <vt:lpstr>Gestational Weight Gain (GWG)</vt:lpstr>
      <vt:lpstr>Long-Term Risks to Offspring</vt:lpstr>
      <vt:lpstr>Management of the Obese Gravida &amp; Fetal Surveillance </vt:lpstr>
      <vt:lpstr>PowerPoint Presentation</vt:lpstr>
      <vt:lpstr>Preconception Counseling:</vt:lpstr>
      <vt:lpstr> Identification of Common Comorbidities</vt:lpstr>
      <vt:lpstr>Common Obesity-Related Comorbidities</vt:lpstr>
      <vt:lpstr>PowerPoint Presentation</vt:lpstr>
      <vt:lpstr>Initial Assessment and Screening</vt:lpstr>
      <vt:lpstr>Medical Referrals  </vt:lpstr>
      <vt:lpstr>Recommended Interventions  . </vt:lpstr>
      <vt:lpstr>Ultrasound</vt:lpstr>
      <vt:lpstr>Key Challenges in Obese Women</vt:lpstr>
      <vt:lpstr>Recommended Adjustments for Better Imaging</vt:lpstr>
      <vt:lpstr>Genetic Screening</vt:lpstr>
      <vt:lpstr>Key Challenges</vt:lpstr>
      <vt:lpstr>Fetal Surveillance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Postpartum care </vt:lpstr>
      <vt:lpstr>PowerPoint Presentation</vt:lpstr>
      <vt:lpstr>BREAST FEEDING</vt:lpstr>
      <vt:lpstr>CONTRACEPTION</vt:lpstr>
      <vt:lpstr>PowerPoint Presentation</vt:lpstr>
      <vt:lpstr>PowerPoint Presentation</vt:lpstr>
      <vt:lpstr>INTERPREGNANCY care</vt:lpstr>
      <vt:lpstr>PowerPoint Presentation</vt:lpstr>
      <vt:lpstr>Obesity Management</vt:lpstr>
      <vt:lpstr>PowerPoint Presentation</vt:lpstr>
      <vt:lpstr>Bariatric Surgery</vt:lpstr>
      <vt:lpstr>PowerPoint Presentation</vt:lpstr>
      <vt:lpstr>PowerPoint Presentation</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Obesity in Pregnancy</dc:title>
  <dc:subject/>
  <dc:creator/>
  <cp:keywords/>
  <dc:description>generated using python-pptx</dc:description>
  <cp:lastModifiedBy>aqsa</cp:lastModifiedBy>
  <cp:revision>9</cp:revision>
  <dcterms:created xsi:type="dcterms:W3CDTF">2013-01-27T09:14:16Z</dcterms:created>
  <dcterms:modified xsi:type="dcterms:W3CDTF">2025-03-18T18:21:24Z</dcterms:modified>
  <cp:category/>
</cp:coreProperties>
</file>