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82" r:id="rId3"/>
  </p:sldMasterIdLst>
  <p:sldIdLst>
    <p:sldId id="256" r:id="rId4"/>
    <p:sldId id="257" r:id="rId5"/>
    <p:sldId id="258" r:id="rId6"/>
    <p:sldId id="259" r:id="rId7"/>
    <p:sldId id="260" r:id="rId8"/>
    <p:sldId id="261" r:id="rId9"/>
    <p:sldId id="262" r:id="rId10"/>
    <p:sldId id="265" r:id="rId11"/>
    <p:sldId id="263" r:id="rId12"/>
    <p:sldId id="264"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D2E"/>
    <a:srgbClr val="3A3A6D"/>
    <a:srgbClr val="0733D3"/>
    <a:srgbClr val="5EA2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5" autoAdjust="0"/>
    <p:restoredTop sz="94660"/>
  </p:normalViewPr>
  <p:slideViewPr>
    <p:cSldViewPr snapToGrid="0">
      <p:cViewPr>
        <p:scale>
          <a:sx n="60" d="100"/>
          <a:sy n="60" d="100"/>
        </p:scale>
        <p:origin x="-1958" y="-6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3.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94DAF-8376-4834-9F83-014CA8275DC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CFC02C6-0B45-4485-8711-EAF3A8799A1D}">
      <dgm:prSet/>
      <dgm:spPr/>
      <dgm:t>
        <a:bodyPr/>
        <a:lstStyle/>
        <a:p>
          <a:r>
            <a:rPr lang="en-US" dirty="0"/>
            <a:t>(1) to preserve the safety of the bladder with low pressure storage and adequate emptying .</a:t>
          </a:r>
        </a:p>
      </dgm:t>
    </dgm:pt>
    <dgm:pt modelId="{29944993-45C5-4B84-BF6E-947D4E9DA35A}" type="parTrans" cxnId="{34C4D5E1-4965-4BF8-BC63-157540CBEBB5}">
      <dgm:prSet/>
      <dgm:spPr/>
      <dgm:t>
        <a:bodyPr/>
        <a:lstStyle/>
        <a:p>
          <a:endParaRPr lang="en-US"/>
        </a:p>
      </dgm:t>
    </dgm:pt>
    <dgm:pt modelId="{D6433D45-6F4B-4CF8-AB57-B5564AA12A08}" type="sibTrans" cxnId="{34C4D5E1-4965-4BF8-BC63-157540CBEBB5}">
      <dgm:prSet/>
      <dgm:spPr/>
      <dgm:t>
        <a:bodyPr/>
        <a:lstStyle/>
        <a:p>
          <a:endParaRPr lang="en-US"/>
        </a:p>
      </dgm:t>
    </dgm:pt>
    <dgm:pt modelId="{0013780E-48AE-46E8-B29F-DFEDFA1AD587}">
      <dgm:prSet/>
      <dgm:spPr/>
      <dgm:t>
        <a:bodyPr/>
        <a:lstStyle/>
        <a:p>
          <a:r>
            <a:rPr lang="en-US" dirty="0"/>
            <a:t>(2) to maintain a reasonable quality of life in relationship to the bladder.</a:t>
          </a:r>
        </a:p>
      </dgm:t>
    </dgm:pt>
    <dgm:pt modelId="{12898F9B-C241-4666-A18E-D639DEC0DEB1}" type="parTrans" cxnId="{BCDB72CA-8967-4C56-80A4-A5F43943F126}">
      <dgm:prSet/>
      <dgm:spPr/>
      <dgm:t>
        <a:bodyPr/>
        <a:lstStyle/>
        <a:p>
          <a:endParaRPr lang="en-US"/>
        </a:p>
      </dgm:t>
    </dgm:pt>
    <dgm:pt modelId="{9AF43B45-CD03-4BC5-9D45-97BFBECD7A8E}" type="sibTrans" cxnId="{BCDB72CA-8967-4C56-80A4-A5F43943F126}">
      <dgm:prSet/>
      <dgm:spPr/>
      <dgm:t>
        <a:bodyPr/>
        <a:lstStyle/>
        <a:p>
          <a:endParaRPr lang="en-US"/>
        </a:p>
      </dgm:t>
    </dgm:pt>
    <dgm:pt modelId="{5BF7FA92-DFEE-46DD-9C8D-1949952929DB}" type="pres">
      <dgm:prSet presAssocID="{D8094DAF-8376-4834-9F83-014CA8275DC8}" presName="root" presStyleCnt="0">
        <dgm:presLayoutVars>
          <dgm:dir/>
          <dgm:resizeHandles val="exact"/>
        </dgm:presLayoutVars>
      </dgm:prSet>
      <dgm:spPr/>
      <dgm:t>
        <a:bodyPr/>
        <a:lstStyle/>
        <a:p>
          <a:endParaRPr lang="en-US"/>
        </a:p>
      </dgm:t>
    </dgm:pt>
    <dgm:pt modelId="{B5D94302-9888-42C7-AFBD-DC4490DC9FC4}" type="pres">
      <dgm:prSet presAssocID="{8CFC02C6-0B45-4485-8711-EAF3A8799A1D}" presName="compNode" presStyleCnt="0"/>
      <dgm:spPr/>
    </dgm:pt>
    <dgm:pt modelId="{25A17DF0-D41C-43B1-8C02-FC98405CCCA3}" type="pres">
      <dgm:prSet presAssocID="{8CFC02C6-0B45-4485-8711-EAF3A8799A1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01C9F22A-388A-4BC6-96EE-D7AC0BB194AA}" type="pres">
      <dgm:prSet presAssocID="{8CFC02C6-0B45-4485-8711-EAF3A8799A1D}" presName="spaceRect" presStyleCnt="0"/>
      <dgm:spPr/>
    </dgm:pt>
    <dgm:pt modelId="{EAA440D9-5E0F-485E-8964-22846DBBF816}" type="pres">
      <dgm:prSet presAssocID="{8CFC02C6-0B45-4485-8711-EAF3A8799A1D}" presName="textRect" presStyleLbl="revTx" presStyleIdx="0" presStyleCnt="2">
        <dgm:presLayoutVars>
          <dgm:chMax val="1"/>
          <dgm:chPref val="1"/>
        </dgm:presLayoutVars>
      </dgm:prSet>
      <dgm:spPr/>
      <dgm:t>
        <a:bodyPr/>
        <a:lstStyle/>
        <a:p>
          <a:endParaRPr lang="en-US"/>
        </a:p>
      </dgm:t>
    </dgm:pt>
    <dgm:pt modelId="{22D64270-1ADF-4DC1-B7DA-020372F1C69B}" type="pres">
      <dgm:prSet presAssocID="{D6433D45-6F4B-4CF8-AB57-B5564AA12A08}" presName="sibTrans" presStyleCnt="0"/>
      <dgm:spPr/>
    </dgm:pt>
    <dgm:pt modelId="{50A3E32F-9082-480B-B1C7-514A971C5FD6}" type="pres">
      <dgm:prSet presAssocID="{0013780E-48AE-46E8-B29F-DFEDFA1AD587}" presName="compNode" presStyleCnt="0"/>
      <dgm:spPr/>
    </dgm:pt>
    <dgm:pt modelId="{D9DD6F7D-66F1-46D0-A94E-501069429989}" type="pres">
      <dgm:prSet presAssocID="{0013780E-48AE-46E8-B29F-DFEDFA1AD5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A50261F9-9F78-4BEF-BFC3-6DF259AD7DC2}" type="pres">
      <dgm:prSet presAssocID="{0013780E-48AE-46E8-B29F-DFEDFA1AD587}" presName="spaceRect" presStyleCnt="0"/>
      <dgm:spPr/>
    </dgm:pt>
    <dgm:pt modelId="{EEFD3526-859D-47B8-8D8C-30CA75D7F7E4}" type="pres">
      <dgm:prSet presAssocID="{0013780E-48AE-46E8-B29F-DFEDFA1AD587}" presName="textRect" presStyleLbl="revTx" presStyleIdx="1" presStyleCnt="2">
        <dgm:presLayoutVars>
          <dgm:chMax val="1"/>
          <dgm:chPref val="1"/>
        </dgm:presLayoutVars>
      </dgm:prSet>
      <dgm:spPr/>
      <dgm:t>
        <a:bodyPr/>
        <a:lstStyle/>
        <a:p>
          <a:endParaRPr lang="en-US"/>
        </a:p>
      </dgm:t>
    </dgm:pt>
  </dgm:ptLst>
  <dgm:cxnLst>
    <dgm:cxn modelId="{675B6C48-5A6A-490C-B2C6-6310DCF40272}" type="presOf" srcId="{8CFC02C6-0B45-4485-8711-EAF3A8799A1D}" destId="{EAA440D9-5E0F-485E-8964-22846DBBF816}" srcOrd="0" destOrd="0" presId="urn:microsoft.com/office/officeart/2018/2/layout/IconLabelList"/>
    <dgm:cxn modelId="{BCDB72CA-8967-4C56-80A4-A5F43943F126}" srcId="{D8094DAF-8376-4834-9F83-014CA8275DC8}" destId="{0013780E-48AE-46E8-B29F-DFEDFA1AD587}" srcOrd="1" destOrd="0" parTransId="{12898F9B-C241-4666-A18E-D639DEC0DEB1}" sibTransId="{9AF43B45-CD03-4BC5-9D45-97BFBECD7A8E}"/>
    <dgm:cxn modelId="{61FBE109-64BF-433D-96B7-44358538DD50}" type="presOf" srcId="{D8094DAF-8376-4834-9F83-014CA8275DC8}" destId="{5BF7FA92-DFEE-46DD-9C8D-1949952929DB}" srcOrd="0" destOrd="0" presId="urn:microsoft.com/office/officeart/2018/2/layout/IconLabelList"/>
    <dgm:cxn modelId="{34C4D5E1-4965-4BF8-BC63-157540CBEBB5}" srcId="{D8094DAF-8376-4834-9F83-014CA8275DC8}" destId="{8CFC02C6-0B45-4485-8711-EAF3A8799A1D}" srcOrd="0" destOrd="0" parTransId="{29944993-45C5-4B84-BF6E-947D4E9DA35A}" sibTransId="{D6433D45-6F4B-4CF8-AB57-B5564AA12A08}"/>
    <dgm:cxn modelId="{4DF4553E-CA34-4A5D-9EFB-370C37E4D743}" type="presOf" srcId="{0013780E-48AE-46E8-B29F-DFEDFA1AD587}" destId="{EEFD3526-859D-47B8-8D8C-30CA75D7F7E4}" srcOrd="0" destOrd="0" presId="urn:microsoft.com/office/officeart/2018/2/layout/IconLabelList"/>
    <dgm:cxn modelId="{4C8F0351-483D-45C7-9C1B-03627E7BC8B1}" type="presParOf" srcId="{5BF7FA92-DFEE-46DD-9C8D-1949952929DB}" destId="{B5D94302-9888-42C7-AFBD-DC4490DC9FC4}" srcOrd="0" destOrd="0" presId="urn:microsoft.com/office/officeart/2018/2/layout/IconLabelList"/>
    <dgm:cxn modelId="{527DB72C-5F78-4A9C-8E0D-051E733114BA}" type="presParOf" srcId="{B5D94302-9888-42C7-AFBD-DC4490DC9FC4}" destId="{25A17DF0-D41C-43B1-8C02-FC98405CCCA3}" srcOrd="0" destOrd="0" presId="urn:microsoft.com/office/officeart/2018/2/layout/IconLabelList"/>
    <dgm:cxn modelId="{1958BCA9-276A-42C1-B2A1-6A036C1A469D}" type="presParOf" srcId="{B5D94302-9888-42C7-AFBD-DC4490DC9FC4}" destId="{01C9F22A-388A-4BC6-96EE-D7AC0BB194AA}" srcOrd="1" destOrd="0" presId="urn:microsoft.com/office/officeart/2018/2/layout/IconLabelList"/>
    <dgm:cxn modelId="{E1955791-1FD4-446F-8FAD-930CEE056091}" type="presParOf" srcId="{B5D94302-9888-42C7-AFBD-DC4490DC9FC4}" destId="{EAA440D9-5E0F-485E-8964-22846DBBF816}" srcOrd="2" destOrd="0" presId="urn:microsoft.com/office/officeart/2018/2/layout/IconLabelList"/>
    <dgm:cxn modelId="{EBCA663A-52D5-4F1F-9656-7FF55D4A992A}" type="presParOf" srcId="{5BF7FA92-DFEE-46DD-9C8D-1949952929DB}" destId="{22D64270-1ADF-4DC1-B7DA-020372F1C69B}" srcOrd="1" destOrd="0" presId="urn:microsoft.com/office/officeart/2018/2/layout/IconLabelList"/>
    <dgm:cxn modelId="{F1E50B71-55E0-4879-AD70-7105591C8371}" type="presParOf" srcId="{5BF7FA92-DFEE-46DD-9C8D-1949952929DB}" destId="{50A3E32F-9082-480B-B1C7-514A971C5FD6}" srcOrd="2" destOrd="0" presId="urn:microsoft.com/office/officeart/2018/2/layout/IconLabelList"/>
    <dgm:cxn modelId="{AFABDFD2-3C4D-47F1-B214-72FAC89E8E64}" type="presParOf" srcId="{50A3E32F-9082-480B-B1C7-514A971C5FD6}" destId="{D9DD6F7D-66F1-46D0-A94E-501069429989}" srcOrd="0" destOrd="0" presId="urn:microsoft.com/office/officeart/2018/2/layout/IconLabelList"/>
    <dgm:cxn modelId="{C17F0785-45BA-498B-BB76-9A597579F69F}" type="presParOf" srcId="{50A3E32F-9082-480B-B1C7-514A971C5FD6}" destId="{A50261F9-9F78-4BEF-BFC3-6DF259AD7DC2}" srcOrd="1" destOrd="0" presId="urn:microsoft.com/office/officeart/2018/2/layout/IconLabelList"/>
    <dgm:cxn modelId="{8348D6B4-A787-4936-B6E5-BD27933CD0C2}" type="presParOf" srcId="{50A3E32F-9082-480B-B1C7-514A971C5FD6}" destId="{EEFD3526-859D-47B8-8D8C-30CA75D7F7E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17DF0-D41C-43B1-8C02-FC98405CCCA3}">
      <dsp:nvSpPr>
        <dsp:cNvPr id="0" name=""/>
        <dsp:cNvSpPr/>
      </dsp:nvSpPr>
      <dsp:spPr>
        <a:xfrm>
          <a:off x="1953914" y="27750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440D9-5E0F-485E-8964-22846DBBF816}">
      <dsp:nvSpPr>
        <dsp:cNvPr id="0" name=""/>
        <dsp:cNvSpPr/>
      </dsp:nvSpPr>
      <dsp:spPr>
        <a:xfrm>
          <a:off x="765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dirty="0"/>
            <a:t>(1) to preserve the safety of the bladder with low pressure storage and adequate emptying .</a:t>
          </a:r>
        </a:p>
      </dsp:txBody>
      <dsp:txXfrm>
        <a:off x="765914" y="2691902"/>
        <a:ext cx="4320000" cy="720000"/>
      </dsp:txXfrm>
    </dsp:sp>
    <dsp:sp modelId="{D9DD6F7D-66F1-46D0-A94E-501069429989}">
      <dsp:nvSpPr>
        <dsp:cNvPr id="0" name=""/>
        <dsp:cNvSpPr/>
      </dsp:nvSpPr>
      <dsp:spPr>
        <a:xfrm>
          <a:off x="7029914" y="27750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D3526-859D-47B8-8D8C-30CA75D7F7E4}">
      <dsp:nvSpPr>
        <dsp:cNvPr id="0" name=""/>
        <dsp:cNvSpPr/>
      </dsp:nvSpPr>
      <dsp:spPr>
        <a:xfrm>
          <a:off x="5841914" y="26919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dirty="0"/>
            <a:t>(2) to maintain a reasonable quality of life in relationship to the bladder.</a:t>
          </a:r>
        </a:p>
      </dsp:txBody>
      <dsp:txXfrm>
        <a:off x="5841914" y="269190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31026" y="1169589"/>
            <a:ext cx="7111537" cy="2387600"/>
          </a:xfrm>
        </p:spPr>
        <p:txBody>
          <a:bodyPr anchor="b">
            <a:normAutofit/>
          </a:bodyPr>
          <a:lstStyle>
            <a:lvl1pPr algn="ctr">
              <a:defRPr sz="5400">
                <a:solidFill>
                  <a:srgbClr val="3A3A6D"/>
                </a:solidFill>
                <a:effectLst/>
              </a:defRPr>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4731026" y="3649264"/>
            <a:ext cx="7111537" cy="1655762"/>
          </a:xfrm>
        </p:spPr>
        <p:txBody>
          <a:bodyPr/>
          <a:lstStyle>
            <a:lvl1pPr marL="0" indent="0" algn="ctr">
              <a:buNone/>
              <a:defRPr sz="2400">
                <a:solidFill>
                  <a:srgbClr val="3A3A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a:xfrm>
            <a:off x="3218900" y="6124540"/>
            <a:ext cx="2183674" cy="365125"/>
          </a:xfrm>
        </p:spPr>
        <p:txBody>
          <a:bodyPr/>
          <a:lstStyle>
            <a:lvl1pPr>
              <a:defRPr>
                <a:solidFill>
                  <a:srgbClr val="3A3A6D"/>
                </a:solidFill>
              </a:defRPr>
            </a:lvl1pPr>
          </a:lstStyle>
          <a:p>
            <a:fld id="{276D79ED-3FA7-4EF8-964B-EB8BCFAB02F8}" type="datetimeFigureOut">
              <a:rPr lang="en-US" smtClean="0"/>
              <a:pPr/>
              <a:t>7/16/2022</a:t>
            </a:fld>
            <a:endParaRPr lang="en-US"/>
          </a:p>
        </p:txBody>
      </p:sp>
      <p:sp>
        <p:nvSpPr>
          <p:cNvPr id="5" name="Footer Placeholder 4"/>
          <p:cNvSpPr>
            <a:spLocks noGrp="1"/>
          </p:cNvSpPr>
          <p:nvPr>
            <p:ph type="ftr" sz="quarter" idx="11"/>
          </p:nvPr>
        </p:nvSpPr>
        <p:spPr>
          <a:xfrm>
            <a:off x="6032856" y="6124540"/>
            <a:ext cx="3275511" cy="365125"/>
          </a:xfrm>
        </p:spPr>
        <p:txBody>
          <a:bodyPr/>
          <a:lstStyle>
            <a:lvl1pPr>
              <a:defRPr>
                <a:solidFill>
                  <a:srgbClr val="3A3A6D"/>
                </a:solidFill>
              </a:defRPr>
            </a:lvl1pPr>
          </a:lstStyle>
          <a:p>
            <a:endParaRPr lang="en-US"/>
          </a:p>
        </p:txBody>
      </p:sp>
      <p:sp>
        <p:nvSpPr>
          <p:cNvPr id="6" name="Slide Number Placeholder 5"/>
          <p:cNvSpPr>
            <a:spLocks noGrp="1"/>
          </p:cNvSpPr>
          <p:nvPr>
            <p:ph type="sldNum" sz="quarter" idx="12"/>
          </p:nvPr>
        </p:nvSpPr>
        <p:spPr>
          <a:xfrm>
            <a:off x="9938650" y="6124541"/>
            <a:ext cx="1903913" cy="365125"/>
          </a:xfrm>
        </p:spPr>
        <p:txBody>
          <a:bodyPr/>
          <a:lstStyle>
            <a:lvl1pPr>
              <a:defRPr>
                <a:solidFill>
                  <a:srgbClr val="3A3A6D"/>
                </a:solidFill>
              </a:defRPr>
            </a:lvl1pPr>
          </a:lstStyle>
          <a:p>
            <a:fld id="{C6F12CB2-7F2C-47B9-AE70-22A94B49F233}" type="slidenum">
              <a:rPr lang="en-US" smtClean="0"/>
              <a:pPr/>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01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313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59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252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32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775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059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67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41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786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20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56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5200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3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356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404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03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278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060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rgbClr val="191D2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76D79ED-3FA7-4EF8-964B-EB8BCFAB02F8}"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7619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031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04943" y="1873975"/>
            <a:ext cx="420624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04941" y="2439761"/>
            <a:ext cx="438912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911629" y="2439761"/>
            <a:ext cx="411697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76D79ED-3FA7-4EF8-964B-EB8BCFAB02F8}"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76D79ED-3FA7-4EF8-964B-EB8BCFAB02F8}"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8623663"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04943" y="1841862"/>
            <a:ext cx="8623663" cy="438735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404943" y="6356349"/>
            <a:ext cx="2183674" cy="365125"/>
          </a:xfrm>
          <a:prstGeom prst="rect">
            <a:avLst/>
          </a:prstGeom>
        </p:spPr>
        <p:txBody>
          <a:bodyPr vert="horz" lIns="91440" tIns="45720" rIns="91440" bIns="45720" rtlCol="0" anchor="ctr"/>
          <a:lstStyle>
            <a:lvl1pPr algn="l">
              <a:defRPr sz="1200">
                <a:solidFill>
                  <a:srgbClr val="3A3A6D"/>
                </a:solidFill>
              </a:defRPr>
            </a:lvl1pPr>
          </a:lstStyle>
          <a:p>
            <a:fld id="{276D79ED-3FA7-4EF8-964B-EB8BCFAB02F8}" type="datetimeFigureOut">
              <a:rPr lang="en-US" smtClean="0"/>
              <a:pPr/>
              <a:t>7/16/2022</a:t>
            </a:fld>
            <a:endParaRPr lang="en-US"/>
          </a:p>
        </p:txBody>
      </p:sp>
      <p:sp>
        <p:nvSpPr>
          <p:cNvPr id="5" name="Footer Placeholder 4"/>
          <p:cNvSpPr>
            <a:spLocks noGrp="1"/>
          </p:cNvSpPr>
          <p:nvPr>
            <p:ph type="ftr" sz="quarter" idx="3"/>
          </p:nvPr>
        </p:nvSpPr>
        <p:spPr>
          <a:xfrm>
            <a:off x="3218899" y="6356349"/>
            <a:ext cx="3275511" cy="365125"/>
          </a:xfrm>
          <a:prstGeom prst="rect">
            <a:avLst/>
          </a:prstGeom>
        </p:spPr>
        <p:txBody>
          <a:bodyPr vert="horz" lIns="91440" tIns="45720" rIns="91440" bIns="45720" rtlCol="0" anchor="ctr"/>
          <a:lstStyle>
            <a:lvl1pPr algn="ctr">
              <a:defRPr sz="1200">
                <a:solidFill>
                  <a:srgbClr val="3A3A6D"/>
                </a:solidFill>
              </a:defRPr>
            </a:lvl1pPr>
          </a:lstStyle>
          <a:p>
            <a:endParaRPr lang="en-US"/>
          </a:p>
        </p:txBody>
      </p:sp>
      <p:sp>
        <p:nvSpPr>
          <p:cNvPr id="6" name="Slide Number Placeholder 5"/>
          <p:cNvSpPr>
            <a:spLocks noGrp="1"/>
          </p:cNvSpPr>
          <p:nvPr>
            <p:ph type="sldNum" sz="quarter" idx="4"/>
          </p:nvPr>
        </p:nvSpPr>
        <p:spPr>
          <a:xfrm>
            <a:off x="7646504" y="6356350"/>
            <a:ext cx="1382102" cy="365125"/>
          </a:xfrm>
          <a:prstGeom prst="rect">
            <a:avLst/>
          </a:prstGeom>
        </p:spPr>
        <p:txBody>
          <a:bodyPr vert="horz" lIns="91440" tIns="45720" rIns="91440" bIns="45720" rtlCol="0" anchor="ctr"/>
          <a:lstStyle>
            <a:lvl1pPr algn="r">
              <a:defRPr sz="1200">
                <a:solidFill>
                  <a:srgbClr val="3A3A6D"/>
                </a:solidFill>
              </a:defRPr>
            </a:lvl1pPr>
          </a:lstStyle>
          <a:p>
            <a:fld id="{C6F12CB2-7F2C-47B9-AE70-22A94B49F233}" type="slidenum">
              <a:rPr lang="en-US" smtClean="0"/>
              <a:pPr/>
              <a:t>‹#›</a:t>
            </a:fld>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3A3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1D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1D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1D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1D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1D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7/16/2022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7157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7/20/2022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478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187" y="1283889"/>
            <a:ext cx="8394513" cy="2387600"/>
          </a:xfrm>
        </p:spPr>
        <p:txBody>
          <a:bodyPr>
            <a:normAutofit/>
          </a:bodyPr>
          <a:lstStyle/>
          <a:p>
            <a:r>
              <a:rPr lang="en-US" sz="6000" dirty="0"/>
              <a:t>Neurogenic Bladder (NB) </a:t>
            </a:r>
          </a:p>
        </p:txBody>
      </p:sp>
      <p:sp>
        <p:nvSpPr>
          <p:cNvPr id="4" name="عنوان فرعي 3"/>
          <p:cNvSpPr>
            <a:spLocks noGrp="1"/>
          </p:cNvSpPr>
          <p:nvPr>
            <p:ph type="subTitle" idx="1"/>
          </p:nvPr>
        </p:nvSpPr>
        <p:spPr/>
        <p:txBody>
          <a:bodyPr/>
          <a:lstStyle/>
          <a:p>
            <a:r>
              <a:rPr lang="en-US" dirty="0"/>
              <a:t>Presented by </a:t>
            </a:r>
            <a:r>
              <a:rPr lang="en-US" dirty="0" smtClean="0"/>
              <a:t>: </a:t>
            </a:r>
            <a:r>
              <a:rPr lang="en-US" dirty="0" err="1" smtClean="0"/>
              <a:t>Eslam</a:t>
            </a:r>
            <a:r>
              <a:rPr lang="en-US" dirty="0" smtClean="0"/>
              <a:t> </a:t>
            </a:r>
            <a:r>
              <a:rPr lang="en-US" dirty="0" err="1" smtClean="0"/>
              <a:t>wasfi</a:t>
            </a:r>
            <a:r>
              <a:rPr lang="en-US" dirty="0" smtClean="0"/>
              <a:t> AL-</a:t>
            </a:r>
            <a:r>
              <a:rPr lang="en-US" dirty="0" err="1" smtClean="0"/>
              <a:t>Tarawneh</a:t>
            </a:r>
            <a:endParaRPr lang="en-US" dirty="0"/>
          </a:p>
        </p:txBody>
      </p:sp>
    </p:spTree>
    <p:extLst>
      <p:ext uri="{BB962C8B-B14F-4D97-AF65-F5344CB8AC3E}">
        <p14:creationId xmlns:p14="http://schemas.microsoft.com/office/powerpoint/2010/main" val="72092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Nervous system </a:t>
            </a:r>
            <a:r>
              <a:rPr lang="en-US" dirty="0"/>
              <a:t>damage and </a:t>
            </a:r>
            <a:r>
              <a:rPr lang="en-US" dirty="0" smtClean="0"/>
              <a:t> LUT dysfunction</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8300"/>
            <a:ext cx="93091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3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04943" y="417376"/>
            <a:ext cx="9259757" cy="1325563"/>
          </a:xfrm>
        </p:spPr>
        <p:txBody>
          <a:bodyPr/>
          <a:lstStyle/>
          <a:p>
            <a:r>
              <a:rPr lang="en-US" dirty="0"/>
              <a:t>History and Physical Examination</a:t>
            </a:r>
          </a:p>
        </p:txBody>
      </p:sp>
      <p:sp>
        <p:nvSpPr>
          <p:cNvPr id="8" name="عنصر نائب للمحتوى 7"/>
          <p:cNvSpPr>
            <a:spLocks noGrp="1"/>
          </p:cNvSpPr>
          <p:nvPr>
            <p:ph idx="1"/>
          </p:nvPr>
        </p:nvSpPr>
        <p:spPr/>
        <p:txBody>
          <a:bodyPr>
            <a:normAutofit fontScale="92500" lnSpcReduction="20000"/>
          </a:bodyPr>
          <a:lstStyle/>
          <a:p>
            <a:r>
              <a:rPr lang="en-US" dirty="0"/>
              <a:t>A detailed history should factor in urinary tract symptoms, </a:t>
            </a:r>
            <a:r>
              <a:rPr lang="en-US" u="sng" dirty="0"/>
              <a:t>neurologic symptoms</a:t>
            </a:r>
            <a:r>
              <a:rPr lang="en-US" dirty="0"/>
              <a:t> and diagnosis (if known), the clinical course of the neurologic disease, bowel symptoms, sexual function, comorbidities, and use of prescription and other medication and therapies. </a:t>
            </a:r>
            <a:endParaRPr lang="en-US" dirty="0" smtClean="0"/>
          </a:p>
          <a:p>
            <a:r>
              <a:rPr lang="en-US" dirty="0" smtClean="0"/>
              <a:t>assessment </a:t>
            </a:r>
            <a:r>
              <a:rPr lang="en-US" dirty="0"/>
              <a:t>of </a:t>
            </a:r>
            <a:r>
              <a:rPr lang="en-US" u="sng" dirty="0"/>
              <a:t>patient mobility</a:t>
            </a:r>
            <a:r>
              <a:rPr lang="en-US" dirty="0"/>
              <a:t>, </a:t>
            </a:r>
            <a:r>
              <a:rPr lang="en-US" u="sng" dirty="0"/>
              <a:t>hand function</a:t>
            </a:r>
            <a:r>
              <a:rPr lang="en-US" dirty="0"/>
              <a:t>, </a:t>
            </a:r>
            <a:r>
              <a:rPr lang="en-US" u="sng" dirty="0"/>
              <a:t>cognitive function </a:t>
            </a:r>
            <a:r>
              <a:rPr lang="en-US" dirty="0"/>
              <a:t>and social support are also important</a:t>
            </a:r>
            <a:r>
              <a:rPr lang="en-US" dirty="0" smtClean="0"/>
              <a:t>.</a:t>
            </a:r>
          </a:p>
          <a:p>
            <a:r>
              <a:rPr lang="en-US" dirty="0" smtClean="0"/>
              <a:t> </a:t>
            </a:r>
            <a:r>
              <a:rPr lang="en-US" dirty="0"/>
              <a:t>Other factors to consider are risk and history of </a:t>
            </a:r>
            <a:r>
              <a:rPr lang="en-US" u="sng" dirty="0"/>
              <a:t>urinary tract infections</a:t>
            </a:r>
            <a:r>
              <a:rPr lang="en-US" dirty="0"/>
              <a:t>, decubitus </a:t>
            </a:r>
            <a:r>
              <a:rPr lang="en-US" u="sng" dirty="0"/>
              <a:t>ulcers</a:t>
            </a:r>
            <a:r>
              <a:rPr lang="en-US" dirty="0"/>
              <a:t>, and other urologic factors that may contribute to LUT dysfunction such </a:t>
            </a:r>
            <a:r>
              <a:rPr lang="en-US" u="sng" dirty="0"/>
              <a:t>as prostate enlargement </a:t>
            </a:r>
            <a:r>
              <a:rPr lang="en-US" dirty="0"/>
              <a:t>in men and </a:t>
            </a:r>
            <a:r>
              <a:rPr lang="en-US" u="sng" dirty="0"/>
              <a:t>urethral hypermobility </a:t>
            </a:r>
            <a:r>
              <a:rPr lang="en-US" dirty="0"/>
              <a:t>in women. </a:t>
            </a:r>
          </a:p>
        </p:txBody>
      </p:sp>
    </p:spTree>
    <p:extLst>
      <p:ext uri="{BB962C8B-B14F-4D97-AF65-F5344CB8AC3E}">
        <p14:creationId xmlns:p14="http://schemas.microsoft.com/office/powerpoint/2010/main" val="317975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marL="0" indent="0">
              <a:buNone/>
            </a:pPr>
            <a:r>
              <a:rPr lang="en-US" dirty="0"/>
              <a:t>A general physical examination should include blood pressure measurement, an abdominal examination, an external genitalia examination in males and a vaginal examination if clinically indicated to look for pelvic floor prolapse in women along with a rectal exam to look for fecal loading or alteration in anal </a:t>
            </a:r>
            <a:r>
              <a:rPr lang="en-US" dirty="0" smtClean="0"/>
              <a:t>tone</a:t>
            </a:r>
          </a:p>
          <a:p>
            <a:pPr marL="0" indent="0">
              <a:buNone/>
            </a:pPr>
            <a:endParaRPr lang="en-US" dirty="0"/>
          </a:p>
          <a:p>
            <a:pPr marL="0" indent="0">
              <a:buNone/>
            </a:pPr>
            <a:endParaRPr lang="en-US" dirty="0" smtClean="0"/>
          </a:p>
          <a:p>
            <a:pPr marL="0" indent="0">
              <a:buNone/>
            </a:pPr>
            <a:r>
              <a:rPr lang="en-US" dirty="0" smtClean="0"/>
              <a:t>. </a:t>
            </a:r>
            <a:r>
              <a:rPr lang="en-US" dirty="0"/>
              <a:t>A focused neurological examination is also recommended. This may include assessment of cognitive function, ambulation and mobility, hand function, and lumbar and spinal segment function, including testing sensation and reflexes in the urogenital area.</a:t>
            </a:r>
          </a:p>
        </p:txBody>
      </p:sp>
      <p:sp>
        <p:nvSpPr>
          <p:cNvPr id="4" name="عنوان 6"/>
          <p:cNvSpPr txBox="1">
            <a:spLocks/>
          </p:cNvSpPr>
          <p:nvPr/>
        </p:nvSpPr>
        <p:spPr>
          <a:xfrm>
            <a:off x="150943" y="267357"/>
            <a:ext cx="925975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3A3A6D"/>
                </a:solidFill>
                <a:latin typeface="+mj-lt"/>
                <a:ea typeface="+mj-ea"/>
                <a:cs typeface="+mj-cs"/>
              </a:defRPr>
            </a:lvl1pPr>
          </a:lstStyle>
          <a:p>
            <a:r>
              <a:rPr lang="en-US" dirty="0" smtClean="0"/>
              <a:t>History and Physical Examination</a:t>
            </a:r>
            <a:endParaRPr lang="en-US" dirty="0"/>
          </a:p>
        </p:txBody>
      </p:sp>
    </p:spTree>
    <p:extLst>
      <p:ext uri="{BB962C8B-B14F-4D97-AF65-F5344CB8AC3E}">
        <p14:creationId xmlns:p14="http://schemas.microsoft.com/office/powerpoint/2010/main" val="1159008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Investigations</a:t>
            </a:r>
          </a:p>
        </p:txBody>
      </p:sp>
      <p:sp>
        <p:nvSpPr>
          <p:cNvPr id="3" name="عنصر نائب للمحتوى 2"/>
          <p:cNvSpPr>
            <a:spLocks noGrp="1"/>
          </p:cNvSpPr>
          <p:nvPr>
            <p:ph idx="1"/>
          </p:nvPr>
        </p:nvSpPr>
        <p:spPr/>
        <p:txBody>
          <a:bodyPr/>
          <a:lstStyle/>
          <a:p>
            <a:pPr marL="0" indent="0">
              <a:buNone/>
            </a:pPr>
            <a:r>
              <a:rPr lang="en-US" dirty="0"/>
              <a:t>A. Urine </a:t>
            </a:r>
            <a:r>
              <a:rPr lang="en-US" dirty="0" smtClean="0"/>
              <a:t>Testing</a:t>
            </a:r>
          </a:p>
          <a:p>
            <a:pPr marL="0" indent="0">
              <a:buNone/>
            </a:pPr>
            <a:r>
              <a:rPr lang="en-US" dirty="0" smtClean="0"/>
              <a:t> </a:t>
            </a:r>
            <a:r>
              <a:rPr lang="en-US" dirty="0"/>
              <a:t>B. Measurement of Renal </a:t>
            </a:r>
            <a:r>
              <a:rPr lang="en-US" dirty="0" smtClean="0"/>
              <a:t>Function</a:t>
            </a:r>
          </a:p>
          <a:p>
            <a:pPr marL="0" indent="0">
              <a:buNone/>
            </a:pPr>
            <a:r>
              <a:rPr lang="en-US" dirty="0" smtClean="0"/>
              <a:t> </a:t>
            </a:r>
            <a:r>
              <a:rPr lang="en-US" dirty="0"/>
              <a:t>C. Upper Tract </a:t>
            </a:r>
            <a:r>
              <a:rPr lang="en-US" dirty="0" smtClean="0"/>
              <a:t>Evaluation</a:t>
            </a:r>
          </a:p>
          <a:p>
            <a:pPr marL="0" indent="0">
              <a:buNone/>
            </a:pPr>
            <a:r>
              <a:rPr lang="en-US" dirty="0" smtClean="0"/>
              <a:t> </a:t>
            </a:r>
            <a:r>
              <a:rPr lang="en-US" dirty="0"/>
              <a:t>D. Urodynamic Investigations</a:t>
            </a:r>
          </a:p>
        </p:txBody>
      </p:sp>
    </p:spTree>
    <p:extLst>
      <p:ext uri="{BB962C8B-B14F-4D97-AF65-F5344CB8AC3E}">
        <p14:creationId xmlns:p14="http://schemas.microsoft.com/office/powerpoint/2010/main" val="146168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Green leaves on a white and pink pastel surface">
            <a:extLst>
              <a:ext uri="{FF2B5EF4-FFF2-40B4-BE49-F238E27FC236}">
                <a16:creationId xmlns="" xmlns:a16="http://schemas.microsoft.com/office/drawing/2014/main" id="{E8A2F671-B2D8-CE9D-4E71-5BD64EEE381A}"/>
              </a:ext>
            </a:extLst>
          </p:cNvPr>
          <p:cNvPicPr>
            <a:picLocks noChangeAspect="1"/>
          </p:cNvPicPr>
          <p:nvPr/>
        </p:nvPicPr>
        <p:blipFill rotWithShape="1">
          <a:blip r:embed="rId2"/>
          <a:srcRect l="23298" b="9091"/>
          <a:stretch/>
        </p:blipFill>
        <p:spPr>
          <a:xfrm>
            <a:off x="3523488" y="10"/>
            <a:ext cx="8668512" cy="6857990"/>
          </a:xfrm>
          <a:prstGeom prst="rect">
            <a:avLst/>
          </a:prstGeom>
        </p:spPr>
      </p:pic>
      <p:sp>
        <p:nvSpPr>
          <p:cNvPr id="21" name="Rectangle 10">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dirty="0">
                <a:ea typeface="+mj-lt"/>
                <a:cs typeface="+mj-lt"/>
              </a:rPr>
              <a:t>MANAGEMENT OF NEUROGENIC BLADDER</a:t>
            </a:r>
            <a:endParaRPr lang="en-US" sz="4800" dirty="0"/>
          </a:p>
        </p:txBody>
      </p:sp>
      <p:sp>
        <p:nvSpPr>
          <p:cNvPr id="3" name="Subtitle 2"/>
          <p:cNvSpPr>
            <a:spLocks noGrp="1"/>
          </p:cNvSpPr>
          <p:nvPr>
            <p:ph type="subTitle" idx="1"/>
          </p:nvPr>
        </p:nvSpPr>
        <p:spPr>
          <a:xfrm>
            <a:off x="477980" y="4872922"/>
            <a:ext cx="4023359" cy="1208141"/>
          </a:xfrm>
        </p:spPr>
        <p:txBody>
          <a:bodyPr>
            <a:normAutofit/>
          </a:bodyPr>
          <a:lstStyle/>
          <a:p>
            <a:pPr algn="l"/>
            <a:r>
              <a:rPr lang="en-US" sz="2000" dirty="0" smtClean="0"/>
              <a:t>Presented by : </a:t>
            </a:r>
            <a:r>
              <a:rPr lang="en-US" sz="2000" dirty="0"/>
              <a:t>  </a:t>
            </a:r>
            <a:r>
              <a:rPr lang="ar-JO" sz="2000" dirty="0" smtClean="0"/>
              <a:t>مروة الخرشة</a:t>
            </a:r>
            <a:endParaRPr lang="en-US" sz="2000" dirty="0"/>
          </a:p>
        </p:txBody>
      </p:sp>
      <p:sp>
        <p:nvSpPr>
          <p:cNvPr id="22" name="Rectangle 12">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1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Tree>
    <p:extLst>
      <p:ext uri="{BB962C8B-B14F-4D97-AF65-F5344CB8AC3E}">
        <p14:creationId xmlns:p14="http://schemas.microsoft.com/office/powerpoint/2010/main" val="808475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a:extLst>
              <a:ext uri="{FF2B5EF4-FFF2-40B4-BE49-F238E27FC236}">
                <a16:creationId xmlns=""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97965FC8-3AB5-1C43-87C7-19764F4C19D6}"/>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ea typeface="+mj-lt"/>
                <a:cs typeface="+mj-lt"/>
              </a:rPr>
              <a:t>Goals of Accurate diagnosis and proper management of LUT dysfunction</a:t>
            </a:r>
            <a:endParaRPr lang="en-US" sz="4000" dirty="0">
              <a:solidFill>
                <a:srgbClr val="FFFFFF"/>
              </a:solidFill>
            </a:endParaRPr>
          </a:p>
        </p:txBody>
      </p:sp>
      <p:graphicFrame>
        <p:nvGraphicFramePr>
          <p:cNvPr id="20" name="Content Placeholder 2">
            <a:extLst>
              <a:ext uri="{FF2B5EF4-FFF2-40B4-BE49-F238E27FC236}">
                <a16:creationId xmlns="" xmlns:a16="http://schemas.microsoft.com/office/drawing/2014/main" id="{EA9216F7-6B96-D3D6-2E3C-D52817A41A57}"/>
              </a:ext>
            </a:extLst>
          </p:cNvPr>
          <p:cNvGraphicFramePr>
            <a:graphicFrameLocks noGrp="1"/>
          </p:cNvGraphicFramePr>
          <p:nvPr>
            <p:ph idx="1"/>
            <p:extLst>
              <p:ext uri="{D42A27DB-BD31-4B8C-83A1-F6EECF244321}">
                <p14:modId xmlns:p14="http://schemas.microsoft.com/office/powerpoint/2010/main" val="83884977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52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 xmlns:a16="http://schemas.microsoft.com/office/drawing/2014/main" id="{E35A04CF-97D4-4FF7-B359-C546B1F62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Shape 39">
            <a:extLst>
              <a:ext uri="{FF2B5EF4-FFF2-40B4-BE49-F238E27FC236}">
                <a16:creationId xmlns="" xmlns:a16="http://schemas.microsoft.com/office/drawing/2014/main" id="{1DE7243B-5109-444B-8FAF-7437C66BC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42" name="Freeform: Shape 41">
            <a:extLst>
              <a:ext uri="{FF2B5EF4-FFF2-40B4-BE49-F238E27FC236}">
                <a16:creationId xmlns="" xmlns:a16="http://schemas.microsoft.com/office/drawing/2014/main" id="{4C5D6221-DA7B-4611-AA26-7D8E349FD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25AE1D42-AD35-8500-DDE9-C1165B4A650D}"/>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2800" kern="1200" dirty="0">
                <a:solidFill>
                  <a:srgbClr val="FFFFFF"/>
                </a:solidFill>
                <a:latin typeface="+mj-lt"/>
                <a:ea typeface="+mj-ea"/>
                <a:cs typeface="+mj-cs"/>
              </a:rPr>
              <a:t>Management of neurogenic bladder</a:t>
            </a:r>
            <a:r>
              <a:rPr lang="en-US" sz="2800" kern="1200">
                <a:solidFill>
                  <a:srgbClr val="FFFFFF"/>
                </a:solidFill>
                <a:latin typeface="+mj-lt"/>
                <a:ea typeface="+mj-ea"/>
                <a:cs typeface="+mj-cs"/>
              </a:rPr>
              <a:t/>
            </a:r>
            <a:br>
              <a:rPr lang="en-US" sz="2800" kern="1200">
                <a:solidFill>
                  <a:srgbClr val="FFFFFF"/>
                </a:solidFill>
                <a:latin typeface="+mj-lt"/>
                <a:ea typeface="+mj-ea"/>
                <a:cs typeface="+mj-cs"/>
              </a:rPr>
            </a:br>
            <a:r>
              <a:rPr lang="en-US" sz="2800" kern="1200">
                <a:solidFill>
                  <a:srgbClr val="FFFFFF"/>
                </a:solidFill>
                <a:latin typeface="+mj-lt"/>
                <a:ea typeface="+mj-ea"/>
                <a:cs typeface="+mj-cs"/>
              </a:rPr>
              <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sp>
        <p:nvSpPr>
          <p:cNvPr id="33" name="Content Placeholder 2">
            <a:extLst>
              <a:ext uri="{FF2B5EF4-FFF2-40B4-BE49-F238E27FC236}">
                <a16:creationId xmlns="" xmlns:a16="http://schemas.microsoft.com/office/drawing/2014/main" id="{C533C398-0DF3-6ED9-52F0-D4A8553D8266}"/>
              </a:ext>
            </a:extLst>
          </p:cNvPr>
          <p:cNvSpPr>
            <a:spLocks noGrp="1"/>
          </p:cNvSpPr>
          <p:nvPr>
            <p:ph idx="1"/>
          </p:nvPr>
        </p:nvSpPr>
        <p:spPr>
          <a:xfrm>
            <a:off x="4379484" y="765509"/>
            <a:ext cx="4076268" cy="6621088"/>
          </a:xfrm>
        </p:spPr>
        <p:txBody>
          <a:bodyPr vert="horz" lIns="91440" tIns="45720" rIns="91440" bIns="45720" rtlCol="0" anchor="t">
            <a:normAutofit/>
          </a:bodyPr>
          <a:lstStyle/>
          <a:p>
            <a:r>
              <a:rPr lang="en-US" b="1" dirty="0"/>
              <a:t>1.Management of Storage Dysfunction: </a:t>
            </a:r>
            <a:endParaRPr lang="en-US" b="1" dirty="0">
              <a:ea typeface="Calibri"/>
              <a:cs typeface="Calibri"/>
            </a:endParaRPr>
          </a:p>
          <a:p>
            <a:pPr marL="0" indent="0">
              <a:buNone/>
            </a:pPr>
            <a:r>
              <a:rPr lang="en-US" b="1" dirty="0"/>
              <a:t>  A- </a:t>
            </a:r>
            <a:r>
              <a:rPr lang="en-US" b="1" dirty="0" err="1"/>
              <a:t>Behaveioral</a:t>
            </a:r>
            <a:r>
              <a:rPr lang="en-US" b="1" dirty="0"/>
              <a:t> and conservative Treatments.</a:t>
            </a:r>
            <a:endParaRPr lang="en-US" b="1" dirty="0">
              <a:ea typeface="Calibri"/>
              <a:cs typeface="Calibri"/>
            </a:endParaRPr>
          </a:p>
          <a:p>
            <a:pPr marL="0" indent="0">
              <a:buNone/>
            </a:pPr>
            <a:r>
              <a:rPr lang="en-US" b="1" dirty="0"/>
              <a:t>  B- Pharmacotherapy.</a:t>
            </a:r>
            <a:endParaRPr lang="en-US" b="1" dirty="0">
              <a:ea typeface="Calibri"/>
              <a:cs typeface="Calibri"/>
            </a:endParaRPr>
          </a:p>
          <a:p>
            <a:pPr marL="0" indent="0">
              <a:buNone/>
            </a:pPr>
            <a:r>
              <a:rPr lang="en-US" b="1" dirty="0"/>
              <a:t>  C- Neuromodulation.</a:t>
            </a:r>
            <a:endParaRPr lang="en-US" b="1" dirty="0">
              <a:ea typeface="Calibri"/>
              <a:cs typeface="Calibri"/>
            </a:endParaRPr>
          </a:p>
          <a:p>
            <a:pPr marL="0" indent="0">
              <a:buNone/>
            </a:pPr>
            <a:r>
              <a:rPr lang="en-US" b="1" dirty="0"/>
              <a:t>  D- </a:t>
            </a:r>
            <a:r>
              <a:rPr lang="en-US" b="1" dirty="0" err="1"/>
              <a:t>Onabotulinumtoxin</a:t>
            </a:r>
            <a:r>
              <a:rPr lang="en-US" b="1" dirty="0"/>
              <a:t> A </a:t>
            </a:r>
            <a:endParaRPr lang="en-US" b="1" dirty="0">
              <a:ea typeface="Calibri"/>
              <a:cs typeface="Calibri"/>
            </a:endParaRPr>
          </a:p>
          <a:p>
            <a:pPr marL="0" indent="0">
              <a:buNone/>
            </a:pPr>
            <a:r>
              <a:rPr lang="en-US" b="1" dirty="0"/>
              <a:t>  E- Surgical.</a:t>
            </a:r>
            <a:endParaRPr lang="en-US" b="1" dirty="0">
              <a:ea typeface="Calibri"/>
              <a:cs typeface="Calibri"/>
            </a:endParaRPr>
          </a:p>
          <a:p>
            <a:pPr marL="0"/>
            <a:endParaRPr lang="en-US" b="1" dirty="0">
              <a:ea typeface="Calibri"/>
              <a:cs typeface="Calibri"/>
            </a:endParaRPr>
          </a:p>
          <a:p>
            <a:pPr marL="0" indent="0">
              <a:buNone/>
            </a:pPr>
            <a:r>
              <a:rPr lang="en-US" sz="1700" dirty="0"/>
              <a:t/>
            </a:r>
            <a:br>
              <a:rPr lang="en-US" sz="1700" dirty="0"/>
            </a:br>
            <a:r>
              <a:rPr lang="en-US" sz="1700" dirty="0"/>
              <a:t/>
            </a:r>
            <a:br>
              <a:rPr lang="en-US" sz="1700" dirty="0"/>
            </a:br>
            <a:endParaRPr lang="en-US" sz="1700">
              <a:ea typeface="Calibri" panose="020F0502020204030204"/>
              <a:cs typeface="Calibri" panose="020F0502020204030204"/>
            </a:endParaRPr>
          </a:p>
        </p:txBody>
      </p:sp>
      <p:sp>
        <p:nvSpPr>
          <p:cNvPr id="4" name="TextBox 3">
            <a:extLst>
              <a:ext uri="{FF2B5EF4-FFF2-40B4-BE49-F238E27FC236}">
                <a16:creationId xmlns="" xmlns:a16="http://schemas.microsoft.com/office/drawing/2014/main" id="{FE19771E-549D-FE4C-5880-2203D0A8125C}"/>
              </a:ext>
            </a:extLst>
          </p:cNvPr>
          <p:cNvSpPr txBox="1"/>
          <p:nvPr/>
        </p:nvSpPr>
        <p:spPr>
          <a:xfrm>
            <a:off x="8451604" y="233546"/>
            <a:ext cx="3587438" cy="61897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Bef>
                <a:spcPts val="1000"/>
              </a:spcBef>
              <a:buFont typeface="Arial" panose="020B0604020202020204" pitchFamily="34" charset="0"/>
              <a:buChar char="•"/>
            </a:pPr>
            <a:endParaRPr lang="en-US" sz="2000">
              <a:solidFill>
                <a:prstClr val="black"/>
              </a:solidFill>
            </a:endParaRPr>
          </a:p>
          <a:p>
            <a:pPr marL="342900" indent="-228600">
              <a:lnSpc>
                <a:spcPct val="90000"/>
              </a:lnSpc>
              <a:spcBef>
                <a:spcPts val="1000"/>
              </a:spcBef>
              <a:buFont typeface="Arial" panose="020B0604020202020204" pitchFamily="34" charset="0"/>
              <a:buChar char="•"/>
            </a:pPr>
            <a:r>
              <a:rPr lang="en-US" sz="2800" b="1" dirty="0">
                <a:solidFill>
                  <a:prstClr val="black"/>
                </a:solidFill>
              </a:rPr>
              <a:t>2-Management of voiding dysfunction:</a:t>
            </a:r>
            <a:endParaRPr lang="en-US" sz="2800" b="1">
              <a:solidFill>
                <a:prstClr val="black"/>
              </a:solidFill>
              <a:ea typeface="Calibri"/>
              <a:cs typeface="Calibri"/>
            </a:endParaRPr>
          </a:p>
          <a:p>
            <a:pPr indent="-228600">
              <a:lnSpc>
                <a:spcPct val="90000"/>
              </a:lnSpc>
              <a:spcBef>
                <a:spcPts val="1000"/>
              </a:spcBef>
              <a:buFont typeface="Arial" panose="020B0604020202020204" pitchFamily="34" charset="0"/>
              <a:buChar char="•"/>
            </a:pPr>
            <a:r>
              <a:rPr lang="en-US" sz="2800" b="1" dirty="0">
                <a:solidFill>
                  <a:prstClr val="black"/>
                </a:solidFill>
              </a:rPr>
              <a:t>    A- Medications.</a:t>
            </a:r>
            <a:endParaRPr lang="en-US" sz="2800" b="1">
              <a:solidFill>
                <a:prstClr val="black"/>
              </a:solidFill>
              <a:ea typeface="Calibri"/>
              <a:cs typeface="Calibri"/>
            </a:endParaRPr>
          </a:p>
          <a:p>
            <a:pPr indent="-228600">
              <a:lnSpc>
                <a:spcPct val="90000"/>
              </a:lnSpc>
              <a:spcBef>
                <a:spcPts val="1000"/>
              </a:spcBef>
              <a:buFont typeface="Arial" panose="020B0604020202020204" pitchFamily="34" charset="0"/>
              <a:buChar char="•"/>
            </a:pPr>
            <a:r>
              <a:rPr lang="en-US" sz="2800" b="1" dirty="0">
                <a:solidFill>
                  <a:prstClr val="black"/>
                </a:solidFill>
              </a:rPr>
              <a:t>    B- Catheterization.</a:t>
            </a:r>
            <a:endParaRPr lang="en-US" sz="2800" b="1">
              <a:solidFill>
                <a:prstClr val="black"/>
              </a:solidFill>
              <a:ea typeface="Calibri"/>
              <a:cs typeface="Calibri"/>
            </a:endParaRPr>
          </a:p>
          <a:p>
            <a:pPr indent="-228600">
              <a:lnSpc>
                <a:spcPct val="90000"/>
              </a:lnSpc>
              <a:spcBef>
                <a:spcPts val="1000"/>
              </a:spcBef>
              <a:buFont typeface="Arial" panose="020B0604020202020204" pitchFamily="34" charset="0"/>
              <a:buChar char="•"/>
            </a:pPr>
            <a:endParaRPr lang="en-US" sz="2000" b="1">
              <a:solidFill>
                <a:prstClr val="black"/>
              </a:solidFill>
            </a:endParaRPr>
          </a:p>
          <a:p>
            <a:pPr indent="-228600">
              <a:lnSpc>
                <a:spcPct val="90000"/>
              </a:lnSpc>
              <a:buFont typeface="Arial" panose="020B0604020202020204" pitchFamily="34" charset="0"/>
              <a:buChar char="•"/>
            </a:pPr>
            <a:endParaRPr lang="en-US" sz="2000" b="1">
              <a:solidFill>
                <a:prstClr val="black"/>
              </a:solidFill>
            </a:endParaRPr>
          </a:p>
        </p:txBody>
      </p:sp>
    </p:spTree>
    <p:extLst>
      <p:ext uri="{BB962C8B-B14F-4D97-AF65-F5344CB8AC3E}">
        <p14:creationId xmlns:p14="http://schemas.microsoft.com/office/powerpoint/2010/main" val="48560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 xmlns:a16="http://schemas.microsoft.com/office/drawing/2014/main" id="{4E0A5C5C-2A95-428E-9F6A-0D29EBD57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a:extLst>
              <a:ext uri="{FF2B5EF4-FFF2-40B4-BE49-F238E27FC236}">
                <a16:creationId xmlns="" xmlns:a16="http://schemas.microsoft.com/office/drawing/2014/main" id="{1056F38F-7C4E-461D-8709-7D0024AE1F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C7278469-3C3C-49CE-AEEE-E176A4900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FF3A8873-F184-4A18-13D8-3F6FA297CA64}"/>
              </a:ext>
            </a:extLst>
          </p:cNvPr>
          <p:cNvSpPr>
            <a:spLocks noGrp="1"/>
          </p:cNvSpPr>
          <p:nvPr>
            <p:ph type="title"/>
          </p:nvPr>
        </p:nvSpPr>
        <p:spPr>
          <a:xfrm>
            <a:off x="1102368" y="1877492"/>
            <a:ext cx="4030132" cy="3215373"/>
          </a:xfrm>
        </p:spPr>
        <p:txBody>
          <a:bodyPr>
            <a:normAutofit/>
          </a:bodyPr>
          <a:lstStyle/>
          <a:p>
            <a:pPr algn="ctr"/>
            <a:r>
              <a:rPr lang="en-US" b="1" dirty="0">
                <a:solidFill>
                  <a:schemeClr val="bg1"/>
                </a:solidFill>
                <a:latin typeface="Calibri Light"/>
              </a:rPr>
              <a:t> </a:t>
            </a:r>
            <a:r>
              <a:rPr lang="en-US" sz="3200" b="1" dirty="0">
                <a:solidFill>
                  <a:schemeClr val="bg1"/>
                </a:solidFill>
                <a:latin typeface="Calibri Light"/>
              </a:rPr>
              <a:t>A- Behavioral and conservative Treatments.</a:t>
            </a:r>
            <a:r>
              <a:rPr lang="en-US" sz="3200" dirty="0">
                <a:solidFill>
                  <a:schemeClr val="bg1"/>
                </a:solidFill>
                <a:latin typeface="Calibri Light"/>
                <a:ea typeface="Calibri Light"/>
                <a:cs typeface="Calibri Light"/>
              </a:rPr>
              <a:t>​</a:t>
            </a:r>
            <a:endParaRPr lang="en-US" sz="3200">
              <a:solidFill>
                <a:schemeClr val="bg1"/>
              </a:solidFill>
              <a:ea typeface="Calibri Light"/>
              <a:cs typeface="Calibri Light"/>
            </a:endParaRPr>
          </a:p>
        </p:txBody>
      </p:sp>
      <p:grpSp>
        <p:nvGrpSpPr>
          <p:cNvPr id="16" name="Group 15">
            <a:extLst>
              <a:ext uri="{FF2B5EF4-FFF2-40B4-BE49-F238E27FC236}">
                <a16:creationId xmlns="" xmlns:a16="http://schemas.microsoft.com/office/drawing/2014/main" id="{93DC754C-7E09-422D-A8BB-AF632E90DF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 xmlns:a16="http://schemas.microsoft.com/office/drawing/2014/main" id="{C5A741B9-65EC-4C5B-9FE0-4A18575771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solidFill>
                  <a:prstClr val="black"/>
                </a:solidFill>
              </a:endParaRPr>
            </a:p>
          </p:txBody>
        </p:sp>
        <p:sp>
          <p:nvSpPr>
            <p:cNvPr id="18" name="Freeform: Shape 17">
              <a:extLst>
                <a:ext uri="{FF2B5EF4-FFF2-40B4-BE49-F238E27FC236}">
                  <a16:creationId xmlns="" xmlns:a16="http://schemas.microsoft.com/office/drawing/2014/main" id="{C0BB4301-41FA-4453-956F-A11CC664B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solidFill>
                  <a:prstClr val="black"/>
                </a:solidFill>
              </a:endParaRPr>
            </a:p>
          </p:txBody>
        </p:sp>
      </p:grpSp>
      <p:sp>
        <p:nvSpPr>
          <p:cNvPr id="20" name="Graphic 212">
            <a:extLst>
              <a:ext uri="{FF2B5EF4-FFF2-40B4-BE49-F238E27FC236}">
                <a16:creationId xmlns="" xmlns:a16="http://schemas.microsoft.com/office/drawing/2014/main" id="{4C6598AB-1C17-4D54-951C-A082D94AC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2" name="Graphic 212">
            <a:extLst>
              <a:ext uri="{FF2B5EF4-FFF2-40B4-BE49-F238E27FC236}">
                <a16:creationId xmlns="" xmlns:a16="http://schemas.microsoft.com/office/drawing/2014/main" id="{C83B66D7-137D-4AC1-B172-53D60F08BE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4" name="Oval 23">
            <a:extLst>
              <a:ext uri="{FF2B5EF4-FFF2-40B4-BE49-F238E27FC236}">
                <a16:creationId xmlns="" xmlns:a16="http://schemas.microsoft.com/office/drawing/2014/main" id="{F6B92503-6984-4D15-8B98-8718709B78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6" name="Oval 25">
            <a:extLst>
              <a:ext uri="{FF2B5EF4-FFF2-40B4-BE49-F238E27FC236}">
                <a16:creationId xmlns="" xmlns:a16="http://schemas.microsoft.com/office/drawing/2014/main" id="{08DDF938-524E-4C18-A47D-C006278323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nvGrpSpPr>
          <p:cNvPr id="28" name="Graphic 185">
            <a:extLst>
              <a:ext uri="{FF2B5EF4-FFF2-40B4-BE49-F238E27FC236}">
                <a16:creationId xmlns="" xmlns:a16="http://schemas.microsoft.com/office/drawing/2014/main" id="{3773FAF5-C452-4455-9411-D6AF5EBD4C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 xmlns:a16="http://schemas.microsoft.com/office/drawing/2014/main" id="{1ECA0D96-F63C-4F7B-BE16-0F3FE76D7D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 xmlns:a16="http://schemas.microsoft.com/office/drawing/2014/main" id="{74F83A81-0546-400A-918A-90C9C48B81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 xmlns:a16="http://schemas.microsoft.com/office/drawing/2014/main" id="{9741F692-A5B6-4215-86D9-B1FD4FF26A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 xmlns:a16="http://schemas.microsoft.com/office/drawing/2014/main" id="{CC0876CB-9C60-4580-8FED-CD64EC7664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 xmlns:a16="http://schemas.microsoft.com/office/drawing/2014/main" id="{A879B3B7-48DB-4D3A-BB33-02766EAD3D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5" name="Content Placeholder 4">
            <a:extLst>
              <a:ext uri="{FF2B5EF4-FFF2-40B4-BE49-F238E27FC236}">
                <a16:creationId xmlns="" xmlns:a16="http://schemas.microsoft.com/office/drawing/2014/main" id="{C168F127-41B7-7133-0178-59C87DAC36C4}"/>
              </a:ext>
            </a:extLst>
          </p:cNvPr>
          <p:cNvSpPr>
            <a:spLocks noGrp="1"/>
          </p:cNvSpPr>
          <p:nvPr>
            <p:ph idx="1"/>
          </p:nvPr>
        </p:nvSpPr>
        <p:spPr>
          <a:xfrm>
            <a:off x="5999671" y="215361"/>
            <a:ext cx="2794959" cy="5990356"/>
          </a:xfrm>
        </p:spPr>
        <p:txBody>
          <a:bodyPr vert="horz" lIns="91440" tIns="45720" rIns="91440" bIns="45720" rtlCol="0" anchor="t">
            <a:noAutofit/>
          </a:bodyPr>
          <a:lstStyle/>
          <a:p>
            <a:r>
              <a:rPr lang="en-US" sz="1600" b="1" dirty="0">
                <a:solidFill>
                  <a:schemeClr val="bg1"/>
                </a:solidFill>
                <a:ea typeface="+mn-lt"/>
                <a:cs typeface="+mn-lt"/>
              </a:rPr>
              <a:t>Lifestyle interventions</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1. Moderation of fluid intake to 1-1.5 </a:t>
            </a:r>
            <a:r>
              <a:rPr lang="en-US" sz="1600" b="1" dirty="0" err="1">
                <a:solidFill>
                  <a:schemeClr val="bg1"/>
                </a:solidFill>
                <a:ea typeface="+mn-lt"/>
                <a:cs typeface="+mn-lt"/>
              </a:rPr>
              <a:t>litres</a:t>
            </a:r>
            <a:r>
              <a:rPr lang="en-US" sz="1600" b="1" dirty="0">
                <a:solidFill>
                  <a:schemeClr val="bg1"/>
                </a:solidFill>
                <a:ea typeface="+mn-lt"/>
                <a:cs typeface="+mn-lt"/>
              </a:rPr>
              <a:t> per day</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2. Avoid alcohol , caffeine</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3. Drug regimens avoiding diuretics ,</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4. control of chronic cough and constipation ,</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5. cessation of smoking .</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6. exclusion or treatment of urinary tract infection ,</a:t>
            </a:r>
            <a:r>
              <a:rPr lang="en-US" sz="1600" b="1" dirty="0">
                <a:ea typeface="+mn-lt"/>
                <a:cs typeface="+mn-lt"/>
              </a:rPr>
              <a:t/>
            </a:r>
            <a:br>
              <a:rPr lang="en-US" sz="1600" b="1" dirty="0">
                <a:ea typeface="+mn-lt"/>
                <a:cs typeface="+mn-lt"/>
              </a:rPr>
            </a:br>
            <a:r>
              <a:rPr lang="en-US" sz="1600" b="1" dirty="0">
                <a:ea typeface="+mn-lt"/>
                <a:cs typeface="+mn-lt"/>
              </a:rPr>
              <a:t/>
            </a:r>
            <a:br>
              <a:rPr lang="en-US" sz="1600" b="1" dirty="0">
                <a:ea typeface="+mn-lt"/>
                <a:cs typeface="+mn-lt"/>
              </a:rPr>
            </a:br>
            <a:r>
              <a:rPr lang="en-US" sz="1600" b="1" dirty="0">
                <a:solidFill>
                  <a:schemeClr val="bg1"/>
                </a:solidFill>
                <a:ea typeface="+mn-lt"/>
                <a:cs typeface="+mn-lt"/>
              </a:rPr>
              <a:t>7. weight reduction is desirable .</a:t>
            </a:r>
            <a:r>
              <a:rPr lang="en-US" sz="1600" b="1" dirty="0">
                <a:ea typeface="+mn-lt"/>
                <a:cs typeface="+mn-lt"/>
              </a:rPr>
              <a:t/>
            </a:r>
            <a:br>
              <a:rPr lang="en-US" sz="1600" b="1" dirty="0">
                <a:ea typeface="+mn-lt"/>
                <a:cs typeface="+mn-lt"/>
              </a:rPr>
            </a:br>
            <a:endParaRPr lang="en-US" sz="1600" b="1" dirty="0">
              <a:solidFill>
                <a:schemeClr val="bg1"/>
              </a:solidFill>
              <a:ea typeface="+mn-lt"/>
              <a:cs typeface="+mn-lt"/>
            </a:endParaRPr>
          </a:p>
        </p:txBody>
      </p:sp>
      <p:sp>
        <p:nvSpPr>
          <p:cNvPr id="6" name="TextBox 5">
            <a:extLst>
              <a:ext uri="{FF2B5EF4-FFF2-40B4-BE49-F238E27FC236}">
                <a16:creationId xmlns="" xmlns:a16="http://schemas.microsoft.com/office/drawing/2014/main" id="{B60BA15D-5490-CEBE-89F8-16D2DBBC8FDA}"/>
              </a:ext>
            </a:extLst>
          </p:cNvPr>
          <p:cNvSpPr txBox="1"/>
          <p:nvPr/>
        </p:nvSpPr>
        <p:spPr>
          <a:xfrm>
            <a:off x="8980098" y="138022"/>
            <a:ext cx="27432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prstClr val="white"/>
                </a:solidFill>
                <a:ea typeface="+mn-lt"/>
                <a:cs typeface="Calibri"/>
              </a:rPr>
              <a:t>Behavioral therapy</a:t>
            </a: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white"/>
                </a:solidFill>
                <a:ea typeface="+mn-lt"/>
                <a:cs typeface="Calibri"/>
              </a:rPr>
              <a:t>1. Timed voiding</a:t>
            </a: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white"/>
                </a:solidFill>
                <a:ea typeface="+mn-lt"/>
                <a:cs typeface="Calibri"/>
              </a:rPr>
              <a:t>2. Pelvic floor muscle training and exercise ( including pelvic floor relaxation ) .</a:t>
            </a: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white"/>
                </a:solidFill>
                <a:ea typeface="+mn-lt"/>
                <a:cs typeface="Calibri"/>
              </a:rPr>
              <a:t>3. Delayed voiding .</a:t>
            </a: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white"/>
                </a:solidFill>
                <a:ea typeface="+mn-lt"/>
                <a:cs typeface="Calibri"/>
              </a:rPr>
              <a:t>4. Double voiding .</a:t>
            </a: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black"/>
                </a:solidFill>
                <a:ea typeface="+mn-lt"/>
                <a:cs typeface="Calibri"/>
              </a:rPr>
              <a:t/>
            </a:r>
            <a:br>
              <a:rPr lang="en-US" b="1" dirty="0">
                <a:solidFill>
                  <a:prstClr val="black"/>
                </a:solidFill>
                <a:ea typeface="+mn-lt"/>
                <a:cs typeface="Calibri"/>
              </a:rPr>
            </a:br>
            <a:r>
              <a:rPr lang="en-US" b="1" dirty="0">
                <a:solidFill>
                  <a:prstClr val="white"/>
                </a:solidFill>
                <a:ea typeface="+mn-lt"/>
                <a:cs typeface="Calibri"/>
              </a:rPr>
              <a:t>5. Biofeedback </a:t>
            </a:r>
            <a:endParaRPr lang="en-US" b="1">
              <a:solidFill>
                <a:prstClr val="white"/>
              </a:solidFill>
              <a:ea typeface="Calibri"/>
              <a:cs typeface="Calibri"/>
            </a:endParaRPr>
          </a:p>
          <a:p>
            <a:r>
              <a:rPr lang="en-US" dirty="0">
                <a:solidFill>
                  <a:prstClr val="black"/>
                </a:solidFill>
              </a:rPr>
              <a:t/>
            </a:r>
            <a:br>
              <a:rPr lang="en-US" dirty="0">
                <a:solidFill>
                  <a:prstClr val="black"/>
                </a:solidFill>
              </a:rPr>
            </a:br>
            <a:endParaRPr lang="en-US" b="1">
              <a:solidFill>
                <a:prstClr val="white"/>
              </a:solidFill>
              <a:ea typeface="Calibri"/>
              <a:cs typeface="Calibri"/>
            </a:endParaRPr>
          </a:p>
          <a:p>
            <a:endParaRPr lang="en-US" dirty="0">
              <a:solidFill>
                <a:prstClr val="black"/>
              </a:solidFill>
              <a:ea typeface="Calibri"/>
              <a:cs typeface="Calibri"/>
            </a:endParaRPr>
          </a:p>
        </p:txBody>
      </p:sp>
      <p:sp>
        <p:nvSpPr>
          <p:cNvPr id="3" name="TextBox 2">
            <a:extLst>
              <a:ext uri="{FF2B5EF4-FFF2-40B4-BE49-F238E27FC236}">
                <a16:creationId xmlns="" xmlns:a16="http://schemas.microsoft.com/office/drawing/2014/main" id="{C48BF40B-CF13-BE97-C3FA-A3B2045DDE2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prstClr val="black"/>
                </a:solidFill>
              </a:rPr>
              <a:t>Click to add text</a:t>
            </a:r>
          </a:p>
        </p:txBody>
      </p:sp>
      <p:sp>
        <p:nvSpPr>
          <p:cNvPr id="4" name="TextBox 3">
            <a:extLst>
              <a:ext uri="{FF2B5EF4-FFF2-40B4-BE49-F238E27FC236}">
                <a16:creationId xmlns="" xmlns:a16="http://schemas.microsoft.com/office/drawing/2014/main" id="{FE8E0490-6171-C891-963E-C9FAFDC109CE}"/>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black"/>
                </a:solidFill>
              </a:rPr>
              <a:t>Click to add text</a:t>
            </a:r>
          </a:p>
        </p:txBody>
      </p:sp>
      <p:sp>
        <p:nvSpPr>
          <p:cNvPr id="7" name="TextBox 6">
            <a:extLst>
              <a:ext uri="{FF2B5EF4-FFF2-40B4-BE49-F238E27FC236}">
                <a16:creationId xmlns="" xmlns:a16="http://schemas.microsoft.com/office/drawing/2014/main" id="{6F727FCA-E36B-68BC-0B03-15DF62034EE2}"/>
              </a:ext>
            </a:extLst>
          </p:cNvPr>
          <p:cNvSpPr txBox="1"/>
          <p:nvPr/>
        </p:nvSpPr>
        <p:spPr>
          <a:xfrm>
            <a:off x="5010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prstClr val="black"/>
                </a:solidFill>
              </a:rPr>
              <a:t>Click to add text</a:t>
            </a:r>
          </a:p>
        </p:txBody>
      </p:sp>
      <p:pic>
        <p:nvPicPr>
          <p:cNvPr id="9" name="Picture 10" descr="Diagram&#10;&#10;Description automatically generated">
            <a:extLst>
              <a:ext uri="{FF2B5EF4-FFF2-40B4-BE49-F238E27FC236}">
                <a16:creationId xmlns="" xmlns:a16="http://schemas.microsoft.com/office/drawing/2014/main" id="{035B5656-0781-33BB-DAAD-2A2BB06CBBDA}"/>
              </a:ext>
            </a:extLst>
          </p:cNvPr>
          <p:cNvPicPr>
            <a:picLocks noChangeAspect="1"/>
          </p:cNvPicPr>
          <p:nvPr/>
        </p:nvPicPr>
        <p:blipFill>
          <a:blip r:embed="rId2"/>
          <a:stretch>
            <a:fillRect/>
          </a:stretch>
        </p:blipFill>
        <p:spPr>
          <a:xfrm>
            <a:off x="8980098" y="4096109"/>
            <a:ext cx="2743200" cy="1828800"/>
          </a:xfrm>
          <a:prstGeom prst="rect">
            <a:avLst/>
          </a:prstGeom>
        </p:spPr>
      </p:pic>
      <p:pic>
        <p:nvPicPr>
          <p:cNvPr id="11" name="Picture 12">
            <a:extLst>
              <a:ext uri="{FF2B5EF4-FFF2-40B4-BE49-F238E27FC236}">
                <a16:creationId xmlns="" xmlns:a16="http://schemas.microsoft.com/office/drawing/2014/main" id="{935996C6-05C6-CBC8-1B9B-76A640A6DF3C}"/>
              </a:ext>
            </a:extLst>
          </p:cNvPr>
          <p:cNvPicPr>
            <a:picLocks noChangeAspect="1"/>
          </p:cNvPicPr>
          <p:nvPr/>
        </p:nvPicPr>
        <p:blipFill>
          <a:blip r:embed="rId3"/>
          <a:stretch>
            <a:fillRect/>
          </a:stretch>
        </p:blipFill>
        <p:spPr>
          <a:xfrm>
            <a:off x="5400136" y="4893115"/>
            <a:ext cx="2743200" cy="1816298"/>
          </a:xfrm>
          <a:prstGeom prst="rect">
            <a:avLst/>
          </a:prstGeom>
        </p:spPr>
      </p:pic>
    </p:spTree>
    <p:extLst>
      <p:ext uri="{BB962C8B-B14F-4D97-AF65-F5344CB8AC3E}">
        <p14:creationId xmlns:p14="http://schemas.microsoft.com/office/powerpoint/2010/main" val="142759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 xmlns:a16="http://schemas.microsoft.com/office/drawing/2014/main" id="{C93D702E-F4E0-47FC-A74C-ECD9647A81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209855C0-F6D7-D7A4-642E-65140E516DD0}"/>
              </a:ext>
            </a:extLst>
          </p:cNvPr>
          <p:cNvSpPr>
            <a:spLocks noGrp="1"/>
          </p:cNvSpPr>
          <p:nvPr>
            <p:ph type="title"/>
          </p:nvPr>
        </p:nvSpPr>
        <p:spPr>
          <a:xfrm>
            <a:off x="172528" y="2874313"/>
            <a:ext cx="7634379" cy="2173456"/>
          </a:xfrm>
        </p:spPr>
        <p:txBody>
          <a:bodyPr vert="horz" lIns="91440" tIns="45720" rIns="91440" bIns="45720" rtlCol="0" anchor="b">
            <a:noAutofit/>
          </a:bodyPr>
          <a:lstStyle/>
          <a:p>
            <a:pPr algn="ctr"/>
            <a:r>
              <a:rPr lang="en-US" sz="1600" b="1" dirty="0"/>
              <a:t>B. Pharmacotherapy </a:t>
            </a:r>
            <a:r>
              <a:rPr lang="en-US" sz="1600" b="1" dirty="0">
                <a:cs typeface="Calibri Light"/>
              </a:rPr>
              <a:t/>
            </a:r>
            <a:br>
              <a:rPr lang="en-US" sz="1600" b="1" dirty="0">
                <a:cs typeface="Calibri Light"/>
              </a:rPr>
            </a:br>
            <a:r>
              <a:rPr lang="en-US" sz="1600" b="1" dirty="0">
                <a:cs typeface="Calibri Light"/>
              </a:rPr>
              <a:t>TWO LINE OF MEDICATIONS</a:t>
            </a:r>
            <a:r>
              <a:rPr lang="en-US" sz="1600" b="1" dirty="0"/>
              <a:t/>
            </a:r>
            <a:br>
              <a:rPr lang="en-US" sz="1600" b="1" dirty="0"/>
            </a:br>
            <a:r>
              <a:rPr lang="en-US" sz="1600" b="1" dirty="0"/>
              <a:t>Anticholinergic drugs</a:t>
            </a:r>
            <a:br>
              <a:rPr lang="en-US" sz="1600" b="1" dirty="0"/>
            </a:br>
            <a:r>
              <a:rPr lang="en-US" sz="1600" b="1" dirty="0"/>
              <a:t/>
            </a:r>
            <a:br>
              <a:rPr lang="en-US" sz="1600" b="1" dirty="0"/>
            </a:br>
            <a:r>
              <a:rPr lang="en-US" sz="1600" b="1" dirty="0"/>
              <a:t/>
            </a:r>
            <a:br>
              <a:rPr lang="en-US" sz="1600" b="1" dirty="0"/>
            </a:br>
            <a:r>
              <a:rPr lang="en-US" sz="1600" b="1" dirty="0"/>
              <a:t>Anticholinergic medications are the mainstay of pharmacotherapy for individuals with neurogenic detrusor</a:t>
            </a:r>
            <a:br>
              <a:rPr lang="en-US" sz="1600" b="1" dirty="0"/>
            </a:br>
            <a:r>
              <a:rPr lang="en-US" sz="1600" b="1" dirty="0"/>
              <a:t>Overactivity (level of evidence la) and are considered to be first-line therapy, at times in combination with clean intermittent catheterization (CIC).</a:t>
            </a:r>
            <a:br>
              <a:rPr lang="en-US" sz="1600" b="1" dirty="0"/>
            </a:br>
            <a:r>
              <a:rPr lang="en-US" sz="1600" b="1" dirty="0"/>
              <a:t/>
            </a:r>
            <a:br>
              <a:rPr lang="en-US" sz="1600" b="1" dirty="0"/>
            </a:br>
            <a:r>
              <a:rPr lang="en-US" sz="1600" b="1" dirty="0"/>
              <a:t/>
            </a:r>
            <a:br>
              <a:rPr lang="en-US" sz="1600" b="1" dirty="0"/>
            </a:br>
            <a:r>
              <a:rPr lang="en-US" sz="1600" b="1" dirty="0"/>
              <a:t>Anticholinergic medications aim to increase bladder capacity and reduce episodes of urinary incontinence</a:t>
            </a:r>
            <a:br>
              <a:rPr lang="en-US" sz="1600" b="1" dirty="0"/>
            </a:br>
            <a:r>
              <a:rPr lang="en-US" sz="1600" b="1" dirty="0"/>
              <a:t>secondary to neurogenic detrusor Overactivity.</a:t>
            </a:r>
            <a:br>
              <a:rPr lang="en-US" sz="1600" b="1" dirty="0"/>
            </a:br>
            <a:r>
              <a:rPr lang="en-US" sz="1600" b="1" dirty="0"/>
              <a:t/>
            </a:r>
            <a:br>
              <a:rPr lang="en-US" sz="1600" b="1" dirty="0"/>
            </a:br>
            <a:r>
              <a:rPr lang="en-US" sz="1600" b="1" dirty="0"/>
              <a:t/>
            </a:r>
            <a:br>
              <a:rPr lang="en-US" sz="1600" b="1" dirty="0"/>
            </a:br>
            <a:r>
              <a:rPr lang="en-US" sz="1600" b="1" dirty="0"/>
              <a:t>There are two types of muscarinic receptors in the bladder: M2 and M3. M2 receptors are most abundant,</a:t>
            </a:r>
            <a:br>
              <a:rPr lang="en-US" sz="1600" b="1" dirty="0"/>
            </a:br>
            <a:r>
              <a:rPr lang="en-US" sz="1600" b="1" dirty="0"/>
              <a:t>but M5 receptors are functionally more relevant to bladder relaxation. </a:t>
            </a:r>
            <a:endParaRPr lang="en-US" sz="1600" b="1" dirty="0">
              <a:ea typeface="Calibri Light"/>
              <a:cs typeface="Calibri Light"/>
            </a:endParaRPr>
          </a:p>
          <a:p>
            <a:pPr algn="ctr"/>
            <a:endParaRPr lang="en-US" sz="1600" b="1" dirty="0">
              <a:ea typeface="Calibri Light"/>
              <a:cs typeface="Calibri Light"/>
            </a:endParaRPr>
          </a:p>
        </p:txBody>
      </p:sp>
      <p:pic>
        <p:nvPicPr>
          <p:cNvPr id="5" name="Picture 5" descr="Diagram&#10;&#10;Description automatically generated">
            <a:extLst>
              <a:ext uri="{FF2B5EF4-FFF2-40B4-BE49-F238E27FC236}">
                <a16:creationId xmlns="" xmlns:a16="http://schemas.microsoft.com/office/drawing/2014/main" id="{5A91AEB5-4CE6-B99F-E617-6595F8B6B22A}"/>
              </a:ext>
            </a:extLst>
          </p:cNvPr>
          <p:cNvPicPr>
            <a:picLocks noChangeAspect="1"/>
          </p:cNvPicPr>
          <p:nvPr/>
        </p:nvPicPr>
        <p:blipFill>
          <a:blip r:embed="rId2"/>
          <a:stretch>
            <a:fillRect/>
          </a:stretch>
        </p:blipFill>
        <p:spPr>
          <a:xfrm>
            <a:off x="7643003" y="5402"/>
            <a:ext cx="5575540" cy="6847198"/>
          </a:xfrm>
          <a:prstGeom prst="rect">
            <a:avLst/>
          </a:prstGeom>
        </p:spPr>
      </p:pic>
      <p:pic>
        <p:nvPicPr>
          <p:cNvPr id="3" name="Picture 3" descr="A picture containing linedrawing, text&#10;&#10;Description automatically generated">
            <a:extLst>
              <a:ext uri="{FF2B5EF4-FFF2-40B4-BE49-F238E27FC236}">
                <a16:creationId xmlns="" xmlns:a16="http://schemas.microsoft.com/office/drawing/2014/main" id="{02337F4E-26F2-54A4-3696-D12B4DC88D51}"/>
              </a:ext>
            </a:extLst>
          </p:cNvPr>
          <p:cNvPicPr>
            <a:picLocks noChangeAspect="1"/>
          </p:cNvPicPr>
          <p:nvPr/>
        </p:nvPicPr>
        <p:blipFill>
          <a:blip r:embed="rId3"/>
          <a:stretch>
            <a:fillRect/>
          </a:stretch>
        </p:blipFill>
        <p:spPr>
          <a:xfrm>
            <a:off x="2912853" y="5273324"/>
            <a:ext cx="2743200" cy="1372182"/>
          </a:xfrm>
          <a:prstGeom prst="rect">
            <a:avLst/>
          </a:prstGeom>
        </p:spPr>
      </p:pic>
    </p:spTree>
    <p:extLst>
      <p:ext uri="{BB962C8B-B14F-4D97-AF65-F5344CB8AC3E}">
        <p14:creationId xmlns:p14="http://schemas.microsoft.com/office/powerpoint/2010/main" val="192291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 xmlns:a16="http://schemas.microsoft.com/office/drawing/2014/main" id="{69D47016-023F-44BD-981C-50E7A10A66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7F70E226-5E3B-F815-C08D-05866DDD66F6}"/>
              </a:ext>
            </a:extLst>
          </p:cNvPr>
          <p:cNvSpPr>
            <a:spLocks noGrp="1"/>
          </p:cNvSpPr>
          <p:nvPr>
            <p:ph type="title"/>
          </p:nvPr>
        </p:nvSpPr>
        <p:spPr>
          <a:xfrm>
            <a:off x="530294" y="-649857"/>
            <a:ext cx="4918494" cy="6659533"/>
          </a:xfrm>
        </p:spPr>
        <p:txBody>
          <a:bodyPr vert="horz" lIns="91440" tIns="45720" rIns="91440" bIns="45720" rtlCol="0" anchor="ctr">
            <a:normAutofit/>
          </a:bodyPr>
          <a:lstStyle/>
          <a:p>
            <a:r>
              <a:rPr lang="en-US" sz="1200" b="1" dirty="0">
                <a:solidFill>
                  <a:srgbClr val="FF0000"/>
                </a:solidFill>
              </a:rPr>
              <a:t>A</a:t>
            </a:r>
            <a:r>
              <a:rPr lang="en-US" sz="1600" b="1" dirty="0">
                <a:solidFill>
                  <a:srgbClr val="FF0000"/>
                </a:solidFill>
              </a:rPr>
              <a:t>dverse effects</a:t>
            </a:r>
            <a:r>
              <a:rPr lang="en-US" sz="1600" b="1" dirty="0"/>
              <a:t> of anticholinergic medications most commonly</a:t>
            </a:r>
            <a:br>
              <a:rPr lang="en-US" sz="1600" b="1" dirty="0"/>
            </a:br>
            <a:r>
              <a:rPr lang="en-US" sz="1600" b="1" dirty="0"/>
              <a:t>include dry mouth, blurred vision, constipation, tachycardia, and confusion, some or all of which may already be present in the</a:t>
            </a:r>
            <a:br>
              <a:rPr lang="en-US" sz="1600" b="1" dirty="0"/>
            </a:br>
            <a:r>
              <a:rPr lang="en-US" sz="1600" b="1" dirty="0"/>
              <a:t>neurogenic patient.</a:t>
            </a:r>
            <a:br>
              <a:rPr lang="en-US" sz="1600" b="1" dirty="0"/>
            </a:br>
            <a:r>
              <a:rPr lang="en-US" sz="1600" b="1" dirty="0"/>
              <a:t/>
            </a:r>
            <a:br>
              <a:rPr lang="en-US" sz="1600" b="1" dirty="0"/>
            </a:br>
            <a:r>
              <a:rPr lang="en-US" sz="1600" b="1" dirty="0"/>
              <a:t>Difficulty emptying the bladder is another potential adverse</a:t>
            </a:r>
            <a:br>
              <a:rPr lang="en-US" sz="1600" b="1" dirty="0"/>
            </a:br>
            <a:r>
              <a:rPr lang="en-US" sz="1600" b="1" dirty="0"/>
              <a:t>event of these medications, which should be considered in any</a:t>
            </a:r>
            <a:br>
              <a:rPr lang="en-US" sz="1600" b="1" dirty="0"/>
            </a:br>
            <a:r>
              <a:rPr lang="en-US" sz="1600" b="1" dirty="0"/>
              <a:t>individual who has an elevated PVR and in individuals with</a:t>
            </a:r>
            <a:br>
              <a:rPr lang="en-US" sz="1600" b="1" dirty="0"/>
            </a:br>
            <a:r>
              <a:rPr lang="en-US" sz="1600" b="1" dirty="0"/>
              <a:t>multiple sclerosis, stroke, or Parkinson's discase.</a:t>
            </a:r>
            <a:br>
              <a:rPr lang="en-US" sz="1600" b="1" dirty="0"/>
            </a:br>
            <a:r>
              <a:rPr lang="en-US" sz="1600" b="1" dirty="0"/>
              <a:t/>
            </a:r>
            <a:br>
              <a:rPr lang="en-US" sz="1600" b="1" dirty="0"/>
            </a:br>
            <a:r>
              <a:rPr lang="en-US" sz="1600" b="1" dirty="0"/>
              <a:t>It is also recommended to monitor PVRS after Starting</a:t>
            </a:r>
            <a:br>
              <a:rPr lang="en-US" sz="1600" b="1" dirty="0"/>
            </a:br>
            <a:r>
              <a:rPr lang="en-US" sz="1600" b="1" dirty="0"/>
              <a:t>treatment with an anticholinergic medication and to take into account that these medications can cross the blood-brain barrier, can reduce bladder emptying increasing the risk for urinary tract</a:t>
            </a:r>
            <a:br>
              <a:rPr lang="en-US" sz="1600" b="1" dirty="0"/>
            </a:br>
            <a:r>
              <a:rPr lang="en-US" sz="1600" b="1" dirty="0"/>
              <a:t>infection, and can precipitate or exacerbate constipation.</a:t>
            </a:r>
            <a:endParaRPr lang="en-US" sz="1600" b="1">
              <a:ea typeface="Calibri Light"/>
              <a:cs typeface="Calibri Light"/>
            </a:endParaRPr>
          </a:p>
        </p:txBody>
      </p:sp>
      <p:sp>
        <p:nvSpPr>
          <p:cNvPr id="54" name="sketchy line">
            <a:extLst>
              <a:ext uri="{FF2B5EF4-FFF2-40B4-BE49-F238E27FC236}">
                <a16:creationId xmlns="" xmlns:a16="http://schemas.microsoft.com/office/drawing/2014/main" id="{6D8B37B0-0682-433E-BC8D-498C04ABD9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1">
            <a:extLst>
              <a:ext uri="{FF2B5EF4-FFF2-40B4-BE49-F238E27FC236}">
                <a16:creationId xmlns="" xmlns:a16="http://schemas.microsoft.com/office/drawing/2014/main" id="{2EA171C5-C6D7-EA2A-D007-9D67725AD889}"/>
              </a:ext>
            </a:extLst>
          </p:cNvPr>
          <p:cNvSpPr txBox="1"/>
          <p:nvPr/>
        </p:nvSpPr>
        <p:spPr>
          <a:xfrm>
            <a:off x="408548" y="5172972"/>
            <a:ext cx="4684891" cy="1512441"/>
          </a:xfrm>
          <a:prstGeom prst="rect">
            <a:avLst/>
          </a:prstGeom>
        </p:spPr>
        <p:txBody>
          <a:bodyPr rot="0" spcFirstLastPara="0" vert="horz" lIns="91440" tIns="45720" rIns="91440" bIns="45720" numCol="1" spcCol="0" rtlCol="0" fromWordArt="0" anchor="ctr" anchorCtr="0" forceAA="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000" b="1" dirty="0">
                <a:solidFill>
                  <a:prstClr val="black"/>
                </a:solidFill>
              </a:rPr>
              <a:t> Oxybutynin  (immediate release [IR),extended release [ER]. patch, topical gel),Tolterodine, </a:t>
            </a:r>
            <a:r>
              <a:rPr lang="en-US" sz="2000" b="1" dirty="0" err="1">
                <a:solidFill>
                  <a:prstClr val="black"/>
                </a:solidFill>
              </a:rPr>
              <a:t>Solifenacin</a:t>
            </a:r>
            <a:r>
              <a:rPr lang="en-US" sz="2000" b="1" dirty="0">
                <a:solidFill>
                  <a:prstClr val="black"/>
                </a:solidFill>
              </a:rPr>
              <a:t>, </a:t>
            </a:r>
            <a:r>
              <a:rPr lang="en-US" sz="2000" b="1" dirty="0" err="1">
                <a:solidFill>
                  <a:prstClr val="black"/>
                </a:solidFill>
              </a:rPr>
              <a:t>Fesoterodine</a:t>
            </a:r>
            <a:r>
              <a:rPr lang="en-US" sz="2000" b="1" dirty="0">
                <a:solidFill>
                  <a:prstClr val="black"/>
                </a:solidFill>
              </a:rPr>
              <a:t> (3ry)</a:t>
            </a:r>
            <a:br>
              <a:rPr lang="en-US" sz="2000" b="1" dirty="0">
                <a:solidFill>
                  <a:prstClr val="black"/>
                </a:solidFill>
              </a:rPr>
            </a:br>
            <a:r>
              <a:rPr lang="en-US" sz="2000" b="1" dirty="0">
                <a:solidFill>
                  <a:prstClr val="black"/>
                </a:solidFill>
              </a:rPr>
              <a:t>Darifenacin (M3 Selective)</a:t>
            </a:r>
            <a:br>
              <a:rPr lang="en-US" sz="2000" b="1" dirty="0">
                <a:solidFill>
                  <a:prstClr val="black"/>
                </a:solidFill>
              </a:rPr>
            </a:br>
            <a:r>
              <a:rPr lang="en-US" sz="2000" b="1" dirty="0" err="1">
                <a:solidFill>
                  <a:prstClr val="black"/>
                </a:solidFill>
              </a:rPr>
              <a:t>Trospium</a:t>
            </a:r>
            <a:r>
              <a:rPr lang="en-US" sz="2000" b="1" dirty="0">
                <a:solidFill>
                  <a:prstClr val="black"/>
                </a:solidFill>
              </a:rPr>
              <a:t> chloride (4ry) .</a:t>
            </a:r>
            <a:endParaRPr lang="en-US" sz="2000" b="1" dirty="0">
              <a:solidFill>
                <a:prstClr val="black"/>
              </a:solidFill>
              <a:ea typeface="Calibri"/>
              <a:cs typeface="Calibri"/>
            </a:endParaRPr>
          </a:p>
          <a:p>
            <a:pPr indent="-228600">
              <a:lnSpc>
                <a:spcPct val="90000"/>
              </a:lnSpc>
              <a:spcAft>
                <a:spcPts val="600"/>
              </a:spcAft>
              <a:buFont typeface="Arial" panose="020B0604020202020204" pitchFamily="34" charset="0"/>
              <a:buChar char="•"/>
            </a:pPr>
            <a:endParaRPr lang="en-US" sz="2000" b="1" dirty="0">
              <a:solidFill>
                <a:prstClr val="black"/>
              </a:solidFill>
              <a:ea typeface="Calibri"/>
              <a:cs typeface="Calibri"/>
            </a:endParaRPr>
          </a:p>
        </p:txBody>
      </p:sp>
      <p:pic>
        <p:nvPicPr>
          <p:cNvPr id="8" name="Picture 8" descr="Text, whiteboard&#10;&#10;Description automatically generated">
            <a:extLst>
              <a:ext uri="{FF2B5EF4-FFF2-40B4-BE49-F238E27FC236}">
                <a16:creationId xmlns="" xmlns:a16="http://schemas.microsoft.com/office/drawing/2014/main" id="{CC80D1AE-60CA-30E8-EFF3-664280842571}"/>
              </a:ext>
            </a:extLst>
          </p:cNvPr>
          <p:cNvPicPr>
            <a:picLocks noChangeAspect="1"/>
          </p:cNvPicPr>
          <p:nvPr/>
        </p:nvPicPr>
        <p:blipFill>
          <a:blip r:embed="rId2"/>
          <a:stretch>
            <a:fillRect/>
          </a:stretch>
        </p:blipFill>
        <p:spPr>
          <a:xfrm>
            <a:off x="8046405" y="3259575"/>
            <a:ext cx="3678936" cy="2327465"/>
          </a:xfrm>
          <a:prstGeom prst="rect">
            <a:avLst/>
          </a:prstGeom>
        </p:spPr>
      </p:pic>
      <p:pic>
        <p:nvPicPr>
          <p:cNvPr id="4" name="Picture 4" descr="Diagram&#10;&#10;Description automatically generated">
            <a:extLst>
              <a:ext uri="{FF2B5EF4-FFF2-40B4-BE49-F238E27FC236}">
                <a16:creationId xmlns="" xmlns:a16="http://schemas.microsoft.com/office/drawing/2014/main" id="{A90FC4CC-96B3-65AC-9D15-ED5EAFFD360B}"/>
              </a:ext>
            </a:extLst>
          </p:cNvPr>
          <p:cNvPicPr>
            <a:picLocks noGrp="1" noChangeAspect="1"/>
          </p:cNvPicPr>
          <p:nvPr>
            <p:ph idx="1"/>
          </p:nvPr>
        </p:nvPicPr>
        <p:blipFill>
          <a:blip r:embed="rId3"/>
          <a:stretch>
            <a:fillRect/>
          </a:stretch>
        </p:blipFill>
        <p:spPr>
          <a:xfrm>
            <a:off x="6412647" y="55184"/>
            <a:ext cx="5468112" cy="3157834"/>
          </a:xfrm>
          <a:prstGeom prst="rect">
            <a:avLst/>
          </a:prstGeom>
        </p:spPr>
      </p:pic>
    </p:spTree>
    <p:extLst>
      <p:ext uri="{BB962C8B-B14F-4D97-AF65-F5344CB8AC3E}">
        <p14:creationId xmlns:p14="http://schemas.microsoft.com/office/powerpoint/2010/main" val="14883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693" y="533536"/>
            <a:ext cx="8623663" cy="5772014"/>
          </a:xfrm>
        </p:spPr>
        <p:txBody>
          <a:bodyPr>
            <a:normAutofit/>
          </a:bodyPr>
          <a:lstStyle/>
          <a:p>
            <a:r>
              <a:rPr lang="en-US" dirty="0"/>
              <a:t>Neurogenic bladder is a term used to describe lower urinary tract (LUT) dysfunction resulting from a neurologic disease or process. </a:t>
            </a:r>
            <a:endParaRPr lang="en-US" dirty="0" smtClean="0"/>
          </a:p>
          <a:p>
            <a:r>
              <a:rPr lang="en-US" dirty="0" smtClean="0"/>
              <a:t>Up </a:t>
            </a:r>
            <a:r>
              <a:rPr lang="en-US" dirty="0"/>
              <a:t>to 80% of neurological diseases develop Lower Urinary Tract Symptoms (LUTS</a:t>
            </a:r>
            <a:r>
              <a:rPr lang="en-US" dirty="0" smtClean="0"/>
              <a:t>)</a:t>
            </a:r>
          </a:p>
          <a:p>
            <a:r>
              <a:rPr lang="en-US" dirty="0" smtClean="0"/>
              <a:t> </a:t>
            </a:r>
            <a:r>
              <a:rPr lang="en-US" dirty="0"/>
              <a:t>Accurate diagnosis and proper management of LUT dysfunction in the neurogenic population consist of two main goals: (1) to preserve the safety of the bladder with </a:t>
            </a:r>
            <a:r>
              <a:rPr lang="en-US" dirty="0" err="1"/>
              <a:t>lowpressure</a:t>
            </a:r>
            <a:r>
              <a:rPr lang="en-US" dirty="0"/>
              <a:t> storage and adequate emptying and (2) to maintain a reasonable quality of life in relationship to the bladder.</a:t>
            </a:r>
          </a:p>
        </p:txBody>
      </p:sp>
    </p:spTree>
    <p:extLst>
      <p:ext uri="{BB962C8B-B14F-4D97-AF65-F5344CB8AC3E}">
        <p14:creationId xmlns:p14="http://schemas.microsoft.com/office/powerpoint/2010/main" val="205997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B7BD7FCF-A254-4A97-A15C-319B67622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Freeform: Shape 34">
            <a:extLst>
              <a:ext uri="{FF2B5EF4-FFF2-40B4-BE49-F238E27FC236}">
                <a16:creationId xmlns="" xmlns:a16="http://schemas.microsoft.com/office/drawing/2014/main" id="{52FFAF72-6204-4676-9C6F-9A4CC4D918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prstClr val="black"/>
              </a:solidFill>
            </a:endParaRPr>
          </a:p>
        </p:txBody>
      </p:sp>
      <p:sp>
        <p:nvSpPr>
          <p:cNvPr id="2" name="Title 1">
            <a:extLst>
              <a:ext uri="{FF2B5EF4-FFF2-40B4-BE49-F238E27FC236}">
                <a16:creationId xmlns="" xmlns:a16="http://schemas.microsoft.com/office/drawing/2014/main" id="{490CCC14-D31B-CA73-9EE6-4344E8D62886}"/>
              </a:ext>
            </a:extLst>
          </p:cNvPr>
          <p:cNvSpPr>
            <a:spLocks noGrp="1"/>
          </p:cNvSpPr>
          <p:nvPr>
            <p:ph type="title"/>
          </p:nvPr>
        </p:nvSpPr>
        <p:spPr>
          <a:xfrm>
            <a:off x="643468" y="643467"/>
            <a:ext cx="4620584" cy="5300382"/>
          </a:xfrm>
        </p:spPr>
        <p:txBody>
          <a:bodyPr vert="horz" lIns="91440" tIns="45720" rIns="91440" bIns="45720" rtlCol="0" anchor="b">
            <a:normAutofit/>
          </a:bodyPr>
          <a:lstStyle/>
          <a:p>
            <a:r>
              <a:rPr lang="en-US" sz="1800" b="1" kern="1200" dirty="0">
                <a:latin typeface="+mj-lt"/>
                <a:ea typeface="+mj-ea"/>
                <a:cs typeface="+mj-cs"/>
              </a:rPr>
              <a:t>Beta-AR agonists</a:t>
            </a:r>
            <a:r>
              <a:rPr lang="en-US" sz="1800" b="1" kern="1200" dirty="0"/>
              <a:t/>
            </a:r>
            <a:br>
              <a:rPr lang="en-US" sz="1800" b="1" kern="1200" dirty="0"/>
            </a:br>
            <a:r>
              <a:rPr lang="en-US" sz="1800" b="1" kern="1200" dirty="0">
                <a:latin typeface="+mj-lt"/>
                <a:ea typeface="+mj-ea"/>
                <a:cs typeface="+mj-cs"/>
              </a:rPr>
              <a:t>Over 97% of B-adrenergic receptors in the bladder are of the p3 type, representing the main method of</a:t>
            </a:r>
            <a:r>
              <a:rPr lang="en-US" sz="1800" b="1" kern="1200" dirty="0"/>
              <a:t/>
            </a:r>
            <a:br>
              <a:rPr lang="en-US" sz="1800" b="1" kern="1200" dirty="0"/>
            </a:br>
            <a:r>
              <a:rPr lang="en-US" sz="1800" b="1" kern="1200" dirty="0">
                <a:latin typeface="+mj-lt"/>
                <a:ea typeface="+mj-ea"/>
                <a:cs typeface="+mj-cs"/>
              </a:rPr>
              <a:t>bladder relaxation in humans.</a:t>
            </a:r>
            <a:r>
              <a:rPr lang="en-US" sz="1800" b="1" kern="1200" dirty="0"/>
              <a:t/>
            </a:r>
            <a:br>
              <a:rPr lang="en-US" sz="1800" b="1" kern="1200" dirty="0"/>
            </a:br>
            <a:r>
              <a:rPr lang="en-US" sz="1800" b="1" kern="1200" dirty="0"/>
              <a:t/>
            </a:r>
            <a:br>
              <a:rPr lang="en-US" sz="1800" b="1" kern="1200" dirty="0"/>
            </a:br>
            <a:r>
              <a:rPr lang="en-US" sz="1800" b="1" kern="1200" dirty="0">
                <a:latin typeface="+mj-lt"/>
                <a:ea typeface="+mj-ea"/>
                <a:cs typeface="+mj-cs"/>
              </a:rPr>
              <a:t>These receptors serve to relax the detrusor muscle, making them an ideal therapeutic target. </a:t>
            </a:r>
            <a:r>
              <a:rPr lang="en-US" sz="1800" b="1" kern="1200" dirty="0">
                <a:solidFill>
                  <a:srgbClr val="FF0000"/>
                </a:solidFill>
                <a:latin typeface="+mj-lt"/>
                <a:ea typeface="+mj-ea"/>
                <a:cs typeface="+mj-cs"/>
              </a:rPr>
              <a:t>The selective</a:t>
            </a:r>
            <a:r>
              <a:rPr lang="en-US" sz="1800" b="1" kern="1200" dirty="0">
                <a:solidFill>
                  <a:srgbClr val="FF0000"/>
                </a:solidFill>
              </a:rPr>
              <a:t/>
            </a:r>
            <a:br>
              <a:rPr lang="en-US" sz="1800" b="1" kern="1200" dirty="0">
                <a:solidFill>
                  <a:srgbClr val="FF0000"/>
                </a:solidFill>
              </a:rPr>
            </a:br>
            <a:r>
              <a:rPr lang="en-US" sz="1800" b="1" kern="1200" dirty="0">
                <a:solidFill>
                  <a:srgbClr val="FF0000"/>
                </a:solidFill>
                <a:latin typeface="+mj-lt"/>
                <a:ea typeface="+mj-ea"/>
                <a:cs typeface="+mj-cs"/>
              </a:rPr>
              <a:t>p3-adrenoceptor agonist mirabegron was approved in by the Food and Drug Association (FDA) in 2012 </a:t>
            </a:r>
            <a:r>
              <a:rPr lang="en-US" sz="1800" b="1" kern="1200" dirty="0">
                <a:latin typeface="+mj-lt"/>
                <a:ea typeface="+mj-ea"/>
                <a:cs typeface="+mj-cs"/>
              </a:rPr>
              <a:t>for</a:t>
            </a:r>
            <a:r>
              <a:rPr lang="en-US" sz="1800" b="1" kern="1200" dirty="0"/>
              <a:t/>
            </a:r>
            <a:br>
              <a:rPr lang="en-US" sz="1800" b="1" kern="1200" dirty="0"/>
            </a:br>
            <a:r>
              <a:rPr lang="en-US" sz="1800" b="1" kern="1200" dirty="0">
                <a:latin typeface="+mj-lt"/>
                <a:ea typeface="+mj-ea"/>
                <a:cs typeface="+mj-cs"/>
              </a:rPr>
              <a:t>clinical use as an additional medication used to treat overactive bladder symptoms.</a:t>
            </a:r>
            <a:r>
              <a:rPr lang="en-US" sz="1800" b="1" kern="1200" dirty="0"/>
              <a:t/>
            </a:r>
            <a:br>
              <a:rPr lang="en-US" sz="1800" b="1" kern="1200" dirty="0"/>
            </a:br>
            <a:r>
              <a:rPr lang="en-US" sz="1800" b="1" kern="1200" dirty="0"/>
              <a:t/>
            </a:r>
            <a:br>
              <a:rPr lang="en-US" sz="1800" b="1" kern="1200" dirty="0"/>
            </a:br>
            <a:r>
              <a:rPr lang="en-US" sz="1800" b="1" kern="1200" dirty="0">
                <a:latin typeface="+mj-lt"/>
                <a:ea typeface="+mj-ea"/>
                <a:cs typeface="+mj-cs"/>
              </a:rPr>
              <a:t>The main side effects of this medication are cardiovascular with a mean rise in blood pressure of up to 2.4 mm Hg and small increases in heart rate .</a:t>
            </a:r>
            <a:endParaRPr lang="en-US" sz="1800" b="1" kern="1200">
              <a:latin typeface="+mj-lt"/>
              <a:ea typeface="Calibri Light"/>
              <a:cs typeface="Calibri Light"/>
            </a:endParaRPr>
          </a:p>
        </p:txBody>
      </p:sp>
      <p:pic>
        <p:nvPicPr>
          <p:cNvPr id="3" name="Picture 3" descr="Diagram&#10;&#10;Description automatically generated">
            <a:extLst>
              <a:ext uri="{FF2B5EF4-FFF2-40B4-BE49-F238E27FC236}">
                <a16:creationId xmlns="" xmlns:a16="http://schemas.microsoft.com/office/drawing/2014/main" id="{3039666B-C2F6-8AFC-D9DC-B2916BCD5342}"/>
              </a:ext>
            </a:extLst>
          </p:cNvPr>
          <p:cNvPicPr>
            <a:picLocks noChangeAspect="1"/>
          </p:cNvPicPr>
          <p:nvPr/>
        </p:nvPicPr>
        <p:blipFill>
          <a:blip r:embed="rId2"/>
          <a:stretch>
            <a:fillRect/>
          </a:stretch>
        </p:blipFill>
        <p:spPr>
          <a:xfrm>
            <a:off x="6606253" y="1365598"/>
            <a:ext cx="4942280" cy="4126803"/>
          </a:xfrm>
          <a:prstGeom prst="rect">
            <a:avLst/>
          </a:prstGeom>
        </p:spPr>
      </p:pic>
    </p:spTree>
    <p:extLst>
      <p:ext uri="{BB962C8B-B14F-4D97-AF65-F5344CB8AC3E}">
        <p14:creationId xmlns:p14="http://schemas.microsoft.com/office/powerpoint/2010/main" val="275135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EB791-8C88-D602-C0AC-33F25303B274}"/>
              </a:ext>
            </a:extLst>
          </p:cNvPr>
          <p:cNvSpPr>
            <a:spLocks noGrp="1"/>
          </p:cNvSpPr>
          <p:nvPr>
            <p:ph type="title"/>
          </p:nvPr>
        </p:nvSpPr>
        <p:spPr>
          <a:xfrm>
            <a:off x="363747" y="-224347"/>
            <a:ext cx="10515600" cy="1325563"/>
          </a:xfrm>
        </p:spPr>
        <p:txBody>
          <a:bodyPr>
            <a:normAutofit/>
          </a:bodyPr>
          <a:lstStyle/>
          <a:p>
            <a:r>
              <a:rPr lang="en-US" sz="2800" b="1" dirty="0">
                <a:ea typeface="+mj-lt"/>
                <a:cs typeface="+mj-lt"/>
              </a:rPr>
              <a:t>C- Neuromodulation</a:t>
            </a:r>
            <a:endParaRPr lang="en-US" sz="2800">
              <a:cs typeface="Calibri Light"/>
            </a:endParaRPr>
          </a:p>
        </p:txBody>
      </p:sp>
      <p:sp>
        <p:nvSpPr>
          <p:cNvPr id="3" name="Content Placeholder 2">
            <a:extLst>
              <a:ext uri="{FF2B5EF4-FFF2-40B4-BE49-F238E27FC236}">
                <a16:creationId xmlns="" xmlns:a16="http://schemas.microsoft.com/office/drawing/2014/main" id="{ACAB51B0-5AE8-9620-77AA-F5CADA4E5996}"/>
              </a:ext>
            </a:extLst>
          </p:cNvPr>
          <p:cNvSpPr>
            <a:spLocks noGrp="1"/>
          </p:cNvSpPr>
          <p:nvPr>
            <p:ph idx="1"/>
          </p:nvPr>
        </p:nvSpPr>
        <p:spPr>
          <a:xfrm>
            <a:off x="363747" y="661059"/>
            <a:ext cx="11752053" cy="4351338"/>
          </a:xfrm>
        </p:spPr>
        <p:txBody>
          <a:bodyPr vert="horz" lIns="91440" tIns="45720" rIns="91440" bIns="45720" rtlCol="0" anchor="t">
            <a:normAutofit/>
          </a:bodyPr>
          <a:lstStyle/>
          <a:p>
            <a:r>
              <a:rPr lang="en-US" sz="2400" b="1" dirty="0">
                <a:ea typeface="+mn-lt"/>
                <a:cs typeface="+mn-lt"/>
              </a:rPr>
              <a:t>Neuromodulation is a well-established third-line treatment for nonneurogenic overactive bladder, but its use in neurogenic bladder is relatively less established. Neuromodulation  is currently performed in two varieties: </a:t>
            </a:r>
          </a:p>
          <a:p>
            <a:pPr marL="0" indent="0">
              <a:buNone/>
            </a:pPr>
            <a:r>
              <a:rPr lang="en-US" sz="2400" b="1" dirty="0">
                <a:ea typeface="+mn-lt"/>
                <a:cs typeface="+mn-lt"/>
              </a:rPr>
              <a:t>A- sacral neuromodulation (SNM)                  B -percutaneous tibial nerve stimulation (PTNS).</a:t>
            </a:r>
            <a:endParaRPr lang="en-US" sz="2400" b="1" dirty="0">
              <a:cs typeface="Calibri"/>
            </a:endParaRPr>
          </a:p>
        </p:txBody>
      </p:sp>
      <p:pic>
        <p:nvPicPr>
          <p:cNvPr id="4" name="Picture 4">
            <a:extLst>
              <a:ext uri="{FF2B5EF4-FFF2-40B4-BE49-F238E27FC236}">
                <a16:creationId xmlns="" xmlns:a16="http://schemas.microsoft.com/office/drawing/2014/main" id="{2CDC489B-94D2-3144-5399-71C2D33F2FDF}"/>
              </a:ext>
            </a:extLst>
          </p:cNvPr>
          <p:cNvPicPr>
            <a:picLocks noChangeAspect="1"/>
          </p:cNvPicPr>
          <p:nvPr/>
        </p:nvPicPr>
        <p:blipFill>
          <a:blip r:embed="rId2"/>
          <a:stretch>
            <a:fillRect/>
          </a:stretch>
        </p:blipFill>
        <p:spPr>
          <a:xfrm>
            <a:off x="1126556" y="2120930"/>
            <a:ext cx="1628775" cy="1609725"/>
          </a:xfrm>
          <a:prstGeom prst="rect">
            <a:avLst/>
          </a:prstGeom>
        </p:spPr>
      </p:pic>
      <p:pic>
        <p:nvPicPr>
          <p:cNvPr id="5" name="Picture 5" descr="Diagram&#10;&#10;Description automatically generated">
            <a:extLst>
              <a:ext uri="{FF2B5EF4-FFF2-40B4-BE49-F238E27FC236}">
                <a16:creationId xmlns="" xmlns:a16="http://schemas.microsoft.com/office/drawing/2014/main" id="{AB602E0E-B166-EDE2-DDC6-AA2537EBDA19}"/>
              </a:ext>
            </a:extLst>
          </p:cNvPr>
          <p:cNvPicPr>
            <a:picLocks noChangeAspect="1"/>
          </p:cNvPicPr>
          <p:nvPr/>
        </p:nvPicPr>
        <p:blipFill>
          <a:blip r:embed="rId3"/>
          <a:stretch>
            <a:fillRect/>
          </a:stretch>
        </p:blipFill>
        <p:spPr>
          <a:xfrm>
            <a:off x="4986338" y="2197939"/>
            <a:ext cx="2219325" cy="1714500"/>
          </a:xfrm>
          <a:prstGeom prst="rect">
            <a:avLst/>
          </a:prstGeom>
        </p:spPr>
      </p:pic>
      <p:pic>
        <p:nvPicPr>
          <p:cNvPr id="6" name="Picture 6">
            <a:extLst>
              <a:ext uri="{FF2B5EF4-FFF2-40B4-BE49-F238E27FC236}">
                <a16:creationId xmlns="" xmlns:a16="http://schemas.microsoft.com/office/drawing/2014/main" id="{02A7E878-9BAE-700C-964E-D5B54A79A032}"/>
              </a:ext>
            </a:extLst>
          </p:cNvPr>
          <p:cNvPicPr>
            <a:picLocks noChangeAspect="1"/>
          </p:cNvPicPr>
          <p:nvPr/>
        </p:nvPicPr>
        <p:blipFill>
          <a:blip r:embed="rId4"/>
          <a:stretch>
            <a:fillRect/>
          </a:stretch>
        </p:blipFill>
        <p:spPr>
          <a:xfrm>
            <a:off x="7729268" y="2192655"/>
            <a:ext cx="2743200" cy="1725067"/>
          </a:xfrm>
          <a:prstGeom prst="rect">
            <a:avLst/>
          </a:prstGeom>
        </p:spPr>
      </p:pic>
      <p:pic>
        <p:nvPicPr>
          <p:cNvPr id="8" name="Picture 8">
            <a:extLst>
              <a:ext uri="{FF2B5EF4-FFF2-40B4-BE49-F238E27FC236}">
                <a16:creationId xmlns="" xmlns:a16="http://schemas.microsoft.com/office/drawing/2014/main" id="{99774B8E-18E9-C65F-1FCD-3C68AA78C219}"/>
              </a:ext>
            </a:extLst>
          </p:cNvPr>
          <p:cNvPicPr>
            <a:picLocks noChangeAspect="1"/>
          </p:cNvPicPr>
          <p:nvPr/>
        </p:nvPicPr>
        <p:blipFill>
          <a:blip r:embed="rId5"/>
          <a:stretch>
            <a:fillRect/>
          </a:stretch>
        </p:blipFill>
        <p:spPr>
          <a:xfrm>
            <a:off x="-92014" y="4321071"/>
            <a:ext cx="2168106" cy="2543443"/>
          </a:xfrm>
          <a:prstGeom prst="rect">
            <a:avLst/>
          </a:prstGeom>
        </p:spPr>
      </p:pic>
      <p:pic>
        <p:nvPicPr>
          <p:cNvPr id="9" name="Picture 9" descr="Diagram&#10;&#10;Description automatically generated">
            <a:extLst>
              <a:ext uri="{FF2B5EF4-FFF2-40B4-BE49-F238E27FC236}">
                <a16:creationId xmlns="" xmlns:a16="http://schemas.microsoft.com/office/drawing/2014/main" id="{E0A68CE3-A7EF-96BD-6B97-B3C3966B039C}"/>
              </a:ext>
            </a:extLst>
          </p:cNvPr>
          <p:cNvPicPr>
            <a:picLocks noChangeAspect="1"/>
          </p:cNvPicPr>
          <p:nvPr/>
        </p:nvPicPr>
        <p:blipFill>
          <a:blip r:embed="rId6"/>
          <a:stretch>
            <a:fillRect/>
          </a:stretch>
        </p:blipFill>
        <p:spPr>
          <a:xfrm>
            <a:off x="2769080" y="2551948"/>
            <a:ext cx="1880557" cy="1092745"/>
          </a:xfrm>
          <a:prstGeom prst="rect">
            <a:avLst/>
          </a:prstGeom>
        </p:spPr>
      </p:pic>
      <p:pic>
        <p:nvPicPr>
          <p:cNvPr id="10" name="Picture 10" descr="Diagram&#10;&#10;Description automatically generated">
            <a:extLst>
              <a:ext uri="{FF2B5EF4-FFF2-40B4-BE49-F238E27FC236}">
                <a16:creationId xmlns="" xmlns:a16="http://schemas.microsoft.com/office/drawing/2014/main" id="{D2F5309B-7A24-EA10-9520-4A9453DBAB5C}"/>
              </a:ext>
            </a:extLst>
          </p:cNvPr>
          <p:cNvPicPr>
            <a:picLocks noChangeAspect="1"/>
          </p:cNvPicPr>
          <p:nvPr/>
        </p:nvPicPr>
        <p:blipFill>
          <a:blip r:embed="rId7"/>
          <a:stretch>
            <a:fillRect/>
          </a:stretch>
        </p:blipFill>
        <p:spPr>
          <a:xfrm>
            <a:off x="2059379" y="4325788"/>
            <a:ext cx="3472490" cy="2534009"/>
          </a:xfrm>
          <a:prstGeom prst="rect">
            <a:avLst/>
          </a:prstGeom>
        </p:spPr>
      </p:pic>
      <p:pic>
        <p:nvPicPr>
          <p:cNvPr id="11" name="Picture 11" descr="A person sitting on a chair reading a book&#10;&#10;Description automatically generated">
            <a:extLst>
              <a:ext uri="{FF2B5EF4-FFF2-40B4-BE49-F238E27FC236}">
                <a16:creationId xmlns="" xmlns:a16="http://schemas.microsoft.com/office/drawing/2014/main" id="{6E216EA9-2CB8-BD94-BBCE-327E7AE1261B}"/>
              </a:ext>
            </a:extLst>
          </p:cNvPr>
          <p:cNvPicPr>
            <a:picLocks noChangeAspect="1"/>
          </p:cNvPicPr>
          <p:nvPr/>
        </p:nvPicPr>
        <p:blipFill>
          <a:blip r:embed="rId8"/>
          <a:stretch>
            <a:fillRect/>
          </a:stretch>
        </p:blipFill>
        <p:spPr>
          <a:xfrm>
            <a:off x="5543910" y="3965815"/>
            <a:ext cx="6653841" cy="2894521"/>
          </a:xfrm>
          <a:prstGeom prst="rect">
            <a:avLst/>
          </a:prstGeom>
        </p:spPr>
      </p:pic>
    </p:spTree>
    <p:extLst>
      <p:ext uri="{BB962C8B-B14F-4D97-AF65-F5344CB8AC3E}">
        <p14:creationId xmlns:p14="http://schemas.microsoft.com/office/powerpoint/2010/main" val="316278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65DBBEF-238B-476B-96AB-8AAC3224EC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D6F5E774-A521-59DD-0C4A-787196B6C1B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1700" kern="1200">
                <a:solidFill>
                  <a:schemeClr val="tx1"/>
                </a:solidFill>
                <a:latin typeface="+mj-lt"/>
                <a:ea typeface="+mj-ea"/>
                <a:cs typeface="+mj-cs"/>
              </a:rPr>
              <a:t>Sacral neuromodulation</a:t>
            </a:r>
            <a:br>
              <a:rPr lang="en-US" sz="1700" kern="1200">
                <a:solidFill>
                  <a:schemeClr val="tx1"/>
                </a:solidFill>
                <a:latin typeface="+mj-lt"/>
                <a:ea typeface="+mj-ea"/>
                <a:cs typeface="+mj-cs"/>
              </a:rPr>
            </a:br>
            <a:r>
              <a:rPr lang="en-US" sz="1700" kern="1200">
                <a:solidFill>
                  <a:schemeClr val="tx1"/>
                </a:solidFill>
                <a:latin typeface="+mj-lt"/>
                <a:ea typeface="+mj-ea"/>
                <a:cs typeface="+mj-cs"/>
              </a:rPr>
              <a:t/>
            </a:r>
            <a:br>
              <a:rPr lang="en-US" sz="1700" kern="1200">
                <a:solidFill>
                  <a:schemeClr val="tx1"/>
                </a:solidFill>
                <a:latin typeface="+mj-lt"/>
                <a:ea typeface="+mj-ea"/>
                <a:cs typeface="+mj-cs"/>
              </a:rPr>
            </a:br>
            <a:r>
              <a:rPr lang="en-US" sz="1700" kern="1200">
                <a:solidFill>
                  <a:schemeClr val="tx1"/>
                </a:solidFill>
                <a:latin typeface="+mj-lt"/>
                <a:ea typeface="+mj-ea"/>
                <a:cs typeface="+mj-cs"/>
              </a:rPr>
              <a:t>Stimulation of the S3 / S4 nerve root by an implanted electrical pulse generator</a:t>
            </a:r>
            <a:br>
              <a:rPr lang="en-US" sz="1700" kern="1200">
                <a:solidFill>
                  <a:schemeClr val="tx1"/>
                </a:solidFill>
                <a:latin typeface="+mj-lt"/>
                <a:ea typeface="+mj-ea"/>
                <a:cs typeface="+mj-cs"/>
              </a:rPr>
            </a:br>
            <a:r>
              <a:rPr lang="en-US" sz="1700" kern="1200">
                <a:solidFill>
                  <a:schemeClr val="tx1"/>
                </a:solidFill>
                <a:latin typeface="+mj-lt"/>
                <a:ea typeface="+mj-ea"/>
                <a:cs typeface="+mj-cs"/>
              </a:rPr>
              <a:t/>
            </a:r>
            <a:br>
              <a:rPr lang="en-US" sz="1700" kern="1200">
                <a:solidFill>
                  <a:schemeClr val="tx1"/>
                </a:solidFill>
                <a:latin typeface="+mj-lt"/>
                <a:ea typeface="+mj-ea"/>
                <a:cs typeface="+mj-cs"/>
              </a:rPr>
            </a:br>
            <a:r>
              <a:rPr lang="en-US" sz="1700" kern="1200">
                <a:solidFill>
                  <a:schemeClr val="tx1"/>
                </a:solidFill>
                <a:latin typeface="+mj-lt"/>
                <a:ea typeface="+mj-ea"/>
                <a:cs typeface="+mj-cs"/>
              </a:rPr>
              <a:t>The stimulator is a small electrical pulse generator , approximately the same size as a cardiac pacemaker , and is commonly implanted in the upper outer quadrant of the buttock .</a:t>
            </a:r>
            <a:br>
              <a:rPr lang="en-US" sz="1700" kern="1200">
                <a:solidFill>
                  <a:schemeClr val="tx1"/>
                </a:solidFill>
                <a:latin typeface="+mj-lt"/>
                <a:ea typeface="+mj-ea"/>
                <a:cs typeface="+mj-cs"/>
              </a:rPr>
            </a:br>
            <a:endParaRPr lang="en-US" sz="1700" kern="1200">
              <a:solidFill>
                <a:schemeClr val="tx1"/>
              </a:solidFill>
              <a:latin typeface="+mj-lt"/>
              <a:ea typeface="+mj-ea"/>
              <a:cs typeface="+mj-cs"/>
            </a:endParaRPr>
          </a:p>
        </p:txBody>
      </p:sp>
      <p:sp>
        <p:nvSpPr>
          <p:cNvPr id="11" name="sketch line">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4">
            <a:extLst>
              <a:ext uri="{FF2B5EF4-FFF2-40B4-BE49-F238E27FC236}">
                <a16:creationId xmlns="" xmlns:a16="http://schemas.microsoft.com/office/drawing/2014/main" id="{0B33F9FE-49A5-E6B2-9C11-DD83999C59B4}"/>
              </a:ext>
            </a:extLst>
          </p:cNvPr>
          <p:cNvPicPr>
            <a:picLocks noChangeAspect="1"/>
          </p:cNvPicPr>
          <p:nvPr/>
        </p:nvPicPr>
        <p:blipFill>
          <a:blip r:embed="rId2"/>
          <a:stretch>
            <a:fillRect/>
          </a:stretch>
        </p:blipFill>
        <p:spPr>
          <a:xfrm>
            <a:off x="5144836" y="640080"/>
            <a:ext cx="6233535" cy="5550408"/>
          </a:xfrm>
          <a:prstGeom prst="rect">
            <a:avLst/>
          </a:prstGeom>
        </p:spPr>
      </p:pic>
    </p:spTree>
    <p:extLst>
      <p:ext uri="{BB962C8B-B14F-4D97-AF65-F5344CB8AC3E}">
        <p14:creationId xmlns:p14="http://schemas.microsoft.com/office/powerpoint/2010/main" val="309663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AAB8EDC3-1C0D-4505-A2C7-839A5161FB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2069E294-3813-4588-9E9C-AEA08F9C4D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descr="Diagram&#10;&#10;Description automatically generated">
            <a:extLst>
              <a:ext uri="{FF2B5EF4-FFF2-40B4-BE49-F238E27FC236}">
                <a16:creationId xmlns="" xmlns:a16="http://schemas.microsoft.com/office/drawing/2014/main" id="{C8C563F1-1BD4-1AE8-AD23-67C77E249759}"/>
              </a:ext>
            </a:extLst>
          </p:cNvPr>
          <p:cNvPicPr>
            <a:picLocks noGrp="1" noChangeAspect="1"/>
          </p:cNvPicPr>
          <p:nvPr>
            <p:ph idx="1"/>
          </p:nvPr>
        </p:nvPicPr>
        <p:blipFill rotWithShape="1">
          <a:blip r:embed="rId2">
            <a:alphaModFix amt="40000"/>
          </a:blip>
          <a:srcRect r="7555"/>
          <a:stretch/>
        </p:blipFill>
        <p:spPr>
          <a:xfrm>
            <a:off x="-1" y="10"/>
            <a:ext cx="12192001" cy="6857990"/>
          </a:xfrm>
          <a:prstGeom prst="rect">
            <a:avLst/>
          </a:prstGeom>
        </p:spPr>
      </p:pic>
      <p:sp>
        <p:nvSpPr>
          <p:cNvPr id="2" name="Title 1">
            <a:extLst>
              <a:ext uri="{FF2B5EF4-FFF2-40B4-BE49-F238E27FC236}">
                <a16:creationId xmlns="" xmlns:a16="http://schemas.microsoft.com/office/drawing/2014/main" id="{E524D029-807C-12FF-BEAF-F7029C8D1D1A}"/>
              </a:ext>
            </a:extLst>
          </p:cNvPr>
          <p:cNvSpPr>
            <a:spLocks noGrp="1"/>
          </p:cNvSpPr>
          <p:nvPr>
            <p:ph type="title"/>
          </p:nvPr>
        </p:nvSpPr>
        <p:spPr>
          <a:xfrm>
            <a:off x="838343" y="365125"/>
            <a:ext cx="10515600" cy="1325563"/>
          </a:xfrm>
        </p:spPr>
        <p:txBody>
          <a:bodyPr vert="horz" lIns="91440" tIns="45720" rIns="91440" bIns="45720" rtlCol="0" anchor="ctr">
            <a:normAutofit/>
          </a:bodyPr>
          <a:lstStyle/>
          <a:p>
            <a:r>
              <a:rPr lang="en-US" kern="1200">
                <a:solidFill>
                  <a:srgbClr val="FFFFFF"/>
                </a:solidFill>
                <a:latin typeface="+mj-lt"/>
                <a:ea typeface="+mj-ea"/>
                <a:cs typeface="+mj-cs"/>
              </a:rPr>
              <a:t>D. Onabotulinumtoxin A</a:t>
            </a:r>
          </a:p>
          <a:p>
            <a:endParaRPr lang="en-US" kern="1200">
              <a:solidFill>
                <a:srgbClr val="FFFFFF"/>
              </a:solidFill>
              <a:latin typeface="+mj-lt"/>
              <a:ea typeface="+mj-ea"/>
              <a:cs typeface="+mj-cs"/>
            </a:endParaRPr>
          </a:p>
        </p:txBody>
      </p:sp>
      <p:sp>
        <p:nvSpPr>
          <p:cNvPr id="4" name="TextBox 1">
            <a:extLst>
              <a:ext uri="{FF2B5EF4-FFF2-40B4-BE49-F238E27FC236}">
                <a16:creationId xmlns="" xmlns:a16="http://schemas.microsoft.com/office/drawing/2014/main" id="{0FC5B012-5C38-A6DA-2159-B935D4EB1871}"/>
              </a:ext>
            </a:extLst>
          </p:cNvPr>
          <p:cNvSpPr txBox="1"/>
          <p:nvPr/>
        </p:nvSpPr>
        <p:spPr>
          <a:xfrm>
            <a:off x="838344" y="2013625"/>
            <a:ext cx="4614759" cy="4163337"/>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000">
                <a:solidFill>
                  <a:srgbClr val="FFFFFF"/>
                </a:solidFill>
              </a:rPr>
              <a:t>Onabotulinumtoxin A works by blocking the release of acetylcholine from nerve endings (exocytosis), resulting in the blockage of neural transmission and alteration of afferent sensory input. It is important to consider that these injections may increase the PVR among individuals who void, introducing the need for CIC or other more invasive bladder management strategies. </a:t>
            </a:r>
          </a:p>
        </p:txBody>
      </p:sp>
      <p:pic>
        <p:nvPicPr>
          <p:cNvPr id="6" name="Picture 6" descr="A picture containing text, indoor&#10;&#10;Description automatically generated">
            <a:extLst>
              <a:ext uri="{FF2B5EF4-FFF2-40B4-BE49-F238E27FC236}">
                <a16:creationId xmlns="" xmlns:a16="http://schemas.microsoft.com/office/drawing/2014/main" id="{FCEF968E-6EE6-68AF-EF59-FCE2F157E9C7}"/>
              </a:ext>
            </a:extLst>
          </p:cNvPr>
          <p:cNvPicPr>
            <a:picLocks noChangeAspect="1"/>
          </p:cNvPicPr>
          <p:nvPr/>
        </p:nvPicPr>
        <p:blipFill rotWithShape="1">
          <a:blip r:embed="rId3"/>
          <a:srcRect t="14722" r="3" b="5595"/>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9007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6834DA-28E4-CAD5-6E0C-D46F0CCF6463}"/>
              </a:ext>
            </a:extLst>
          </p:cNvPr>
          <p:cNvSpPr>
            <a:spLocks noGrp="1"/>
          </p:cNvSpPr>
          <p:nvPr>
            <p:ph type="title"/>
          </p:nvPr>
        </p:nvSpPr>
        <p:spPr/>
        <p:txBody>
          <a:bodyPr/>
          <a:lstStyle/>
          <a:p>
            <a:pPr marL="285750" indent="-285750">
              <a:spcBef>
                <a:spcPts val="1000"/>
              </a:spcBef>
              <a:buFont typeface="Arial"/>
              <a:buChar char="•"/>
            </a:pPr>
            <a:r>
              <a:rPr lang="en-US" dirty="0">
                <a:ea typeface="+mj-lt"/>
                <a:cs typeface="+mj-lt"/>
              </a:rPr>
              <a:t>E. Surgical :</a:t>
            </a:r>
          </a:p>
          <a:p>
            <a:endParaRPr lang="en-US" dirty="0">
              <a:cs typeface="Calibri Light"/>
            </a:endParaRPr>
          </a:p>
        </p:txBody>
      </p:sp>
      <p:sp>
        <p:nvSpPr>
          <p:cNvPr id="3" name="Content Placeholder 2">
            <a:extLst>
              <a:ext uri="{FF2B5EF4-FFF2-40B4-BE49-F238E27FC236}">
                <a16:creationId xmlns="" xmlns:a16="http://schemas.microsoft.com/office/drawing/2014/main" id="{011F0DC6-4009-6E31-ED66-9FF7B8A71D6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A- Clam augmentation cystoplasty .</a:t>
            </a:r>
            <a:endParaRPr lang="en-US" dirty="0">
              <a:ea typeface="+mn-lt"/>
              <a:cs typeface="+mn-lt"/>
            </a:endParaRPr>
          </a:p>
          <a:p>
            <a:pPr marL="0" indent="0">
              <a:buNone/>
            </a:pPr>
            <a:r>
              <a:rPr lang="en-US" dirty="0">
                <a:cs typeface="Calibri"/>
              </a:rPr>
              <a:t>B- Detrusor myectomy .</a:t>
            </a:r>
            <a:endParaRPr lang="en-US" dirty="0">
              <a:ea typeface="+mn-lt"/>
              <a:cs typeface="+mn-lt"/>
            </a:endParaRPr>
          </a:p>
          <a:p>
            <a:pPr marL="0" indent="0">
              <a:buNone/>
            </a:pPr>
            <a:r>
              <a:rPr lang="en-US" dirty="0">
                <a:cs typeface="Calibri"/>
              </a:rPr>
              <a:t>C- Denervation procedures .</a:t>
            </a:r>
            <a:endParaRPr lang="en-US" dirty="0">
              <a:ea typeface="+mn-lt"/>
              <a:cs typeface="+mn-lt"/>
            </a:endParaRPr>
          </a:p>
          <a:p>
            <a:pPr marL="0" indent="0">
              <a:buNone/>
            </a:pPr>
            <a:r>
              <a:rPr lang="en-US" dirty="0">
                <a:cs typeface="Calibri"/>
              </a:rPr>
              <a:t>D- Urinary diversion</a:t>
            </a:r>
            <a:endParaRPr lang="en-US" dirty="0" err="1">
              <a:cs typeface="Calibri" panose="020F0502020204030204"/>
            </a:endParaRPr>
          </a:p>
        </p:txBody>
      </p:sp>
      <p:pic>
        <p:nvPicPr>
          <p:cNvPr id="5" name="Picture 4" descr="Diagram&#10;&#10;Description automatically generated">
            <a:extLst>
              <a:ext uri="{FF2B5EF4-FFF2-40B4-BE49-F238E27FC236}">
                <a16:creationId xmlns="" xmlns:a16="http://schemas.microsoft.com/office/drawing/2014/main" id="{CE8275D3-4EDF-1CE5-0E12-E0C0390FC705}"/>
              </a:ext>
            </a:extLst>
          </p:cNvPr>
          <p:cNvPicPr>
            <a:picLocks noChangeAspect="1"/>
          </p:cNvPicPr>
          <p:nvPr/>
        </p:nvPicPr>
        <p:blipFill rotWithShape="1">
          <a:blip r:embed="rId2"/>
          <a:srcRect l="2884" r="11380" b="-1"/>
          <a:stretch/>
        </p:blipFill>
        <p:spPr>
          <a:xfrm>
            <a:off x="6304644" y="3422549"/>
            <a:ext cx="6236208" cy="3660185"/>
          </a:xfrm>
          <a:prstGeom prst="rect">
            <a:avLst/>
          </a:prstGeom>
        </p:spPr>
      </p:pic>
      <p:pic>
        <p:nvPicPr>
          <p:cNvPr id="6" name="Picture 6" descr="A picture containing kitchenware&#10;&#10;Description automatically generated">
            <a:extLst>
              <a:ext uri="{FF2B5EF4-FFF2-40B4-BE49-F238E27FC236}">
                <a16:creationId xmlns="" xmlns:a16="http://schemas.microsoft.com/office/drawing/2014/main" id="{D8EE0F5C-4048-E165-CDFE-D33B03FF66A0}"/>
              </a:ext>
            </a:extLst>
          </p:cNvPr>
          <p:cNvPicPr>
            <a:picLocks noChangeAspect="1"/>
          </p:cNvPicPr>
          <p:nvPr/>
        </p:nvPicPr>
        <p:blipFill>
          <a:blip r:embed="rId3"/>
          <a:stretch>
            <a:fillRect/>
          </a:stretch>
        </p:blipFill>
        <p:spPr>
          <a:xfrm>
            <a:off x="123648" y="3848825"/>
            <a:ext cx="6193762" cy="3013481"/>
          </a:xfrm>
          <a:prstGeom prst="rect">
            <a:avLst/>
          </a:prstGeom>
        </p:spPr>
      </p:pic>
      <p:pic>
        <p:nvPicPr>
          <p:cNvPr id="7" name="Picture 7" descr="Diagram&#10;&#10;Description automatically generated">
            <a:extLst>
              <a:ext uri="{FF2B5EF4-FFF2-40B4-BE49-F238E27FC236}">
                <a16:creationId xmlns="" xmlns:a16="http://schemas.microsoft.com/office/drawing/2014/main" id="{32B5DC6C-76B8-9346-3D3D-3427032AECC9}"/>
              </a:ext>
            </a:extLst>
          </p:cNvPr>
          <p:cNvPicPr>
            <a:picLocks noChangeAspect="1"/>
          </p:cNvPicPr>
          <p:nvPr/>
        </p:nvPicPr>
        <p:blipFill>
          <a:blip r:embed="rId4"/>
          <a:stretch>
            <a:fillRect/>
          </a:stretch>
        </p:blipFill>
        <p:spPr>
          <a:xfrm>
            <a:off x="6309056" y="99922"/>
            <a:ext cx="5598003" cy="3236343"/>
          </a:xfrm>
          <a:prstGeom prst="rect">
            <a:avLst/>
          </a:prstGeom>
        </p:spPr>
      </p:pic>
    </p:spTree>
    <p:extLst>
      <p:ext uri="{BB962C8B-B14F-4D97-AF65-F5344CB8AC3E}">
        <p14:creationId xmlns:p14="http://schemas.microsoft.com/office/powerpoint/2010/main" val="426416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022BDE4A-8A20-4A69-9C5A-581C82036A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 xmlns:a16="http://schemas.microsoft.com/office/drawing/2014/main" id="{D8E28ADC-2C7D-AF18-1CB1-AA464CD9744D}"/>
              </a:ext>
            </a:extLst>
          </p:cNvPr>
          <p:cNvSpPr>
            <a:spLocks noGrp="1"/>
          </p:cNvSpPr>
          <p:nvPr/>
        </p:nvSpPr>
        <p:spPr>
          <a:xfrm>
            <a:off x="1001684" y="170412"/>
            <a:ext cx="10178934" cy="13287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900" b="1">
                <a:solidFill>
                  <a:prstClr val="black"/>
                </a:solidFill>
              </a:rPr>
              <a:t>2-management of voiding dysfunction</a:t>
            </a:r>
            <a:br>
              <a:rPr lang="en-US" sz="2900" b="1">
                <a:solidFill>
                  <a:prstClr val="black"/>
                </a:solidFill>
              </a:rPr>
            </a:br>
            <a:r>
              <a:rPr lang="en-US" sz="2900" b="1">
                <a:solidFill>
                  <a:prstClr val="black"/>
                </a:solidFill>
              </a:rPr>
              <a:t> -Medications</a:t>
            </a:r>
            <a:br>
              <a:rPr lang="en-US" sz="2900" b="1">
                <a:solidFill>
                  <a:prstClr val="black"/>
                </a:solidFill>
              </a:rPr>
            </a:br>
            <a:r>
              <a:rPr lang="en-US" sz="2900" b="1">
                <a:solidFill>
                  <a:prstClr val="black"/>
                </a:solidFill>
              </a:rPr>
              <a:t>-Catheterization</a:t>
            </a:r>
            <a:r>
              <a:rPr lang="en-US" sz="2900">
                <a:solidFill>
                  <a:prstClr val="black"/>
                </a:solidFill>
              </a:rPr>
              <a:t> </a:t>
            </a:r>
          </a:p>
        </p:txBody>
      </p:sp>
      <p:pic>
        <p:nvPicPr>
          <p:cNvPr id="6" name="Picture 6" descr="A picture containing text, linedrawing&#10;&#10;Description automatically generated">
            <a:extLst>
              <a:ext uri="{FF2B5EF4-FFF2-40B4-BE49-F238E27FC236}">
                <a16:creationId xmlns="" xmlns:a16="http://schemas.microsoft.com/office/drawing/2014/main" id="{C6483E4E-7B84-7D36-101B-47AFD128289A}"/>
              </a:ext>
            </a:extLst>
          </p:cNvPr>
          <p:cNvPicPr>
            <a:picLocks noChangeAspect="1"/>
          </p:cNvPicPr>
          <p:nvPr/>
        </p:nvPicPr>
        <p:blipFill rotWithShape="1">
          <a:blip r:embed="rId2"/>
          <a:srcRect t="9216" r="-2" b="11449"/>
          <a:stretch/>
        </p:blipFill>
        <p:spPr>
          <a:xfrm>
            <a:off x="198741" y="2410448"/>
            <a:ext cx="5803323" cy="3890357"/>
          </a:xfrm>
          <a:prstGeom prst="rect">
            <a:avLst/>
          </a:prstGeom>
        </p:spPr>
      </p:pic>
      <p:pic>
        <p:nvPicPr>
          <p:cNvPr id="5" name="Picture 5">
            <a:extLst>
              <a:ext uri="{FF2B5EF4-FFF2-40B4-BE49-F238E27FC236}">
                <a16:creationId xmlns="" xmlns:a16="http://schemas.microsoft.com/office/drawing/2014/main" id="{E9E6C203-7538-ED20-97B3-13AF51BAF182}"/>
              </a:ext>
            </a:extLst>
          </p:cNvPr>
          <p:cNvPicPr>
            <a:picLocks noChangeAspect="1"/>
          </p:cNvPicPr>
          <p:nvPr/>
        </p:nvPicPr>
        <p:blipFill rotWithShape="1">
          <a:blip r:embed="rId3"/>
          <a:srcRect l="428" r="3" b="3"/>
          <a:stretch/>
        </p:blipFill>
        <p:spPr>
          <a:xfrm>
            <a:off x="6189934" y="2410448"/>
            <a:ext cx="5803323" cy="3890357"/>
          </a:xfrm>
          <a:prstGeom prst="rect">
            <a:avLst/>
          </a:prstGeom>
        </p:spPr>
      </p:pic>
    </p:spTree>
    <p:extLst>
      <p:ext uri="{BB962C8B-B14F-4D97-AF65-F5344CB8AC3E}">
        <p14:creationId xmlns:p14="http://schemas.microsoft.com/office/powerpoint/2010/main" val="74329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42B2C98A-6F22-8634-8934-AF70FE6892A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smtClean="0"/>
              <a:t>THANK YOU </a:t>
            </a:r>
            <a:endParaRPr lang="en-US" sz="5400" dirty="0"/>
          </a:p>
        </p:txBody>
      </p:sp>
      <p:sp>
        <p:nvSpPr>
          <p:cNvPr id="11" name="sketchy line">
            <a:extLst>
              <a:ext uri="{FF2B5EF4-FFF2-40B4-BE49-F238E27FC236}">
                <a16:creationId xmlns=""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4" descr="Logo&#10;&#10;Description automatically generated">
            <a:extLst>
              <a:ext uri="{FF2B5EF4-FFF2-40B4-BE49-F238E27FC236}">
                <a16:creationId xmlns="" xmlns:a16="http://schemas.microsoft.com/office/drawing/2014/main" id="{832DE058-4C4F-4470-C581-F707ABB1D27B}"/>
              </a:ext>
            </a:extLst>
          </p:cNvPr>
          <p:cNvPicPr>
            <a:picLocks noGrp="1" noChangeAspect="1"/>
          </p:cNvPicPr>
          <p:nvPr>
            <p:ph idx="1"/>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4721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lower urinary tract function</a:t>
            </a:r>
          </a:p>
        </p:txBody>
      </p:sp>
      <p:sp>
        <p:nvSpPr>
          <p:cNvPr id="6" name="عنصر نائب للمحتوى 5"/>
          <p:cNvSpPr>
            <a:spLocks noGrp="1"/>
          </p:cNvSpPr>
          <p:nvPr>
            <p:ph idx="1"/>
          </p:nvPr>
        </p:nvSpPr>
        <p:spPr/>
        <p:txBody>
          <a:bodyPr/>
          <a:lstStyle/>
          <a:p>
            <a:endParaRPr lang="en-US"/>
          </a:p>
        </p:txBody>
      </p:sp>
      <p:sp>
        <p:nvSpPr>
          <p:cNvPr id="7" name="عنصر نائب للنص 6"/>
          <p:cNvSpPr>
            <a:spLocks noGrp="1"/>
          </p:cNvSpPr>
          <p:nvPr>
            <p:ph type="body" sz="half" idx="2"/>
          </p:nvPr>
        </p:nvSpPr>
        <p:spPr>
          <a:xfrm>
            <a:off x="271593" y="2370138"/>
            <a:ext cx="3099980" cy="3811588"/>
          </a:xfrm>
        </p:spPr>
        <p:txBody>
          <a:bodyPr/>
          <a:lstStyle/>
          <a:p>
            <a:r>
              <a:rPr lang="en-US" dirty="0"/>
              <a:t>urine storage and micturition depend on the coordination of the bladder, bladder neck ,urethra and urethral sphincter</a:t>
            </a:r>
          </a:p>
        </p:txBody>
      </p:sp>
      <p:pic>
        <p:nvPicPr>
          <p:cNvPr id="1026" name="Picture 2" descr="Residual U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23" y="838200"/>
            <a:ext cx="5006977" cy="4324350"/>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231773" y="4009072"/>
            <a:ext cx="3676650" cy="2031325"/>
          </a:xfrm>
          <a:prstGeom prst="rect">
            <a:avLst/>
          </a:prstGeom>
        </p:spPr>
        <p:txBody>
          <a:bodyPr wrap="square">
            <a:spAutoFit/>
          </a:bodyPr>
          <a:lstStyle/>
          <a:p>
            <a:r>
              <a:rPr lang="en-US" dirty="0"/>
              <a:t>coordination between the muscles of the lower urinary tract is mediated </a:t>
            </a:r>
            <a:r>
              <a:rPr lang="en-US" dirty="0" smtClean="0"/>
              <a:t>by neural pathway in the ;</a:t>
            </a:r>
            <a:br>
              <a:rPr lang="en-US" dirty="0" smtClean="0"/>
            </a:br>
            <a:r>
              <a:rPr lang="en-US" dirty="0" smtClean="0"/>
              <a:t>brain </a:t>
            </a:r>
            <a:br>
              <a:rPr lang="en-US" dirty="0" smtClean="0"/>
            </a:br>
            <a:r>
              <a:rPr lang="en-US" dirty="0" smtClean="0"/>
              <a:t> spinal cord </a:t>
            </a:r>
            <a:br>
              <a:rPr lang="en-US" dirty="0" smtClean="0"/>
            </a:br>
            <a:r>
              <a:rPr lang="en-US" dirty="0" smtClean="0"/>
              <a:t>peripheral nerve </a:t>
            </a:r>
            <a:endParaRPr lang="en-US" dirty="0"/>
          </a:p>
        </p:txBody>
      </p:sp>
    </p:spTree>
    <p:extLst>
      <p:ext uri="{BB962C8B-B14F-4D97-AF65-F5344CB8AC3E}">
        <p14:creationId xmlns:p14="http://schemas.microsoft.com/office/powerpoint/2010/main" val="197137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889000" y="-139700"/>
            <a:ext cx="12052300" cy="1325563"/>
          </a:xfrm>
        </p:spPr>
        <p:txBody>
          <a:bodyPr>
            <a:normAutofit/>
          </a:bodyPr>
          <a:lstStyle/>
          <a:p>
            <a:r>
              <a:rPr lang="en-US" sz="2800" dirty="0"/>
              <a:t>NEURAL CONTROL OF THE LOWER URINARY TRACT (LUT) </a:t>
            </a: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850900"/>
            <a:ext cx="8767528" cy="5765799"/>
          </a:xfrm>
        </p:spPr>
      </p:pic>
    </p:spTree>
    <p:extLst>
      <p:ext uri="{BB962C8B-B14F-4D97-AF65-F5344CB8AC3E}">
        <p14:creationId xmlns:p14="http://schemas.microsoft.com/office/powerpoint/2010/main" val="163563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79400" y="2755900"/>
            <a:ext cx="8623663" cy="4102100"/>
          </a:xfrm>
        </p:spPr>
        <p:txBody>
          <a:bodyPr>
            <a:normAutofit fontScale="92500" lnSpcReduction="20000"/>
          </a:bodyPr>
          <a:lstStyle/>
          <a:p>
            <a:r>
              <a:rPr lang="en-US" dirty="0"/>
              <a:t>Pelvic </a:t>
            </a:r>
            <a:r>
              <a:rPr lang="en-US" dirty="0" err="1"/>
              <a:t>splanchic</a:t>
            </a:r>
            <a:r>
              <a:rPr lang="en-US" dirty="0"/>
              <a:t> nerve (Parasympathetic) signals lead to contraction of the Detrusor (M3 receptors = </a:t>
            </a:r>
            <a:r>
              <a:rPr lang="en-US" dirty="0">
                <a:solidFill>
                  <a:srgbClr val="FF0000"/>
                </a:solidFill>
              </a:rPr>
              <a:t>Stimulatory</a:t>
            </a:r>
            <a:r>
              <a:rPr lang="en-US" dirty="0"/>
              <a:t>).</a:t>
            </a:r>
          </a:p>
          <a:p>
            <a:endParaRPr lang="en-US" dirty="0"/>
          </a:p>
          <a:p>
            <a:r>
              <a:rPr lang="en-US" dirty="0" err="1"/>
              <a:t>Hypogastric</a:t>
            </a:r>
            <a:r>
              <a:rPr lang="en-US" dirty="0"/>
              <a:t> nerve (Sympathetic) signals lead to Relaxation of the Detrusor (B3 receptors = </a:t>
            </a:r>
            <a:r>
              <a:rPr lang="en-US" dirty="0">
                <a:solidFill>
                  <a:srgbClr val="FF0000"/>
                </a:solidFill>
              </a:rPr>
              <a:t>Inhibitory</a:t>
            </a:r>
            <a:r>
              <a:rPr lang="en-US" dirty="0"/>
              <a:t>) and contraction of Internal Urethral sphincter (</a:t>
            </a:r>
            <a:r>
              <a:rPr lang="en-US" dirty="0" smtClean="0"/>
              <a:t>A1a </a:t>
            </a:r>
            <a:r>
              <a:rPr lang="en-US" dirty="0"/>
              <a:t>receptors = </a:t>
            </a:r>
            <a:r>
              <a:rPr lang="en-US" dirty="0">
                <a:solidFill>
                  <a:srgbClr val="FF0000"/>
                </a:solidFill>
              </a:rPr>
              <a:t>Stimulatory</a:t>
            </a:r>
            <a:r>
              <a:rPr lang="en-US" dirty="0"/>
              <a:t>).</a:t>
            </a:r>
          </a:p>
          <a:p>
            <a:endParaRPr lang="en-US" dirty="0"/>
          </a:p>
          <a:p>
            <a:r>
              <a:rPr lang="en-US" dirty="0" err="1"/>
              <a:t>Puodendal</a:t>
            </a:r>
            <a:r>
              <a:rPr lang="en-US" dirty="0"/>
              <a:t> nerve (Somatic) signals lead to Contraction of the external urethral sphincter (Nicotinic receptors = </a:t>
            </a:r>
            <a:r>
              <a:rPr lang="en-US" dirty="0">
                <a:solidFill>
                  <a:srgbClr val="FF0000"/>
                </a:solidFill>
              </a:rPr>
              <a:t>Stimulatory</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280988"/>
            <a:ext cx="6018213" cy="22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3062" y="4735376"/>
            <a:ext cx="8623663" cy="1325563"/>
          </a:xfrm>
        </p:spPr>
        <p:txBody>
          <a:bodyPr>
            <a:noAutofit/>
          </a:bodyPr>
          <a:lstStyle/>
          <a:p>
            <a:r>
              <a:rPr lang="en-US" sz="3200" dirty="0" smtClean="0"/>
              <a:t>low-level afferent signal are organized in the spinal cord and promote urine storage via if it on signal from the </a:t>
            </a:r>
            <a:r>
              <a:rPr lang="en-US" sz="3200" dirty="0" err="1" smtClean="0"/>
              <a:t>cns</a:t>
            </a:r>
            <a:endParaRPr lang="en-US" sz="3200" dirty="0"/>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2" y="563561"/>
            <a:ext cx="6256337" cy="367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9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a:xfrm>
            <a:off x="258399" y="0"/>
            <a:ext cx="8623663" cy="1325563"/>
          </a:xfrm>
        </p:spPr>
        <p:txBody>
          <a:bodyPr/>
          <a:lstStyle/>
          <a:p>
            <a:r>
              <a:rPr lang="en-US" dirty="0"/>
              <a:t>urine storage reflux</a:t>
            </a:r>
          </a:p>
        </p:txBody>
      </p:sp>
      <p:sp>
        <p:nvSpPr>
          <p:cNvPr id="10" name="عنصر نائب للنص 9"/>
          <p:cNvSpPr>
            <a:spLocks noGrp="1"/>
          </p:cNvSpPr>
          <p:nvPr>
            <p:ph type="body" idx="1"/>
          </p:nvPr>
        </p:nvSpPr>
        <p:spPr>
          <a:xfrm>
            <a:off x="138240" y="5252244"/>
            <a:ext cx="4389120" cy="823912"/>
          </a:xfrm>
          <a:solidFill>
            <a:schemeClr val="tx1"/>
          </a:solidFill>
        </p:spPr>
        <p:txBody>
          <a:bodyPr>
            <a:normAutofit fontScale="70000" lnSpcReduction="20000"/>
          </a:bodyPr>
          <a:lstStyle/>
          <a:p>
            <a:r>
              <a:rPr lang="en-US" dirty="0" smtClean="0">
                <a:solidFill>
                  <a:srgbClr val="7030A0"/>
                </a:solidFill>
              </a:rPr>
              <a:t>so  this reflects is *on*</a:t>
            </a:r>
            <a:br>
              <a:rPr lang="en-US" dirty="0" smtClean="0">
                <a:solidFill>
                  <a:srgbClr val="7030A0"/>
                </a:solidFill>
              </a:rPr>
            </a:br>
            <a:r>
              <a:rPr lang="en-US" dirty="0" smtClean="0">
                <a:solidFill>
                  <a:srgbClr val="7030A0"/>
                </a:solidFill>
              </a:rPr>
              <a:t> when we have</a:t>
            </a:r>
            <a:br>
              <a:rPr lang="en-US" dirty="0" smtClean="0">
                <a:solidFill>
                  <a:srgbClr val="7030A0"/>
                </a:solidFill>
              </a:rPr>
            </a:br>
            <a:r>
              <a:rPr lang="en-US" dirty="0" smtClean="0">
                <a:solidFill>
                  <a:srgbClr val="7030A0"/>
                </a:solidFill>
              </a:rPr>
              <a:t>“ low intensity signal and </a:t>
            </a:r>
            <a:r>
              <a:rPr lang="en-US" dirty="0" err="1" smtClean="0">
                <a:solidFill>
                  <a:srgbClr val="7030A0"/>
                </a:solidFill>
              </a:rPr>
              <a:t>ssocially</a:t>
            </a:r>
            <a:r>
              <a:rPr lang="en-US" dirty="0" smtClean="0">
                <a:solidFill>
                  <a:srgbClr val="7030A0"/>
                </a:solidFill>
              </a:rPr>
              <a:t> causes”</a:t>
            </a:r>
            <a:endParaRPr lang="en-US" dirty="0">
              <a:solidFill>
                <a:srgbClr val="7030A0"/>
              </a:solidFill>
            </a:endParaRPr>
          </a:p>
        </p:txBody>
      </p:sp>
      <p:sp>
        <p:nvSpPr>
          <p:cNvPr id="8" name="عنصر نائب للمحتوى 7"/>
          <p:cNvSpPr>
            <a:spLocks noGrp="1"/>
          </p:cNvSpPr>
          <p:nvPr>
            <p:ph sz="half" idx="2"/>
          </p:nvPr>
        </p:nvSpPr>
        <p:spPr>
          <a:xfrm>
            <a:off x="125541" y="1271361"/>
            <a:ext cx="4389120" cy="3684588"/>
          </a:xfrm>
        </p:spPr>
        <p:txBody>
          <a:bodyPr>
            <a:normAutofit fontScale="77500" lnSpcReduction="20000"/>
          </a:bodyPr>
          <a:lstStyle/>
          <a:p>
            <a:r>
              <a:rPr lang="en-US" dirty="0"/>
              <a:t>During normal bladder filling, sympathetic (</a:t>
            </a:r>
            <a:r>
              <a:rPr lang="en-US" dirty="0" err="1"/>
              <a:t>hypogastric</a:t>
            </a:r>
            <a:r>
              <a:rPr lang="en-US" dirty="0"/>
              <a:t> nerve) and somatic (</a:t>
            </a:r>
            <a:r>
              <a:rPr lang="en-US" dirty="0" err="1"/>
              <a:t>pudendal</a:t>
            </a:r>
            <a:r>
              <a:rPr lang="en-US" dirty="0"/>
              <a:t> nerve) neural mechanisms mediate the contraction of the internal smooth and external striated urethral sphincters, respectively. As the bladder fills, sympathetic-mediated inhibition of the detrusor allows for the bladder to accommodate increasing volumes at low </a:t>
            </a:r>
            <a:r>
              <a:rPr lang="en-US" dirty="0" err="1"/>
              <a:t>intravesical</a:t>
            </a:r>
            <a:r>
              <a:rPr lang="en-US" dirty="0"/>
              <a:t> pressures</a:t>
            </a:r>
          </a:p>
        </p:txBody>
      </p:sp>
      <p:sp>
        <p:nvSpPr>
          <p:cNvPr id="11" name="عنصر نائب للنص 10"/>
          <p:cNvSpPr>
            <a:spLocks noGrp="1"/>
          </p:cNvSpPr>
          <p:nvPr>
            <p:ph type="body" sz="quarter" idx="3"/>
          </p:nvPr>
        </p:nvSpPr>
        <p:spPr/>
        <p:txBody>
          <a:bodyPr/>
          <a:lstStyle/>
          <a:p>
            <a:endParaRPr lang="en-US"/>
          </a:p>
        </p:txBody>
      </p:sp>
      <p:sp>
        <p:nvSpPr>
          <p:cNvPr id="12" name="عنصر نائب للمحتوى 11"/>
          <p:cNvSpPr>
            <a:spLocks noGrp="1"/>
          </p:cNvSpPr>
          <p:nvPr>
            <p:ph sz="quarter" idx="4"/>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1155700"/>
            <a:ext cx="4279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4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628650"/>
            <a:ext cx="638175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20700" y="3931335"/>
            <a:ext cx="6375400" cy="2308324"/>
          </a:xfrm>
          <a:prstGeom prst="rect">
            <a:avLst/>
          </a:prstGeom>
        </p:spPr>
        <p:txBody>
          <a:bodyPr wrap="square">
            <a:spAutoFit/>
          </a:bodyPr>
          <a:lstStyle/>
          <a:p>
            <a:r>
              <a:rPr lang="en-US" dirty="0"/>
              <a:t>high level afferent signal are stimulated by </a:t>
            </a:r>
            <a:r>
              <a:rPr lang="en-US" dirty="0" err="1"/>
              <a:t>intravesical</a:t>
            </a:r>
            <a:r>
              <a:rPr lang="en-US" dirty="0"/>
              <a:t> pressure resulting in increased activity to the </a:t>
            </a:r>
            <a:r>
              <a:rPr lang="en-US" dirty="0" smtClean="0"/>
              <a:t>brain</a:t>
            </a:r>
          </a:p>
          <a:p>
            <a:endParaRPr lang="en-US" dirty="0"/>
          </a:p>
          <a:p>
            <a:r>
              <a:rPr lang="en-US" dirty="0"/>
              <a:t>descending efferent pathway then cause voluntary bladder contraction and the flow of </a:t>
            </a:r>
            <a:r>
              <a:rPr lang="en-US" dirty="0" smtClean="0"/>
              <a:t>urine</a:t>
            </a:r>
          </a:p>
          <a:p>
            <a:endParaRPr lang="en-US" dirty="0"/>
          </a:p>
          <a:p>
            <a:r>
              <a:rPr lang="en-US" dirty="0"/>
              <a:t>normal voiding is. therefore, a function of a positive feedback mechanism</a:t>
            </a:r>
          </a:p>
        </p:txBody>
      </p:sp>
    </p:spTree>
    <p:extLst>
      <p:ext uri="{BB962C8B-B14F-4D97-AF65-F5344CB8AC3E}">
        <p14:creationId xmlns:p14="http://schemas.microsoft.com/office/powerpoint/2010/main" val="2010090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Urine </a:t>
            </a:r>
            <a:r>
              <a:rPr lang="en-US" dirty="0"/>
              <a:t>voiding reflex</a:t>
            </a:r>
            <a:br>
              <a:rPr lang="en-US" dirty="0"/>
            </a:br>
            <a:r>
              <a:rPr lang="en-US" dirty="0" smtClean="0"/>
              <a:t>A </a:t>
            </a:r>
            <a:r>
              <a:rPr lang="en-US" dirty="0"/>
              <a:t>positive feedback loop</a:t>
            </a:r>
          </a:p>
        </p:txBody>
      </p:sp>
      <p:sp>
        <p:nvSpPr>
          <p:cNvPr id="4" name="عنصر نائب للمحتوى 3"/>
          <p:cNvSpPr>
            <a:spLocks noGrp="1"/>
          </p:cNvSpPr>
          <p:nvPr>
            <p:ph sz="half" idx="2"/>
          </p:nvPr>
        </p:nvSpPr>
        <p:spPr>
          <a:xfrm>
            <a:off x="404941" y="1765300"/>
            <a:ext cx="4389120" cy="4359049"/>
          </a:xfrm>
        </p:spPr>
        <p:txBody>
          <a:bodyPr>
            <a:normAutofit fontScale="85000" lnSpcReduction="20000"/>
          </a:bodyPr>
          <a:lstStyle/>
          <a:p>
            <a:r>
              <a:rPr lang="en-US" dirty="0"/>
              <a:t>When an individual decides that it is time to urinate, the </a:t>
            </a:r>
            <a:r>
              <a:rPr lang="en-US" dirty="0" err="1"/>
              <a:t>pontine</a:t>
            </a:r>
            <a:r>
              <a:rPr lang="en-US" dirty="0"/>
              <a:t> micturition center (PMC) is released from tonic inhibitory control of the higher cortical and subcortical centers of the brain, initiating the voiding process. The parasympathetic system then switches “on,” stimulating a detrusor contraction and relaxation of the pelvic floor and external and internal urethral sphincters</a:t>
            </a:r>
          </a:p>
        </p:txBody>
      </p:sp>
      <p:sp>
        <p:nvSpPr>
          <p:cNvPr id="5" name="عنصر نائب للنص 4"/>
          <p:cNvSpPr>
            <a:spLocks noGrp="1"/>
          </p:cNvSpPr>
          <p:nvPr>
            <p:ph type="body" sz="quarter" idx="3"/>
          </p:nvPr>
        </p:nvSpPr>
        <p:spPr/>
        <p:txBody>
          <a:bodyPr/>
          <a:lstStyle/>
          <a:p>
            <a:endParaRPr lang="en-US" dirty="0"/>
          </a:p>
        </p:txBody>
      </p:sp>
      <p:sp>
        <p:nvSpPr>
          <p:cNvPr id="6" name="عنصر نائب للمحتوى 5"/>
          <p:cNvSpPr>
            <a:spLocks noGrp="1"/>
          </p:cNvSpPr>
          <p:nvPr>
            <p:ph sz="quarter" idx="4"/>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38" y="1638301"/>
            <a:ext cx="3979862"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79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berries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usiness Strategy PowerPoint Template" id="{A427C5FB-854F-814A-BB7F-E864E663D96E}" vid="{DD6CE372-3C88-B643-A937-21E5809FEE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Blueberries PowerPoint Template</Template>
  <TotalTime>6628</TotalTime>
  <Words>827</Words>
  <Application>Microsoft Office PowerPoint</Application>
  <PresentationFormat>مخصص</PresentationFormat>
  <Paragraphs>82</Paragraphs>
  <Slides>26</Slides>
  <Notes>0</Notes>
  <HiddenSlides>0</HiddenSlides>
  <MMClips>0</MMClips>
  <ScaleCrop>false</ScaleCrop>
  <HeadingPairs>
    <vt:vector size="4" baseType="variant">
      <vt:variant>
        <vt:lpstr>نسق</vt:lpstr>
      </vt:variant>
      <vt:variant>
        <vt:i4>3</vt:i4>
      </vt:variant>
      <vt:variant>
        <vt:lpstr>عناوين الشرائح</vt:lpstr>
      </vt:variant>
      <vt:variant>
        <vt:i4>26</vt:i4>
      </vt:variant>
    </vt:vector>
  </HeadingPairs>
  <TitlesOfParts>
    <vt:vector size="29" baseType="lpstr">
      <vt:lpstr>Blueberries PowerPoint Template</vt:lpstr>
      <vt:lpstr>Office Theme</vt:lpstr>
      <vt:lpstr>2_Office Theme</vt:lpstr>
      <vt:lpstr>Neurogenic Bladder (NB) </vt:lpstr>
      <vt:lpstr>عرض تقديمي في PowerPoint</vt:lpstr>
      <vt:lpstr>lower urinary tract function</vt:lpstr>
      <vt:lpstr>NEURAL CONTROL OF THE LOWER URINARY TRACT (LUT) </vt:lpstr>
      <vt:lpstr>عرض تقديمي في PowerPoint</vt:lpstr>
      <vt:lpstr>low-level afferent signal are organized in the spinal cord and promote urine storage via if it on signal from the cns</vt:lpstr>
      <vt:lpstr>urine storage reflux</vt:lpstr>
      <vt:lpstr>عرض تقديمي في PowerPoint</vt:lpstr>
      <vt:lpstr>Urine voiding reflex A positive feedback loop</vt:lpstr>
      <vt:lpstr>Nervous system damage and  LUT dysfunction</vt:lpstr>
      <vt:lpstr>History and Physical Examination</vt:lpstr>
      <vt:lpstr>عرض تقديمي في PowerPoint</vt:lpstr>
      <vt:lpstr>Investigations</vt:lpstr>
      <vt:lpstr>MANAGEMENT OF NEUROGENIC BLADDER</vt:lpstr>
      <vt:lpstr>Goals of Accurate diagnosis and proper management of LUT dysfunction</vt:lpstr>
      <vt:lpstr>Management of neurogenic bladder  </vt:lpstr>
      <vt:lpstr> A- Behavioral and conservative Treatments.​</vt:lpstr>
      <vt:lpstr>B. Pharmacotherapy  TWO LINE OF MEDICATIONS Anticholinergic drugs   Anticholinergic medications are the mainstay of pharmacotherapy for individuals with neurogenic detrusor Overactivity (level of evidence la) and are considered to be first-line therapy, at times in combination with clean intermittent catheterization (CIC).   Anticholinergic medications aim to increase bladder capacity and reduce episodes of urinary incontinence secondary to neurogenic detrusor Overactivity.   There are two types of muscarinic receptors in the bladder: M2 and M3. M2 receptors are most abundant, but M5 receptors are functionally more relevant to bladder relaxation.  </vt:lpstr>
      <vt:lpstr>Adverse effects of anticholinergic medications most commonly include dry mouth, blurred vision, constipation, tachycardia, and confusion, some or all of which may already be present in the neurogenic patient.  Difficulty emptying the bladder is another potential adverse event of these medications, which should be considered in any individual who has an elevated PVR and in individuals with multiple sclerosis, stroke, or Parkinson's discase.  It is also recommended to monitor PVRS after Starting treatment with an anticholinergic medication and to take into account that these medications can cross the blood-brain barrier, can reduce bladder emptying increasing the risk for urinary tract infection, and can precipitate or exacerbate constipation.</vt:lpstr>
      <vt:lpstr>Beta-AR agonists Over 97% of B-adrenergic receptors in the bladder are of the p3 type, representing the main method of bladder relaxation in humans.  These receptors serve to relax the detrusor muscle, making them an ideal therapeutic target. The selective p3-adrenoceptor agonist mirabegron was approved in by the Food and Drug Association (FDA) in 2012 for clinical use as an additional medication used to treat overactive bladder symptoms.  The main side effects of this medication are cardiovascular with a mean rise in blood pressure of up to 2.4 mm Hg and small increases in heart rate .</vt:lpstr>
      <vt:lpstr>C- Neuromodulation</vt:lpstr>
      <vt:lpstr>Sacral neuromodulation  Stimulation of the S3 / S4 nerve root by an implanted electrical pulse generator  The stimulator is a small electrical pulse generator , approximately the same size as a cardiac pacemaker , and is commonly implanted in the upper outer quadrant of the buttock . </vt:lpstr>
      <vt:lpstr>D. Onabotulinumtoxin A </vt:lpstr>
      <vt:lpstr>E. Surgical : </vt:lpstr>
      <vt:lpstr>عرض تقديمي في PowerPoint</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Neurogenic Bladder (NB)</dc:title>
  <dc:creator>DELL</dc:creator>
  <cp:lastModifiedBy>DELL</cp:lastModifiedBy>
  <cp:revision>13</cp:revision>
  <dcterms:created xsi:type="dcterms:W3CDTF">2022-07-12T05:25:17Z</dcterms:created>
  <dcterms:modified xsi:type="dcterms:W3CDTF">2022-07-20T18:38:02Z</dcterms:modified>
</cp:coreProperties>
</file>