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9144000" cy="6858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0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1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01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3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43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9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98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9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29" y="104394"/>
            <a:ext cx="4483735" cy="4916805"/>
          </a:xfrm>
          <a:custGeom>
            <a:avLst/>
            <a:gdLst/>
            <a:ahLst/>
            <a:cxnLst/>
            <a:rect l="l" t="t" r="r" b="b"/>
            <a:pathLst>
              <a:path w="4483735" h="4916805">
                <a:moveTo>
                  <a:pt x="1569211" y="0"/>
                </a:moveTo>
                <a:lnTo>
                  <a:pt x="0" y="2458211"/>
                </a:lnTo>
                <a:lnTo>
                  <a:pt x="1569211" y="4916424"/>
                </a:lnTo>
                <a:lnTo>
                  <a:pt x="1569211" y="3687317"/>
                </a:lnTo>
                <a:lnTo>
                  <a:pt x="4483608" y="3687317"/>
                </a:lnTo>
                <a:lnTo>
                  <a:pt x="4483608" y="1229105"/>
                </a:lnTo>
                <a:lnTo>
                  <a:pt x="1569211" y="1229105"/>
                </a:lnTo>
                <a:lnTo>
                  <a:pt x="156921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429" y="104394"/>
            <a:ext cx="4483735" cy="4916805"/>
          </a:xfrm>
          <a:custGeom>
            <a:avLst/>
            <a:gdLst/>
            <a:ahLst/>
            <a:cxnLst/>
            <a:rect l="l" t="t" r="r" b="b"/>
            <a:pathLst>
              <a:path w="4483735" h="4916805">
                <a:moveTo>
                  <a:pt x="1569211" y="4916424"/>
                </a:moveTo>
                <a:lnTo>
                  <a:pt x="0" y="2458211"/>
                </a:lnTo>
                <a:lnTo>
                  <a:pt x="1569211" y="0"/>
                </a:lnTo>
                <a:lnTo>
                  <a:pt x="1569211" y="1229105"/>
                </a:lnTo>
                <a:lnTo>
                  <a:pt x="4483608" y="1229105"/>
                </a:lnTo>
                <a:lnTo>
                  <a:pt x="4483608" y="3687317"/>
                </a:lnTo>
                <a:lnTo>
                  <a:pt x="1569211" y="3687317"/>
                </a:lnTo>
                <a:lnTo>
                  <a:pt x="1569211" y="4916424"/>
                </a:lnTo>
                <a:close/>
              </a:path>
            </a:pathLst>
          </a:custGeom>
          <a:ln w="25908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60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7340" y="686561"/>
            <a:ext cx="8529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65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9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0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0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4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7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5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3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44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123" y="4698999"/>
            <a:ext cx="6686938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solidFill>
                  <a:srgbClr val="FFFF00"/>
                </a:solidFill>
                <a:latin typeface="Calibri"/>
                <a:cs typeface="Calibri"/>
              </a:rPr>
              <a:t>Done by : Abdulrahman Alsboui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9948"/>
            <a:ext cx="7772400" cy="4318635"/>
            <a:chOff x="460248" y="380984"/>
            <a:chExt cx="7772400" cy="4318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786" y="380984"/>
              <a:ext cx="7344379" cy="4318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248" y="1143000"/>
              <a:ext cx="7772400" cy="157276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73DDC7B-C8D2-E04C-B926-14C270A92A35}"/>
              </a:ext>
            </a:extLst>
          </p:cNvPr>
          <p:cNvSpPr txBox="1"/>
          <p:nvPr/>
        </p:nvSpPr>
        <p:spPr>
          <a:xfrm>
            <a:off x="3660192" y="2519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161" y="0"/>
            <a:ext cx="27406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1.</a:t>
            </a:r>
            <a:r>
              <a:rPr sz="4400" b="1" spc="-60" dirty="0">
                <a:latin typeface="Calibri"/>
                <a:cs typeface="Calibri"/>
              </a:rPr>
              <a:t> </a:t>
            </a:r>
            <a:r>
              <a:rPr sz="4400" b="1" spc="-25" dirty="0">
                <a:latin typeface="Calibri"/>
                <a:cs typeface="Calibri"/>
              </a:rPr>
              <a:t>Cytotoxic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025397"/>
            <a:ext cx="8530590" cy="52939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 algn="just">
              <a:lnSpc>
                <a:spcPts val="3460"/>
              </a:lnSpc>
              <a:spcBef>
                <a:spcPts val="53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Permeability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 the BBB is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normal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edema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results from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disturbance</a:t>
            </a:r>
            <a:r>
              <a:rPr sz="3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ionic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homeostasis.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 MT"/>
              <a:buChar char="•"/>
            </a:pPr>
            <a:endParaRPr sz="4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occurs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due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disruption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cellular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metabolism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impairs 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ATP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dependant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Na/K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pump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glial cell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membrane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cellular influx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 Na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 MT"/>
              <a:buChar char="•"/>
            </a:pPr>
            <a:endParaRPr sz="405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Swollen</a:t>
            </a:r>
            <a:r>
              <a:rPr sz="3200" b="1" spc="6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astrocytes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6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3200" b="1" spc="6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grey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6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white </a:t>
            </a:r>
            <a:r>
              <a:rPr sz="3200" b="1" spc="-7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matter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normal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grey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white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matter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interphase.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8970" y="491997"/>
            <a:ext cx="2915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alibri"/>
                <a:cs typeface="Calibri"/>
              </a:rPr>
              <a:t>2-</a:t>
            </a:r>
            <a:r>
              <a:rPr sz="4400" b="1" spc="-85" dirty="0">
                <a:latin typeface="Calibri"/>
                <a:cs typeface="Calibri"/>
              </a:rPr>
              <a:t> </a:t>
            </a:r>
            <a:r>
              <a:rPr sz="4400" b="1" spc="-35" dirty="0">
                <a:latin typeface="Calibri"/>
                <a:cs typeface="Calibri"/>
              </a:rPr>
              <a:t>Vasogenic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73390" cy="412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due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breakdown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tight endothelial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junctions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→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disturb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BBB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→↑vascular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permeability →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accumulation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edema fluid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extracellular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spaces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 MT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edema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is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seen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trauma,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tumors,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focal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inflammation,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late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stages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ischemia.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9552" y="461899"/>
            <a:ext cx="41052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72385" algn="l"/>
              </a:tabLst>
            </a:pPr>
            <a:r>
              <a:rPr sz="4400" b="1" spc="-240" dirty="0">
                <a:latin typeface="Calibri"/>
                <a:cs typeface="Calibri"/>
              </a:rPr>
              <a:t>V</a:t>
            </a:r>
            <a:r>
              <a:rPr sz="4400" b="1" dirty="0">
                <a:latin typeface="Calibri"/>
                <a:cs typeface="Calibri"/>
              </a:rPr>
              <a:t>as</a:t>
            </a:r>
            <a:r>
              <a:rPr sz="4400" b="1" spc="-15" dirty="0">
                <a:latin typeface="Calibri"/>
                <a:cs typeface="Calibri"/>
              </a:rPr>
              <a:t>o</a:t>
            </a:r>
            <a:r>
              <a:rPr sz="4400" b="1" spc="-50" dirty="0">
                <a:latin typeface="Calibri"/>
                <a:cs typeface="Calibri"/>
              </a:rPr>
              <a:t>g</a:t>
            </a:r>
            <a:r>
              <a:rPr sz="4400" b="1" spc="-5" dirty="0">
                <a:latin typeface="Calibri"/>
                <a:cs typeface="Calibri"/>
              </a:rPr>
              <a:t>eni</a:t>
            </a:r>
            <a:r>
              <a:rPr sz="4400" b="1" dirty="0">
                <a:latin typeface="Calibri"/>
                <a:cs typeface="Calibri"/>
              </a:rPr>
              <a:t>c	(</a:t>
            </a:r>
            <a:r>
              <a:rPr sz="4400" b="1" spc="-20" dirty="0">
                <a:latin typeface="Calibri"/>
                <a:cs typeface="Calibri"/>
              </a:rPr>
              <a:t>c</a:t>
            </a:r>
            <a:r>
              <a:rPr sz="4400" b="1" dirty="0">
                <a:latin typeface="Calibri"/>
                <a:cs typeface="Calibri"/>
              </a:rPr>
              <a:t>o</a:t>
            </a:r>
            <a:r>
              <a:rPr sz="4400" b="1" spc="-45" dirty="0">
                <a:latin typeface="Calibri"/>
                <a:cs typeface="Calibri"/>
              </a:rPr>
              <a:t>n</a:t>
            </a:r>
            <a:r>
              <a:rPr sz="4400" b="1" dirty="0">
                <a:latin typeface="Calibri"/>
                <a:cs typeface="Calibri"/>
              </a:rPr>
              <a:t>t.)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7339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confined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white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matter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spares cortical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grey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matter,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pronounces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grey</a:t>
            </a:r>
            <a:r>
              <a:rPr sz="3200" b="1" spc="6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white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matter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interphase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2422" y="3097606"/>
            <a:ext cx="5439156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6291" y="1686242"/>
            <a:ext cx="3020695" cy="1664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involves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cortical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grey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&amp;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white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matter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80340" marR="169545" algn="ctr">
              <a:lnSpc>
                <a:spcPts val="2200"/>
              </a:lnSpc>
              <a:spcBef>
                <a:spcPts val="149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normal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grey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white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matter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interphase.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13084" y="82232"/>
            <a:ext cx="4540250" cy="4961255"/>
            <a:chOff x="4613084" y="82232"/>
            <a:chExt cx="4540250" cy="4961255"/>
          </a:xfrm>
        </p:grpSpPr>
        <p:sp>
          <p:nvSpPr>
            <p:cNvPr id="4" name="object 4"/>
            <p:cNvSpPr/>
            <p:nvPr/>
          </p:nvSpPr>
          <p:spPr>
            <a:xfrm>
              <a:off x="4626101" y="95249"/>
              <a:ext cx="4514215" cy="4935220"/>
            </a:xfrm>
            <a:custGeom>
              <a:avLst/>
              <a:gdLst/>
              <a:ahLst/>
              <a:cxnLst/>
              <a:rect l="l" t="t" r="r" b="b"/>
              <a:pathLst>
                <a:path w="4514215" h="4935220">
                  <a:moveTo>
                    <a:pt x="2934207" y="0"/>
                  </a:moveTo>
                  <a:lnTo>
                    <a:pt x="2934207" y="1233677"/>
                  </a:lnTo>
                  <a:lnTo>
                    <a:pt x="0" y="1233677"/>
                  </a:lnTo>
                  <a:lnTo>
                    <a:pt x="0" y="3701033"/>
                  </a:lnTo>
                  <a:lnTo>
                    <a:pt x="2934207" y="3701033"/>
                  </a:lnTo>
                  <a:lnTo>
                    <a:pt x="2934207" y="4934712"/>
                  </a:lnTo>
                  <a:lnTo>
                    <a:pt x="4514088" y="2467355"/>
                  </a:lnTo>
                  <a:lnTo>
                    <a:pt x="2934207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26101" y="95249"/>
              <a:ext cx="4514215" cy="4935220"/>
            </a:xfrm>
            <a:custGeom>
              <a:avLst/>
              <a:gdLst/>
              <a:ahLst/>
              <a:cxnLst/>
              <a:rect l="l" t="t" r="r" b="b"/>
              <a:pathLst>
                <a:path w="4514215" h="4935220">
                  <a:moveTo>
                    <a:pt x="2934207" y="0"/>
                  </a:moveTo>
                  <a:lnTo>
                    <a:pt x="4514088" y="2467355"/>
                  </a:lnTo>
                  <a:lnTo>
                    <a:pt x="2934207" y="4934712"/>
                  </a:lnTo>
                  <a:lnTo>
                    <a:pt x="2934207" y="3701033"/>
                  </a:lnTo>
                  <a:lnTo>
                    <a:pt x="0" y="3701033"/>
                  </a:lnTo>
                  <a:lnTo>
                    <a:pt x="0" y="1233677"/>
                  </a:lnTo>
                  <a:lnTo>
                    <a:pt x="2934207" y="1233677"/>
                  </a:lnTo>
                  <a:lnTo>
                    <a:pt x="2934207" y="0"/>
                  </a:lnTo>
                  <a:close/>
                </a:path>
              </a:pathLst>
            </a:custGeom>
            <a:ln w="25908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27575" y="1411224"/>
            <a:ext cx="3409315" cy="22244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2540" algn="ctr">
              <a:lnSpc>
                <a:spcPct val="91700"/>
              </a:lnSpc>
              <a:spcBef>
                <a:spcPts val="3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confined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white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matter,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finger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projections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extending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sub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cortical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white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matter.</a:t>
            </a:r>
            <a:endParaRPr sz="2000">
              <a:latin typeface="Calibri"/>
              <a:cs typeface="Calibri"/>
            </a:endParaRPr>
          </a:p>
          <a:p>
            <a:pPr marL="8890" algn="ctr">
              <a:lnSpc>
                <a:spcPts val="2195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Spares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cortical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grey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matter.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38100" marR="30480" algn="ctr">
              <a:lnSpc>
                <a:spcPts val="2210"/>
              </a:lnSpc>
              <a:spcBef>
                <a:spcPts val="1490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Grey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white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matter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interphase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pronounced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instead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loss.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44141" y="3635629"/>
            <a:ext cx="5963920" cy="3043555"/>
            <a:chOff x="1752600" y="3814571"/>
            <a:chExt cx="5963920" cy="30435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4070603"/>
              <a:ext cx="2616707" cy="2590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60" y="3814571"/>
              <a:ext cx="3235451" cy="304342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727575" y="775461"/>
            <a:ext cx="259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In</a:t>
            </a:r>
            <a:r>
              <a:rPr sz="24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vasogenic</a:t>
            </a:r>
            <a:r>
              <a:rPr sz="24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edema: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19910" y="775461"/>
            <a:ext cx="2500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cytotoxic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edema: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4366" y="461899"/>
            <a:ext cx="6735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alibri"/>
                <a:cs typeface="Calibri"/>
              </a:rPr>
              <a:t>3-</a:t>
            </a:r>
            <a:r>
              <a:rPr sz="4400" b="1" spc="-20" dirty="0">
                <a:latin typeface="Calibri"/>
                <a:cs typeface="Calibri"/>
              </a:rPr>
              <a:t> Interstitial</a:t>
            </a:r>
            <a:r>
              <a:rPr sz="4400" b="1" spc="-40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cerebral</a:t>
            </a:r>
            <a:r>
              <a:rPr sz="4400" b="1" spc="-4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edema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74659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acute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obstructive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hydrocephalus.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  <a:tabLst>
                <a:tab pos="447675" algn="l"/>
              </a:tabLst>
            </a:pPr>
            <a:r>
              <a:rPr dirty="0"/>
              <a:t>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CSF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pushed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extracellular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in 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extracellular</a:t>
            </a:r>
            <a:r>
              <a:rPr sz="3200" b="1" spc="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spaces</a:t>
            </a:r>
            <a:r>
              <a:rPr sz="3200" b="1" spc="6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6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6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preiventricular </a:t>
            </a:r>
            <a:r>
              <a:rPr sz="3200" b="1" spc="-7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white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matter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hydrocehalous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4419600"/>
            <a:ext cx="29718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085" y="461899"/>
            <a:ext cx="6257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alibri"/>
                <a:cs typeface="Calibri"/>
              </a:rPr>
              <a:t>4-</a:t>
            </a:r>
            <a:r>
              <a:rPr sz="4400" b="1" spc="-25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Osmotic</a:t>
            </a:r>
            <a:r>
              <a:rPr sz="4400" b="1" spc="-50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cerebral</a:t>
            </a:r>
            <a:r>
              <a:rPr sz="4400" b="1" spc="-4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edema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74659" cy="480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Result from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dilution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(↓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osmolarity)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47625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Normally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CSF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brain’s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extracellular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fluid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osmolality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slightly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lower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plasma.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If ↓ plasma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osmolarity,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brain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osmolality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will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exceed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serum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osmolality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creating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abnormal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gradient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result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influx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causing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edema.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750" y="461899"/>
            <a:ext cx="74466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13120" algn="l"/>
              </a:tabLst>
            </a:pPr>
            <a:r>
              <a:rPr sz="4400" b="1" spc="-5" dirty="0">
                <a:latin typeface="Calibri"/>
                <a:cs typeface="Calibri"/>
              </a:rPr>
              <a:t>Osmoti</a:t>
            </a:r>
            <a:r>
              <a:rPr sz="4400" b="1" dirty="0">
                <a:latin typeface="Calibri"/>
                <a:cs typeface="Calibri"/>
              </a:rPr>
              <a:t>c</a:t>
            </a:r>
            <a:r>
              <a:rPr sz="4400" b="1" spc="-3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ce</a:t>
            </a:r>
            <a:r>
              <a:rPr sz="4400" b="1" spc="-45" dirty="0">
                <a:latin typeface="Calibri"/>
                <a:cs typeface="Calibri"/>
              </a:rPr>
              <a:t>r</a:t>
            </a:r>
            <a:r>
              <a:rPr sz="4400" b="1" spc="-5" dirty="0">
                <a:latin typeface="Calibri"/>
                <a:cs typeface="Calibri"/>
              </a:rPr>
              <a:t>eb</a:t>
            </a:r>
            <a:r>
              <a:rPr sz="4400" b="1" spc="-100" dirty="0">
                <a:latin typeface="Calibri"/>
                <a:cs typeface="Calibri"/>
              </a:rPr>
              <a:t>r</a:t>
            </a:r>
            <a:r>
              <a:rPr sz="4400" b="1" dirty="0">
                <a:latin typeface="Calibri"/>
                <a:cs typeface="Calibri"/>
              </a:rPr>
              <a:t>al</a:t>
            </a:r>
            <a:r>
              <a:rPr sz="4400" b="1" spc="-3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ede</a:t>
            </a:r>
            <a:r>
              <a:rPr sz="4400" b="1" spc="10" dirty="0">
                <a:latin typeface="Calibri"/>
                <a:cs typeface="Calibri"/>
              </a:rPr>
              <a:t>m</a:t>
            </a:r>
            <a:r>
              <a:rPr sz="4400" b="1" dirty="0">
                <a:latin typeface="Calibri"/>
                <a:cs typeface="Calibri"/>
              </a:rPr>
              <a:t>a	(</a:t>
            </a:r>
            <a:r>
              <a:rPr sz="4400" b="1" spc="-20" dirty="0">
                <a:latin typeface="Calibri"/>
                <a:cs typeface="Calibri"/>
              </a:rPr>
              <a:t>c</a:t>
            </a:r>
            <a:r>
              <a:rPr sz="4400" b="1" dirty="0">
                <a:latin typeface="Calibri"/>
                <a:cs typeface="Calibri"/>
              </a:rPr>
              <a:t>o</a:t>
            </a:r>
            <a:r>
              <a:rPr sz="4400" b="1" spc="-45" dirty="0">
                <a:latin typeface="Calibri"/>
                <a:cs typeface="Calibri"/>
              </a:rPr>
              <a:t>n</a:t>
            </a:r>
            <a:r>
              <a:rPr sz="4400" b="1" dirty="0">
                <a:latin typeface="Calibri"/>
                <a:cs typeface="Calibri"/>
              </a:rPr>
              <a:t>t.)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912747"/>
            <a:ext cx="6350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2074545" algn="l"/>
                <a:tab pos="38608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Causes	include	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hyponatremia,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3393" y="1912747"/>
            <a:ext cx="1189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SIAD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640" y="2400426"/>
            <a:ext cx="77304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4130" algn="l"/>
                <a:tab pos="3169285" algn="l"/>
                <a:tab pos="4283710" algn="l"/>
                <a:tab pos="6151880" algn="l"/>
                <a:tab pos="6741795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hemodi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sis,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r	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	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ctio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f	blood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640" y="2888107"/>
            <a:ext cx="4721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3710" algn="l"/>
                <a:tab pos="2530475" algn="l"/>
                <a:tab pos="38354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glu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DK</a:t>
            </a:r>
            <a:r>
              <a:rPr sz="3200" b="1" spc="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,	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pid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5316" y="2888107"/>
            <a:ext cx="2566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04085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ectio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640" y="3375482"/>
            <a:ext cx="77304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184525" algn="l"/>
                <a:tab pos="5115560" algn="l"/>
                <a:tab pos="6031230" algn="l"/>
              </a:tabLst>
            </a:pPr>
            <a:r>
              <a:rPr sz="3200" b="1" spc="-6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emia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,	i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sion	of	</a:t>
            </a:r>
            <a:r>
              <a:rPr sz="3200" b="1" spc="-7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onic  solusion.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138" y="461899"/>
            <a:ext cx="3126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0" dirty="0">
                <a:latin typeface="Calibri"/>
                <a:cs typeface="Calibri"/>
              </a:rPr>
              <a:t>5-Hydrostatic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This</a:t>
            </a:r>
            <a:r>
              <a:rPr spc="190" dirty="0"/>
              <a:t> </a:t>
            </a:r>
            <a:r>
              <a:rPr spc="-15" dirty="0"/>
              <a:t>form</a:t>
            </a:r>
            <a:r>
              <a:rPr spc="175" dirty="0"/>
              <a:t> </a:t>
            </a:r>
            <a:r>
              <a:rPr dirty="0"/>
              <a:t>of</a:t>
            </a:r>
            <a:r>
              <a:rPr spc="185" dirty="0"/>
              <a:t> </a:t>
            </a:r>
            <a:r>
              <a:rPr spc="-20" dirty="0"/>
              <a:t>cerebral</a:t>
            </a:r>
            <a:r>
              <a:rPr spc="195" dirty="0"/>
              <a:t> </a:t>
            </a:r>
            <a:r>
              <a:rPr spc="-5" dirty="0"/>
              <a:t>edema</a:t>
            </a:r>
            <a:r>
              <a:rPr spc="185" dirty="0"/>
              <a:t> </a:t>
            </a:r>
            <a:r>
              <a:rPr spc="-5" dirty="0"/>
              <a:t>is</a:t>
            </a:r>
            <a:r>
              <a:rPr spc="185" dirty="0"/>
              <a:t> </a:t>
            </a:r>
            <a:r>
              <a:rPr spc="-5" dirty="0"/>
              <a:t>seen</a:t>
            </a:r>
            <a:r>
              <a:rPr spc="175" dirty="0"/>
              <a:t> </a:t>
            </a:r>
            <a:r>
              <a:rPr spc="5" dirty="0"/>
              <a:t>in</a:t>
            </a:r>
            <a:r>
              <a:rPr spc="180" dirty="0"/>
              <a:t> </a:t>
            </a:r>
            <a:r>
              <a:rPr spc="-15" dirty="0"/>
              <a:t>acute, </a:t>
            </a:r>
            <a:r>
              <a:rPr spc="-710" dirty="0"/>
              <a:t> </a:t>
            </a:r>
            <a:r>
              <a:rPr spc="-5" dirty="0"/>
              <a:t>malignant</a:t>
            </a:r>
            <a:r>
              <a:rPr spc="-40" dirty="0"/>
              <a:t> </a:t>
            </a:r>
            <a:r>
              <a:rPr spc="-10" dirty="0"/>
              <a:t>hypertension.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4400"/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  <a:tabLst>
                <a:tab pos="447040" algn="l"/>
                <a:tab pos="447675" algn="l"/>
                <a:tab pos="879475" algn="l"/>
                <a:tab pos="1326515" algn="l"/>
                <a:tab pos="1403985" algn="l"/>
                <a:tab pos="2852420" algn="l"/>
                <a:tab pos="3390265" algn="l"/>
                <a:tab pos="4394200" algn="l"/>
                <a:tab pos="4538980" algn="l"/>
                <a:tab pos="5226685" algn="l"/>
                <a:tab pos="5541010" algn="l"/>
                <a:tab pos="7086600" algn="l"/>
                <a:tab pos="7711440" algn="l"/>
              </a:tabLst>
            </a:pPr>
            <a:r>
              <a:rPr b="0" dirty="0">
                <a:solidFill>
                  <a:srgbClr val="000000"/>
                </a:solidFill>
              </a:rPr>
              <a:t>	</a:t>
            </a:r>
            <a:r>
              <a:rPr spc="-5" dirty="0"/>
              <a:t>I</a:t>
            </a:r>
            <a:r>
              <a:rPr dirty="0"/>
              <a:t>t	is	t</a:t>
            </a:r>
            <a:r>
              <a:rPr spc="-15" dirty="0"/>
              <a:t>h</a:t>
            </a:r>
            <a:r>
              <a:rPr dirty="0"/>
              <a:t>o</a:t>
            </a:r>
            <a:r>
              <a:rPr spc="-15" dirty="0"/>
              <a:t>u</a:t>
            </a:r>
            <a:r>
              <a:rPr spc="-5" dirty="0"/>
              <a:t>g</a:t>
            </a:r>
            <a:r>
              <a:rPr spc="-40" dirty="0"/>
              <a:t>h</a:t>
            </a:r>
            <a:r>
              <a:rPr dirty="0"/>
              <a:t>t	</a:t>
            </a:r>
            <a:r>
              <a:rPr spc="-35" dirty="0"/>
              <a:t>t</a:t>
            </a:r>
            <a:r>
              <a:rPr dirty="0"/>
              <a:t>o	</a:t>
            </a:r>
            <a:r>
              <a:rPr spc="-40" dirty="0"/>
              <a:t>r</a:t>
            </a:r>
            <a:r>
              <a:rPr spc="-5" dirty="0"/>
              <a:t>esu</a:t>
            </a:r>
            <a:r>
              <a:rPr spc="-20" dirty="0"/>
              <a:t>l</a:t>
            </a:r>
            <a:r>
              <a:rPr dirty="0"/>
              <a:t>t		</a:t>
            </a:r>
            <a:r>
              <a:rPr spc="-5" dirty="0"/>
              <a:t>f</a:t>
            </a:r>
            <a:r>
              <a:rPr spc="-40" dirty="0"/>
              <a:t>r</a:t>
            </a:r>
            <a:r>
              <a:rPr dirty="0"/>
              <a:t>om	d</a:t>
            </a:r>
            <a:r>
              <a:rPr spc="-15" dirty="0"/>
              <a:t>i</a:t>
            </a:r>
            <a:r>
              <a:rPr spc="-35" dirty="0"/>
              <a:t>s</a:t>
            </a:r>
            <a:r>
              <a:rPr dirty="0"/>
              <a:t>t</a:t>
            </a:r>
            <a:r>
              <a:rPr spc="-15" dirty="0"/>
              <a:t>u</a:t>
            </a:r>
            <a:r>
              <a:rPr spc="-5" dirty="0"/>
              <a:t>r</a:t>
            </a:r>
            <a:r>
              <a:rPr spc="-20" dirty="0"/>
              <a:t>b</a:t>
            </a:r>
            <a:r>
              <a:rPr dirty="0"/>
              <a:t>ance	of  the		au</a:t>
            </a:r>
            <a:r>
              <a:rPr spc="-35" dirty="0"/>
              <a:t>t</a:t>
            </a:r>
            <a:r>
              <a:rPr dirty="0"/>
              <a:t>o</a:t>
            </a:r>
            <a:r>
              <a:rPr spc="-30" dirty="0"/>
              <a:t>r</a:t>
            </a:r>
            <a:r>
              <a:rPr spc="-5" dirty="0"/>
              <a:t>eg</a:t>
            </a:r>
            <a:r>
              <a:rPr spc="-20" dirty="0"/>
              <a:t>u</a:t>
            </a:r>
            <a:r>
              <a:rPr dirty="0"/>
              <a:t>l</a:t>
            </a:r>
            <a:r>
              <a:rPr spc="-35" dirty="0"/>
              <a:t>a</a:t>
            </a:r>
            <a:r>
              <a:rPr dirty="0"/>
              <a:t>tion	</a:t>
            </a:r>
            <a:r>
              <a:rPr spc="5" dirty="0"/>
              <a:t>o</a:t>
            </a:r>
            <a:r>
              <a:rPr dirty="0"/>
              <a:t>f	</a:t>
            </a:r>
            <a:r>
              <a:rPr spc="-5" dirty="0"/>
              <a:t>ce</a:t>
            </a:r>
            <a:r>
              <a:rPr spc="-35" dirty="0"/>
              <a:t>r</a:t>
            </a:r>
            <a:r>
              <a:rPr spc="-5" dirty="0"/>
              <a:t>eb</a:t>
            </a:r>
            <a:r>
              <a:rPr spc="-80" dirty="0"/>
              <a:t>r</a:t>
            </a:r>
            <a:r>
              <a:rPr dirty="0"/>
              <a:t>al	blo</a:t>
            </a:r>
            <a:r>
              <a:rPr spc="-15" dirty="0"/>
              <a:t>o</a:t>
            </a:r>
            <a:r>
              <a:rPr dirty="0"/>
              <a:t>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39" y="4241672"/>
            <a:ext cx="179895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0585" y="4241672"/>
            <a:ext cx="56991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0"/>
              </a:spcBef>
              <a:tabLst>
                <a:tab pos="956310" algn="l"/>
                <a:tab pos="1533525" algn="l"/>
                <a:tab pos="2849245" algn="l"/>
                <a:tab pos="2911475" algn="l"/>
                <a:tab pos="533654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		di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	t</a:t>
            </a:r>
            <a:r>
              <a:rPr sz="3200" b="1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smi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sion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to	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cerebral	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capillary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0406" y="4729048"/>
            <a:ext cx="788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5217363"/>
            <a:ext cx="56686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transudation</a:t>
            </a:r>
            <a:r>
              <a:rPr sz="3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fluid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into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ECF.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6050" y="831850"/>
          <a:ext cx="8839833" cy="5714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8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CYTOTOXIC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VASOGENIC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INTERSTITIAL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OSMOTIC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HYDROSTATIC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857">
                <a:tc>
                  <a:txBody>
                    <a:bodyPr/>
                    <a:lstStyle/>
                    <a:p>
                      <a:pPr marL="90805" marR="1466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3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ys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ology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27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#cellular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metabolism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#Na/K</a:t>
                      </a:r>
                      <a:r>
                        <a:rPr sz="18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pump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BBB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breakdown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CSF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leak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936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↑Osmotic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gradient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79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↑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ta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tic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gradient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31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pathology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Cell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swelling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71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↑Capillary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pe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rmeabi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hydrocephalus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89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↑ blood 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os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molarity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hypertension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43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content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0863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40" dirty="0">
                          <a:latin typeface="Calibri"/>
                          <a:cs typeface="Calibri"/>
                        </a:rPr>
                        <a:t>Water,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Na </a:t>
                      </a:r>
                      <a:r>
                        <a:rPr sz="18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protein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Plasma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8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protein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CSF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r>
                        <a:rPr sz="18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protein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Water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protein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857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40" dirty="0">
                          <a:latin typeface="Calibri"/>
                          <a:cs typeface="Calibri"/>
                        </a:rPr>
                        <a:t>Water,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Na </a:t>
                      </a:r>
                      <a:r>
                        <a:rPr sz="18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protein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4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location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5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Gray</a:t>
                      </a:r>
                      <a:r>
                        <a:rPr sz="1800" b="1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white </a:t>
                      </a:r>
                      <a:r>
                        <a:rPr sz="1800" b="1" spc="-3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matter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01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White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m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tt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52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 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white</a:t>
                      </a:r>
                      <a:r>
                        <a:rPr sz="18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matter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397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White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m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tt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White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matter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9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ECF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↓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↑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↑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↑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↑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2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BBB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intact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disturbed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intact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intact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intact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6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steroid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effect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effective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effect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effect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effect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039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diuretics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Transient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effect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Minimal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effect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Transient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effect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Minimal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effect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Transient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effect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1060" y="241808"/>
            <a:ext cx="5634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Calibri"/>
                <a:cs typeface="Calibri"/>
              </a:rPr>
              <a:t>CLASSIFICATION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CEREBRAL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EDEMA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5975" y="1573479"/>
            <a:ext cx="54711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Increased</a:t>
            </a: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intracranial</a:t>
            </a:r>
            <a:r>
              <a:rPr sz="32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pressure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686561"/>
            <a:ext cx="2802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Brain</a:t>
            </a:r>
            <a:r>
              <a:rPr sz="40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edema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1549" y="1355725"/>
            <a:ext cx="1160145" cy="796925"/>
          </a:xfrm>
          <a:custGeom>
            <a:avLst/>
            <a:gdLst/>
            <a:ahLst/>
            <a:cxnLst/>
            <a:rect l="l" t="t" r="r" b="b"/>
            <a:pathLst>
              <a:path w="1160145" h="796925">
                <a:moveTo>
                  <a:pt x="359075" y="724408"/>
                </a:moveTo>
                <a:lnTo>
                  <a:pt x="319327" y="698621"/>
                </a:lnTo>
                <a:lnTo>
                  <a:pt x="282608" y="669834"/>
                </a:lnTo>
                <a:lnTo>
                  <a:pt x="248995" y="638292"/>
                </a:lnTo>
                <a:lnTo>
                  <a:pt x="218565" y="604242"/>
                </a:lnTo>
                <a:lnTo>
                  <a:pt x="191393" y="567927"/>
                </a:lnTo>
                <a:lnTo>
                  <a:pt x="167557" y="529595"/>
                </a:lnTo>
                <a:lnTo>
                  <a:pt x="147133" y="489489"/>
                </a:lnTo>
                <a:lnTo>
                  <a:pt x="130197" y="447857"/>
                </a:lnTo>
                <a:lnTo>
                  <a:pt x="116826" y="404943"/>
                </a:lnTo>
                <a:lnTo>
                  <a:pt x="107097" y="360993"/>
                </a:lnTo>
                <a:lnTo>
                  <a:pt x="101085" y="316253"/>
                </a:lnTo>
                <a:lnTo>
                  <a:pt x="98867" y="270967"/>
                </a:lnTo>
                <a:lnTo>
                  <a:pt x="100519" y="225382"/>
                </a:lnTo>
                <a:lnTo>
                  <a:pt x="106119" y="179743"/>
                </a:lnTo>
                <a:lnTo>
                  <a:pt x="115743" y="134296"/>
                </a:lnTo>
                <a:lnTo>
                  <a:pt x="129466" y="89285"/>
                </a:lnTo>
                <a:lnTo>
                  <a:pt x="147366" y="44958"/>
                </a:lnTo>
                <a:lnTo>
                  <a:pt x="48433" y="0"/>
                </a:lnTo>
                <a:lnTo>
                  <a:pt x="30284" y="45079"/>
                </a:lnTo>
                <a:lnTo>
                  <a:pt x="16458" y="90788"/>
                </a:lnTo>
                <a:lnTo>
                  <a:pt x="6862" y="136876"/>
                </a:lnTo>
                <a:lnTo>
                  <a:pt x="1407" y="183094"/>
                </a:lnTo>
                <a:lnTo>
                  <a:pt x="0" y="229194"/>
                </a:lnTo>
                <a:lnTo>
                  <a:pt x="2549" y="274926"/>
                </a:lnTo>
                <a:lnTo>
                  <a:pt x="8962" y="320043"/>
                </a:lnTo>
                <a:lnTo>
                  <a:pt x="19150" y="364294"/>
                </a:lnTo>
                <a:lnTo>
                  <a:pt x="33019" y="407431"/>
                </a:lnTo>
                <a:lnTo>
                  <a:pt x="50478" y="449206"/>
                </a:lnTo>
                <a:lnTo>
                  <a:pt x="71435" y="489368"/>
                </a:lnTo>
                <a:lnTo>
                  <a:pt x="95799" y="527670"/>
                </a:lnTo>
                <a:lnTo>
                  <a:pt x="123479" y="563863"/>
                </a:lnTo>
                <a:lnTo>
                  <a:pt x="154383" y="597697"/>
                </a:lnTo>
                <a:lnTo>
                  <a:pt x="188418" y="628923"/>
                </a:lnTo>
                <a:lnTo>
                  <a:pt x="225495" y="657293"/>
                </a:lnTo>
                <a:lnTo>
                  <a:pt x="265520" y="682558"/>
                </a:lnTo>
                <a:lnTo>
                  <a:pt x="308402" y="704469"/>
                </a:lnTo>
                <a:lnTo>
                  <a:pt x="407335" y="749553"/>
                </a:lnTo>
                <a:lnTo>
                  <a:pt x="452032" y="767507"/>
                </a:lnTo>
                <a:lnTo>
                  <a:pt x="497551" y="781127"/>
                </a:lnTo>
                <a:lnTo>
                  <a:pt x="543623" y="790479"/>
                </a:lnTo>
                <a:lnTo>
                  <a:pt x="589982" y="795629"/>
                </a:lnTo>
                <a:lnTo>
                  <a:pt x="636359" y="796642"/>
                </a:lnTo>
                <a:lnTo>
                  <a:pt x="682484" y="793585"/>
                </a:lnTo>
                <a:lnTo>
                  <a:pt x="728091" y="786522"/>
                </a:lnTo>
                <a:lnTo>
                  <a:pt x="772911" y="775521"/>
                </a:lnTo>
                <a:lnTo>
                  <a:pt x="816675" y="760645"/>
                </a:lnTo>
                <a:lnTo>
                  <a:pt x="859117" y="741962"/>
                </a:lnTo>
                <a:lnTo>
                  <a:pt x="899966" y="719536"/>
                </a:lnTo>
                <a:lnTo>
                  <a:pt x="938955" y="693434"/>
                </a:lnTo>
                <a:lnTo>
                  <a:pt x="975816" y="663721"/>
                </a:lnTo>
                <a:lnTo>
                  <a:pt x="1010281" y="630462"/>
                </a:lnTo>
                <a:lnTo>
                  <a:pt x="1042081" y="593725"/>
                </a:lnTo>
                <a:lnTo>
                  <a:pt x="1159937" y="647446"/>
                </a:lnTo>
                <a:lnTo>
                  <a:pt x="1059988" y="460755"/>
                </a:lnTo>
                <a:lnTo>
                  <a:pt x="825292" y="495046"/>
                </a:lnTo>
                <a:lnTo>
                  <a:pt x="943148" y="548766"/>
                </a:lnTo>
                <a:lnTo>
                  <a:pt x="911372" y="585481"/>
                </a:lnTo>
                <a:lnTo>
                  <a:pt x="876927" y="618718"/>
                </a:lnTo>
                <a:lnTo>
                  <a:pt x="840083" y="648414"/>
                </a:lnTo>
                <a:lnTo>
                  <a:pt x="801107" y="674501"/>
                </a:lnTo>
                <a:lnTo>
                  <a:pt x="760268" y="696914"/>
                </a:lnTo>
                <a:lnTo>
                  <a:pt x="717834" y="715588"/>
                </a:lnTo>
                <a:lnTo>
                  <a:pt x="674073" y="730455"/>
                </a:lnTo>
                <a:lnTo>
                  <a:pt x="629253" y="741450"/>
                </a:lnTo>
                <a:lnTo>
                  <a:pt x="583643" y="748508"/>
                </a:lnTo>
                <a:lnTo>
                  <a:pt x="537510" y="751562"/>
                </a:lnTo>
                <a:lnTo>
                  <a:pt x="491124" y="750546"/>
                </a:lnTo>
                <a:lnTo>
                  <a:pt x="444751" y="745395"/>
                </a:lnTo>
                <a:lnTo>
                  <a:pt x="398662" y="736042"/>
                </a:lnTo>
                <a:lnTo>
                  <a:pt x="353122" y="722422"/>
                </a:lnTo>
                <a:lnTo>
                  <a:pt x="308402" y="704469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19200" y="2350007"/>
            <a:ext cx="6781800" cy="4343400"/>
            <a:chOff x="1219200" y="2350007"/>
            <a:chExt cx="6781800" cy="4343400"/>
          </a:xfrm>
        </p:grpSpPr>
        <p:sp>
          <p:nvSpPr>
            <p:cNvPr id="6" name="object 6"/>
            <p:cNvSpPr/>
            <p:nvPr/>
          </p:nvSpPr>
          <p:spPr>
            <a:xfrm>
              <a:off x="6839711" y="3809999"/>
              <a:ext cx="132715" cy="57785"/>
            </a:xfrm>
            <a:custGeom>
              <a:avLst/>
              <a:gdLst/>
              <a:ahLst/>
              <a:cxnLst/>
              <a:rect l="l" t="t" r="r" b="b"/>
              <a:pathLst>
                <a:path w="132715" h="57785">
                  <a:moveTo>
                    <a:pt x="132588" y="57785"/>
                  </a:moveTo>
                  <a:lnTo>
                    <a:pt x="81540" y="48995"/>
                  </a:lnTo>
                  <a:lnTo>
                    <a:pt x="54790" y="45290"/>
                  </a:lnTo>
                  <a:lnTo>
                    <a:pt x="40306" y="40201"/>
                  </a:lnTo>
                  <a:lnTo>
                    <a:pt x="26054" y="27260"/>
                  </a:lnTo>
                  <a:lnTo>
                    <a:pt x="0" y="0"/>
                  </a:lnTo>
                </a:path>
              </a:pathLst>
            </a:custGeom>
            <a:ln w="5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2350007"/>
              <a:ext cx="6781800" cy="4343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3930777"/>
            <a:ext cx="62325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635" algn="l"/>
                <a:tab pos="1458595" algn="l"/>
                <a:tab pos="2491105" algn="l"/>
                <a:tab pos="4661535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	the	s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ll	o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sifi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tion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b="1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lly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4418457"/>
            <a:ext cx="3387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cartilage</a:t>
            </a:r>
            <a:r>
              <a:rPr sz="3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bone.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8171" y="4901184"/>
            <a:ext cx="3073907" cy="18958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12785" y="5471871"/>
            <a:ext cx="52324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80%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9590" y="4793742"/>
            <a:ext cx="359410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CSF</a:t>
            </a:r>
            <a:endParaRPr sz="18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5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1461" y="3930777"/>
            <a:ext cx="1506855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replace</a:t>
            </a:r>
            <a:endParaRPr sz="3200">
              <a:latin typeface="Calibri"/>
              <a:cs typeface="Calibri"/>
            </a:endParaRPr>
          </a:p>
          <a:p>
            <a:pPr marR="919480" algn="ctr">
              <a:lnSpc>
                <a:spcPct val="100000"/>
              </a:lnSpc>
              <a:spcBef>
                <a:spcPts val="208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endParaRPr sz="1800">
              <a:latin typeface="Calibri"/>
              <a:cs typeface="Calibri"/>
            </a:endParaRPr>
          </a:p>
          <a:p>
            <a:pPr marR="920115" algn="ctr">
              <a:lnSpc>
                <a:spcPct val="100000"/>
              </a:lnSpc>
              <a:spcBef>
                <a:spcPts val="5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512063"/>
            <a:ext cx="1676400" cy="19812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7340" y="540765"/>
            <a:ext cx="8303895" cy="341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0" marR="5080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032635" algn="l"/>
              </a:tabLst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Intracranial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describes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interactions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contents—brain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parenchyma,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blood and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CSF—within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cranium.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Calibri"/>
              <a:cs typeface="Calibri"/>
            </a:endParaRPr>
          </a:p>
          <a:p>
            <a:pPr marL="355600" marR="23495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  <a:tab pos="1128395" algn="l"/>
                <a:tab pos="2150745" algn="l"/>
                <a:tab pos="3492500" algn="l"/>
                <a:tab pos="3959860" algn="l"/>
                <a:tab pos="4310380" algn="l"/>
                <a:tab pos="6031230" algn="l"/>
                <a:tab pos="6937375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	b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ain	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eside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	a	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y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rigi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ial 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vault</a:t>
            </a:r>
            <a:r>
              <a:rPr sz="32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2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cranial</a:t>
            </a:r>
            <a:r>
              <a:rPr sz="32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32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↓</a:t>
            </a:r>
            <a:r>
              <a:rPr sz="32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2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845" y="461899"/>
            <a:ext cx="47656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latin typeface="Calibri"/>
                <a:cs typeface="Calibri"/>
              </a:rPr>
              <a:t>Clinical</a:t>
            </a:r>
            <a:r>
              <a:rPr sz="4400" b="1" spc="-90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presentation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533640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Manifestation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↑ICP</a:t>
            </a:r>
            <a:endParaRPr sz="25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Headache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Vomiting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Diplopia,visual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loss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 MT"/>
              <a:buChar char="–"/>
            </a:pP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Cushing </a:t>
            </a:r>
            <a:r>
              <a:rPr sz="2500" b="1" dirty="0">
                <a:solidFill>
                  <a:srgbClr val="FFFF00"/>
                </a:solidFill>
                <a:latin typeface="Calibri"/>
                <a:cs typeface="Calibri"/>
              </a:rPr>
              <a:t>triad:</a:t>
            </a:r>
            <a:r>
              <a:rPr sz="25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Hypertension,</a:t>
            </a:r>
            <a:r>
              <a:rPr sz="25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Bradycardia,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Papilledema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Siezure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Disturbed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conscious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Herniation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syndromes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50">
              <a:latin typeface="Calibri"/>
              <a:cs typeface="Calibri"/>
            </a:endParaRPr>
          </a:p>
          <a:p>
            <a:pPr marL="12700" marR="448309">
              <a:lnSpc>
                <a:spcPct val="80000"/>
              </a:lnSpc>
            </a:pPr>
            <a:r>
              <a:rPr sz="2500" b="1" spc="-10" dirty="0">
                <a:solidFill>
                  <a:srgbClr val="FFFF00"/>
                </a:solidFill>
                <a:latin typeface="Calibri"/>
                <a:cs typeface="Calibri"/>
              </a:rPr>
              <a:t>Clinical</a:t>
            </a:r>
            <a:r>
              <a:rPr sz="25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sings</a:t>
            </a:r>
            <a:r>
              <a:rPr sz="2500" b="1" dirty="0">
                <a:solidFill>
                  <a:srgbClr val="FFFF00"/>
                </a:solidFill>
                <a:latin typeface="Calibri"/>
                <a:cs typeface="Calibri"/>
              </a:rPr>
              <a:t> of </a:t>
            </a:r>
            <a:r>
              <a:rPr sz="2500" b="1" spc="-15" dirty="0">
                <a:solidFill>
                  <a:srgbClr val="FFFF00"/>
                </a:solidFill>
                <a:latin typeface="Calibri"/>
                <a:cs typeface="Calibri"/>
              </a:rPr>
              <a:t>brain</a:t>
            </a:r>
            <a:r>
              <a:rPr sz="25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edema</a:t>
            </a:r>
            <a:r>
              <a:rPr sz="25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FFFF00"/>
                </a:solidFill>
                <a:latin typeface="Calibri"/>
                <a:cs typeface="Calibri"/>
              </a:rPr>
              <a:t>start</a:t>
            </a:r>
            <a:r>
              <a:rPr sz="25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FFFF00"/>
                </a:solidFill>
                <a:latin typeface="Calibri"/>
                <a:cs typeface="Calibri"/>
              </a:rPr>
              <a:t>to</a:t>
            </a:r>
            <a:r>
              <a:rPr sz="25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appear</a:t>
            </a:r>
            <a:r>
              <a:rPr sz="25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Calibri"/>
                <a:cs typeface="Calibri"/>
              </a:rPr>
              <a:t>when</a:t>
            </a:r>
            <a:r>
              <a:rPr sz="25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ICP </a:t>
            </a:r>
            <a:r>
              <a:rPr sz="2500" b="1" spc="-5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rgbClr val="FFFF00"/>
                </a:solidFill>
                <a:latin typeface="Calibri"/>
                <a:cs typeface="Calibri"/>
              </a:rPr>
              <a:t>exceed</a:t>
            </a:r>
            <a:r>
              <a:rPr sz="25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00"/>
                </a:solidFill>
                <a:latin typeface="Calibri"/>
                <a:cs typeface="Calibri"/>
              </a:rPr>
              <a:t>30mmHg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607261"/>
            <a:ext cx="807402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1146175" algn="l"/>
                <a:tab pos="1661795" algn="l"/>
                <a:tab pos="3192145" algn="l"/>
                <a:tab pos="4262120" algn="l"/>
                <a:tab pos="5076190" algn="l"/>
                <a:tab pos="6587490" algn="l"/>
                <a:tab pos="718693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ICP	is	d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om	the	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olume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f	b</a:t>
            </a:r>
            <a:r>
              <a:rPr sz="3200" b="1" spc="-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ain 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components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bony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compliance.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  <a:tabLst>
                <a:tab pos="446405" algn="l"/>
                <a:tab pos="447040" algn="l"/>
                <a:tab pos="1027430" algn="l"/>
                <a:tab pos="1557655" algn="l"/>
                <a:tab pos="2094230" algn="l"/>
                <a:tab pos="3566795" algn="l"/>
                <a:tab pos="4365625" algn="l"/>
                <a:tab pos="5543550" algn="l"/>
                <a:tab pos="6572250" algn="l"/>
              </a:tabLst>
            </a:pPr>
            <a:r>
              <a:rPr dirty="0"/>
              <a:t>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↑	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	IC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volume	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can	result	from	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swelling, masses, or ↑ in blood and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CSF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volumes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↑ICP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→↓CPP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brain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ischemia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Further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↑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ICP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→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herniation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76200"/>
            <a:ext cx="8839200" cy="6629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826134"/>
            <a:ext cx="2439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cingulate</a:t>
            </a:r>
            <a:r>
              <a:rPr sz="20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herniation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1670" y="2935452"/>
            <a:ext cx="4364355" cy="84455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000" b="1" dirty="0">
                <a:latin typeface="Arial"/>
                <a:cs typeface="Arial"/>
              </a:rPr>
              <a:t>uncal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herniation</a:t>
            </a:r>
            <a:endParaRPr sz="2000">
              <a:latin typeface="Arial"/>
              <a:cs typeface="Arial"/>
            </a:endParaRPr>
          </a:p>
          <a:p>
            <a:pPr marL="2176780">
              <a:lnSpc>
                <a:spcPct val="100000"/>
              </a:lnSpc>
              <a:spcBef>
                <a:spcPts val="825"/>
              </a:spcBef>
            </a:pPr>
            <a:r>
              <a:rPr sz="2000" b="1" dirty="0">
                <a:latin typeface="Arial"/>
                <a:cs typeface="Arial"/>
              </a:rPr>
              <a:t>Central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herniation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4752847"/>
            <a:ext cx="7793990" cy="855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805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Upward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cerebellar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herniation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000" b="1" dirty="0">
                <a:latin typeface="Arial"/>
                <a:cs typeface="Arial"/>
              </a:rPr>
              <a:t>Cerebellar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tonsillar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herniation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3769" y="461899"/>
            <a:ext cx="3700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0" dirty="0">
                <a:latin typeface="Calibri"/>
                <a:cs typeface="Calibri"/>
              </a:rPr>
              <a:t>Cerebral</a:t>
            </a:r>
            <a:r>
              <a:rPr sz="4400" b="1" spc="-7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edema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361" y="1534109"/>
            <a:ext cx="803084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Pathological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endParaRPr sz="2800">
              <a:latin typeface="Calibri"/>
              <a:cs typeface="Calibri"/>
            </a:endParaRPr>
          </a:p>
          <a:p>
            <a:pPr marL="1750060" marR="1741805" algn="ctr">
              <a:lnSpc>
                <a:spcPct val="2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intracranial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Neurological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deterioration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Herniation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Death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43400" y="1970532"/>
            <a:ext cx="315595" cy="702945"/>
            <a:chOff x="4343400" y="1970532"/>
            <a:chExt cx="315595" cy="7029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1970532"/>
              <a:ext cx="315467" cy="7025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43984" y="1989582"/>
              <a:ext cx="114300" cy="502920"/>
            </a:xfrm>
            <a:custGeom>
              <a:avLst/>
              <a:gdLst/>
              <a:ahLst/>
              <a:cxnLst/>
              <a:rect l="l" t="t" r="r" b="b"/>
              <a:pathLst>
                <a:path w="114300" h="502919">
                  <a:moveTo>
                    <a:pt x="38100" y="388619"/>
                  </a:moveTo>
                  <a:lnTo>
                    <a:pt x="0" y="388619"/>
                  </a:lnTo>
                  <a:lnTo>
                    <a:pt x="57150" y="502919"/>
                  </a:lnTo>
                  <a:lnTo>
                    <a:pt x="104775" y="407669"/>
                  </a:lnTo>
                  <a:lnTo>
                    <a:pt x="38100" y="407669"/>
                  </a:lnTo>
                  <a:lnTo>
                    <a:pt x="38100" y="388619"/>
                  </a:lnTo>
                  <a:close/>
                </a:path>
                <a:path w="114300" h="502919">
                  <a:moveTo>
                    <a:pt x="76200" y="0"/>
                  </a:moveTo>
                  <a:lnTo>
                    <a:pt x="38100" y="0"/>
                  </a:lnTo>
                  <a:lnTo>
                    <a:pt x="38100" y="407669"/>
                  </a:lnTo>
                  <a:lnTo>
                    <a:pt x="76200" y="407669"/>
                  </a:lnTo>
                  <a:lnTo>
                    <a:pt x="76200" y="0"/>
                  </a:lnTo>
                  <a:close/>
                </a:path>
                <a:path w="114300" h="502919">
                  <a:moveTo>
                    <a:pt x="114300" y="388619"/>
                  </a:moveTo>
                  <a:lnTo>
                    <a:pt x="76200" y="388619"/>
                  </a:lnTo>
                  <a:lnTo>
                    <a:pt x="76200" y="407669"/>
                  </a:lnTo>
                  <a:lnTo>
                    <a:pt x="104775" y="407669"/>
                  </a:lnTo>
                  <a:lnTo>
                    <a:pt x="114300" y="38861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343400" y="2763011"/>
            <a:ext cx="315595" cy="657225"/>
            <a:chOff x="4343400" y="2763011"/>
            <a:chExt cx="315595" cy="6572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2763011"/>
              <a:ext cx="315467" cy="6568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43984" y="2782061"/>
              <a:ext cx="114300" cy="457200"/>
            </a:xfrm>
            <a:custGeom>
              <a:avLst/>
              <a:gdLst/>
              <a:ahLst/>
              <a:cxnLst/>
              <a:rect l="l" t="t" r="r" b="b"/>
              <a:pathLst>
                <a:path w="114300" h="457200">
                  <a:moveTo>
                    <a:pt x="38100" y="342900"/>
                  </a:moveTo>
                  <a:lnTo>
                    <a:pt x="0" y="342900"/>
                  </a:lnTo>
                  <a:lnTo>
                    <a:pt x="57150" y="457200"/>
                  </a:lnTo>
                  <a:lnTo>
                    <a:pt x="104775" y="361950"/>
                  </a:lnTo>
                  <a:lnTo>
                    <a:pt x="38100" y="361950"/>
                  </a:lnTo>
                  <a:lnTo>
                    <a:pt x="38100" y="342900"/>
                  </a:lnTo>
                  <a:close/>
                </a:path>
                <a:path w="114300" h="457200">
                  <a:moveTo>
                    <a:pt x="76200" y="0"/>
                  </a:moveTo>
                  <a:lnTo>
                    <a:pt x="38100" y="0"/>
                  </a:lnTo>
                  <a:lnTo>
                    <a:pt x="38100" y="361950"/>
                  </a:lnTo>
                  <a:lnTo>
                    <a:pt x="76200" y="361950"/>
                  </a:lnTo>
                  <a:lnTo>
                    <a:pt x="76200" y="0"/>
                  </a:lnTo>
                  <a:close/>
                </a:path>
                <a:path w="114300" h="457200">
                  <a:moveTo>
                    <a:pt x="114300" y="342900"/>
                  </a:moveTo>
                  <a:lnTo>
                    <a:pt x="76200" y="342900"/>
                  </a:lnTo>
                  <a:lnTo>
                    <a:pt x="76200" y="361950"/>
                  </a:lnTo>
                  <a:lnTo>
                    <a:pt x="104775" y="361950"/>
                  </a:lnTo>
                  <a:lnTo>
                    <a:pt x="114300" y="3429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43400" y="3698747"/>
            <a:ext cx="315595" cy="581025"/>
            <a:chOff x="4343400" y="3698747"/>
            <a:chExt cx="315595" cy="5810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3698747"/>
              <a:ext cx="315467" cy="5806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43984" y="3717797"/>
              <a:ext cx="114300" cy="381000"/>
            </a:xfrm>
            <a:custGeom>
              <a:avLst/>
              <a:gdLst/>
              <a:ahLst/>
              <a:cxnLst/>
              <a:rect l="l" t="t" r="r" b="b"/>
              <a:pathLst>
                <a:path w="114300" h="381000">
                  <a:moveTo>
                    <a:pt x="38100" y="266700"/>
                  </a:move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38100" y="285750"/>
                  </a:lnTo>
                  <a:lnTo>
                    <a:pt x="38100" y="266700"/>
                  </a:lnTo>
                  <a:close/>
                </a:path>
                <a:path w="114300" h="381000">
                  <a:moveTo>
                    <a:pt x="76200" y="0"/>
                  </a:moveTo>
                  <a:lnTo>
                    <a:pt x="38100" y="0"/>
                  </a:lnTo>
                  <a:lnTo>
                    <a:pt x="38100" y="285750"/>
                  </a:lnTo>
                  <a:lnTo>
                    <a:pt x="76200" y="285750"/>
                  </a:lnTo>
                  <a:lnTo>
                    <a:pt x="76200" y="0"/>
                  </a:lnTo>
                  <a:close/>
                </a:path>
                <a:path w="114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28575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43400" y="4562855"/>
            <a:ext cx="315595" cy="581025"/>
            <a:chOff x="4343400" y="4562855"/>
            <a:chExt cx="315595" cy="58102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4562855"/>
              <a:ext cx="315467" cy="5806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443984" y="4581905"/>
              <a:ext cx="114300" cy="381000"/>
            </a:xfrm>
            <a:custGeom>
              <a:avLst/>
              <a:gdLst/>
              <a:ahLst/>
              <a:cxnLst/>
              <a:rect l="l" t="t" r="r" b="b"/>
              <a:pathLst>
                <a:path w="114300" h="381000">
                  <a:moveTo>
                    <a:pt x="38100" y="266700"/>
                  </a:move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38100" y="285750"/>
                  </a:lnTo>
                  <a:lnTo>
                    <a:pt x="38100" y="266700"/>
                  </a:lnTo>
                  <a:close/>
                </a:path>
                <a:path w="114300" h="381000">
                  <a:moveTo>
                    <a:pt x="76200" y="0"/>
                  </a:moveTo>
                  <a:lnTo>
                    <a:pt x="38100" y="0"/>
                  </a:lnTo>
                  <a:lnTo>
                    <a:pt x="38100" y="285750"/>
                  </a:lnTo>
                  <a:lnTo>
                    <a:pt x="76200" y="285750"/>
                  </a:lnTo>
                  <a:lnTo>
                    <a:pt x="76200" y="0"/>
                  </a:lnTo>
                  <a:close/>
                </a:path>
                <a:path w="114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28575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4566" y="491997"/>
            <a:ext cx="31343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latin typeface="Calibri"/>
                <a:cs typeface="Calibri"/>
              </a:rPr>
              <a:t>Management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2065147"/>
            <a:ext cx="441515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cerebral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edema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complex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sz="3200" b="1" spc="6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prognosis</a:t>
            </a:r>
            <a:r>
              <a:rPr sz="3200" b="1" spc="6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3200" b="1" spc="6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sz="3200" b="1" spc="-7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decision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timely.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5378" y="1997455"/>
            <a:ext cx="3700102" cy="436546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0" marR="5080" indent="492125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Calibri"/>
                <a:cs typeface="Calibri"/>
              </a:rPr>
              <a:t>General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Measures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for 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Managing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Cerebral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Edema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566519"/>
            <a:ext cx="7965440" cy="40252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Optimizing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Neck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Positions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Ventilation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Oxygenation</a:t>
            </a:r>
            <a:endParaRPr sz="32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Maintain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Intravascular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Volume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Cerebral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Perfusion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Seizure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Prophylaxis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Fever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Hyperglycemia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Nutritional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986" y="69291"/>
            <a:ext cx="7637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Optimizing Head and Neck </a:t>
            </a:r>
            <a:r>
              <a:rPr b="1" spc="-10" dirty="0">
                <a:latin typeface="Calibri"/>
                <a:cs typeface="Calibri"/>
              </a:rPr>
              <a:t>Positions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226565"/>
            <a:ext cx="8682990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919480" algn="l"/>
                <a:tab pos="2642870" algn="l"/>
                <a:tab pos="3143250" algn="l"/>
                <a:tab pos="3859529" algn="l"/>
                <a:tab pos="4853305" algn="l"/>
                <a:tab pos="5314950" algn="l"/>
                <a:tab pos="6811645" algn="l"/>
                <a:tab pos="7217409" algn="l"/>
              </a:tabLst>
            </a:pP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0	̊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3200" b="1" spc="1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3200" b="1" spc="-45" dirty="0">
                <a:solidFill>
                  <a:srgbClr val="FFFF00"/>
                </a:solidFill>
                <a:latin typeface="Calibri"/>
                <a:cs typeface="Calibri"/>
              </a:rPr>
              <a:t>va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3200" b="1" spc="3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3200" b="1" spc="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n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f	the	head	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ts	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	esse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al 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Aim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decreasing</a:t>
            </a:r>
            <a:r>
              <a:rPr sz="2800" b="1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CSF</a:t>
            </a:r>
            <a:r>
              <a:rPr sz="2800" b="1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hydrostatic</a:t>
            </a:r>
            <a:r>
              <a:rPr sz="2800" b="1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pressure.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800" b="1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avoiding</a:t>
            </a:r>
            <a:r>
              <a:rPr sz="2800" b="1" spc="3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jugular</a:t>
            </a:r>
            <a:r>
              <a:rPr sz="2800" b="1" spc="3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compression</a:t>
            </a:r>
            <a:r>
              <a:rPr sz="2800" b="1" spc="3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b="1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impedance</a:t>
            </a:r>
            <a:r>
              <a:rPr sz="2800" b="1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venous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outflow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cranium</a:t>
            </a:r>
            <a:endParaRPr sz="2800">
              <a:latin typeface="Calibri"/>
              <a:cs typeface="Calibri"/>
            </a:endParaRPr>
          </a:p>
          <a:p>
            <a:pPr marL="433705" indent="-43370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433705" algn="l"/>
                <a:tab pos="447040" algn="l"/>
                <a:tab pos="1501140" algn="l"/>
                <a:tab pos="2230755" algn="l"/>
                <a:tab pos="2981325" algn="l"/>
                <a:tab pos="3495040" algn="l"/>
                <a:tab pos="5340350" algn="l"/>
                <a:tab pos="6741159" algn="l"/>
                <a:tab pos="81026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avoid	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the	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use	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of	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restricting	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devices	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around	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L="8255" algn="ctr">
              <a:lnSpc>
                <a:spcPct val="100000"/>
              </a:lnSpc>
            </a:pP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neck</a:t>
            </a:r>
            <a:r>
              <a:rPr sz="32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compress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jugular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veins.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position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elevation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detrimental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ischemic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00"/>
                </a:solidFill>
                <a:latin typeface="Calibri"/>
                <a:cs typeface="Calibri"/>
              </a:rPr>
              <a:t>stroke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compromise </a:t>
            </a:r>
            <a:r>
              <a:rPr sz="32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perfusion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ischemic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tissue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risk.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3134" y="461899"/>
            <a:ext cx="6637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>
                <a:latin typeface="Calibri"/>
                <a:cs typeface="Calibri"/>
              </a:rPr>
              <a:t>Ventilation</a:t>
            </a:r>
            <a:r>
              <a:rPr sz="4400" b="1" spc="-6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and</a:t>
            </a:r>
            <a:r>
              <a:rPr sz="4400" b="1" spc="-30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Oxygenation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1333" y="1537461"/>
            <a:ext cx="3279140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796925" algn="l"/>
                <a:tab pos="2092325" algn="l"/>
              </a:tabLst>
            </a:pPr>
            <a:r>
              <a:rPr sz="2700" b="1" spc="-15" dirty="0">
                <a:solidFill>
                  <a:srgbClr val="FFFFFF"/>
                </a:solidFill>
                <a:latin typeface="Calibri"/>
                <a:cs typeface="Calibri"/>
              </a:rPr>
              <a:t>are	potent	cerebral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R="8255" algn="r">
              <a:lnSpc>
                <a:spcPct val="100000"/>
              </a:lnSpc>
              <a:tabLst>
                <a:tab pos="436880" algn="l"/>
                <a:tab pos="1687195" algn="l"/>
              </a:tabLst>
            </a:pPr>
            <a:r>
              <a:rPr sz="2700" b="1" spc="-15" dirty="0">
                <a:solidFill>
                  <a:srgbClr val="FFFFFF"/>
                </a:solidFill>
                <a:latin typeface="Calibri"/>
                <a:cs typeface="Calibri"/>
              </a:rPr>
              <a:t>to	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support	</a:t>
            </a: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adequate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37461"/>
            <a:ext cx="4760595" cy="15074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283845" indent="-342900">
              <a:lnSpc>
                <a:spcPts val="259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  <a:tab pos="1844675" algn="l"/>
                <a:tab pos="2720975" algn="l"/>
              </a:tabLst>
            </a:pP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2700" b="1" spc="5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2700" b="1" spc="-5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700" b="1" spc="-5" dirty="0">
                <a:solidFill>
                  <a:srgbClr val="FFFF00"/>
                </a:solidFill>
                <a:latin typeface="Calibri"/>
                <a:cs typeface="Calibri"/>
              </a:rPr>
              <a:t>xi</a:t>
            </a: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a	and	</a:t>
            </a:r>
            <a:r>
              <a:rPr sz="2700" b="1" spc="-45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ype</a:t>
            </a:r>
            <a:r>
              <a:rPr sz="2700" b="1" spc="-4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700" b="1" spc="-1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apnia  </a:t>
            </a:r>
            <a:r>
              <a:rPr sz="2700" b="1" spc="-10" dirty="0">
                <a:solidFill>
                  <a:srgbClr val="FFFF00"/>
                </a:solidFill>
                <a:latin typeface="Calibri"/>
                <a:cs typeface="Calibri"/>
              </a:rPr>
              <a:t>vasodilator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  <a:tab pos="1953895" algn="l"/>
                <a:tab pos="3021330" algn="l"/>
                <a:tab pos="3327400" algn="l"/>
                <a:tab pos="3812540" algn="l"/>
              </a:tabLst>
            </a:pP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Mai</a:t>
            </a:r>
            <a:r>
              <a:rPr sz="27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aine	</a:t>
            </a:r>
            <a:r>
              <a:rPr sz="2700" b="1" spc="-4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700" b="1" spc="-3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700" b="1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2	&gt;	</a:t>
            </a:r>
            <a:r>
              <a:rPr sz="2700" b="1" spc="-5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0	</a:t>
            </a:r>
            <a:r>
              <a:rPr sz="2700" b="1" spc="-5" dirty="0">
                <a:solidFill>
                  <a:srgbClr val="FFFF00"/>
                </a:solidFill>
                <a:latin typeface="Calibri"/>
                <a:cs typeface="Calibri"/>
              </a:rPr>
              <a:t>mm</a:t>
            </a:r>
            <a:r>
              <a:rPr sz="2700" b="1" spc="-15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2700" b="1" dirty="0">
                <a:solidFill>
                  <a:srgbClr val="FFFF00"/>
                </a:solidFill>
                <a:latin typeface="Calibri"/>
                <a:cs typeface="Calibri"/>
              </a:rPr>
              <a:t>g 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CBF</a:t>
            </a: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 CPP </a:t>
            </a:r>
            <a:r>
              <a:rPr sz="2700" b="1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019171"/>
            <a:ext cx="8072120" cy="338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b="1" spc="-15" dirty="0">
                <a:solidFill>
                  <a:srgbClr val="FFFFFF"/>
                </a:solidFill>
                <a:latin typeface="Calibri"/>
                <a:cs typeface="Calibri"/>
              </a:rPr>
              <a:t>mainten</a:t>
            </a:r>
            <a:r>
              <a:rPr sz="27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FFFF00"/>
                </a:solidFill>
                <a:latin typeface="Calibri"/>
                <a:cs typeface="Calibri"/>
              </a:rPr>
              <a:t>PaO2</a:t>
            </a:r>
            <a:r>
              <a:rPr sz="27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7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FFFFFF"/>
                </a:solidFill>
                <a:latin typeface="Calibri"/>
                <a:cs typeface="Calibri"/>
              </a:rPr>
              <a:t>approximately</a:t>
            </a:r>
            <a:r>
              <a:rPr sz="27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FFFF00"/>
                </a:solidFill>
                <a:latin typeface="Calibri"/>
                <a:cs typeface="Calibri"/>
              </a:rPr>
              <a:t>100</a:t>
            </a:r>
            <a:r>
              <a:rPr sz="27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FFFF00"/>
                </a:solidFill>
                <a:latin typeface="Calibri"/>
                <a:cs typeface="Calibri"/>
              </a:rPr>
              <a:t>mmHg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6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b="1" spc="10" dirty="0">
                <a:solidFill>
                  <a:srgbClr val="FFFFFF"/>
                </a:solidFill>
                <a:latin typeface="Calibri"/>
                <a:cs typeface="Calibri"/>
              </a:rPr>
              <a:t>Pt</a:t>
            </a: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FFFF00"/>
                </a:solidFill>
                <a:latin typeface="Calibri"/>
                <a:cs typeface="Calibri"/>
              </a:rPr>
              <a:t>intubated</a:t>
            </a:r>
            <a:r>
              <a:rPr sz="27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in:</a:t>
            </a:r>
            <a:endParaRPr sz="2700">
              <a:latin typeface="Calibri"/>
              <a:cs typeface="Calibri"/>
            </a:endParaRPr>
          </a:p>
          <a:p>
            <a:pPr marL="984885" lvl="1" indent="-51562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GCS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scores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less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than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equal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2400">
              <a:latin typeface="Calibri"/>
              <a:cs typeface="Calibri"/>
            </a:endParaRPr>
          </a:p>
          <a:p>
            <a:pPr marL="984885" marR="5080" lvl="1" indent="-515620">
              <a:lnSpc>
                <a:spcPts val="2300"/>
              </a:lnSpc>
              <a:spcBef>
                <a:spcPts val="56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sz="2400" b="1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poor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upper</a:t>
            </a:r>
            <a:r>
              <a:rPr sz="240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airway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reflexes</a:t>
            </a:r>
            <a:r>
              <a:rPr sz="2400" b="1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intubated </a:t>
            </a:r>
            <a:r>
              <a:rPr sz="2400" b="1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airway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protection.</a:t>
            </a:r>
            <a:endParaRPr sz="2400">
              <a:latin typeface="Calibri"/>
              <a:cs typeface="Calibri"/>
            </a:endParaRPr>
          </a:p>
          <a:p>
            <a:pPr marL="984885" lvl="1" indent="-51562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Pulmonary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disorder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ARDS,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aspiration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pnemonia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buClr>
                <a:srgbClr val="FFFF00"/>
              </a:buClr>
              <a:buFont typeface="Arial MT"/>
              <a:buChar char="•"/>
              <a:tabLst>
                <a:tab pos="423545" algn="l"/>
                <a:tab pos="424180" algn="l"/>
              </a:tabLst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Avoid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high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PEEP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#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systemic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venous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↓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COP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1164" marR="5080" indent="-16891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Maintain</a:t>
            </a:r>
            <a:r>
              <a:rPr spc="-25" dirty="0"/>
              <a:t> Intravascular</a:t>
            </a:r>
            <a:r>
              <a:rPr spc="-5" dirty="0"/>
              <a:t> </a:t>
            </a:r>
            <a:r>
              <a:rPr spc="-35" dirty="0"/>
              <a:t>Volume</a:t>
            </a:r>
            <a:r>
              <a:rPr spc="-5" dirty="0"/>
              <a:t> and </a:t>
            </a:r>
            <a:r>
              <a:rPr spc="-890" dirty="0"/>
              <a:t> </a:t>
            </a:r>
            <a:r>
              <a:rPr spc="-20" dirty="0"/>
              <a:t>Cerebral</a:t>
            </a:r>
            <a:r>
              <a:rPr spc="-10" dirty="0"/>
              <a:t> </a:t>
            </a:r>
            <a:r>
              <a:rPr spc="-15" dirty="0"/>
              <a:t>Perfusion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73390" cy="490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645410" indent="-354965">
              <a:lnSpc>
                <a:spcPct val="1201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Maintain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CPP 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level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&gt;60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mmHg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CPP=MAP-ICP</a:t>
            </a:r>
            <a:endParaRPr sz="3200">
              <a:latin typeface="Calibri"/>
              <a:cs typeface="Calibri"/>
            </a:endParaRPr>
          </a:p>
          <a:p>
            <a:pPr marL="1026160">
              <a:lnSpc>
                <a:spcPct val="100000"/>
              </a:lnSpc>
              <a:spcBef>
                <a:spcPts val="76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NORMAL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CPP=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70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Hg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hypertension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avoid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use</a:t>
            </a:r>
            <a:r>
              <a:rPr sz="32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32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00"/>
                </a:solidFill>
                <a:latin typeface="Calibri"/>
                <a:cs typeface="Calibri"/>
              </a:rPr>
              <a:t>Potent 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 vasodilators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eg.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Nitroglycerine,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Nitroprusside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exacerbate cerebral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edema via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accentuated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cerebral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hyperemia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due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vasodilating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effects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3917" y="461899"/>
            <a:ext cx="43783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Seizure</a:t>
            </a:r>
            <a:r>
              <a:rPr sz="4400" spc="-30" dirty="0"/>
              <a:t> </a:t>
            </a:r>
            <a:r>
              <a:rPr sz="4400" spc="-20" dirty="0"/>
              <a:t>Prophylaxis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9740" y="1607261"/>
            <a:ext cx="8146415" cy="3226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0" marR="39116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31165" algn="l"/>
                <a:tab pos="4318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Phenobarb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phenytoin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specially in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brain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trauma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(used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1-2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weeks)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700">
              <a:latin typeface="Calibri"/>
              <a:cs typeface="Calibri"/>
            </a:endParaRPr>
          </a:p>
          <a:p>
            <a:pPr marR="66040" algn="ctr">
              <a:lnSpc>
                <a:spcPct val="100000"/>
              </a:lnSpc>
            </a:pPr>
            <a:r>
              <a:rPr sz="4400" spc="-25" dirty="0">
                <a:solidFill>
                  <a:srgbClr val="FFFF00"/>
                </a:solidFill>
                <a:latin typeface="Calibri"/>
                <a:cs typeface="Calibri"/>
              </a:rPr>
              <a:t>Fever</a:t>
            </a:r>
            <a:r>
              <a:rPr sz="4400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FFFF00"/>
                </a:solidFill>
                <a:latin typeface="Calibri"/>
                <a:cs typeface="Calibri"/>
              </a:rPr>
              <a:t>control</a:t>
            </a:r>
            <a:endParaRPr sz="4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55"/>
              </a:spcBef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Fever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↑O2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worsen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come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795" y="245110"/>
            <a:ext cx="3746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/>
                <a:cs typeface="Times New Roman"/>
              </a:rPr>
              <a:t>CPP</a:t>
            </a:r>
            <a:r>
              <a:rPr spc="-1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=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MAP</a:t>
            </a:r>
            <a:r>
              <a:rPr spc="-1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-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ICP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422" y="3220034"/>
            <a:ext cx="19030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780" marR="5080" indent="-259079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Intra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ranial  pressure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2903" y="2915538"/>
            <a:ext cx="156464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Blood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usion  pressure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62427" y="3340608"/>
            <a:ext cx="1000125" cy="923925"/>
            <a:chOff x="2662427" y="3340608"/>
            <a:chExt cx="1000125" cy="923925"/>
          </a:xfrm>
        </p:grpSpPr>
        <p:sp>
          <p:nvSpPr>
            <p:cNvPr id="6" name="object 6"/>
            <p:cNvSpPr/>
            <p:nvPr/>
          </p:nvSpPr>
          <p:spPr>
            <a:xfrm>
              <a:off x="2666999" y="3345180"/>
              <a:ext cx="990600" cy="914400"/>
            </a:xfrm>
            <a:custGeom>
              <a:avLst/>
              <a:gdLst/>
              <a:ahLst/>
              <a:cxnLst/>
              <a:rect l="l" t="t" r="r" b="b"/>
              <a:pathLst>
                <a:path w="990600" h="914400">
                  <a:moveTo>
                    <a:pt x="278638" y="0"/>
                  </a:moveTo>
                  <a:lnTo>
                    <a:pt x="0" y="0"/>
                  </a:lnTo>
                  <a:lnTo>
                    <a:pt x="711962" y="457200"/>
                  </a:lnTo>
                  <a:lnTo>
                    <a:pt x="0" y="914400"/>
                  </a:lnTo>
                  <a:lnTo>
                    <a:pt x="278638" y="914400"/>
                  </a:lnTo>
                  <a:lnTo>
                    <a:pt x="990600" y="457200"/>
                  </a:lnTo>
                  <a:lnTo>
                    <a:pt x="2786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66999" y="3345180"/>
              <a:ext cx="990600" cy="914400"/>
            </a:xfrm>
            <a:custGeom>
              <a:avLst/>
              <a:gdLst/>
              <a:ahLst/>
              <a:cxnLst/>
              <a:rect l="l" t="t" r="r" b="b"/>
              <a:pathLst>
                <a:path w="990600" h="914400">
                  <a:moveTo>
                    <a:pt x="0" y="0"/>
                  </a:moveTo>
                  <a:lnTo>
                    <a:pt x="278638" y="0"/>
                  </a:lnTo>
                  <a:lnTo>
                    <a:pt x="990600" y="457200"/>
                  </a:lnTo>
                  <a:lnTo>
                    <a:pt x="278638" y="914400"/>
                  </a:lnTo>
                  <a:lnTo>
                    <a:pt x="0" y="914400"/>
                  </a:lnTo>
                  <a:lnTo>
                    <a:pt x="711962" y="457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710428" y="3531108"/>
            <a:ext cx="1076325" cy="542925"/>
            <a:chOff x="5710428" y="3531108"/>
            <a:chExt cx="1076325" cy="542925"/>
          </a:xfrm>
        </p:grpSpPr>
        <p:sp>
          <p:nvSpPr>
            <p:cNvPr id="9" name="object 9"/>
            <p:cNvSpPr/>
            <p:nvPr/>
          </p:nvSpPr>
          <p:spPr>
            <a:xfrm>
              <a:off x="5715000" y="3535680"/>
              <a:ext cx="1066800" cy="533400"/>
            </a:xfrm>
            <a:custGeom>
              <a:avLst/>
              <a:gdLst/>
              <a:ahLst/>
              <a:cxnLst/>
              <a:rect l="l" t="t" r="r" b="b"/>
              <a:pathLst>
                <a:path w="1066800" h="533400">
                  <a:moveTo>
                    <a:pt x="800100" y="0"/>
                  </a:moveTo>
                  <a:lnTo>
                    <a:pt x="8001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800100" y="400050"/>
                  </a:lnTo>
                  <a:lnTo>
                    <a:pt x="800100" y="533400"/>
                  </a:lnTo>
                  <a:lnTo>
                    <a:pt x="1066800" y="2667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5000" y="3535680"/>
              <a:ext cx="1066800" cy="533400"/>
            </a:xfrm>
            <a:custGeom>
              <a:avLst/>
              <a:gdLst/>
              <a:ahLst/>
              <a:cxnLst/>
              <a:rect l="l" t="t" r="r" b="b"/>
              <a:pathLst>
                <a:path w="1066800" h="533400">
                  <a:moveTo>
                    <a:pt x="0" y="133350"/>
                  </a:moveTo>
                  <a:lnTo>
                    <a:pt x="800100" y="133350"/>
                  </a:lnTo>
                  <a:lnTo>
                    <a:pt x="800100" y="0"/>
                  </a:lnTo>
                  <a:lnTo>
                    <a:pt x="1066800" y="266700"/>
                  </a:lnTo>
                  <a:lnTo>
                    <a:pt x="800100" y="533400"/>
                  </a:lnTo>
                  <a:lnTo>
                    <a:pt x="8001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051675" y="3234309"/>
            <a:ext cx="14954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Isc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emic  necrosis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7744" y="1447800"/>
            <a:ext cx="678180" cy="11080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859"/>
              </a:lnSpc>
            </a:pPr>
            <a:r>
              <a:rPr sz="6600" b="1" dirty="0">
                <a:solidFill>
                  <a:srgbClr val="0F243E"/>
                </a:solidFill>
                <a:latin typeface="Calibri"/>
                <a:cs typeface="Calibri"/>
              </a:rPr>
              <a:t>If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4232" y="339597"/>
            <a:ext cx="53282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Maintain</a:t>
            </a:r>
            <a:r>
              <a:rPr sz="4400" spc="-35" dirty="0"/>
              <a:t> </a:t>
            </a:r>
            <a:r>
              <a:rPr sz="4400" spc="-5" dirty="0"/>
              <a:t>blood</a:t>
            </a:r>
            <a:r>
              <a:rPr sz="4400" spc="-40" dirty="0"/>
              <a:t> </a:t>
            </a:r>
            <a:r>
              <a:rPr sz="4400" spc="-5" dirty="0"/>
              <a:t>glucose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9740" y="1205458"/>
            <a:ext cx="7980045" cy="50914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Avoid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hypoglycemia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damage</a:t>
            </a:r>
            <a:endParaRPr sz="3200">
              <a:latin typeface="Calibri"/>
              <a:cs typeface="Calibri"/>
            </a:endParaRPr>
          </a:p>
          <a:p>
            <a:pPr marL="355600" marR="790575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Avoid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hyperglycemia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→↑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brain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injury →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worse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edema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 MT"/>
              <a:buChar char="•"/>
            </a:pPr>
            <a:endParaRPr sz="2850">
              <a:latin typeface="Calibri"/>
              <a:cs typeface="Calibri"/>
            </a:endParaRPr>
          </a:p>
          <a:p>
            <a:pPr marL="95250" algn="ctr">
              <a:lnSpc>
                <a:spcPct val="100000"/>
              </a:lnSpc>
            </a:pPr>
            <a:r>
              <a:rPr sz="4400" dirty="0">
                <a:solidFill>
                  <a:srgbClr val="FFFF00"/>
                </a:solidFill>
                <a:latin typeface="Calibri"/>
                <a:cs typeface="Calibri"/>
              </a:rPr>
              <a:t>Nutritional</a:t>
            </a:r>
            <a:r>
              <a:rPr sz="4400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FF00"/>
                </a:solidFill>
                <a:latin typeface="Calibri"/>
                <a:cs typeface="Calibri"/>
              </a:rPr>
              <a:t>Support</a:t>
            </a:r>
            <a:endParaRPr sz="4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5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caloric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intake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Unless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CI,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enteral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route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preferred</a:t>
            </a:r>
            <a:endParaRPr sz="32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avoid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free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intake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→hypoosmolar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worsen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edema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192150"/>
            <a:ext cx="55600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16255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Specific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Measures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for 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Managing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Cerebral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Edema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38541"/>
            <a:ext cx="5539740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Controlled</a:t>
            </a:r>
            <a:r>
              <a:rPr sz="3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Hyperventilation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Osmotherapy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Corticosteroid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Administration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Therapeutic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Hypothermia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Adjunct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Therapies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1705" y="461899"/>
            <a:ext cx="31807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latin typeface="Calibri"/>
                <a:cs typeface="Calibri"/>
              </a:rPr>
              <a:t>Osmotherapy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16545" cy="478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Osmotic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therapy </a:t>
            </a:r>
            <a:r>
              <a:rPr sz="3200" b="1" spc="-25" dirty="0">
                <a:solidFill>
                  <a:srgbClr val="FFFF00"/>
                </a:solidFill>
                <a:latin typeface="Calibri"/>
                <a:cs typeface="Calibri"/>
              </a:rPr>
              <a:t>draw </a:t>
            </a:r>
            <a:r>
              <a:rPr sz="3200" b="1" spc="-20" dirty="0">
                <a:solidFill>
                  <a:srgbClr val="FFFF00"/>
                </a:solidFill>
                <a:latin typeface="Calibri"/>
                <a:cs typeface="Calibri"/>
              </a:rPr>
              <a:t>water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out of the </a:t>
            </a:r>
            <a:r>
              <a:rPr sz="3200" b="1" spc="-20" dirty="0">
                <a:solidFill>
                  <a:srgbClr val="FFFF00"/>
                </a:solidFill>
                <a:latin typeface="Calibri"/>
                <a:cs typeface="Calibri"/>
              </a:rPr>
              <a:t>brain </a:t>
            </a:r>
            <a:r>
              <a:rPr sz="3200" b="1" spc="-7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 osmotic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gradient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 help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decrease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viscosity.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changes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↓ICP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↑CBF.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</a:pPr>
            <a:endParaRPr sz="44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  <a:tabLst>
                <a:tab pos="447040" algn="l"/>
                <a:tab pos="447675" algn="l"/>
              </a:tabLst>
            </a:pP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CI</a:t>
            </a:r>
            <a:r>
              <a:rPr sz="32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manitol</a:t>
            </a:r>
            <a:r>
              <a:rPr sz="32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00"/>
                </a:solidFill>
                <a:latin typeface="Calibri"/>
                <a:cs typeface="Calibri"/>
              </a:rPr>
              <a:t>ttt</a:t>
            </a:r>
            <a:endParaRPr sz="3200">
              <a:latin typeface="Calibri"/>
              <a:cs typeface="Calibri"/>
            </a:endParaRPr>
          </a:p>
          <a:p>
            <a:pPr marL="870585" lvl="1" indent="-457834">
              <a:lnSpc>
                <a:spcPct val="100000"/>
              </a:lnSpc>
              <a:spcBef>
                <a:spcPts val="685"/>
              </a:spcBef>
              <a:buFont typeface="Arial MT"/>
              <a:buChar char="–"/>
              <a:tabLst>
                <a:tab pos="870585" algn="l"/>
                <a:tab pos="871219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Acute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tubular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necrosis,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Anuria</a:t>
            </a:r>
            <a:endParaRPr sz="2800">
              <a:latin typeface="Calibri"/>
              <a:cs typeface="Calibri"/>
            </a:endParaRPr>
          </a:p>
          <a:p>
            <a:pPr marL="870585" lvl="1" indent="-457834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870585" algn="l"/>
                <a:tab pos="871219" algn="l"/>
              </a:tabLst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haemorrhage.</a:t>
            </a:r>
            <a:endParaRPr sz="2800">
              <a:latin typeface="Calibri"/>
              <a:cs typeface="Calibri"/>
            </a:endParaRPr>
          </a:p>
          <a:p>
            <a:pPr marL="870585" lvl="1" indent="-457834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870585" algn="l"/>
                <a:tab pos="871219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Pulmonary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edema,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CHF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9941"/>
            <a:ext cx="8075295" cy="32454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Osmotic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diuretics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short-lasting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repeated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provided plasma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osmolarity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exceed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320mOsm.</a:t>
            </a:r>
            <a:endParaRPr sz="32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osmotic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effect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prolonged by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use of loop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diuretics (Furosemide) after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osmotic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agent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infusion.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8166" y="34239"/>
            <a:ext cx="6887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latin typeface="Calibri"/>
                <a:cs typeface="Calibri"/>
              </a:rPr>
              <a:t>Corticosteroid</a:t>
            </a:r>
            <a:r>
              <a:rPr sz="4400" b="1" spc="-100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Administration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77616"/>
            <a:ext cx="8684260" cy="48056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vasogenic</a:t>
            </a:r>
            <a:r>
              <a:rPr sz="32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edema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steroids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decrease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capillaries permeability and,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turn,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stabilize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disrupted BBB,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promoting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movement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Na+/K+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ions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3200" b="1" spc="6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endothelial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membrane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 MT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Glucocorticoids,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especially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dexamethasone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are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preferred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steroidal agents,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due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their low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mineralocorticoid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807212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2413000" algn="l"/>
                <a:tab pos="5245100" algn="l"/>
                <a:tab pos="5900420" algn="l"/>
                <a:tab pos="6749415" algn="l"/>
                <a:tab pos="7709534" algn="l"/>
              </a:tabLst>
            </a:pP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Co</a:t>
            </a:r>
            <a:r>
              <a:rPr sz="3200" b="1" spc="-2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3200" b="1" spc="-2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oll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d	</a:t>
            </a:r>
            <a:r>
              <a:rPr sz="3200" b="1" spc="-65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ypo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hermi</a:t>
            </a:r>
            <a:r>
              <a:rPr sz="3200" b="1" spc="-5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↓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	t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	of 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metabolism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brain.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265754"/>
            <a:ext cx="59137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1888489" algn="l"/>
                <a:tab pos="3524250" algn="l"/>
                <a:tab pos="458978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Slig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y	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po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iti</a:t>
            </a:r>
            <a:r>
              <a:rPr sz="3200" b="1" spc="-35" dirty="0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e	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flui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d	ba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3200" b="1" spc="-2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24268" y="3265754"/>
            <a:ext cx="18840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48435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uld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3753992"/>
            <a:ext cx="773303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maintained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using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crystalloid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colloid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(hypertonic–hyperoncotic)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solutions,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maintaining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perfusion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exceeding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mmHg.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80765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Extended</a:t>
            </a:r>
            <a:r>
              <a:rPr sz="32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32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edema</a:t>
            </a:r>
            <a:r>
              <a:rPr sz="32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treated</a:t>
            </a:r>
            <a:r>
              <a:rPr sz="32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surgically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2095626"/>
            <a:ext cx="996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232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	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2583307"/>
            <a:ext cx="1035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5726" y="2095626"/>
            <a:ext cx="648271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105"/>
              </a:spcBef>
              <a:tabLst>
                <a:tab pos="1421130" algn="l"/>
                <a:tab pos="1678305" algn="l"/>
                <a:tab pos="2265045" algn="l"/>
                <a:tab pos="3418840" algn="l"/>
                <a:tab pos="4473575" algn="l"/>
              </a:tabLst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al		de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essi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-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-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allows	the	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brain	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2580" y="2583307"/>
            <a:ext cx="2433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5430" algn="l"/>
                <a:tab pos="2178050" algn="l"/>
              </a:tabLst>
            </a:pP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xpan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	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3070682"/>
            <a:ext cx="30765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continues</a:t>
            </a:r>
            <a:r>
              <a:rPr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swell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212" y="2828544"/>
            <a:ext cx="4349496" cy="10789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953976"/>
            <a:ext cx="3085806" cy="50923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713" y="461899"/>
            <a:ext cx="45942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0" dirty="0">
                <a:latin typeface="Calibri"/>
                <a:cs typeface="Calibri"/>
              </a:rPr>
              <a:t>Cerebral</a:t>
            </a:r>
            <a:r>
              <a:rPr sz="4400" b="1" spc="-5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blood</a:t>
            </a:r>
            <a:r>
              <a:rPr sz="4400" b="1" spc="-30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flow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58784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CBF is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generally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independent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 mean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arterial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but it is closely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regulated by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arterial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PaCO₂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systemically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 locally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regional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release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of endothelin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433" y="484378"/>
            <a:ext cx="7653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latin typeface="Calibri"/>
                <a:cs typeface="Calibri"/>
              </a:rPr>
              <a:t>Factors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affects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cerebral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blood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flow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(CBF)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509941"/>
            <a:ext cx="8470900" cy="40265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Autoregulation: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CBF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maintaied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inspite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∆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BP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Acid-base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CSF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(co2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vasodilator)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body/brain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temperature: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Hyperthermia→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↑cerebral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metabolic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demands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cell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damage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glucose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utilization: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Hypoglycemia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→cell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death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Hypoxemia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as in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prolonged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siezures,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HIE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vasoactive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mediators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(i.e.,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adenosine,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NO)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1506" y="496950"/>
            <a:ext cx="6777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Mechanisms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of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BBB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dysfunction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73390" cy="4958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Physical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disruption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arterial</a:t>
            </a:r>
            <a:r>
              <a:rPr sz="3200" b="1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hypertension</a:t>
            </a:r>
            <a:endParaRPr sz="3200">
              <a:latin typeface="Calibri"/>
              <a:cs typeface="Calibri"/>
            </a:endParaRPr>
          </a:p>
          <a:p>
            <a:pPr marL="527685" marR="62230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→direct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transmission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to cerebral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capillary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transudation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fluid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extracellular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fluid</a:t>
            </a:r>
            <a:endParaRPr sz="3200">
              <a:latin typeface="Calibri"/>
              <a:cs typeface="Calibri"/>
            </a:endParaRPr>
          </a:p>
          <a:p>
            <a:pPr marL="419734" indent="-407670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420370" algn="l"/>
              </a:tabLst>
            </a:pP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Trauma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bleeding</a:t>
            </a:r>
            <a:endParaRPr sz="3200">
              <a:latin typeface="Calibri"/>
              <a:cs typeface="Calibri"/>
            </a:endParaRPr>
          </a:p>
          <a:p>
            <a:pPr marL="419100" indent="-407034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AutoNum type="arabicPeriod" startAt="2"/>
              <a:tabLst>
                <a:tab pos="419734" algn="l"/>
              </a:tabLst>
            </a:pPr>
            <a:r>
              <a:rPr sz="3200" b="1" spc="-55" dirty="0">
                <a:solidFill>
                  <a:srgbClr val="FFFF00"/>
                </a:solidFill>
                <a:latin typeface="Calibri"/>
                <a:cs typeface="Calibri"/>
              </a:rPr>
              <a:t>Toxin,</a:t>
            </a:r>
            <a:r>
              <a:rPr sz="32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inflammation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400"/>
              </a:lnSpc>
              <a:spcBef>
                <a:spcPts val="755"/>
              </a:spcBef>
              <a:buClr>
                <a:srgbClr val="FFFFFF"/>
              </a:buClr>
              <a:buAutoNum type="arabicPeriod" startAt="2"/>
              <a:tabLst>
                <a:tab pos="450850" algn="l"/>
              </a:tabLst>
            </a:pPr>
            <a:r>
              <a:rPr sz="3200" b="1" spc="-35" dirty="0">
                <a:solidFill>
                  <a:srgbClr val="FFFF00"/>
                </a:solidFill>
                <a:latin typeface="Calibri"/>
                <a:cs typeface="Calibri"/>
              </a:rPr>
              <a:t>Tumor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release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vasoactive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and endothelial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destructive compounds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eg.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arachidonic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acid,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excitatory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neurotransmitters,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histamine,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sz="2400" b="1" spc="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radicals;</a:t>
            </a:r>
            <a:r>
              <a:rPr sz="2400" b="1" spc="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vascular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endothelial</a:t>
            </a:r>
            <a:r>
              <a:rPr sz="2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factors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weakens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junctions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BBB.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8477" y="1302765"/>
            <a:ext cx="57994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2750" algn="l"/>
                <a:tab pos="2457450" algn="l"/>
                <a:tab pos="3169285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edema	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is	a	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life-threatening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02765"/>
            <a:ext cx="19735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Cerebral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condit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961258"/>
            <a:ext cx="2692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152146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b="1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ain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4128" y="2961258"/>
            <a:ext cx="30054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9765" algn="l"/>
                <a:tab pos="1360805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as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an	abnormal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7039" y="2961258"/>
            <a:ext cx="18586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5"/>
              </a:spcBef>
              <a:tabLst>
                <a:tab pos="556260" algn="l"/>
                <a:tab pos="749935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	d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fined  of		fluid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8096" y="3449192"/>
            <a:ext cx="1106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6753" y="3449192"/>
            <a:ext cx="1823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599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	b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3449192"/>
            <a:ext cx="231076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accumu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on 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parenchyma,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1442" y="3936872"/>
            <a:ext cx="49390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6320" algn="l"/>
                <a:tab pos="3110865" algn="l"/>
              </a:tabLst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cin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g	a	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olum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tric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4424552"/>
            <a:ext cx="4457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enlargement</a:t>
            </a:r>
            <a:r>
              <a:rPr sz="3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tissue.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221" y="192989"/>
            <a:ext cx="6371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latin typeface="Calibri"/>
                <a:cs typeface="Calibri"/>
              </a:rPr>
              <a:t>Mechanism</a:t>
            </a:r>
            <a:r>
              <a:rPr sz="4400" b="1" spc="-5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of</a:t>
            </a:r>
            <a:r>
              <a:rPr sz="4400" b="1" spc="-10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brain</a:t>
            </a:r>
            <a:r>
              <a:rPr sz="4400" b="1" spc="-1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edema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440" y="1867026"/>
            <a:ext cx="4722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52065" algn="l"/>
                <a:tab pos="3885565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gul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d	b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ood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flo</a:t>
            </a:r>
            <a:r>
              <a:rPr sz="3200" b="1" spc="-2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378965"/>
            <a:ext cx="830325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marR="5715" indent="-342265" algn="r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42265" algn="l"/>
                <a:tab pos="342900" algn="l"/>
                <a:tab pos="2119630" algn="l"/>
                <a:tab pos="2856230" algn="l"/>
                <a:tab pos="3836035" algn="l"/>
                <a:tab pos="5040630" algn="l"/>
                <a:tab pos="6431915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changes	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the	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BBB,	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blood	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osmolality,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723265" algn="l"/>
                <a:tab pos="1452245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or	↑	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capillary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354707"/>
            <a:ext cx="8303259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influence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3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permeability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BBB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tabLst>
                <a:tab pos="911860" algn="l"/>
                <a:tab pos="2333625" algn="l"/>
                <a:tab pos="4013200" algn="l"/>
                <a:tab pos="4548505" algn="l"/>
                <a:tab pos="5790565" algn="l"/>
                <a:tab pos="6783070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→	p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ssi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	dif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ion	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f	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-2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,	ions,	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otien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,  and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compounds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brain.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consequence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trauma,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massive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cerebral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infarction,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hemorrhages, </a:t>
            </a:r>
            <a:r>
              <a:rPr sz="3200" b="1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abscess,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tumor,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allergy,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sepsis,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hypoxia,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toxic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metabolic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disorders.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lides>37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Ion</vt:lpstr>
      <vt:lpstr>PowerPoint Presentation</vt:lpstr>
      <vt:lpstr>PowerPoint Presentation</vt:lpstr>
      <vt:lpstr>CPP = MAP - ICP</vt:lpstr>
      <vt:lpstr>Cerebral blood flow</vt:lpstr>
      <vt:lpstr>Factors affects cerebral blood flow (CBF)</vt:lpstr>
      <vt:lpstr>Mechanisms of BBB dysfunction</vt:lpstr>
      <vt:lpstr>edema is a life-threatening</vt:lpstr>
      <vt:lpstr>Mechanism of brain edema</vt:lpstr>
      <vt:lpstr>PowerPoint Presentation</vt:lpstr>
      <vt:lpstr>1. Cytotoxic</vt:lpstr>
      <vt:lpstr>2- Vasogenic</vt:lpstr>
      <vt:lpstr>Vasogenic (cont.)</vt:lpstr>
      <vt:lpstr>In cytotoxic edema:</vt:lpstr>
      <vt:lpstr>3- Interstitial cerebral edema</vt:lpstr>
      <vt:lpstr>4- Osmotic cerebral edema</vt:lpstr>
      <vt:lpstr>Osmotic cerebral edema (cont.)</vt:lpstr>
      <vt:lpstr>5-Hydrostatic</vt:lpstr>
      <vt:lpstr>CLASSIFICATION OF CEREBRAL EDEMA</vt:lpstr>
      <vt:lpstr>PowerPoint Presentation</vt:lpstr>
      <vt:lpstr>Clinical presentation</vt:lpstr>
      <vt:lpstr>PowerPoint Presentation</vt:lpstr>
      <vt:lpstr>cingulate herniation</vt:lpstr>
      <vt:lpstr>Cerebral edema</vt:lpstr>
      <vt:lpstr>Management</vt:lpstr>
      <vt:lpstr>General Measures for  Managing Cerebral Edema</vt:lpstr>
      <vt:lpstr>Optimizing Head and Neck Positions</vt:lpstr>
      <vt:lpstr>Ventilation and Oxygenation</vt:lpstr>
      <vt:lpstr>Maintain Intravascular Volume and  Cerebral Perfusion</vt:lpstr>
      <vt:lpstr>Seizure Prophylaxis</vt:lpstr>
      <vt:lpstr>Maintain blood glucose</vt:lpstr>
      <vt:lpstr>Specific Measures for  Managing Cerebral Edema</vt:lpstr>
      <vt:lpstr>Osmotherapy</vt:lpstr>
      <vt:lpstr>PowerPoint Presentation</vt:lpstr>
      <vt:lpstr>Corticosteroid Administration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abedalrahman alsbui</cp:lastModifiedBy>
  <cp:revision>1</cp:revision>
  <dcterms:created xsi:type="dcterms:W3CDTF">2021-07-29T00:54:36Z</dcterms:created>
  <dcterms:modified xsi:type="dcterms:W3CDTF">2021-07-29T01:21:09Z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2021-07-29T00:00:00Z</vt:filetime>
  </property>
</Properties>
</file>