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97" r:id="rId9"/>
    <p:sldId id="265" r:id="rId10"/>
    <p:sldId id="278" r:id="rId11"/>
    <p:sldId id="263" r:id="rId12"/>
    <p:sldId id="264" r:id="rId13"/>
    <p:sldId id="281" r:id="rId14"/>
    <p:sldId id="282" r:id="rId15"/>
    <p:sldId id="283" r:id="rId16"/>
    <p:sldId id="296" r:id="rId17"/>
    <p:sldId id="284" r:id="rId18"/>
    <p:sldId id="285" r:id="rId19"/>
    <p:sldId id="286" r:id="rId20"/>
    <p:sldId id="287" r:id="rId21"/>
    <p:sldId id="288" r:id="rId22"/>
    <p:sldId id="289" r:id="rId23"/>
    <p:sldId id="292" r:id="rId24"/>
    <p:sldId id="290" r:id="rId25"/>
    <p:sldId id="291" r:id="rId26"/>
    <p:sldId id="294" r:id="rId27"/>
    <p:sldId id="293" r:id="rId28"/>
    <p:sldId id="275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6" r:id="rId37"/>
    <p:sldId id="295" r:id="rId38"/>
    <p:sldId id="277" r:id="rId39"/>
    <p:sldId id="28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54DA5"/>
    <a:srgbClr val="2A24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5437-4D92-4C67-96A7-6FB85C1CCDD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CFA4-0091-4732-BF53-BCBFBBAF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8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key.com/mediastinum-5/#R13-3" TargetMode="External" /><Relationship Id="rId2" Type="http://schemas.openxmlformats.org/officeDocument/2006/relationships/hyperlink" Target="https://radiologykey.com/mediastinum-5/#R2-3" TargetMode="External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5.jpg" /><Relationship Id="rId4" Type="http://schemas.openxmlformats.org/officeDocument/2006/relationships/hyperlink" Target="https://radiologykey.com/mediastinum-5/#R15-3" TargetMode="Externa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D00F-2091-416A-8B48-D5CACFD1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8" y="460513"/>
            <a:ext cx="9886122" cy="304945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Mediastinum</a:t>
            </a:r>
            <a:br>
              <a:rPr lang="en-US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US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 and</a:t>
            </a:r>
            <a:br>
              <a:rPr lang="en-US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US" b="0" i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 mediastinal mass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nap ITC" panose="04040A07060A02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32FB2-5AB8-450B-BA7C-C37910F0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1" y="4741725"/>
            <a:ext cx="11171583" cy="1655762"/>
          </a:xfrm>
        </p:spPr>
        <p:txBody>
          <a:bodyPr/>
          <a:lstStyle/>
          <a:p>
            <a:pPr algn="l"/>
            <a:r>
              <a:rPr lang="en-US" dirty="0"/>
              <a:t>Done by : </a:t>
            </a:r>
            <a:r>
              <a:rPr lang="en-US" dirty="0" err="1"/>
              <a:t>Razan</a:t>
            </a:r>
            <a:r>
              <a:rPr lang="en-US" dirty="0"/>
              <a:t> </a:t>
            </a:r>
            <a:r>
              <a:rPr lang="en-US" dirty="0" err="1"/>
              <a:t>Tarawneh</a:t>
            </a:r>
            <a:r>
              <a:rPr lang="en-US" dirty="0"/>
              <a:t>          Rawan </a:t>
            </a:r>
            <a:r>
              <a:rPr lang="en-US" dirty="0" err="1"/>
              <a:t>zedaneean</a:t>
            </a:r>
            <a:r>
              <a:rPr lang="en-US" dirty="0"/>
              <a:t>                  </a:t>
            </a:r>
            <a:r>
              <a:rPr lang="en-US" dirty="0" err="1"/>
              <a:t>Mallak</a:t>
            </a:r>
            <a:r>
              <a:rPr lang="en-US" dirty="0"/>
              <a:t> </a:t>
            </a:r>
            <a:r>
              <a:rPr lang="en-US" dirty="0" err="1"/>
              <a:t>Aljafari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1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8A40-8D12-4B2E-BC54-B698596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Normal chest x-rays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7E45-A091-46FC-84F8-0D257D1D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029C4-670D-45F0-8B8C-25D220D3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79" y="42035"/>
            <a:ext cx="6638021" cy="6450840"/>
          </a:xfrm>
          <a:prstGeom prst="rect">
            <a:avLst/>
          </a:prstGeom>
        </p:spPr>
      </p:pic>
      <p:pic>
        <p:nvPicPr>
          <p:cNvPr id="5" name="Picture 4" descr="v3_slide0007_image008">
            <a:extLst>
              <a:ext uri="{FF2B5EF4-FFF2-40B4-BE49-F238E27FC236}">
                <a16:creationId xmlns:a16="http://schemas.microsoft.com/office/drawing/2014/main" id="{BD9796C9-1557-450B-909A-BD30F5DC0F4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" y="1417638"/>
            <a:ext cx="5221138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71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0CB8-1271-4383-A157-2DD665A3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18" y="192156"/>
            <a:ext cx="6527316" cy="762000"/>
          </a:xfrm>
        </p:spPr>
        <p:txBody>
          <a:bodyPr>
            <a:normAutofit/>
          </a:bodyPr>
          <a:lstStyle/>
          <a:p>
            <a:r>
              <a:rPr lang="en-US" sz="1600" i="0" dirty="0">
                <a:effectLst/>
                <a:latin typeface="Verdana" panose="020B0604030504040204" pitchFamily="34" charset="0"/>
              </a:rPr>
              <a:t>Obliterated retrosternal clear space in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Lymphoma</a:t>
            </a:r>
            <a:br>
              <a:rPr lang="en-US" sz="1600" i="0" dirty="0">
                <a:effectLst/>
                <a:latin typeface="Verdana" panose="020B0604030504040204" pitchFamily="34" charset="0"/>
              </a:rPr>
            </a:br>
            <a:r>
              <a:rPr lang="en-US" sz="1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83403-23B7-45E0-9C90-2531D77B5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27" y="383767"/>
            <a:ext cx="5233256" cy="858078"/>
          </a:xfrm>
        </p:spPr>
        <p:txBody>
          <a:bodyPr/>
          <a:lstStyle/>
          <a:p>
            <a:r>
              <a:rPr lang="en-US" i="0" dirty="0">
                <a:effectLst/>
                <a:latin typeface="Verdana" panose="020B0604030504040204" pitchFamily="34" charset="0"/>
              </a:rPr>
              <a:t>Hilum Overlay Sign in </a:t>
            </a:r>
            <a:r>
              <a:rPr lang="it-IT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lymphoma in a HIV-positive patient.</a:t>
            </a:r>
            <a:endParaRPr lang="en-US" i="0" dirty="0">
              <a:effectLst/>
              <a:latin typeface="Verdana" panose="020B0604030504040204" pitchFamily="34" charset="0"/>
            </a:endParaRPr>
          </a:p>
          <a:p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FA182A-6E0E-41E7-8BF0-B08713EBA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30" y="1003852"/>
            <a:ext cx="6956004" cy="4850296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FCEC09-6021-4507-AC6C-867FDF71FA6A}"/>
              </a:ext>
            </a:extLst>
          </p:cNvPr>
          <p:cNvCxnSpPr/>
          <p:nvPr/>
        </p:nvCxnSpPr>
        <p:spPr>
          <a:xfrm>
            <a:off x="6096000" y="2160105"/>
            <a:ext cx="583096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864C93-F545-4E30-AD78-A565B345F3F9}"/>
              </a:ext>
            </a:extLst>
          </p:cNvPr>
          <p:cNvCxnSpPr>
            <a:cxnSpLocks/>
          </p:cNvCxnSpPr>
          <p:nvPr/>
        </p:nvCxnSpPr>
        <p:spPr>
          <a:xfrm flipH="1">
            <a:off x="9263269" y="2564296"/>
            <a:ext cx="443948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381585F-6AD9-4247-8078-4383FC95F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139141"/>
            <a:ext cx="4854750" cy="51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6413B-9500-42A6-82B0-24AD73C36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3" y="-1944"/>
            <a:ext cx="5009322" cy="546471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11974-3738-4904-90CB-2C95AF687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795" y="106017"/>
            <a:ext cx="5009322" cy="1020418"/>
          </a:xfrm>
        </p:spPr>
        <p:txBody>
          <a:bodyPr>
            <a:normAutofit/>
          </a:bodyPr>
          <a:lstStyle/>
          <a:p>
            <a:r>
              <a:rPr lang="en-US" sz="1800" b="1" dirty="0"/>
              <a:t>Mediastinal Teratoma </a:t>
            </a:r>
            <a:r>
              <a:rPr lang="en-US" sz="1400" b="0" i="0" dirty="0">
                <a:solidFill>
                  <a:srgbClr val="3D3D3D"/>
                </a:solidFill>
                <a:effectLst/>
                <a:latin typeface="Open Sans"/>
              </a:rPr>
              <a:t>There is a large anterior mediastinal mass measuring 9 cm in size with calcification within it.</a:t>
            </a:r>
            <a:r>
              <a:rPr lang="en-US" sz="1600" b="0" i="0" dirty="0">
                <a:solidFill>
                  <a:srgbClr val="3D3D3D"/>
                </a:solidFill>
                <a:effectLst/>
                <a:latin typeface="Open Sans"/>
              </a:rPr>
              <a:t>  shift of the mediastinum towards right side</a:t>
            </a:r>
            <a:r>
              <a:rPr lang="en-US" sz="1400" b="0" i="0" dirty="0">
                <a:solidFill>
                  <a:srgbClr val="3D3D3D"/>
                </a:solidFill>
                <a:effectLst/>
                <a:latin typeface="Open Sans"/>
              </a:rPr>
              <a:t> 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C310C-62B3-4A27-9710-072E81D5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705" y="5462771"/>
            <a:ext cx="5209347" cy="1285599"/>
          </a:xfrm>
        </p:spPr>
        <p:txBody>
          <a:bodyPr>
            <a:normAutofit fontScale="90000"/>
          </a:bodyPr>
          <a:lstStyle/>
          <a:p>
            <a:r>
              <a:rPr lang="en-US" sz="1800" b="1" i="0" dirty="0">
                <a:solidFill>
                  <a:srgbClr val="CBD0D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700" b="1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Substernal Thyroid Goiter. </a:t>
            </a:r>
            <a:r>
              <a:rPr lang="en-US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Frontal chest radiograph shows a large superior/anterior mediastinal mass (white arrows) displacing the trachea (</a:t>
            </a:r>
            <a:r>
              <a:rPr lang="en-US" sz="1800" b="1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black arrow</a:t>
            </a:r>
            <a:r>
              <a:rPr lang="en-US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) to the right of midline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4CBEC-E2E8-4334-9285-FDDFE8ED9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2" y="973645"/>
            <a:ext cx="4397656" cy="55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B226-2E00-4D79-9420-F00BD64E8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0904" y="382397"/>
            <a:ext cx="8759687" cy="1166192"/>
          </a:xfrm>
        </p:spPr>
        <p:txBody>
          <a:bodyPr>
            <a:normAutofit/>
          </a:bodyPr>
          <a:lstStyle/>
          <a:p>
            <a:r>
              <a:rPr lang="en-US" sz="3200" b="1" dirty="0"/>
              <a:t>MIDDLE MEDIASTINAL MASSES  </a:t>
            </a:r>
            <a:br>
              <a:rPr lang="ar-JO" sz="3200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817E3-1A1B-4FC3-A356-490487862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67E1E-EE86-42DE-89FC-D2F69667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08088"/>
            <a:ext cx="3810000" cy="47879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0331BEB-1F94-4724-8FEE-547992CD719C}"/>
              </a:ext>
            </a:extLst>
          </p:cNvPr>
          <p:cNvSpPr txBox="1"/>
          <p:nvPr/>
        </p:nvSpPr>
        <p:spPr>
          <a:xfrm>
            <a:off x="5339916" y="6342029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BOUNDERIES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270533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C6BA-20DF-4946-8FE8-4849EF08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8828-BBF4-4FE1-83AA-107DA3C4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365124"/>
            <a:ext cx="7523922" cy="500200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ar-JO" sz="3500" b="1" dirty="0">
                <a:solidFill>
                  <a:srgbClr val="C00000"/>
                </a:solidFill>
              </a:rPr>
              <a:t>:</a:t>
            </a:r>
            <a:r>
              <a:rPr lang="en-US" sz="3500" b="1" dirty="0">
                <a:solidFill>
                  <a:srgbClr val="C00000"/>
                </a:solidFill>
              </a:rPr>
              <a:t>Contents</a:t>
            </a:r>
          </a:p>
          <a:p>
            <a:pPr algn="l"/>
            <a:r>
              <a:rPr lang="en-US" sz="2400" b="1" dirty="0"/>
              <a:t>- </a:t>
            </a:r>
            <a:r>
              <a:rPr lang="en-US" sz="2800" dirty="0"/>
              <a:t>pericardium</a:t>
            </a:r>
          </a:p>
          <a:p>
            <a:pPr algn="l"/>
            <a:r>
              <a:rPr lang="en-US" sz="2800" dirty="0"/>
              <a:t>- heart</a:t>
            </a:r>
          </a:p>
          <a:p>
            <a:pPr algn="l"/>
            <a:r>
              <a:rPr lang="en-US" sz="2800" dirty="0"/>
              <a:t>- great vessels joining the heart</a:t>
            </a:r>
          </a:p>
          <a:p>
            <a:pPr lvl="1" algn="l"/>
            <a:r>
              <a:rPr lang="en-US" sz="2800" dirty="0"/>
              <a:t>   ascending aorta</a:t>
            </a:r>
          </a:p>
          <a:p>
            <a:pPr lvl="1" algn="l"/>
            <a:r>
              <a:rPr lang="en-US" sz="2800" dirty="0"/>
              <a:t>   pulmonary trunk</a:t>
            </a:r>
          </a:p>
          <a:p>
            <a:pPr lvl="2" algn="l"/>
            <a:r>
              <a:rPr lang="en-US" sz="2800" dirty="0"/>
              <a:t>   right &amp; left pulmonary arteries</a:t>
            </a:r>
          </a:p>
          <a:p>
            <a:pPr lvl="1" algn="l"/>
            <a:r>
              <a:rPr lang="en-US" sz="2800" dirty="0"/>
              <a:t>   the lower half of the superior vena        cava</a:t>
            </a:r>
          </a:p>
          <a:p>
            <a:pPr algn="l"/>
            <a:r>
              <a:rPr lang="en-US" sz="2800" dirty="0"/>
              <a:t>- tracheal bifurcation and both main bronchi</a:t>
            </a:r>
          </a:p>
          <a:p>
            <a:pPr algn="l"/>
            <a:r>
              <a:rPr lang="en-US" sz="2800" dirty="0"/>
              <a:t>- phrenic nerves</a:t>
            </a:r>
          </a:p>
          <a:p>
            <a:pPr algn="l"/>
            <a:r>
              <a:rPr lang="en-US" sz="2800" dirty="0"/>
              <a:t>- cardiac plexus</a:t>
            </a:r>
          </a:p>
          <a:p>
            <a:pPr algn="l"/>
            <a:r>
              <a:rPr lang="en-US" sz="2800" dirty="0"/>
              <a:t>- tracheobronchial lymph nodes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5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BDBC-7E2B-4FDA-953F-CBF5F99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A924-47FE-4DCB-8385-901EEAE9F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3" y="632930"/>
            <a:ext cx="10515600" cy="4351338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Causes: </a:t>
            </a:r>
          </a:p>
          <a:p>
            <a:pPr algn="l"/>
            <a:r>
              <a:rPr lang="en-US" sz="2800" b="1" dirty="0"/>
              <a:t> </a:t>
            </a:r>
          </a:p>
          <a:p>
            <a:pPr algn="l"/>
            <a:r>
              <a:rPr lang="en-US" sz="2800" b="1" dirty="0"/>
              <a:t>+ Lymph node </a:t>
            </a:r>
            <a:r>
              <a:rPr lang="en-US" sz="2800" b="1" dirty="0" err="1"/>
              <a:t>enlargment</a:t>
            </a:r>
            <a:r>
              <a:rPr lang="en-US" sz="2800" b="1" dirty="0"/>
              <a:t> :</a:t>
            </a:r>
          </a:p>
          <a:p>
            <a:pPr algn="l"/>
            <a:r>
              <a:rPr lang="en-US" sz="2800" b="1" dirty="0"/>
              <a:t>   Lymphoma </a:t>
            </a:r>
          </a:p>
          <a:p>
            <a:pPr algn="l"/>
            <a:r>
              <a:rPr lang="en-US" sz="2800" b="1" dirty="0"/>
              <a:t>   Primary TB </a:t>
            </a:r>
          </a:p>
          <a:p>
            <a:pPr algn="l"/>
            <a:r>
              <a:rPr lang="en-US" sz="2800" b="1" dirty="0"/>
              <a:t>   Sarcoidosis </a:t>
            </a:r>
          </a:p>
          <a:p>
            <a:pPr algn="l"/>
            <a:r>
              <a:rPr lang="en-US" sz="2800" b="1" dirty="0"/>
              <a:t>+ Bronchogenic cyst .  </a:t>
            </a:r>
          </a:p>
          <a:p>
            <a:pPr algn="l"/>
            <a:r>
              <a:rPr lang="en-US" sz="2800" b="1" dirty="0"/>
              <a:t>+ Aneurysm of aortic 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8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3D8-536C-42ED-A39B-E96689B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4E952A-B5FF-4E7E-B9AA-DDD064D46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9" y="236096"/>
            <a:ext cx="6268278" cy="6385808"/>
          </a:xfrm>
        </p:spPr>
      </p:pic>
    </p:spTree>
    <p:extLst>
      <p:ext uri="{BB962C8B-B14F-4D97-AF65-F5344CB8AC3E}">
        <p14:creationId xmlns:p14="http://schemas.microsoft.com/office/powerpoint/2010/main" val="424932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9911-7B6D-4065-902F-A943200C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 lymphoma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A3D9-B2A0-4A8C-BC28-2358B371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2800" b="1" dirty="0"/>
              <a:t>+ common</a:t>
            </a:r>
            <a:endParaRPr lang="ar-JO" sz="2800" b="1" dirty="0"/>
          </a:p>
          <a:p>
            <a:pPr marL="114300" indent="0" algn="l">
              <a:buNone/>
            </a:pPr>
            <a:r>
              <a:rPr lang="en-US" sz="2800" b="1" dirty="0"/>
              <a:t>+  responsible for 15% of all primary mediastinal masses </a:t>
            </a:r>
          </a:p>
          <a:p>
            <a:pPr marL="114300" indent="0" algn="l">
              <a:buNone/>
            </a:pPr>
            <a:r>
              <a:rPr lang="ar-JO" sz="2800" b="1" dirty="0"/>
              <a:t>     </a:t>
            </a:r>
            <a:r>
              <a:rPr lang="en-US" sz="2800" b="1" dirty="0"/>
              <a:t>+  the majority are Hodgkin lymphomas                                     </a:t>
            </a:r>
            <a:r>
              <a:rPr lang="ar-JO" sz="2800" b="1" dirty="0"/>
              <a:t>               </a:t>
            </a:r>
            <a:endParaRPr lang="en-US" sz="2800" b="1" dirty="0"/>
          </a:p>
          <a:p>
            <a:pPr marL="114300" indent="0" algn="l">
              <a:buNone/>
            </a:pPr>
            <a:r>
              <a:rPr lang="ar-JO" sz="2800" b="1" dirty="0"/>
              <a:t>               </a:t>
            </a:r>
            <a:r>
              <a:rPr lang="en-US" sz="2800" b="1" dirty="0"/>
              <a:t>+ arise from either the thymus or lymph nodes</a:t>
            </a:r>
          </a:p>
          <a:p>
            <a:pPr marL="114300" indent="0" algn="l">
              <a:buNone/>
            </a:pPr>
            <a:r>
              <a:rPr lang="en-US" sz="2800" b="1" dirty="0"/>
              <a:t>+ majority of patients have anterior mediastinal and paratracheal involvement. Isolated hilar nodal involvement is uncommon           </a:t>
            </a:r>
            <a:endParaRPr lang="ar-JO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F6BE-AB23-44F5-8408-30F4FD24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22422-D139-4C27-9AA7-5A71EF6B5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46" y="391297"/>
            <a:ext cx="5471079" cy="60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BDFD944-E5A4-457B-8351-DE01E454A0F4}"/>
              </a:ext>
            </a:extLst>
          </p:cNvPr>
          <p:cNvSpPr txBox="1"/>
          <p:nvPr/>
        </p:nvSpPr>
        <p:spPr>
          <a:xfrm>
            <a:off x="8336192" y="1347186"/>
            <a:ext cx="28083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/>
              <a:t>+ bilateral widening /unilateral  </a:t>
            </a:r>
          </a:p>
          <a:p>
            <a:pPr algn="l"/>
            <a:r>
              <a:rPr lang="en-US" sz="2400" b="1" dirty="0"/>
              <a:t>+ well-defined margin </a:t>
            </a:r>
          </a:p>
          <a:p>
            <a:pPr algn="l"/>
            <a:r>
              <a:rPr lang="en-US" sz="2400" b="1" dirty="0"/>
              <a:t>+ lobulated  </a:t>
            </a:r>
          </a:p>
          <a:p>
            <a:pPr algn="l"/>
            <a:r>
              <a:rPr lang="en-US" sz="2400" b="1" dirty="0"/>
              <a:t>+ smooth contour </a:t>
            </a:r>
          </a:p>
        </p:txBody>
      </p:sp>
    </p:spTree>
    <p:extLst>
      <p:ext uri="{BB962C8B-B14F-4D97-AF65-F5344CB8AC3E}">
        <p14:creationId xmlns:p14="http://schemas.microsoft.com/office/powerpoint/2010/main" val="148757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F36D-1B0A-4145-87D0-B405C556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733C89-F973-4F64-8683-1E651FA30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79" y="1442400"/>
            <a:ext cx="5126117" cy="3533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B7A82-CD49-43F3-865D-E811977822B1}"/>
              </a:ext>
            </a:extLst>
          </p:cNvPr>
          <p:cNvSpPr txBox="1"/>
          <p:nvPr/>
        </p:nvSpPr>
        <p:spPr>
          <a:xfrm>
            <a:off x="3215680" y="5415600"/>
            <a:ext cx="576064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demonstrates a soft tissue attenuating mass, with smooth or lobulated margins which conform to surrounding structures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346593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CCABA5-7561-4AB3-958A-99A0F9E5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D3707-E1F1-447F-B82A-543444070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01" y="533399"/>
            <a:ext cx="4222542" cy="5655365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Mediastinum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It’s the central compartment of thoracic cavity ,covered on each side by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mediastinal pleura , contain all thoracic viscera and structure </a:t>
            </a:r>
            <a:r>
              <a:rPr lang="en-US" sz="2000" b="1" i="0" dirty="0">
                <a:solidFill>
                  <a:srgbClr val="00B05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except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the lungs.</a:t>
            </a:r>
          </a:p>
          <a:p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Division of the mediastinum into four compartments: </a:t>
            </a:r>
          </a:p>
          <a:p>
            <a:pPr marL="285750" indent="-285750">
              <a:buFontTx/>
              <a:buChar char="-"/>
            </a:pPr>
            <a:r>
              <a:rPr lang="en-US" sz="2000" b="1" i="0" dirty="0">
                <a:solidFill>
                  <a:srgbClr val="2A24AC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superior mediastinum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2A24AC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Inferior mediastinum:</a:t>
            </a:r>
            <a:endParaRPr lang="en-US" sz="2000" b="1" i="0" dirty="0">
              <a:solidFill>
                <a:srgbClr val="2A24AC"/>
              </a:solidFill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  </a:t>
            </a:r>
            <a:r>
              <a:rPr lang="en-US" sz="2000" b="0" i="0" dirty="0">
                <a:solidFill>
                  <a:srgbClr val="00B05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anterior mediastinum 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en-US" sz="2000" b="0" i="0" dirty="0" err="1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prevascular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 zone),</a:t>
            </a:r>
          </a:p>
          <a:p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middle mediastinum 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en-US" sz="2000" b="0" i="0" dirty="0" err="1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peritracheoesophageal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zone),</a:t>
            </a:r>
          </a:p>
          <a:p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posterior mediastinum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(paravertebral zone). </a:t>
            </a:r>
            <a:endParaRPr lang="en-US" sz="2000" b="0" i="0" dirty="0">
              <a:solidFill>
                <a:srgbClr val="000000"/>
              </a:solidFill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endParaRPr lang="en-US" sz="2000" b="0" i="0" dirty="0">
              <a:solidFill>
                <a:srgbClr val="000000"/>
              </a:solidFill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2AF85EB-CB67-46B8-B3A1-675B7547F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17" y="636104"/>
            <a:ext cx="7396715" cy="5324061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1EEA4381-856D-47AF-AE9A-1EA7B465AD6B}"/>
              </a:ext>
            </a:extLst>
          </p:cNvPr>
          <p:cNvSpPr/>
          <p:nvPr/>
        </p:nvSpPr>
        <p:spPr>
          <a:xfrm>
            <a:off x="10575235" y="4981161"/>
            <a:ext cx="318052" cy="543339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6C1117-2CA2-46F6-B3D1-4564AE3A74A2}"/>
              </a:ext>
            </a:extLst>
          </p:cNvPr>
          <p:cNvSpPr/>
          <p:nvPr/>
        </p:nvSpPr>
        <p:spPr>
          <a:xfrm>
            <a:off x="8600660" y="4373218"/>
            <a:ext cx="636105" cy="195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1561E8-709F-4F7B-9BFA-012C23ABD2AC}"/>
              </a:ext>
            </a:extLst>
          </p:cNvPr>
          <p:cNvSpPr/>
          <p:nvPr/>
        </p:nvSpPr>
        <p:spPr>
          <a:xfrm>
            <a:off x="9024730" y="2387117"/>
            <a:ext cx="636105" cy="195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F61C8D6-1AB9-4278-A2C6-91F8BE7E4E5F}"/>
              </a:ext>
            </a:extLst>
          </p:cNvPr>
          <p:cNvSpPr/>
          <p:nvPr/>
        </p:nvSpPr>
        <p:spPr>
          <a:xfrm>
            <a:off x="8600659" y="3102664"/>
            <a:ext cx="636105" cy="19547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1FD0-E33B-44BE-BEB1-4BCFD7F2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0EE3-FD25-4747-B7F7-FAA2849D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365125"/>
            <a:ext cx="6556512" cy="4351338"/>
          </a:xfrm>
        </p:spPr>
        <p:txBody>
          <a:bodyPr/>
          <a:lstStyle/>
          <a:p>
            <a:pPr marL="114300" indent="0" algn="l">
              <a:buNone/>
            </a:pPr>
            <a:r>
              <a:rPr lang="en-US" sz="4000" b="1" dirty="0">
                <a:solidFill>
                  <a:srgbClr val="C00000"/>
                </a:solidFill>
              </a:rPr>
              <a:t>Clinical presentation</a:t>
            </a:r>
          </a:p>
          <a:p>
            <a:pPr marL="114300" indent="0" algn="l">
              <a:buNone/>
            </a:pPr>
            <a:endParaRPr lang="en-US" sz="2800" b="1" dirty="0"/>
          </a:p>
          <a:p>
            <a:pPr marL="114300" indent="0" algn="l">
              <a:buNone/>
            </a:pPr>
            <a:r>
              <a:rPr lang="en-US" sz="2800" dirty="0"/>
              <a:t>patients are often asymptomatic from the mediastinal component but present with systemic manifestations of lymphoma, most commonly constitutional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A500-B14B-4BF1-9EE2-02BDB755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26" y="861391"/>
            <a:ext cx="6317974" cy="82929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TB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BF9414C-C6AC-4E1B-B0A1-FAAB96046604}"/>
              </a:ext>
            </a:extLst>
          </p:cNvPr>
          <p:cNvSpPr txBox="1"/>
          <p:nvPr/>
        </p:nvSpPr>
        <p:spPr>
          <a:xfrm>
            <a:off x="5869024" y="875929"/>
            <a:ext cx="50922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Could be unilateral /bilateral </a:t>
            </a:r>
            <a:endParaRPr lang="ar-JO" sz="2000" b="1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0F4434F-DE3C-43D9-BEF2-2C160A386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89" y="1690688"/>
            <a:ext cx="4719224" cy="47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8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9ADF4F2B-B744-411C-B92F-CCB67173DA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53539" y="236335"/>
            <a:ext cx="7152861" cy="20867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err="1">
                <a:solidFill>
                  <a:srgbClr val="C00000"/>
                </a:solidFill>
              </a:rPr>
              <a:t>Sarcoidosis</a:t>
            </a:r>
            <a:r>
              <a:rPr lang="en-US" sz="2400" b="1" dirty="0">
                <a:solidFill>
                  <a:srgbClr val="C00000"/>
                </a:solidFill>
              </a:rPr>
              <a:t>  </a:t>
            </a:r>
          </a:p>
          <a:p>
            <a:pPr algn="l"/>
            <a:endParaRPr lang="en-US" sz="2400" b="1" dirty="0">
              <a:solidFill>
                <a:srgbClr val="C00000"/>
              </a:solidFill>
            </a:endParaRPr>
          </a:p>
          <a:p>
            <a:pPr algn="l"/>
            <a:r>
              <a:rPr lang="en-US" sz="2400" b="1" dirty="0"/>
              <a:t>+ bilateral </a:t>
            </a:r>
          </a:p>
          <a:p>
            <a:pPr algn="l"/>
            <a:r>
              <a:rPr lang="en-US" sz="2400" b="1" dirty="0"/>
              <a:t>+symmetrical </a:t>
            </a:r>
          </a:p>
          <a:p>
            <a:pPr algn="l"/>
            <a:r>
              <a:rPr lang="en-US" sz="2400" b="1" dirty="0"/>
              <a:t>+hilar enlargement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ar-JO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1A2C9-1BA2-4471-AC8E-004D6079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9" y="393239"/>
            <a:ext cx="5489920" cy="524514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721476-A3DD-492B-9A55-2F3AAEA8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EA3C-F7A2-4035-94A9-3B2862CD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2FC7-005D-403E-952F-AD553B1D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566669"/>
            <a:ext cx="10515600" cy="4351338"/>
          </a:xfrm>
        </p:spPr>
        <p:txBody>
          <a:bodyPr>
            <a:normAutofit lnSpcReduction="10000"/>
          </a:bodyPr>
          <a:lstStyle/>
          <a:p>
            <a:pPr marL="114300" indent="0" algn="l">
              <a:buNone/>
            </a:pPr>
            <a:r>
              <a:rPr lang="en-US" b="1" dirty="0">
                <a:solidFill>
                  <a:srgbClr val="C00000"/>
                </a:solidFill>
              </a:rPr>
              <a:t>Clinical presentation</a:t>
            </a:r>
          </a:p>
          <a:p>
            <a:pPr marL="114300" indent="0" algn="l">
              <a:buNone/>
            </a:pPr>
            <a:endParaRPr lang="en-US" sz="2800" b="1" dirty="0"/>
          </a:p>
          <a:p>
            <a:pPr marL="114300" indent="0" algn="l">
              <a:buNone/>
            </a:pPr>
            <a:r>
              <a:rPr lang="en-US" sz="2800" b="1" dirty="0"/>
              <a:t>Clinical presentation is variable. Approximately 50% of patients are </a:t>
            </a:r>
            <a:r>
              <a:rPr lang="en-US" sz="2800" b="1" u="sng" dirty="0"/>
              <a:t>asymptomatic</a:t>
            </a:r>
            <a:r>
              <a:rPr lang="en-US" sz="2800" b="1" dirty="0"/>
              <a:t>. The remainder present with either </a:t>
            </a:r>
            <a:r>
              <a:rPr lang="en-US" sz="2800" b="1" u="sng" dirty="0"/>
              <a:t>respiratory symptoms </a:t>
            </a:r>
            <a:r>
              <a:rPr lang="en-US" sz="2800" b="1" dirty="0"/>
              <a:t>(e.g. cough and dyspnea) or </a:t>
            </a:r>
            <a:r>
              <a:rPr lang="ar-JO" sz="2800" b="1" dirty="0"/>
              <a:t> </a:t>
            </a:r>
            <a:r>
              <a:rPr lang="en-US" sz="2800" b="1" dirty="0"/>
              <a:t>skin changes (e.g. erythema nodosum, scars)</a:t>
            </a:r>
          </a:p>
          <a:p>
            <a:pPr marL="114300" indent="0" algn="l">
              <a:buNone/>
            </a:pPr>
            <a:endParaRPr lang="en-US" sz="2800" b="1" dirty="0"/>
          </a:p>
          <a:p>
            <a:pPr marL="114300" indent="0" algn="l">
              <a:buNone/>
            </a:pPr>
            <a:endParaRPr lang="en-US" sz="2800" b="1" dirty="0"/>
          </a:p>
          <a:p>
            <a:pPr marL="114300" indent="0" algn="l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diagnosis of pulmonary sarcoidosis is proven by pathology after tissue biopsy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2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49ED1D-B77C-4C74-B078-6DEEE3E388A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Aortic arch aneurysm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88615ED-381C-45A1-8DF6-D779735B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15" y="1470554"/>
            <a:ext cx="5446402" cy="47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D2D-CADD-4D7B-8E2B-8B7CA596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Bronchogenic cyst</a:t>
            </a:r>
            <a:br>
              <a:rPr lang="en-US" sz="44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D63C-7109-4580-8475-B3B46383F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/>
              <a:t>+Rare condition</a:t>
            </a:r>
          </a:p>
          <a:p>
            <a:pPr algn="l"/>
            <a:r>
              <a:rPr lang="en-US" sz="2800" b="1" dirty="0"/>
              <a:t>+Most common site           </a:t>
            </a:r>
          </a:p>
          <a:p>
            <a:pPr algn="l"/>
            <a:r>
              <a:rPr lang="en-US" sz="2800" b="1" dirty="0"/>
              <a:t>+Filled with fluid (water) </a:t>
            </a:r>
          </a:p>
          <a:p>
            <a:pPr algn="l"/>
            <a:r>
              <a:rPr lang="en-US" sz="2800" b="1" dirty="0"/>
              <a:t>+soft-tissue density rounded structures on the x ray  </a:t>
            </a:r>
          </a:p>
          <a:p>
            <a:pPr algn="l"/>
            <a:r>
              <a:rPr lang="en-US" sz="2800" b="1" dirty="0"/>
              <a:t>+Rarely multiple  </a:t>
            </a:r>
            <a:endParaRPr lang="ar-JO" sz="2800" b="1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83A126-2AEE-4452-BA21-D51B4274AC97}"/>
              </a:ext>
            </a:extLst>
          </p:cNvPr>
          <p:cNvCxnSpPr>
            <a:cxnSpLocks/>
          </p:cNvCxnSpPr>
          <p:nvPr/>
        </p:nvCxnSpPr>
        <p:spPr>
          <a:xfrm>
            <a:off x="4283731" y="2586243"/>
            <a:ext cx="500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7">
            <a:extLst>
              <a:ext uri="{FF2B5EF4-FFF2-40B4-BE49-F238E27FC236}">
                <a16:creationId xmlns:a16="http://schemas.microsoft.com/office/drawing/2014/main" id="{C1C34585-1D59-4064-9435-B91209F667B9}"/>
              </a:ext>
            </a:extLst>
          </p:cNvPr>
          <p:cNvSpPr txBox="1"/>
          <p:nvPr/>
        </p:nvSpPr>
        <p:spPr>
          <a:xfrm>
            <a:off x="4784035" y="2386188"/>
            <a:ext cx="31683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C00000"/>
                </a:solidFill>
              </a:rPr>
              <a:t>Middle mediastinum </a:t>
            </a:r>
            <a:endParaRPr lang="ar-JO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1067-C0C9-40D1-9904-646A03A6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7C50662-11D1-4589-BEFC-DEFD0E12BF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244" y="503353"/>
            <a:ext cx="6649278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Bronchogenic cyst </a:t>
            </a:r>
            <a:endParaRPr lang="ar-JO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95D5D-DF2B-46B0-8A1B-C135AB132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9" y="1573324"/>
            <a:ext cx="4780722" cy="481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E2CE0-255F-43E4-BFD0-536996373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1" y="1573324"/>
            <a:ext cx="4323860" cy="519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300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9104-96FE-4DDC-B3BC-4793AB99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19FF-1302-4530-BCE4-7B57DED0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566669"/>
            <a:ext cx="10515600" cy="5608844"/>
          </a:xfrm>
        </p:spPr>
        <p:txBody>
          <a:bodyPr>
            <a:normAutofit fontScale="92500" lnSpcReduction="10000"/>
          </a:bodyPr>
          <a:lstStyle/>
          <a:p>
            <a:pPr marL="114300" indent="0" algn="l">
              <a:buNone/>
            </a:pPr>
            <a:r>
              <a:rPr lang="en-US" sz="2800" b="1" dirty="0">
                <a:solidFill>
                  <a:srgbClr val="C00000"/>
                </a:solidFill>
              </a:rPr>
              <a:t>Complications </a:t>
            </a:r>
          </a:p>
          <a:p>
            <a:pPr marL="114300" indent="0" algn="l">
              <a:buNone/>
            </a:pPr>
            <a:r>
              <a:rPr lang="en-US" sz="2800" dirty="0"/>
              <a:t>fistula formation with the bronchial tree</a:t>
            </a:r>
          </a:p>
          <a:p>
            <a:pPr marL="114300" indent="0" algn="l">
              <a:buNone/>
            </a:pPr>
            <a:r>
              <a:rPr lang="en-US" sz="2800" dirty="0"/>
              <a:t>ulceration of the cyst wall</a:t>
            </a:r>
          </a:p>
          <a:p>
            <a:pPr marL="114300" indent="0" algn="l">
              <a:buNone/>
            </a:pPr>
            <a:r>
              <a:rPr lang="en-US" sz="2800" dirty="0"/>
              <a:t>secondary bronchial atresia</a:t>
            </a:r>
          </a:p>
          <a:p>
            <a:pPr marL="114300" indent="0" algn="l">
              <a:buNone/>
            </a:pPr>
            <a:r>
              <a:rPr lang="en-US" sz="2800" dirty="0"/>
              <a:t>superimposed infection</a:t>
            </a:r>
          </a:p>
          <a:p>
            <a:pPr marL="114300" indent="0" algn="l">
              <a:buNone/>
            </a:pPr>
            <a:r>
              <a:rPr lang="en-US" sz="2800" dirty="0"/>
              <a:t>hemorrhage</a:t>
            </a:r>
          </a:p>
          <a:p>
            <a:pPr marL="114300" indent="0" algn="l">
              <a:buNone/>
            </a:pPr>
            <a:r>
              <a:rPr lang="en-US" sz="2800" dirty="0"/>
              <a:t>malignant transformation is very rare </a:t>
            </a:r>
          </a:p>
          <a:p>
            <a:pPr marL="114300" indent="0" algn="l">
              <a:buNone/>
            </a:pPr>
            <a:endParaRPr lang="en-US" b="1" dirty="0"/>
          </a:p>
          <a:p>
            <a:pPr marL="114300" indent="0" algn="l">
              <a:buNone/>
            </a:pPr>
            <a:r>
              <a:rPr lang="en-US" b="1" dirty="0">
                <a:solidFill>
                  <a:srgbClr val="C00000"/>
                </a:solidFill>
              </a:rPr>
              <a:t>Clinical presentation</a:t>
            </a:r>
          </a:p>
          <a:p>
            <a:pPr marL="114300" indent="0" algn="l">
              <a:buNone/>
            </a:pPr>
            <a:r>
              <a:rPr lang="en-US" sz="3200" dirty="0"/>
              <a:t>asymptomatic . When large may result in </a:t>
            </a:r>
            <a:r>
              <a:rPr lang="en-US" sz="3200" u="sng" dirty="0"/>
              <a:t>bronchial obstruction </a:t>
            </a:r>
            <a:r>
              <a:rPr lang="en-US" sz="3200" dirty="0"/>
              <a:t>leading to air trapping and respiratory distress. An alternative presentation may occur when the cyst becomes </a:t>
            </a:r>
            <a:r>
              <a:rPr lang="en-US" sz="3200" u="sng" dirty="0"/>
              <a:t>infected</a:t>
            </a:r>
            <a:r>
              <a:rPr lang="en-US" sz="3200" dirty="0"/>
              <a:t>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77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D0C5-C04E-44C5-BB5E-4ADCFE0A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20" y="2268537"/>
            <a:ext cx="10515600" cy="1269793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Posterior mediastinum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24336-485A-4BB4-8F8D-0EEB32756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5C1B-0E0F-416B-87C0-6CD4ED84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Posterior</a:t>
            </a:r>
            <a:r>
              <a:rPr lang="en-US" dirty="0"/>
              <a:t> </a:t>
            </a:r>
            <a:r>
              <a:rPr lang="en-US" sz="4400" b="1" i="0" dirty="0">
                <a:solidFill>
                  <a:schemeClr val="accent1">
                    <a:lumMod val="50000"/>
                  </a:schemeClr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mediastinal borders </a:t>
            </a:r>
            <a:br>
              <a:rPr lang="en-US" sz="4400" b="1" i="0" dirty="0">
                <a:solidFill>
                  <a:schemeClr val="accent1">
                    <a:lumMod val="50000"/>
                  </a:schemeClr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FF8BA-FF78-4142-B339-7A445ADB5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12224" b="6269"/>
          <a:stretch/>
        </p:blipFill>
        <p:spPr>
          <a:xfrm>
            <a:off x="1036981" y="1874333"/>
            <a:ext cx="5642113" cy="5378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0F54-8167-4E25-BD5B-E1CD9A7B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136512"/>
            <a:ext cx="3932583" cy="435133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Sup : thoracic plane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Inf :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  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Noto Naskh Arabic UI"/>
              </a:rPr>
              <a:t>diaphragm 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Ant : pericardium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Post : ant border of spine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59ADB-E9E2-40E6-9F31-F1F91F7D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027906"/>
            <a:ext cx="5136709" cy="64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F32B-504A-4655-A892-334B4E3A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45" y="187325"/>
            <a:ext cx="5030925" cy="1600200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Normal Lateral view of Mediastinum on chest X-ray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BFAC9-D52C-46D2-B33F-58C70EB6F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76C3F-57C1-4B80-B424-739133BCC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7" t="20762" r="7409" b="6285"/>
          <a:stretch/>
        </p:blipFill>
        <p:spPr>
          <a:xfrm>
            <a:off x="6321287" y="392560"/>
            <a:ext cx="5030925" cy="606335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4E1687-2946-4660-848F-5D987DBF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78BE3DC-6E5E-446F-A640-813C75E89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8" y="1704699"/>
            <a:ext cx="3904887" cy="44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3583-C65F-4735-A055-0A6D0506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176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mediastinum component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B6E5-F3D4-4A00-926D-35B78CCD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361798"/>
            <a:ext cx="6278217" cy="48557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Thoracic part of descending aorta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Azygos vein, hemiazygos and accessory hemiazygos veins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Autonomic nerves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Vagus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nerve, splanchnic nerves, sympathetic chain)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Esophagus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Thoracic duct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 and lymph nodes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729B3-18E1-4C0B-BCCC-3DAA4B3CC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6393" b="4290"/>
          <a:stretch/>
        </p:blipFill>
        <p:spPr>
          <a:xfrm>
            <a:off x="6592345" y="1502213"/>
            <a:ext cx="5115951" cy="52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65BE-87AC-4BA6-8FF5-B7081B4D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Posterior mediastinum mass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1F90-6D8C-48EE-B2BA-2B47BDC1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Neurogenic tumors (neurofibroma, schwannoma , neuroblastoma).</a:t>
            </a:r>
          </a:p>
          <a:p>
            <a:pPr>
              <a:buNone/>
            </a:pPr>
            <a:r>
              <a:rPr lang="en-US" dirty="0"/>
              <a:t>Aneurysm of descending aorta.</a:t>
            </a:r>
          </a:p>
          <a:p>
            <a:pPr marL="0" indent="0">
              <a:buNone/>
            </a:pPr>
            <a:r>
              <a:rPr lang="en-US" dirty="0"/>
              <a:t>Hiatus hernia.</a:t>
            </a:r>
          </a:p>
          <a:p>
            <a:pPr marL="0" indent="0">
              <a:buNone/>
            </a:pPr>
            <a:r>
              <a:rPr lang="en-US" dirty="0"/>
              <a:t>Paravertebral mass /abscess </a:t>
            </a:r>
          </a:p>
          <a:p>
            <a:pPr marL="0" indent="0">
              <a:buNone/>
            </a:pPr>
            <a:r>
              <a:rPr lang="en-US" dirty="0"/>
              <a:t>Meningocele </a:t>
            </a:r>
          </a:p>
          <a:p>
            <a:pPr marL="0" indent="0">
              <a:buNone/>
            </a:pPr>
            <a:r>
              <a:rPr lang="en-US" dirty="0"/>
              <a:t>Extramedullary hematopoiesis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29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E5-CF21-488A-B7BC-3CCB1405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E519D-CEBF-4FF8-BBED-FAD854C59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2" y="448434"/>
            <a:ext cx="11575035" cy="6044441"/>
          </a:xfrm>
        </p:spPr>
      </p:pic>
    </p:spTree>
    <p:extLst>
      <p:ext uri="{BB962C8B-B14F-4D97-AF65-F5344CB8AC3E}">
        <p14:creationId xmlns:p14="http://schemas.microsoft.com/office/powerpoint/2010/main" val="696705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3BC8-6E05-4465-A1AA-180A2733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420895"/>
            <a:ext cx="10515600" cy="4351338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Ant . Med x-ray                                                    post . Med x-ray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787BE-EAF3-4792-8E42-2319B784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29" y="1321439"/>
            <a:ext cx="5269906" cy="4639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8F562-FD65-44FC-88E0-C6C1A50C9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439"/>
            <a:ext cx="5339775" cy="46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1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D0C0-D2B2-4A0C-B2B1-B5F67A46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4" y="407643"/>
            <a:ext cx="10515600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Frontal</a:t>
            </a:r>
            <a:r>
              <a:rPr lang="en-US" dirty="0"/>
              <a:t>                                                                  </a:t>
            </a:r>
            <a:r>
              <a:rPr lang="en-US" dirty="0">
                <a:latin typeface="Agency FB" panose="020B0503020202020204" pitchFamily="34" charset="0"/>
              </a:rPr>
              <a:t>lateral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C5034-1C8B-4EE3-AC34-0D0370DAB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173"/>
            <a:ext cx="10132737" cy="54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2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A6CC-5E25-44F0-B4E1-5210B051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497991"/>
            <a:ext cx="11128513" cy="5359469"/>
          </a:xfrm>
        </p:spPr>
        <p:txBody>
          <a:bodyPr/>
          <a:lstStyle/>
          <a:p>
            <a:r>
              <a:rPr lang="en-US" sz="3200" dirty="0">
                <a:solidFill>
                  <a:srgbClr val="00B0F0"/>
                </a:solidFill>
              </a:rPr>
              <a:t>Ant. M. masses                                              </a:t>
            </a:r>
            <a:r>
              <a:rPr lang="en-US" sz="3200" dirty="0">
                <a:solidFill>
                  <a:srgbClr val="002060"/>
                </a:solidFill>
              </a:rPr>
              <a:t>post. M. masses </a:t>
            </a:r>
          </a:p>
          <a:p>
            <a:r>
              <a:rPr lang="en-US" sz="2400" dirty="0"/>
              <a:t>Silhouetting cardiac border                                                            not </a:t>
            </a:r>
          </a:p>
          <a:p>
            <a:r>
              <a:rPr lang="en-US" sz="2400" dirty="0"/>
              <a:t>Not extend above the clavicle                                           extend above the clavicle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** </a:t>
            </a:r>
            <a:r>
              <a:rPr lang="en-US" sz="3600" dirty="0" err="1">
                <a:solidFill>
                  <a:srgbClr val="FF0000"/>
                </a:solidFill>
                <a:latin typeface="Agency FB" pitchFamily="34" charset="0"/>
              </a:rPr>
              <a:t>Cervicothoracic</a:t>
            </a:r>
            <a:r>
              <a:rPr lang="en-US" sz="3600" dirty="0">
                <a:solidFill>
                  <a:srgbClr val="FF0000"/>
                </a:solidFill>
                <a:latin typeface="Agency FB" pitchFamily="34" charset="0"/>
              </a:rPr>
              <a:t> sign 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The anterior mediastinum stops at level of the superior clavicle . Therefore , when a mass extends above the superior clavicle , its located either in the neck or in the posterior mediastinum . </a:t>
            </a:r>
          </a:p>
          <a:p>
            <a:pPr marL="0" indent="0">
              <a:buNone/>
            </a:pPr>
            <a:r>
              <a:rPr lang="en-US" sz="2400" dirty="0"/>
              <a:t>When lung tissue comes between the mass and the neck , the mass is probably in the posterior mediastinum .</a:t>
            </a:r>
          </a:p>
        </p:txBody>
      </p:sp>
    </p:spTree>
    <p:extLst>
      <p:ext uri="{BB962C8B-B14F-4D97-AF65-F5344CB8AC3E}">
        <p14:creationId xmlns:p14="http://schemas.microsoft.com/office/powerpoint/2010/main" val="177484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0628-0B9B-4170-BDA3-3892A5F4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POSITIVE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Cervicothoracic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 sign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C7DB-75B3-438E-8731-C9ABB0E0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9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                                         ANTERIOR MEDIASTINAL MASS ( 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GOITER</a:t>
            </a:r>
            <a:r>
              <a:rPr lang="en-US" dirty="0">
                <a:latin typeface="Agency FB" panose="020B0503020202020204" pitchFamily="34" charset="0"/>
              </a:rPr>
              <a:t> )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12617-36DF-49E4-93F2-BD5141568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" y="1664649"/>
            <a:ext cx="4841631" cy="4782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AA643-F005-419B-8263-27AB5DBCA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84" y="1664649"/>
            <a:ext cx="5510173" cy="46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36723" cy="124093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NEGATIVE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Cervicothoracic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 sign 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sz="3100" dirty="0">
                <a:latin typeface="Agency FB" pitchFamily="34" charset="0"/>
              </a:rPr>
              <a:t>POSTERIOR </a:t>
            </a:r>
            <a:r>
              <a:rPr lang="en-US" sz="3100" dirty="0" err="1">
                <a:latin typeface="Agency FB" pitchFamily="34" charset="0"/>
              </a:rPr>
              <a:t>mediastinal</a:t>
            </a:r>
            <a:r>
              <a:rPr lang="en-US" sz="3100" dirty="0">
                <a:latin typeface="Agency FB" pitchFamily="34" charset="0"/>
              </a:rPr>
              <a:t> mass (</a:t>
            </a:r>
            <a:r>
              <a:rPr lang="en-US" sz="3100" dirty="0" err="1">
                <a:solidFill>
                  <a:srgbClr val="0070C0"/>
                </a:solidFill>
                <a:latin typeface="Agency FB" pitchFamily="34" charset="0"/>
              </a:rPr>
              <a:t>schwannoma</a:t>
            </a:r>
            <a:r>
              <a:rPr lang="en-US" sz="3600" dirty="0"/>
              <a:t>)    </a:t>
            </a:r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1" y="1901208"/>
            <a:ext cx="5031677" cy="4200171"/>
          </a:xfrm>
        </p:spPr>
      </p:pic>
      <p:pic>
        <p:nvPicPr>
          <p:cNvPr id="11" name="عنصر نائب للمحتوى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61" y="1825625"/>
            <a:ext cx="5031677" cy="4351338"/>
          </a:xfrm>
        </p:spPr>
      </p:pic>
    </p:spTree>
    <p:extLst>
      <p:ext uri="{BB962C8B-B14F-4D97-AF65-F5344CB8AC3E}">
        <p14:creationId xmlns:p14="http://schemas.microsoft.com/office/powerpoint/2010/main" val="3512020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E6B8-9EEA-4087-AAC0-C30B8CEF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5" y="0"/>
            <a:ext cx="919369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Case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B7C4-2847-45FF-8039-A89F5326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171" y="994675"/>
            <a:ext cx="5935318" cy="525103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A14 years old female</a:t>
            </a:r>
          </a:p>
          <a:p>
            <a:pPr marL="0" indent="0">
              <a:buNone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patient presented with cough and </a:t>
            </a:r>
          </a:p>
          <a:p>
            <a:pPr marL="0" indent="0">
              <a:buNone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has sickle cell anemia</a:t>
            </a:r>
          </a:p>
          <a:p>
            <a:pPr marL="0" indent="0">
              <a:buNone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,her chest x -ray reveal :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Diagnosis:  Extramedullary hematopoiesis.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987759D-070D-40F8-B573-B28F910D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3" y="662781"/>
            <a:ext cx="3983806" cy="41085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9" y="662781"/>
            <a:ext cx="3259015" cy="423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78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1D75-5535-457F-B54E-98103340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70C10C-FD72-486D-AB24-5CECE4816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058"/>
            <a:ext cx="9869557" cy="5551626"/>
          </a:xfrm>
        </p:spPr>
      </p:pic>
    </p:spTree>
    <p:extLst>
      <p:ext uri="{BB962C8B-B14F-4D97-AF65-F5344CB8AC3E}">
        <p14:creationId xmlns:p14="http://schemas.microsoft.com/office/powerpoint/2010/main" val="255774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9D1498-3FE8-48C0-A4AD-75964DB3E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179" y="992187"/>
            <a:ext cx="6172200" cy="4873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5DBD5-C401-45A7-B140-0151CB487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5774"/>
            <a:ext cx="5473148" cy="4040188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8000" b="1" i="0" dirty="0">
                <a:solidFill>
                  <a:srgbClr val="2A24AC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superior mediastinum</a:t>
            </a:r>
            <a:endParaRPr lang="en-US" sz="80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Arteries</a:t>
            </a:r>
          </a:p>
          <a:p>
            <a:pPr lvl="1"/>
            <a:r>
              <a:rPr lang="en-US" sz="5600" b="1" dirty="0"/>
              <a:t>Aortic arch </a:t>
            </a:r>
          </a:p>
          <a:p>
            <a:pPr lvl="1"/>
            <a:r>
              <a:rPr lang="en-US" sz="5600" b="1" dirty="0"/>
              <a:t>Brachiocephalic artery</a:t>
            </a:r>
          </a:p>
          <a:p>
            <a:pPr lvl="1"/>
            <a:r>
              <a:rPr lang="en-US" sz="5600" b="1" dirty="0"/>
              <a:t>Thoracic portions of the left common carotid and the left subclavian.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Veins</a:t>
            </a:r>
          </a:p>
          <a:p>
            <a:pPr lvl="1"/>
            <a:r>
              <a:rPr lang="en-US" sz="5600" b="1" dirty="0"/>
              <a:t>Brachiocephalic veins </a:t>
            </a:r>
          </a:p>
          <a:p>
            <a:pPr lvl="1"/>
            <a:r>
              <a:rPr lang="en-US" sz="5600" b="1" dirty="0"/>
              <a:t>Upper half of the superior vena cava</a:t>
            </a:r>
          </a:p>
          <a:p>
            <a:pPr lvl="1"/>
            <a:r>
              <a:rPr lang="en-US" sz="5600" b="1" dirty="0"/>
              <a:t>Left highest intercostal vein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Nerves</a:t>
            </a:r>
          </a:p>
          <a:p>
            <a:pPr lvl="1"/>
            <a:r>
              <a:rPr lang="en-US" sz="5600" b="1" dirty="0" err="1"/>
              <a:t>Vagus</a:t>
            </a:r>
            <a:r>
              <a:rPr lang="en-US" sz="5600" b="1" dirty="0"/>
              <a:t> nerve</a:t>
            </a:r>
          </a:p>
          <a:p>
            <a:pPr lvl="1"/>
            <a:r>
              <a:rPr lang="en-US" sz="5600" b="1" dirty="0"/>
              <a:t>Cardiac nerve</a:t>
            </a:r>
          </a:p>
          <a:p>
            <a:pPr lvl="1"/>
            <a:r>
              <a:rPr lang="en-US" sz="5600" b="1" dirty="0"/>
              <a:t>Superficial and deep cardiac plexuses</a:t>
            </a:r>
          </a:p>
          <a:p>
            <a:pPr lvl="1"/>
            <a:r>
              <a:rPr lang="en-US" sz="5600" b="1" dirty="0"/>
              <a:t>Phrenic nerve</a:t>
            </a:r>
          </a:p>
          <a:p>
            <a:pPr lvl="1"/>
            <a:r>
              <a:rPr lang="en-US" sz="5600" b="1" dirty="0"/>
              <a:t>Left recurrent laryngeal nerve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Trachea</a:t>
            </a:r>
            <a:r>
              <a:rPr lang="en-US" sz="5600" b="1" dirty="0"/>
              <a:t> with paratracheal and tracheobronchial lymph nodes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Esophagus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Thoracic duct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Remains of the thymus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Some lymph glands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600" b="1" dirty="0">
                <a:solidFill>
                  <a:schemeClr val="bg2">
                    <a:lumMod val="50000"/>
                  </a:schemeClr>
                </a:solidFill>
              </a:rPr>
              <a:t>Anterior longitudinal ligament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196B7-A5E2-4472-85DE-D9B88F5B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79" y="145774"/>
            <a:ext cx="6977290" cy="62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4A0D5-9D3A-4708-8A60-229CD1062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530" y="457200"/>
            <a:ext cx="4440721" cy="381158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Anterior Mediastinum contains</a:t>
            </a:r>
            <a:endParaRPr lang="en-US" sz="2400" b="0" i="0" dirty="0">
              <a:solidFill>
                <a:srgbClr val="0A0905"/>
              </a:solidFill>
              <a:effectLst/>
              <a:latin typeface="Bahnschrift Light Condensed" panose="020B0502040204020203" pitchFamily="34" charset="0"/>
              <a:ea typeface="Yu Gothic UI" panose="020B0500000000000000" pitchFamily="34" charset="-128"/>
            </a:endParaRPr>
          </a:p>
          <a:p>
            <a:r>
              <a:rPr lang="en-US" sz="2000" b="0" i="0" dirty="0">
                <a:solidFill>
                  <a:srgbClr val="0A0905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major contents of this compartment include the thymus, lymph nodes, mediastinal fat, and left brachiocephalic vein.</a:t>
            </a:r>
            <a:r>
              <a:rPr lang="en-US" sz="2000" b="0" i="0" u="none" strike="noStrike" baseline="30000" dirty="0">
                <a:solidFill>
                  <a:srgbClr val="0768A9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  <a:hlinkClick r:id="rId2" tooltip="2"/>
              </a:rPr>
              <a:t>2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,</a:t>
            </a:r>
            <a:r>
              <a:rPr lang="en-US" sz="2000" b="0" i="0" u="none" strike="noStrike" baseline="30000" dirty="0">
                <a:solidFill>
                  <a:srgbClr val="0768A9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  <a:hlinkClick r:id="rId3" tooltip="13"/>
              </a:rPr>
              <a:t>13</a:t>
            </a:r>
            <a:r>
              <a:rPr lang="en-US" sz="2000" b="0" i="0" dirty="0">
                <a:solidFill>
                  <a:srgbClr val="0A0905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</a:rPr>
              <a:t>,</a:t>
            </a:r>
            <a:r>
              <a:rPr lang="en-US" sz="2000" b="0" i="0" u="none" strike="noStrike" baseline="30000" dirty="0">
                <a:solidFill>
                  <a:srgbClr val="0768A9"/>
                </a:solidFill>
                <a:effectLst/>
                <a:latin typeface="Yu Gothic UI" panose="020B0500000000000000" pitchFamily="34" charset="-128"/>
                <a:ea typeface="Yu Gothic UI" panose="020B0500000000000000" pitchFamily="34" charset="-128"/>
                <a:hlinkClick r:id="rId4" tooltip="15"/>
              </a:rPr>
              <a:t>15</a:t>
            </a:r>
            <a:endParaRPr lang="en-US" sz="2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1765EFF-C371-4710-A662-05AA3DEA8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3" y="996950"/>
            <a:ext cx="6980582" cy="550179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CDB840-F114-4083-AAF6-91B372BE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F455-A9BC-45A7-AA54-40C8250D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410818"/>
            <a:ext cx="4560336" cy="86470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Mediastinal masses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ldhabi" panose="01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BDA1-392C-4A34-80B9-C4CCD238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3C663-6237-4673-8754-589D89C4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51" y="1852129"/>
            <a:ext cx="6771861" cy="3828153"/>
          </a:xfrm>
        </p:spPr>
        <p:txBody>
          <a:bodyPr/>
          <a:lstStyle/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your goal is to determine the following: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 it a mediastinal mass?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Is it in the anterior, middle or posterior mediastinum?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Are you able to characterize the lesion by determining whether it has any fatty, fluid or vascular components?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AF5D-DEFF-416D-8673-D5ED0699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671" y="4146206"/>
            <a:ext cx="4426226" cy="2069064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7EAAFF"/>
                </a:solidFill>
                <a:effectLst/>
                <a:latin typeface="Verdana" panose="020B0604030504040204" pitchFamily="34" charset="0"/>
              </a:rPr>
              <a:t>LEFT: A lung mass </a:t>
            </a:r>
            <a:r>
              <a:rPr lang="en-US" sz="1600" b="0" i="0" dirty="0" err="1">
                <a:solidFill>
                  <a:srgbClr val="7EAAFF"/>
                </a:solidFill>
                <a:effectLst/>
                <a:latin typeface="Verdana" panose="020B0604030504040204" pitchFamily="34" charset="0"/>
              </a:rPr>
              <a:t>abutts</a:t>
            </a:r>
            <a:r>
              <a:rPr lang="en-US" sz="1600" b="0" i="0" dirty="0">
                <a:solidFill>
                  <a:srgbClr val="7EAAFF"/>
                </a:solidFill>
                <a:effectLst/>
                <a:latin typeface="Verdana" panose="020B0604030504040204" pitchFamily="34" charset="0"/>
              </a:rPr>
              <a:t> the mediastinal surface and creates acute angles with the lung .RIGHT: A mediastinal mass will sit under the surface of the mediastinum, creating obtuse angles with the lung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11BB3-AEFF-45FE-9854-7370758A3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1860" y="1053686"/>
            <a:ext cx="4931051" cy="4139441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following characteristics indicate that a lesion originates within the mediastinum: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Unlike lung lesions, a mediastinal mass will not contain air bronchograms.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margins with the lung will be obtuse.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Mediastinal lines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azygoesophageal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recess, anterior and posterior junction lines) will be disrupted.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There can be associated spinal, costal or sternal abnormalities.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D7FD9C4-D26B-43F6-A8A1-8123A13DE3F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6" y="506902"/>
            <a:ext cx="6546574" cy="49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37F2-271F-4F21-8B0F-A3931C1F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58F780-7D7F-467C-803D-F2897D4F2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6" y="278296"/>
            <a:ext cx="8203096" cy="59390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A50F-8A6D-49B2-91BD-F0EB73794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EB96-A93E-4B18-A734-5E7FD362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13" y="410817"/>
            <a:ext cx="5168348" cy="57819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Bahnschrift Light Condensed" panose="020B0502040204020203" pitchFamily="34" charset="0"/>
              </a:rPr>
              <a:t>Anterior mediastinal masses</a:t>
            </a:r>
            <a:endParaRPr lang="en-US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CDE18-423C-41BF-A225-46D56E70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318" y="1439379"/>
            <a:ext cx="5168348" cy="4553711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most common localizing symptom is cough, which is present 60% of the time</a:t>
            </a:r>
            <a:endParaRPr lang="en-US" sz="2400" b="0" i="0" dirty="0">
              <a:solidFill>
                <a:srgbClr val="642A8F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Other common obstructive symptoms include chest pain, dyspnea, voice hoarseness, hemoptysis, and dysphagia.</a:t>
            </a:r>
            <a:endParaRPr lang="en-US" sz="2400" dirty="0"/>
          </a:p>
          <a:p>
            <a:r>
              <a:rPr lang="en-US" sz="19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 conventional radiographs look for the signs :</a:t>
            </a:r>
            <a:endParaRPr lang="en-US" sz="1900" i="0" dirty="0">
              <a:effectLst/>
              <a:latin typeface="Verdana" panose="020B0604030504040204" pitchFamily="34" charset="0"/>
            </a:endParaRPr>
          </a:p>
          <a:p>
            <a:r>
              <a:rPr lang="en-US" sz="1900" i="0" dirty="0">
                <a:effectLst/>
                <a:latin typeface="Verdana" panose="020B0604030504040204" pitchFamily="34" charset="0"/>
              </a:rPr>
              <a:t>Obliterated retrosternal clear space</a:t>
            </a:r>
          </a:p>
          <a:p>
            <a:r>
              <a:rPr lang="en-US" sz="1900" i="0" dirty="0">
                <a:effectLst/>
                <a:latin typeface="Verdana" panose="020B0604030504040204" pitchFamily="34" charset="0"/>
              </a:rPr>
              <a:t>Hilum Overlay Sign</a:t>
            </a:r>
          </a:p>
          <a:p>
            <a:r>
              <a:rPr lang="en-US" sz="2300" dirty="0"/>
              <a:t>Obliterated </a:t>
            </a:r>
            <a:r>
              <a:rPr lang="en-US" sz="2300" dirty="0" err="1"/>
              <a:t>cardiophrenic</a:t>
            </a:r>
            <a:r>
              <a:rPr lang="en-US" sz="2300" dirty="0"/>
              <a:t> angle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6BAB9-4A66-4696-804C-FBE0995C5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564" y="1315277"/>
            <a:ext cx="5961753" cy="4553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5 T’s</a:t>
            </a:r>
            <a:endParaRPr 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Lymphoma (Terrible lymphoma).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Thyroid (Retrosternal goiter).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Teratoma.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Thymic tumor.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Pericardial cyst.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Diaphragmatic hernia (</a:t>
            </a:r>
            <a:r>
              <a:rPr lang="en-US" sz="2000" dirty="0" err="1"/>
              <a:t>morgagni</a:t>
            </a:r>
            <a:r>
              <a:rPr lang="en-US" sz="2000" dirty="0"/>
              <a:t> hernia).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sz="2000" b="0" i="0" u="sng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diagnosis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anterior mediastinal mass may be an incidental finding in the asymptomatic patient. However, 60% of patients are symptomatic at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079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1080</Words>
  <Application>Microsoft Office PowerPoint</Application>
  <PresentationFormat>شاشة عريضة</PresentationFormat>
  <Paragraphs>176</Paragraphs>
  <Slides>39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Office Theme</vt:lpstr>
      <vt:lpstr>Mediastinum  and  mediastinal mass</vt:lpstr>
      <vt:lpstr>عرض تقديمي في PowerPoint</vt:lpstr>
      <vt:lpstr>Normal Lateral view of Mediastinum on chest X-ray </vt:lpstr>
      <vt:lpstr>عرض تقديمي في PowerPoint</vt:lpstr>
      <vt:lpstr>عرض تقديمي في PowerPoint</vt:lpstr>
      <vt:lpstr>Mediastinal masses</vt:lpstr>
      <vt:lpstr>عرض تقديمي في PowerPoint</vt:lpstr>
      <vt:lpstr>عرض تقديمي في PowerPoint</vt:lpstr>
      <vt:lpstr>Anterior mediastinal masses</vt:lpstr>
      <vt:lpstr>Normal chest x-rays </vt:lpstr>
      <vt:lpstr>Obliterated retrosternal clear space in Lymphoma  </vt:lpstr>
      <vt:lpstr> Substernal Thyroid Goiter. Frontal chest radiograph shows a large superior/anterior mediastinal mass (white arrows) displacing the trachea (black arrow) to the right of midline</vt:lpstr>
      <vt:lpstr>MIDDLE MEDIASTINAL MASSES   </vt:lpstr>
      <vt:lpstr>عرض تقديمي في PowerPoint</vt:lpstr>
      <vt:lpstr>عرض تقديمي في PowerPoint</vt:lpstr>
      <vt:lpstr>عرض تقديمي في PowerPoint</vt:lpstr>
      <vt:lpstr> lymphoma</vt:lpstr>
      <vt:lpstr>عرض تقديمي في PowerPoint</vt:lpstr>
      <vt:lpstr>عرض تقديمي في PowerPoint</vt:lpstr>
      <vt:lpstr>عرض تقديمي في PowerPoint</vt:lpstr>
      <vt:lpstr>TB</vt:lpstr>
      <vt:lpstr>Sarcoidosis    + bilateral  +symmetrical  +hilar enlargement  </vt:lpstr>
      <vt:lpstr>عرض تقديمي في PowerPoint</vt:lpstr>
      <vt:lpstr>Aortic arch aneurysm</vt:lpstr>
      <vt:lpstr>Bronchogenic cyst </vt:lpstr>
      <vt:lpstr>Bronchogenic cyst </vt:lpstr>
      <vt:lpstr>عرض تقديمي في PowerPoint</vt:lpstr>
      <vt:lpstr>Posterior mediastinum </vt:lpstr>
      <vt:lpstr>Posterior mediastinal borders  </vt:lpstr>
      <vt:lpstr>Posterior mediastinum component </vt:lpstr>
      <vt:lpstr>Posterior mediastinum mass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POSITIVE Cervicothoracic sign  </vt:lpstr>
      <vt:lpstr>                 NEGATIVE Cervicothoracic sign                    POSTERIOR mediastinal mass (schwannoma)    </vt:lpstr>
      <vt:lpstr>Case study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Mediastinum  and  mediastinal mass</dc:title>
  <dc:creator>HP</dc:creator>
  <cp:lastModifiedBy>عبدالرحمن ابو قبع</cp:lastModifiedBy>
  <cp:revision>55</cp:revision>
  <dcterms:created xsi:type="dcterms:W3CDTF">2020-10-13T15:51:29Z</dcterms:created>
  <dcterms:modified xsi:type="dcterms:W3CDTF">2020-10-20T07:27:12Z</dcterms:modified>
</cp:coreProperties>
</file>