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256" r:id="rId2"/>
    <p:sldId id="257" r:id="rId3"/>
    <p:sldId id="278" r:id="rId4"/>
    <p:sldId id="261" r:id="rId5"/>
    <p:sldId id="258" r:id="rId6"/>
    <p:sldId id="259" r:id="rId7"/>
    <p:sldId id="269" r:id="rId8"/>
    <p:sldId id="284" r:id="rId9"/>
    <p:sldId id="285" r:id="rId10"/>
    <p:sldId id="260" r:id="rId11"/>
    <p:sldId id="263" r:id="rId12"/>
    <p:sldId id="264" r:id="rId13"/>
    <p:sldId id="277" r:id="rId14"/>
    <p:sldId id="265" r:id="rId15"/>
    <p:sldId id="282" r:id="rId16"/>
    <p:sldId id="267" r:id="rId17"/>
    <p:sldId id="268" r:id="rId18"/>
    <p:sldId id="270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-47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 /><Relationship Id="rId13" Type="http://schemas.openxmlformats.org/officeDocument/2006/relationships/slide" Target="slides/slide12.xml" /><Relationship Id="rId18" Type="http://schemas.openxmlformats.org/officeDocument/2006/relationships/slide" Target="slides/slide17.xml" /><Relationship Id="rId3" Type="http://schemas.openxmlformats.org/officeDocument/2006/relationships/slide" Target="slides/slide2.xml" /><Relationship Id="rId21" Type="http://schemas.openxmlformats.org/officeDocument/2006/relationships/presProps" Target="presProps.xml" /><Relationship Id="rId7" Type="http://schemas.openxmlformats.org/officeDocument/2006/relationships/slide" Target="slides/slide6.xml" /><Relationship Id="rId12" Type="http://schemas.openxmlformats.org/officeDocument/2006/relationships/slide" Target="slides/slide11.xml" /><Relationship Id="rId17" Type="http://schemas.openxmlformats.org/officeDocument/2006/relationships/slide" Target="slides/slide16.xml" /><Relationship Id="rId2" Type="http://schemas.openxmlformats.org/officeDocument/2006/relationships/slide" Target="slides/slide1.xml" /><Relationship Id="rId16" Type="http://schemas.openxmlformats.org/officeDocument/2006/relationships/slide" Target="slides/slide15.xml" /><Relationship Id="rId20" Type="http://schemas.openxmlformats.org/officeDocument/2006/relationships/notesMaster" Target="notesMasters/notesMaster1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1" Type="http://schemas.openxmlformats.org/officeDocument/2006/relationships/slide" Target="slides/slide10.xml" /><Relationship Id="rId24" Type="http://schemas.openxmlformats.org/officeDocument/2006/relationships/tableStyles" Target="tableStyles.xml" /><Relationship Id="rId5" Type="http://schemas.openxmlformats.org/officeDocument/2006/relationships/slide" Target="slides/slide4.xml" /><Relationship Id="rId15" Type="http://schemas.openxmlformats.org/officeDocument/2006/relationships/slide" Target="slides/slide14.xml" /><Relationship Id="rId23" Type="http://schemas.openxmlformats.org/officeDocument/2006/relationships/theme" Target="theme/theme1.xml" /><Relationship Id="rId10" Type="http://schemas.openxmlformats.org/officeDocument/2006/relationships/slide" Target="slides/slide9.xml" /><Relationship Id="rId19" Type="http://schemas.openxmlformats.org/officeDocument/2006/relationships/slide" Target="slides/slide18.xml" /><Relationship Id="rId4" Type="http://schemas.openxmlformats.org/officeDocument/2006/relationships/slide" Target="slides/slide3.xml" /><Relationship Id="rId9" Type="http://schemas.openxmlformats.org/officeDocument/2006/relationships/slide" Target="slides/slide8.xml" /><Relationship Id="rId14" Type="http://schemas.openxmlformats.org/officeDocument/2006/relationships/slide" Target="slides/slide13.xml" /><Relationship Id="rId22" Type="http://schemas.openxmlformats.org/officeDocument/2006/relationships/viewProps" Target="viewProps.xml" 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 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SY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5A22E8A0-9CDB-4EE9-ADC5-8A4D1B32880D}" type="datetimeFigureOut">
              <a:rPr lang="ar-SY" smtClean="0"/>
              <a:t>29/10/1446</a:t>
            </a:fld>
            <a:endParaRPr lang="ar-SY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SY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S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73E00820-8E10-40FB-94A2-7BB8EBF16FA0}" type="slidenum">
              <a:rPr lang="ar-SY" smtClean="0"/>
              <a:t>‹#›</a:t>
            </a:fld>
            <a:endParaRPr lang="ar-SY"/>
          </a:p>
        </p:txBody>
      </p:sp>
    </p:spTree>
    <p:extLst>
      <p:ext uri="{BB962C8B-B14F-4D97-AF65-F5344CB8AC3E}">
        <p14:creationId xmlns:p14="http://schemas.microsoft.com/office/powerpoint/2010/main" val="8361017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 /><Relationship Id="rId1" Type="http://schemas.openxmlformats.org/officeDocument/2006/relationships/notesMaster" Target="../notesMasters/notesMaster1.xml" 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Y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E00820-8E10-40FB-94A2-7BB8EBF16FA0}" type="slidenum">
              <a:rPr lang="ar-SY" smtClean="0"/>
              <a:t>2</a:t>
            </a:fld>
            <a:endParaRPr lang="ar-SY"/>
          </a:p>
        </p:txBody>
      </p:sp>
    </p:spTree>
    <p:extLst>
      <p:ext uri="{BB962C8B-B14F-4D97-AF65-F5344CB8AC3E}">
        <p14:creationId xmlns:p14="http://schemas.microsoft.com/office/powerpoint/2010/main" val="13286347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 /><Relationship Id="rId1" Type="http://schemas.openxmlformats.org/officeDocument/2006/relationships/slideLayout" Target="../slideLayouts/slideLayout2.xml" 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 /><Relationship Id="rId1" Type="http://schemas.openxmlformats.org/officeDocument/2006/relationships/slideLayout" Target="../slideLayouts/slideLayout2.xml" 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 /><Relationship Id="rId1" Type="http://schemas.openxmlformats.org/officeDocument/2006/relationships/slideLayout" Target="../slideLayouts/slideLayout2.xml" 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 /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Vaginal Birth After </a:t>
            </a:r>
            <a:r>
              <a:rPr lang="en-US" dirty="0" err="1"/>
              <a:t>Ccesarean</a:t>
            </a:r>
            <a:r>
              <a:rPr lang="en-US" dirty="0"/>
              <a:t> Section</a:t>
            </a:r>
            <a:endParaRPr lang="ar-SY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2408304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Done by :</a:t>
            </a:r>
          </a:p>
          <a:p>
            <a:r>
              <a:rPr lang="en-US" dirty="0"/>
              <a:t>Nepal </a:t>
            </a:r>
            <a:r>
              <a:rPr lang="en-US" dirty="0" err="1"/>
              <a:t>Hayel</a:t>
            </a:r>
            <a:endParaRPr lang="en-US" dirty="0"/>
          </a:p>
          <a:p>
            <a:r>
              <a:rPr lang="en-US" dirty="0" err="1"/>
              <a:t>Feras</a:t>
            </a:r>
            <a:r>
              <a:rPr lang="en-US" dirty="0"/>
              <a:t> Ahmad </a:t>
            </a:r>
          </a:p>
          <a:p>
            <a:r>
              <a:rPr lang="en-US" dirty="0" err="1"/>
              <a:t>Manar</a:t>
            </a:r>
            <a:r>
              <a:rPr lang="en-US" dirty="0"/>
              <a:t> Mohammed </a:t>
            </a:r>
          </a:p>
          <a:p>
            <a:r>
              <a:rPr lang="en-US" dirty="0"/>
              <a:t>Mohammed </a:t>
            </a:r>
            <a:r>
              <a:rPr lang="en-US" dirty="0" err="1"/>
              <a:t>fateh</a:t>
            </a:r>
            <a:endParaRPr lang="ar-SY" dirty="0"/>
          </a:p>
        </p:txBody>
      </p:sp>
    </p:spTree>
    <p:extLst>
      <p:ext uri="{BB962C8B-B14F-4D97-AF65-F5344CB8AC3E}">
        <p14:creationId xmlns:p14="http://schemas.microsoft.com/office/powerpoint/2010/main" val="143908614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INDUCTION OF LABOR IN VBAC</a:t>
            </a:r>
            <a:endParaRPr lang="ar-SY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1800" b="1" dirty="0"/>
              <a:t>Induction in VBAC must be done cautiously, balancing labor progression with the risk of uterine rupture.</a:t>
            </a:r>
          </a:p>
          <a:p>
            <a:r>
              <a:rPr lang="en-US" sz="1800" b="1" dirty="0">
                <a:solidFill>
                  <a:srgbClr val="FF0000"/>
                </a:solidFill>
              </a:rPr>
              <a:t> Recommended Methods Prolonged Latent Phase</a:t>
            </a:r>
            <a:r>
              <a:rPr lang="en-US" sz="1800" b="1" dirty="0"/>
              <a:t>:</a:t>
            </a:r>
            <a:br>
              <a:rPr lang="en-US" sz="1800" b="1" dirty="0">
                <a:solidFill>
                  <a:srgbClr val="FF0000"/>
                </a:solidFill>
              </a:rPr>
            </a:br>
            <a:r>
              <a:rPr lang="en-US" sz="1800" b="1" dirty="0">
                <a:solidFill>
                  <a:srgbClr val="FF0000"/>
                </a:solidFill>
              </a:rPr>
              <a:t>Mechanical Cervical Ripening:</a:t>
            </a:r>
            <a:br>
              <a:rPr lang="en-US" sz="1800" b="1" dirty="0">
                <a:solidFill>
                  <a:srgbClr val="FF0000"/>
                </a:solidFill>
              </a:rPr>
            </a:br>
            <a:r>
              <a:rPr lang="en-US" sz="1800" b="1" dirty="0"/>
              <a:t>*Foley catheter: Inserted into the cervix and inflated to promote dilation safely.</a:t>
            </a:r>
            <a:br>
              <a:rPr lang="en-US" sz="1800" b="1" dirty="0"/>
            </a:br>
            <a:r>
              <a:rPr lang="en-US" sz="1800" b="1" dirty="0"/>
              <a:t>*</a:t>
            </a:r>
            <a:r>
              <a:rPr lang="en-US" sz="1800" b="1" dirty="0" err="1"/>
              <a:t>Amniotomy</a:t>
            </a:r>
            <a:r>
              <a:rPr lang="en-US" sz="1800" b="1" dirty="0"/>
              <a:t> (AROM):</a:t>
            </a:r>
            <a:br>
              <a:rPr lang="en-US" sz="1800" b="1" dirty="0"/>
            </a:br>
            <a:r>
              <a:rPr lang="en-US" sz="1800" b="1" dirty="0"/>
              <a:t>Artificial rupture of membranes can stimulate contractions.</a:t>
            </a:r>
            <a:br>
              <a:rPr lang="en-US" sz="1800" b="1" dirty="0"/>
            </a:br>
            <a:r>
              <a:rPr lang="en-US" sz="1800" b="1" dirty="0"/>
              <a:t>*Oxytocin: next slide</a:t>
            </a:r>
          </a:p>
          <a:p>
            <a:br>
              <a:rPr lang="en-US" sz="1800" b="1" dirty="0"/>
            </a:br>
            <a:r>
              <a:rPr lang="en-US" sz="1800" b="1" dirty="0"/>
              <a:t>*Avoided Methods:</a:t>
            </a:r>
            <a:br>
              <a:rPr lang="en-US" sz="1800" b="1" dirty="0"/>
            </a:br>
            <a:r>
              <a:rPr lang="en-US" sz="1800" b="1" dirty="0"/>
              <a:t>Misoprostol (PGE1): Contraindicated due to high risk of uterine rupture.</a:t>
            </a:r>
            <a:br>
              <a:rPr lang="en-US" sz="1800" b="1" dirty="0"/>
            </a:br>
            <a:r>
              <a:rPr lang="en-US" sz="1800" b="1" dirty="0" err="1"/>
              <a:t>Dinoprostone</a:t>
            </a:r>
            <a:r>
              <a:rPr lang="en-US" sz="1800" b="1" dirty="0"/>
              <a:t> (PGE2): Used with extreme caution, typically avoided in scarred uteri.</a:t>
            </a:r>
            <a:br>
              <a:rPr lang="en-US" sz="1800" b="1" dirty="0"/>
            </a:br>
            <a:br>
              <a:rPr lang="en-US" sz="1800" b="1" dirty="0"/>
            </a:br>
            <a:r>
              <a:rPr lang="en-US" sz="1800" b="1" dirty="0"/>
              <a:t>Best outcomes occur in women with a favorable cervix and history of prior vaginal delivery</a:t>
            </a:r>
            <a:endParaRPr lang="ar-SY" sz="1800" b="1" dirty="0"/>
          </a:p>
        </p:txBody>
      </p:sp>
    </p:spTree>
    <p:extLst>
      <p:ext uri="{BB962C8B-B14F-4D97-AF65-F5344CB8AC3E}">
        <p14:creationId xmlns:p14="http://schemas.microsoft.com/office/powerpoint/2010/main" val="374300278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Oxytocin in VBAC</a:t>
            </a:r>
            <a:endParaRPr lang="ar-SY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4525963"/>
          </a:xfrm>
        </p:spPr>
        <p:txBody>
          <a:bodyPr>
            <a:noAutofit/>
          </a:bodyPr>
          <a:lstStyle/>
          <a:p>
            <a:pPr marL="0" indent="0">
              <a:buNone/>
            </a:pPr>
            <a:br>
              <a:rPr lang="en-US" sz="2000" b="1" dirty="0"/>
            </a:br>
            <a:r>
              <a:rPr lang="en-US" sz="2000" b="1" dirty="0"/>
              <a:t>VBAC patients have a scarred uterus, so we use lower doses and more careful titration compared to unscarred patients.</a:t>
            </a:r>
            <a:br>
              <a:rPr lang="en-US" sz="2000" b="1" dirty="0"/>
            </a:br>
            <a:r>
              <a:rPr lang="en-US" sz="2000" b="1" dirty="0">
                <a:solidFill>
                  <a:srgbClr val="FF0000"/>
                </a:solidFill>
              </a:rPr>
              <a:t>Goal</a:t>
            </a:r>
            <a:r>
              <a:rPr lang="en-US" sz="2000" b="1" dirty="0"/>
              <a:t>: achieve adequate contractions (3–5 in 10 minutes) without causing </a:t>
            </a:r>
            <a:r>
              <a:rPr lang="en-US" sz="2000" b="1" dirty="0" err="1"/>
              <a:t>tachysystole</a:t>
            </a:r>
            <a:r>
              <a:rPr lang="en-US" sz="2000" b="1" dirty="0"/>
              <a:t>.</a:t>
            </a:r>
            <a:br>
              <a:rPr lang="en-US" sz="2000" b="1" dirty="0"/>
            </a:br>
            <a:r>
              <a:rPr lang="en-US" sz="2000" b="1" dirty="0">
                <a:solidFill>
                  <a:srgbClr val="FF0000"/>
                </a:solidFill>
              </a:rPr>
              <a:t>Initial Dose</a:t>
            </a:r>
            <a:r>
              <a:rPr lang="en-US" sz="2000" b="1" dirty="0"/>
              <a:t>:</a:t>
            </a:r>
            <a:br>
              <a:rPr lang="en-US" sz="2000" b="1" dirty="0"/>
            </a:br>
            <a:r>
              <a:rPr lang="en-US" sz="2000" b="1" dirty="0"/>
              <a:t>Start at 1–2 </a:t>
            </a:r>
            <a:r>
              <a:rPr lang="en-US" sz="2000" b="1" dirty="0" err="1"/>
              <a:t>milliunits</a:t>
            </a:r>
            <a:r>
              <a:rPr lang="en-US" sz="2000" b="1" dirty="0"/>
              <a:t>/min (</a:t>
            </a:r>
            <a:r>
              <a:rPr lang="en-US" sz="2000" b="1" dirty="0" err="1"/>
              <a:t>mU</a:t>
            </a:r>
            <a:r>
              <a:rPr lang="en-US" sz="2000" b="1" dirty="0"/>
              <a:t>/min) via IV infusion.</a:t>
            </a:r>
            <a:br>
              <a:rPr lang="en-US" sz="2000" b="1" dirty="0"/>
            </a:br>
            <a:r>
              <a:rPr lang="en-US" sz="2000" b="1" dirty="0">
                <a:solidFill>
                  <a:srgbClr val="FF0000"/>
                </a:solidFill>
              </a:rPr>
              <a:t>Titration</a:t>
            </a:r>
            <a:r>
              <a:rPr lang="en-US" sz="2000" b="1" dirty="0"/>
              <a:t>:</a:t>
            </a:r>
            <a:br>
              <a:rPr lang="en-US" sz="2000" b="1" dirty="0"/>
            </a:br>
            <a:r>
              <a:rPr lang="en-US" sz="2000" b="1" dirty="0"/>
              <a:t>Increase by 1–2 </a:t>
            </a:r>
            <a:r>
              <a:rPr lang="en-US" sz="2000" b="1" dirty="0" err="1"/>
              <a:t>mU</a:t>
            </a:r>
            <a:r>
              <a:rPr lang="en-US" sz="2000" b="1" dirty="0"/>
              <a:t>/min every 30–40 minutes (not 15–20 like in standard cases).</a:t>
            </a:r>
            <a:br>
              <a:rPr lang="en-US" sz="2000" b="1" dirty="0"/>
            </a:br>
            <a:r>
              <a:rPr lang="en-US" sz="2000" b="1" dirty="0"/>
              <a:t>Use minimal effective dose to maintain labor progression and avoid uterine overstimulation.</a:t>
            </a:r>
            <a:br>
              <a:rPr lang="en-US" sz="2000" b="1" dirty="0"/>
            </a:br>
            <a:r>
              <a:rPr lang="en-US" sz="2000" b="1" dirty="0">
                <a:solidFill>
                  <a:srgbClr val="FF0000"/>
                </a:solidFill>
              </a:rPr>
              <a:t>Maximum Dose:</a:t>
            </a:r>
            <a:br>
              <a:rPr lang="en-US" sz="2000" b="1" dirty="0"/>
            </a:br>
            <a:r>
              <a:rPr lang="en-US" sz="2000" b="1" dirty="0"/>
              <a:t>Suggested maximum for VBAC: 12–20 </a:t>
            </a:r>
            <a:r>
              <a:rPr lang="en-US" sz="2000" b="1" dirty="0" err="1"/>
              <a:t>mU</a:t>
            </a:r>
            <a:r>
              <a:rPr lang="en-US" sz="2000" b="1" dirty="0"/>
              <a:t>/min</a:t>
            </a:r>
          </a:p>
          <a:p>
            <a:pPr marL="0" indent="0">
              <a:buNone/>
            </a:pPr>
            <a:br>
              <a:rPr lang="en-US" sz="2000" b="1" dirty="0"/>
            </a:br>
            <a:r>
              <a:rPr lang="en-US" sz="2000" b="1" dirty="0"/>
              <a:t>ACOG recommends staying at the lower end of the range if possible.</a:t>
            </a:r>
            <a:br>
              <a:rPr lang="en-US" sz="2000" b="1" dirty="0"/>
            </a:br>
            <a:r>
              <a:rPr lang="en-US" sz="2000" b="1" dirty="0"/>
              <a:t>Higher doses (&gt;20 </a:t>
            </a:r>
            <a:r>
              <a:rPr lang="en-US" sz="2000" b="1" dirty="0" err="1"/>
              <a:t>mU</a:t>
            </a:r>
            <a:r>
              <a:rPr lang="en-US" sz="2000" b="1" dirty="0"/>
              <a:t>/min) are associated with increased risk of uterine rupture and should be avoided.</a:t>
            </a:r>
          </a:p>
          <a:p>
            <a:endParaRPr lang="ar-SY" sz="2000" b="1" dirty="0"/>
          </a:p>
        </p:txBody>
      </p:sp>
    </p:spTree>
    <p:extLst>
      <p:ext uri="{BB962C8B-B14F-4D97-AF65-F5344CB8AC3E}">
        <p14:creationId xmlns:p14="http://schemas.microsoft.com/office/powerpoint/2010/main" val="98866752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Oxytocin in VBAC</a:t>
            </a:r>
            <a:endParaRPr lang="ar-SY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 sz="2000" b="1" dirty="0">
                <a:solidFill>
                  <a:srgbClr val="FF0000"/>
                </a:solidFill>
              </a:rPr>
              <a:t>Monitoring During Oxytocin Use:</a:t>
            </a:r>
            <a:br>
              <a:rPr lang="en-US" sz="2000" b="1" dirty="0">
                <a:solidFill>
                  <a:srgbClr val="FF0000"/>
                </a:solidFill>
              </a:rPr>
            </a:br>
            <a:r>
              <a:rPr lang="en-US" sz="2000" b="1" dirty="0"/>
              <a:t>*Continuous fetal heart rate (FHR) and uterine contraction monitoring.</a:t>
            </a:r>
          </a:p>
          <a:p>
            <a:pPr marL="0" indent="0">
              <a:buNone/>
            </a:pPr>
            <a:br>
              <a:rPr lang="en-US" sz="2000" b="1" dirty="0"/>
            </a:br>
            <a:r>
              <a:rPr lang="en-US" sz="2000" b="1" dirty="0"/>
              <a:t>*Stop or reduce dose if:</a:t>
            </a:r>
          </a:p>
          <a:p>
            <a:pPr marL="0" indent="0">
              <a:buNone/>
            </a:pPr>
            <a:br>
              <a:rPr lang="en-US" sz="2000" b="1" dirty="0"/>
            </a:br>
            <a:r>
              <a:rPr lang="en-US" sz="2000" b="1" dirty="0"/>
              <a:t>1-Tachysystole (&gt;=5 contractions in 10 min).</a:t>
            </a:r>
          </a:p>
          <a:p>
            <a:pPr marL="0" indent="0">
              <a:buNone/>
            </a:pPr>
            <a:br>
              <a:rPr lang="en-US" sz="2000" b="1" dirty="0"/>
            </a:br>
            <a:r>
              <a:rPr lang="en-US" sz="2000" b="1" dirty="0"/>
              <a:t>2-Non-reassuring FHR patterns.</a:t>
            </a:r>
          </a:p>
          <a:p>
            <a:pPr marL="0" indent="0">
              <a:buNone/>
            </a:pPr>
            <a:br>
              <a:rPr lang="en-US" sz="2000" b="1" dirty="0"/>
            </a:br>
            <a:r>
              <a:rPr lang="en-US" sz="2000" b="1" dirty="0"/>
              <a:t>3-Signs of uterine rupture (sudden pain, Weakening contractions ,fetal </a:t>
            </a:r>
            <a:r>
              <a:rPr lang="en-US" sz="2000" b="1" dirty="0" err="1"/>
              <a:t>bradycardia</a:t>
            </a:r>
            <a:r>
              <a:rPr lang="en-US" sz="2000" b="1" dirty="0"/>
              <a:t>, bleeding, Loss of fetal station, Maternal hemodynamic instability).</a:t>
            </a:r>
          </a:p>
          <a:p>
            <a:pPr marL="0" indent="0">
              <a:buNone/>
            </a:pPr>
            <a:endParaRPr lang="en-US" sz="2000" b="1" dirty="0"/>
          </a:p>
        </p:txBody>
      </p:sp>
    </p:spTree>
    <p:extLst>
      <p:ext uri="{BB962C8B-B14F-4D97-AF65-F5344CB8AC3E}">
        <p14:creationId xmlns:p14="http://schemas.microsoft.com/office/powerpoint/2010/main" val="82244285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Y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b="1" dirty="0"/>
              <a:t>*Immediately stop the oxytocin infusion</a:t>
            </a:r>
            <a:br>
              <a:rPr lang="en-US" b="1" dirty="0"/>
            </a:br>
            <a:br>
              <a:rPr lang="en-US" b="1" dirty="0"/>
            </a:br>
            <a:r>
              <a:rPr lang="en-US" b="1" dirty="0"/>
              <a:t>*Position the patient on her left side</a:t>
            </a:r>
            <a:br>
              <a:rPr lang="en-US" b="1" dirty="0"/>
            </a:br>
            <a:r>
              <a:rPr lang="en-US" b="1" dirty="0"/>
              <a:t>This improves </a:t>
            </a:r>
            <a:r>
              <a:rPr lang="en-US" b="1" dirty="0" err="1"/>
              <a:t>uteroplacental</a:t>
            </a:r>
            <a:r>
              <a:rPr lang="en-US" b="1" dirty="0"/>
              <a:t> blood flow and fetal oxygenation.</a:t>
            </a:r>
            <a:br>
              <a:rPr lang="en-US" b="1" dirty="0"/>
            </a:br>
            <a:br>
              <a:rPr lang="en-US" b="1" dirty="0"/>
            </a:br>
            <a:r>
              <a:rPr lang="en-US" b="1" dirty="0"/>
              <a:t>*Administer oxygen to the mother</a:t>
            </a:r>
            <a:br>
              <a:rPr lang="en-US" b="1" dirty="0"/>
            </a:br>
            <a:r>
              <a:rPr lang="en-US" b="1" dirty="0"/>
              <a:t>Use a face mask with 10–15 L/min of oxygen to increase oxygen delivery to the fetus.</a:t>
            </a:r>
            <a:br>
              <a:rPr lang="en-US" b="1" dirty="0"/>
            </a:br>
            <a:br>
              <a:rPr lang="en-US" b="1" dirty="0"/>
            </a:br>
            <a:r>
              <a:rPr lang="en-US" b="1" dirty="0"/>
              <a:t>*Monitor fetal heart rate (FHR)</a:t>
            </a:r>
            <a:br>
              <a:rPr lang="en-US" b="1" dirty="0"/>
            </a:br>
            <a:r>
              <a:rPr lang="en-US" b="1" dirty="0"/>
              <a:t>Check for signs of fetal distress such as late decelerations, </a:t>
            </a:r>
            <a:r>
              <a:rPr lang="en-US" b="1" dirty="0" err="1"/>
              <a:t>bradycardia</a:t>
            </a:r>
            <a:r>
              <a:rPr lang="en-US" b="1" dirty="0"/>
              <a:t>, or loss of variability.</a:t>
            </a:r>
            <a:br>
              <a:rPr lang="en-US" b="1" dirty="0"/>
            </a:br>
            <a:br>
              <a:rPr lang="en-US" b="1" dirty="0"/>
            </a:br>
            <a:r>
              <a:rPr lang="en-US" b="1" dirty="0"/>
              <a:t>*Administer a </a:t>
            </a:r>
            <a:r>
              <a:rPr lang="en-US" b="1" dirty="0" err="1"/>
              <a:t>tocolytic</a:t>
            </a:r>
            <a:r>
              <a:rPr lang="en-US" b="1" dirty="0"/>
              <a:t> agent </a:t>
            </a:r>
          </a:p>
          <a:p>
            <a:pPr marL="0" indent="0">
              <a:buNone/>
            </a:pPr>
            <a:endParaRPr lang="en-US" b="1" dirty="0"/>
          </a:p>
          <a:p>
            <a:pPr marL="0" indent="0">
              <a:buNone/>
            </a:pPr>
            <a:r>
              <a:rPr lang="en-US" b="1" dirty="0"/>
              <a:t>*Prepare for urgent </a:t>
            </a:r>
            <a:r>
              <a:rPr lang="en-US" b="1" dirty="0" err="1"/>
              <a:t>cs</a:t>
            </a:r>
            <a:r>
              <a:rPr lang="en-US" b="1" dirty="0"/>
              <a:t> delivery</a:t>
            </a:r>
          </a:p>
          <a:p>
            <a:endParaRPr lang="ar-SY" dirty="0"/>
          </a:p>
        </p:txBody>
      </p:sp>
    </p:spTree>
    <p:extLst>
      <p:ext uri="{BB962C8B-B14F-4D97-AF65-F5344CB8AC3E}">
        <p14:creationId xmlns:p14="http://schemas.microsoft.com/office/powerpoint/2010/main" val="306757812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Oxytocin dose </a:t>
            </a:r>
            <a:endParaRPr lang="ar-SY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1600200"/>
            <a:ext cx="79248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8504227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Y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b="1" dirty="0"/>
              <a:t>Prolonged Second Stage:
A large observational study (4500+ women) found that 7.8% of TOLAC patients remained in the second stage for ≥3 hours.
The likelihood of vaginal delivery drops as the second stage lengthens:
91–97% within the first 2 hours
46% at 24 hours
The risk of uterine rupture or dehiscence increases with longer second stage:
From 0.7% (&lt;1 hour) to 3% (≥3 hours)
However, neonatal outcomes did not significantly differ based on second-stage duration.
</a:t>
            </a:r>
            <a:endParaRPr lang="ar-SY" dirty="0"/>
          </a:p>
        </p:txBody>
      </p:sp>
    </p:spTree>
    <p:extLst>
      <p:ext uri="{BB962C8B-B14F-4D97-AF65-F5344CB8AC3E}">
        <p14:creationId xmlns:p14="http://schemas.microsoft.com/office/powerpoint/2010/main" val="133479681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Patient Counseling for VBAC</a:t>
            </a:r>
            <a:endParaRPr lang="ar-SY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143000"/>
            <a:ext cx="8229600" cy="4525963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br>
              <a:rPr lang="en-US" dirty="0"/>
            </a:br>
            <a:r>
              <a:rPr lang="en-US" dirty="0"/>
              <a:t>Purpose: Empower the patient to make an informed decision about trial of labor after cesarean (TOLAC).</a:t>
            </a:r>
            <a:br>
              <a:rPr lang="en-US" dirty="0"/>
            </a:br>
            <a:r>
              <a:rPr lang="en-US" b="1" dirty="0"/>
              <a:t>Steps for Effective Counseling:</a:t>
            </a:r>
            <a:br>
              <a:rPr lang="en-US" b="1" dirty="0"/>
            </a:br>
            <a:r>
              <a:rPr lang="en-US" b="1" dirty="0"/>
              <a:t>Start with open communication</a:t>
            </a:r>
            <a:r>
              <a:rPr lang="en-US" dirty="0"/>
              <a:t>:</a:t>
            </a:r>
            <a:br>
              <a:rPr lang="en-US" dirty="0"/>
            </a:br>
            <a:r>
              <a:rPr lang="en-US" dirty="0"/>
              <a:t>Ask the patient about her values, preferences, and prior birth experience.</a:t>
            </a:r>
            <a:br>
              <a:rPr lang="en-US" dirty="0"/>
            </a:br>
            <a:r>
              <a:rPr lang="en-US" dirty="0"/>
              <a:t>Provide reassurance and validate concerns.</a:t>
            </a:r>
            <a:br>
              <a:rPr lang="en-US" dirty="0"/>
            </a:br>
            <a:r>
              <a:rPr lang="en-US" b="1" dirty="0"/>
              <a:t>Discuss VBAC vs. Repeat Cesarean:</a:t>
            </a:r>
            <a:br>
              <a:rPr lang="en-US" dirty="0"/>
            </a:br>
            <a:r>
              <a:rPr lang="en-US" dirty="0"/>
              <a:t>Explain success rates (~70–80%).</a:t>
            </a:r>
            <a:br>
              <a:rPr lang="en-US" dirty="0"/>
            </a:br>
            <a:r>
              <a:rPr lang="en-US" dirty="0"/>
              <a:t>Present risks and benefits clearly and simply.</a:t>
            </a:r>
            <a:br>
              <a:rPr lang="en-US" dirty="0"/>
            </a:br>
            <a:r>
              <a:rPr lang="en-US" dirty="0"/>
              <a:t>Compare maternal outcomes (e.g., recovery time, bleeding, infection).</a:t>
            </a:r>
            <a:br>
              <a:rPr lang="en-US" dirty="0"/>
            </a:br>
            <a:r>
              <a:rPr lang="en-US" dirty="0"/>
              <a:t>Compare neonatal outcomes.</a:t>
            </a:r>
            <a:br>
              <a:rPr lang="en-US" dirty="0"/>
            </a:br>
            <a:r>
              <a:rPr lang="en-US" dirty="0"/>
              <a:t>.</a:t>
            </a:r>
            <a:endParaRPr lang="ar-SY" dirty="0"/>
          </a:p>
        </p:txBody>
      </p:sp>
    </p:spTree>
    <p:extLst>
      <p:ext uri="{BB962C8B-B14F-4D97-AF65-F5344CB8AC3E}">
        <p14:creationId xmlns:p14="http://schemas.microsoft.com/office/powerpoint/2010/main" val="420980428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Y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1199408"/>
            <a:ext cx="7086600" cy="52013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4903409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Y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b="1" dirty="0"/>
              <a:t>Review Uterine Rupture Risk:</a:t>
            </a:r>
            <a:br>
              <a:rPr lang="en-US" dirty="0"/>
            </a:br>
            <a:r>
              <a:rPr lang="en-US" dirty="0"/>
              <a:t>Explain it is rare but serious.</a:t>
            </a:r>
            <a:br>
              <a:rPr lang="en-US" dirty="0"/>
            </a:br>
            <a:r>
              <a:rPr lang="en-US" dirty="0"/>
              <a:t>Give context with numbers </a:t>
            </a:r>
          </a:p>
          <a:p>
            <a:r>
              <a:rPr lang="en-US" b="1" dirty="0"/>
              <a:t>Address Hospital Resources:</a:t>
            </a:r>
            <a:br>
              <a:rPr lang="en-US" dirty="0"/>
            </a:br>
            <a:r>
              <a:rPr lang="en-US" dirty="0"/>
              <a:t>Ensure patient understands that TOLAC is safe only in facilities with emergency cesarean capability.</a:t>
            </a:r>
            <a:br>
              <a:rPr lang="en-US" dirty="0"/>
            </a:br>
            <a:r>
              <a:rPr lang="en-US" b="1" dirty="0"/>
              <a:t>Provide Written Material:</a:t>
            </a:r>
            <a:br>
              <a:rPr lang="en-US" dirty="0"/>
            </a:br>
            <a:r>
              <a:rPr lang="en-US" dirty="0"/>
              <a:t>Handouts or diagrams to help comprehension.</a:t>
            </a:r>
            <a:br>
              <a:rPr lang="en-US" dirty="0"/>
            </a:br>
            <a:r>
              <a:rPr lang="en-US" dirty="0"/>
              <a:t>Allow time for questions and follow-up.</a:t>
            </a:r>
            <a:br>
              <a:rPr lang="en-US" dirty="0"/>
            </a:br>
            <a:r>
              <a:rPr lang="en-US" b="1" dirty="0"/>
              <a:t>Document the Discussion:</a:t>
            </a:r>
            <a:br>
              <a:rPr lang="en-US" dirty="0"/>
            </a:br>
            <a:r>
              <a:rPr lang="en-US" dirty="0"/>
              <a:t>Ensure detailed documentation of consent.</a:t>
            </a:r>
            <a:br>
              <a:rPr lang="en-US" dirty="0"/>
            </a:br>
            <a:r>
              <a:rPr lang="en-US" dirty="0"/>
              <a:t>Revisit and reconfirm decision closer to delivery</a:t>
            </a:r>
            <a:endParaRPr lang="ar-SY" dirty="0"/>
          </a:p>
        </p:txBody>
      </p:sp>
    </p:spTree>
    <p:extLst>
      <p:ext uri="{BB962C8B-B14F-4D97-AF65-F5344CB8AC3E}">
        <p14:creationId xmlns:p14="http://schemas.microsoft.com/office/powerpoint/2010/main" val="39389718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VBAC</a:t>
            </a:r>
            <a:endParaRPr lang="ar-SY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Vaginal Birth After Cesarean</a:t>
            </a:r>
            <a:br>
              <a:rPr lang="en-US" b="1" dirty="0"/>
            </a:br>
            <a:r>
              <a:rPr lang="en-US" b="1" dirty="0"/>
              <a:t>Refers to delivering vaginally after a previous cesarean delivery.</a:t>
            </a:r>
            <a:br>
              <a:rPr lang="en-US" b="1" dirty="0"/>
            </a:br>
            <a:r>
              <a:rPr lang="en-US" b="1" dirty="0"/>
              <a:t>If successful, it’s called </a:t>
            </a:r>
            <a:r>
              <a:rPr lang="en-US" b="1" dirty="0">
                <a:solidFill>
                  <a:srgbClr val="FF0000"/>
                </a:solidFill>
              </a:rPr>
              <a:t>successful VBAC </a:t>
            </a:r>
            <a:r>
              <a:rPr lang="en-US" b="1" dirty="0"/>
              <a:t>or trial of labor after caesarean section </a:t>
            </a:r>
            <a:r>
              <a:rPr lang="en-US" b="1" dirty="0">
                <a:solidFill>
                  <a:srgbClr val="FF0000"/>
                </a:solidFill>
              </a:rPr>
              <a:t>TOLAC</a:t>
            </a:r>
            <a:r>
              <a:rPr lang="en-US" b="1" dirty="0"/>
              <a:t> ; if not, it may end in an </a:t>
            </a:r>
            <a:r>
              <a:rPr lang="en-US" b="1" dirty="0">
                <a:solidFill>
                  <a:srgbClr val="FF0000"/>
                </a:solidFill>
              </a:rPr>
              <a:t>emergency repeat cesarean.</a:t>
            </a:r>
          </a:p>
          <a:p>
            <a:endParaRPr lang="ar-SY" b="1" dirty="0"/>
          </a:p>
        </p:txBody>
      </p:sp>
    </p:spTree>
    <p:extLst>
      <p:ext uri="{BB962C8B-B14F-4D97-AF65-F5344CB8AC3E}">
        <p14:creationId xmlns:p14="http://schemas.microsoft.com/office/powerpoint/2010/main" val="7849724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6"/>
          <p:cNvSpPr txBox="1">
            <a:spLocks noGrp="1"/>
          </p:cNvSpPr>
          <p:nvPr>
            <p:ph idx="1"/>
          </p:nvPr>
        </p:nvSpPr>
        <p:spPr>
          <a:xfrm>
            <a:off x="457200" y="685800"/>
            <a:ext cx="8229600" cy="574291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indent="0">
              <a:lnSpc>
                <a:spcPts val="2535"/>
              </a:lnSpc>
              <a:buNone/>
            </a:pPr>
            <a:r>
              <a:rPr sz="2650" b="1" spc="-10" dirty="0">
                <a:solidFill>
                  <a:srgbClr val="FF0000"/>
                </a:solidFill>
                <a:latin typeface="Calibri"/>
                <a:cs typeface="Calibri"/>
              </a:rPr>
              <a:t>Common</a:t>
            </a:r>
            <a:r>
              <a:rPr sz="2650" b="1" spc="-1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650" b="1" spc="-10" dirty="0">
                <a:solidFill>
                  <a:srgbClr val="FF0000"/>
                </a:solidFill>
                <a:latin typeface="Calibri"/>
                <a:cs typeface="Calibri"/>
              </a:rPr>
              <a:t>reasons </a:t>
            </a:r>
            <a:r>
              <a:rPr sz="2650" b="1" spc="-20" dirty="0">
                <a:solidFill>
                  <a:srgbClr val="FF0000"/>
                </a:solidFill>
                <a:latin typeface="Calibri"/>
                <a:cs typeface="Calibri"/>
              </a:rPr>
              <a:t>for</a:t>
            </a:r>
            <a:r>
              <a:rPr sz="2650" b="1" spc="1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650" b="1" spc="-5" dirty="0">
                <a:solidFill>
                  <a:srgbClr val="FF0000"/>
                </a:solidFill>
                <a:latin typeface="Calibri"/>
                <a:cs typeface="Calibri"/>
              </a:rPr>
              <a:t>choosing</a:t>
            </a:r>
            <a:r>
              <a:rPr sz="2650" b="1" spc="-3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650" b="1" spc="-5" dirty="0">
                <a:solidFill>
                  <a:srgbClr val="FF0000"/>
                </a:solidFill>
                <a:latin typeface="Calibri"/>
                <a:cs typeface="Calibri"/>
              </a:rPr>
              <a:t>a</a:t>
            </a:r>
            <a:r>
              <a:rPr sz="2650" b="1" spc="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650" b="1" spc="-5" dirty="0">
                <a:solidFill>
                  <a:srgbClr val="FF0000"/>
                </a:solidFill>
                <a:latin typeface="Calibri"/>
                <a:cs typeface="Calibri"/>
              </a:rPr>
              <a:t>trial</a:t>
            </a:r>
            <a:r>
              <a:rPr sz="2650" b="1" spc="-2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650" b="1" spc="-5" dirty="0">
                <a:solidFill>
                  <a:srgbClr val="FF0000"/>
                </a:solidFill>
                <a:latin typeface="Calibri"/>
                <a:cs typeface="Calibri"/>
              </a:rPr>
              <a:t>of</a:t>
            </a:r>
            <a:r>
              <a:rPr sz="2650" b="1" spc="1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650" b="1" spc="-5" dirty="0">
                <a:solidFill>
                  <a:srgbClr val="FF0000"/>
                </a:solidFill>
                <a:latin typeface="Calibri"/>
                <a:cs typeface="Calibri"/>
              </a:rPr>
              <a:t>labor</a:t>
            </a:r>
            <a:r>
              <a:rPr sz="2650" b="1" spc="-1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650" b="1" spc="-15" dirty="0">
                <a:solidFill>
                  <a:srgbClr val="FF0000"/>
                </a:solidFill>
                <a:latin typeface="Calibri"/>
                <a:cs typeface="Calibri"/>
              </a:rPr>
              <a:t>after</a:t>
            </a:r>
            <a:r>
              <a:rPr sz="2650" b="1" spc="-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650" b="1" spc="-10" dirty="0">
                <a:solidFill>
                  <a:srgbClr val="FF0000"/>
                </a:solidFill>
                <a:latin typeface="Calibri"/>
                <a:cs typeface="Calibri"/>
              </a:rPr>
              <a:t>cesarean</a:t>
            </a:r>
            <a:endParaRPr lang="en-US" sz="2650" b="1" spc="-10" dirty="0">
              <a:solidFill>
                <a:srgbClr val="FF0000"/>
              </a:solidFill>
              <a:latin typeface="Calibri"/>
              <a:cs typeface="Calibri"/>
            </a:endParaRPr>
          </a:p>
          <a:p>
            <a:pPr marL="437515" indent="-425450">
              <a:lnSpc>
                <a:spcPct val="100000"/>
              </a:lnSpc>
              <a:spcBef>
                <a:spcPts val="414"/>
              </a:spcBef>
              <a:buAutoNum type="arabicPeriod"/>
              <a:tabLst>
                <a:tab pos="437515" algn="l"/>
                <a:tab pos="438150" algn="l"/>
              </a:tabLst>
            </a:pPr>
            <a:r>
              <a:rPr lang="en-US" sz="2800" b="1" dirty="0">
                <a:solidFill>
                  <a:srgbClr val="FF0000"/>
                </a:solidFill>
                <a:cs typeface="Calibri"/>
              </a:rPr>
              <a:t>Impact</a:t>
            </a:r>
            <a:r>
              <a:rPr lang="en-US" sz="2800" b="1" spc="-35" dirty="0">
                <a:solidFill>
                  <a:srgbClr val="FF0000"/>
                </a:solidFill>
                <a:cs typeface="Calibri"/>
              </a:rPr>
              <a:t> </a:t>
            </a:r>
            <a:r>
              <a:rPr lang="en-US" sz="2800" b="1" dirty="0">
                <a:solidFill>
                  <a:srgbClr val="FF0000"/>
                </a:solidFill>
                <a:cs typeface="Calibri"/>
              </a:rPr>
              <a:t>on</a:t>
            </a:r>
            <a:r>
              <a:rPr lang="en-US" sz="2800" b="1" spc="-15" dirty="0">
                <a:solidFill>
                  <a:srgbClr val="FF0000"/>
                </a:solidFill>
                <a:cs typeface="Calibri"/>
              </a:rPr>
              <a:t> </a:t>
            </a:r>
            <a:r>
              <a:rPr lang="en-US" sz="2800" b="1" spc="-10" dirty="0">
                <a:solidFill>
                  <a:srgbClr val="FF0000"/>
                </a:solidFill>
                <a:cs typeface="Calibri"/>
              </a:rPr>
              <a:t>future</a:t>
            </a:r>
            <a:r>
              <a:rPr lang="en-US" sz="2800" b="1" spc="-15" dirty="0">
                <a:solidFill>
                  <a:srgbClr val="FF0000"/>
                </a:solidFill>
                <a:cs typeface="Calibri"/>
              </a:rPr>
              <a:t> </a:t>
            </a:r>
            <a:r>
              <a:rPr lang="en-US" sz="2800" b="1" spc="-10" dirty="0">
                <a:solidFill>
                  <a:srgbClr val="FF0000"/>
                </a:solidFill>
                <a:cs typeface="Calibri"/>
              </a:rPr>
              <a:t>pregnancies</a:t>
            </a:r>
            <a:endParaRPr lang="en-US" sz="2800" dirty="0">
              <a:cs typeface="Calibri"/>
            </a:endParaRPr>
          </a:p>
          <a:p>
            <a:pPr marL="437515" marR="5080" indent="-425450">
              <a:lnSpc>
                <a:spcPct val="79800"/>
              </a:lnSpc>
              <a:spcBef>
                <a:spcPts val="830"/>
              </a:spcBef>
              <a:buAutoNum type="arabicPeriod"/>
              <a:tabLst>
                <a:tab pos="437515" algn="l"/>
                <a:tab pos="438150" algn="l"/>
              </a:tabLst>
            </a:pPr>
            <a:r>
              <a:rPr lang="en-US" sz="2800" b="1" spc="-5" dirty="0">
                <a:solidFill>
                  <a:srgbClr val="FF0000"/>
                </a:solidFill>
                <a:cs typeface="Calibri"/>
              </a:rPr>
              <a:t>Lower</a:t>
            </a:r>
            <a:r>
              <a:rPr lang="en-US" sz="2800" b="1" spc="-15" dirty="0">
                <a:solidFill>
                  <a:srgbClr val="FF0000"/>
                </a:solidFill>
                <a:cs typeface="Calibri"/>
              </a:rPr>
              <a:t> </a:t>
            </a:r>
            <a:r>
              <a:rPr lang="en-US" sz="2800" b="1" spc="-5" dirty="0">
                <a:solidFill>
                  <a:srgbClr val="FF0000"/>
                </a:solidFill>
                <a:cs typeface="Calibri"/>
              </a:rPr>
              <a:t>risk</a:t>
            </a:r>
            <a:r>
              <a:rPr lang="en-US" sz="2800" b="1" dirty="0">
                <a:solidFill>
                  <a:srgbClr val="FF0000"/>
                </a:solidFill>
                <a:cs typeface="Calibri"/>
              </a:rPr>
              <a:t> </a:t>
            </a:r>
            <a:r>
              <a:rPr lang="en-US" sz="2800" b="1" spc="-5" dirty="0">
                <a:solidFill>
                  <a:srgbClr val="FF0000"/>
                </a:solidFill>
                <a:cs typeface="Calibri"/>
              </a:rPr>
              <a:t>of</a:t>
            </a:r>
            <a:r>
              <a:rPr lang="en-US" sz="2800" b="1" spc="5" dirty="0">
                <a:solidFill>
                  <a:srgbClr val="FF0000"/>
                </a:solidFill>
                <a:cs typeface="Calibri"/>
              </a:rPr>
              <a:t> </a:t>
            </a:r>
            <a:r>
              <a:rPr lang="en-US" sz="2800" b="1" spc="-10" dirty="0">
                <a:solidFill>
                  <a:srgbClr val="FF0000"/>
                </a:solidFill>
                <a:cs typeface="Calibri"/>
              </a:rPr>
              <a:t>surgical</a:t>
            </a:r>
            <a:r>
              <a:rPr lang="en-US" sz="2800" b="1" spc="5" dirty="0">
                <a:solidFill>
                  <a:srgbClr val="FF0000"/>
                </a:solidFill>
                <a:cs typeface="Calibri"/>
              </a:rPr>
              <a:t> </a:t>
            </a:r>
            <a:r>
              <a:rPr lang="en-US" sz="2800" b="1" spc="-10" dirty="0">
                <a:solidFill>
                  <a:srgbClr val="FF0000"/>
                </a:solidFill>
                <a:cs typeface="Calibri"/>
              </a:rPr>
              <a:t>complications.</a:t>
            </a:r>
            <a:r>
              <a:rPr lang="en-US" sz="2800" b="1" spc="10" dirty="0">
                <a:solidFill>
                  <a:srgbClr val="FF0000"/>
                </a:solidFill>
                <a:cs typeface="Calibri"/>
              </a:rPr>
              <a:t> </a:t>
            </a:r>
            <a:r>
              <a:rPr lang="en-US" sz="2800" spc="-10" dirty="0">
                <a:cs typeface="Calibri"/>
              </a:rPr>
              <a:t>Successful</a:t>
            </a:r>
            <a:r>
              <a:rPr lang="en-US" sz="2800" spc="-25" dirty="0">
                <a:cs typeface="Calibri"/>
              </a:rPr>
              <a:t> </a:t>
            </a:r>
            <a:r>
              <a:rPr lang="en-US" sz="2800" spc="-15" dirty="0">
                <a:cs typeface="Calibri"/>
              </a:rPr>
              <a:t>VBAC</a:t>
            </a:r>
            <a:r>
              <a:rPr lang="en-US" sz="2800" spc="5" dirty="0">
                <a:cs typeface="Calibri"/>
              </a:rPr>
              <a:t> </a:t>
            </a:r>
            <a:r>
              <a:rPr lang="en-US" sz="2800" spc="-5" dirty="0">
                <a:cs typeface="Calibri"/>
              </a:rPr>
              <a:t>is associated</a:t>
            </a:r>
            <a:r>
              <a:rPr lang="en-US" sz="2800" spc="-15" dirty="0">
                <a:cs typeface="Calibri"/>
              </a:rPr>
              <a:t> </a:t>
            </a:r>
            <a:r>
              <a:rPr lang="en-US" sz="2800" spc="-5" dirty="0">
                <a:cs typeface="Calibri"/>
              </a:rPr>
              <a:t>with </a:t>
            </a:r>
            <a:r>
              <a:rPr lang="en-US" sz="2800" spc="-470" dirty="0">
                <a:cs typeface="Calibri"/>
              </a:rPr>
              <a:t> </a:t>
            </a:r>
            <a:r>
              <a:rPr lang="en-US" sz="2800" spc="-10" dirty="0">
                <a:cs typeface="Calibri"/>
              </a:rPr>
              <a:t>lower </a:t>
            </a:r>
            <a:r>
              <a:rPr lang="en-US" sz="2800" spc="-20" dirty="0">
                <a:cs typeface="Calibri"/>
              </a:rPr>
              <a:t>rates </a:t>
            </a:r>
            <a:r>
              <a:rPr lang="en-US" sz="2800" spc="-5" dirty="0">
                <a:cs typeface="Calibri"/>
              </a:rPr>
              <a:t>of </a:t>
            </a:r>
            <a:r>
              <a:rPr lang="en-US" sz="2800" spc="-15" dirty="0">
                <a:cs typeface="Calibri"/>
              </a:rPr>
              <a:t>excessive </a:t>
            </a:r>
            <a:r>
              <a:rPr lang="en-US" sz="2800" spc="-5" dirty="0">
                <a:solidFill>
                  <a:srgbClr val="FF0000"/>
                </a:solidFill>
                <a:cs typeface="Calibri"/>
              </a:rPr>
              <a:t>bleeding,</a:t>
            </a:r>
            <a:r>
              <a:rPr lang="en-US" sz="2800" spc="-5" dirty="0">
                <a:cs typeface="Calibri"/>
              </a:rPr>
              <a:t> </a:t>
            </a:r>
            <a:r>
              <a:rPr lang="en-US" sz="2800" spc="-10" dirty="0">
                <a:cs typeface="Calibri"/>
              </a:rPr>
              <a:t>infection </a:t>
            </a:r>
            <a:r>
              <a:rPr lang="en-US" sz="2800" spc="-5" dirty="0">
                <a:cs typeface="Calibri"/>
              </a:rPr>
              <a:t>and blood </a:t>
            </a:r>
            <a:r>
              <a:rPr lang="en-US" sz="2800" spc="-10" dirty="0">
                <a:cs typeface="Calibri"/>
              </a:rPr>
              <a:t>clotting </a:t>
            </a:r>
            <a:r>
              <a:rPr lang="en-US" sz="2800" spc="-5" dirty="0">
                <a:cs typeface="Calibri"/>
              </a:rPr>
              <a:t>in one </a:t>
            </a:r>
            <a:r>
              <a:rPr lang="en-US" sz="2800" spc="-10" dirty="0">
                <a:cs typeface="Calibri"/>
              </a:rPr>
              <a:t>or </a:t>
            </a:r>
            <a:r>
              <a:rPr lang="en-US" sz="2800" spc="-5" dirty="0">
                <a:cs typeface="Calibri"/>
              </a:rPr>
              <a:t> </a:t>
            </a:r>
            <a:r>
              <a:rPr lang="en-US" sz="2800" spc="-15" dirty="0">
                <a:cs typeface="Calibri"/>
              </a:rPr>
              <a:t>more</a:t>
            </a:r>
            <a:r>
              <a:rPr lang="en-US" sz="2800" dirty="0">
                <a:cs typeface="Calibri"/>
              </a:rPr>
              <a:t> </a:t>
            </a:r>
            <a:r>
              <a:rPr lang="en-US" sz="2800" spc="-5" dirty="0">
                <a:cs typeface="Calibri"/>
              </a:rPr>
              <a:t>of</a:t>
            </a:r>
            <a:r>
              <a:rPr lang="en-US" sz="2800" spc="-10" dirty="0">
                <a:cs typeface="Calibri"/>
              </a:rPr>
              <a:t> </a:t>
            </a:r>
            <a:r>
              <a:rPr lang="en-US" sz="2800" spc="-5" dirty="0">
                <a:cs typeface="Calibri"/>
              </a:rPr>
              <a:t>the</a:t>
            </a:r>
            <a:r>
              <a:rPr lang="en-US" sz="2800" spc="-10" dirty="0">
                <a:cs typeface="Calibri"/>
              </a:rPr>
              <a:t> </a:t>
            </a:r>
            <a:r>
              <a:rPr lang="en-US" sz="2800" spc="-5" dirty="0">
                <a:cs typeface="Calibri"/>
              </a:rPr>
              <a:t>deep</a:t>
            </a:r>
            <a:r>
              <a:rPr lang="en-US" sz="2800" spc="-30" dirty="0">
                <a:cs typeface="Calibri"/>
              </a:rPr>
              <a:t> </a:t>
            </a:r>
            <a:r>
              <a:rPr lang="en-US" sz="2800" spc="-10" dirty="0">
                <a:cs typeface="Calibri"/>
              </a:rPr>
              <a:t>veins</a:t>
            </a:r>
            <a:r>
              <a:rPr lang="en-US" sz="2800" spc="-20" dirty="0">
                <a:cs typeface="Calibri"/>
              </a:rPr>
              <a:t> </a:t>
            </a:r>
            <a:r>
              <a:rPr lang="en-US" sz="2800" spc="-5" dirty="0">
                <a:cs typeface="Calibri"/>
              </a:rPr>
              <a:t>in the </a:t>
            </a:r>
            <a:r>
              <a:rPr lang="en-US" sz="2800" spc="-10" dirty="0">
                <a:cs typeface="Calibri"/>
              </a:rPr>
              <a:t>body</a:t>
            </a:r>
            <a:r>
              <a:rPr lang="en-US" sz="2800" spc="-15" dirty="0">
                <a:cs typeface="Calibri"/>
              </a:rPr>
              <a:t> </a:t>
            </a:r>
            <a:r>
              <a:rPr lang="en-US" sz="2800" spc="-5" dirty="0">
                <a:cs typeface="Calibri"/>
              </a:rPr>
              <a:t>(</a:t>
            </a:r>
            <a:r>
              <a:rPr lang="en-US" sz="2800" spc="-5" dirty="0">
                <a:solidFill>
                  <a:srgbClr val="FF0000"/>
                </a:solidFill>
                <a:cs typeface="Calibri"/>
              </a:rPr>
              <a:t>deep</a:t>
            </a:r>
            <a:r>
              <a:rPr lang="en-US" sz="2800" spc="-30" dirty="0">
                <a:solidFill>
                  <a:srgbClr val="FF0000"/>
                </a:solidFill>
                <a:cs typeface="Calibri"/>
              </a:rPr>
              <a:t> </a:t>
            </a:r>
            <a:r>
              <a:rPr lang="en-US" sz="2800" spc="-10" dirty="0">
                <a:solidFill>
                  <a:srgbClr val="FF0000"/>
                </a:solidFill>
                <a:cs typeface="Calibri"/>
              </a:rPr>
              <a:t>vein</a:t>
            </a:r>
            <a:r>
              <a:rPr lang="en-US" sz="2800" spc="-15" dirty="0">
                <a:solidFill>
                  <a:srgbClr val="FF0000"/>
                </a:solidFill>
                <a:cs typeface="Calibri"/>
              </a:rPr>
              <a:t> </a:t>
            </a:r>
            <a:r>
              <a:rPr lang="en-US" sz="2800" spc="-10" dirty="0">
                <a:solidFill>
                  <a:srgbClr val="FF0000"/>
                </a:solidFill>
                <a:cs typeface="Calibri"/>
              </a:rPr>
              <a:t>thrombosis</a:t>
            </a:r>
            <a:r>
              <a:rPr lang="en-US" sz="2800" spc="-10" dirty="0">
                <a:cs typeface="Calibri"/>
              </a:rPr>
              <a:t>).</a:t>
            </a:r>
            <a:endParaRPr lang="en-US" sz="2800" dirty="0">
              <a:cs typeface="Calibri"/>
            </a:endParaRPr>
          </a:p>
          <a:p>
            <a:pPr marL="437515" marR="201295">
              <a:lnSpc>
                <a:spcPct val="79800"/>
              </a:lnSpc>
            </a:pPr>
            <a:r>
              <a:rPr lang="en-US" sz="2800" spc="-15" dirty="0">
                <a:cs typeface="Calibri"/>
              </a:rPr>
              <a:t>VBAC </a:t>
            </a:r>
            <a:r>
              <a:rPr lang="en-US" sz="2800" spc="-5" dirty="0">
                <a:cs typeface="Calibri"/>
              </a:rPr>
              <a:t>also</a:t>
            </a:r>
            <a:r>
              <a:rPr lang="en-US" sz="2800" spc="10" dirty="0">
                <a:cs typeface="Calibri"/>
              </a:rPr>
              <a:t> </a:t>
            </a:r>
            <a:r>
              <a:rPr lang="en-US" sz="2800" spc="-10" dirty="0">
                <a:cs typeface="Calibri"/>
              </a:rPr>
              <a:t>might decrease</a:t>
            </a:r>
            <a:r>
              <a:rPr lang="en-US" sz="2800" spc="-30" dirty="0">
                <a:cs typeface="Calibri"/>
              </a:rPr>
              <a:t> </a:t>
            </a:r>
            <a:r>
              <a:rPr lang="en-US" sz="2800" spc="-5" dirty="0">
                <a:cs typeface="Calibri"/>
              </a:rPr>
              <a:t>the</a:t>
            </a:r>
            <a:r>
              <a:rPr lang="en-US" sz="2800" spc="-15" dirty="0">
                <a:cs typeface="Calibri"/>
              </a:rPr>
              <a:t> </a:t>
            </a:r>
            <a:r>
              <a:rPr lang="en-US" sz="2800" spc="-5" dirty="0">
                <a:cs typeface="Calibri"/>
              </a:rPr>
              <a:t>risk</a:t>
            </a:r>
            <a:r>
              <a:rPr lang="en-US" sz="2800" spc="5" dirty="0">
                <a:cs typeface="Calibri"/>
              </a:rPr>
              <a:t> </a:t>
            </a:r>
            <a:r>
              <a:rPr lang="en-US" sz="2800" spc="-5" dirty="0">
                <a:cs typeface="Calibri"/>
              </a:rPr>
              <a:t>of</a:t>
            </a:r>
            <a:r>
              <a:rPr lang="en-US" sz="2800" dirty="0">
                <a:cs typeface="Calibri"/>
              </a:rPr>
              <a:t> </a:t>
            </a:r>
            <a:r>
              <a:rPr lang="en-US" sz="2800" spc="-10" dirty="0">
                <a:cs typeface="Calibri"/>
              </a:rPr>
              <a:t>surgical </a:t>
            </a:r>
            <a:r>
              <a:rPr lang="en-US" sz="2800" spc="-15" dirty="0">
                <a:cs typeface="Calibri"/>
              </a:rPr>
              <a:t>removal</a:t>
            </a:r>
            <a:r>
              <a:rPr lang="en-US" sz="2800" spc="5" dirty="0">
                <a:cs typeface="Calibri"/>
              </a:rPr>
              <a:t> </a:t>
            </a:r>
            <a:r>
              <a:rPr lang="en-US" sz="2800" spc="-5" dirty="0">
                <a:cs typeface="Calibri"/>
              </a:rPr>
              <a:t>of</a:t>
            </a:r>
            <a:r>
              <a:rPr lang="en-US" sz="2800" dirty="0">
                <a:cs typeface="Calibri"/>
              </a:rPr>
              <a:t> </a:t>
            </a:r>
            <a:r>
              <a:rPr lang="en-US" sz="2800" spc="-5" dirty="0">
                <a:cs typeface="Calibri"/>
              </a:rPr>
              <a:t>the</a:t>
            </a:r>
            <a:r>
              <a:rPr lang="en-US" sz="2800" spc="-15" dirty="0">
                <a:cs typeface="Calibri"/>
              </a:rPr>
              <a:t> </a:t>
            </a:r>
            <a:r>
              <a:rPr lang="en-US" sz="2800" spc="-5" dirty="0">
                <a:cs typeface="Calibri"/>
              </a:rPr>
              <a:t>uterus </a:t>
            </a:r>
            <a:r>
              <a:rPr lang="en-US" sz="2800" dirty="0">
                <a:cs typeface="Calibri"/>
              </a:rPr>
              <a:t> </a:t>
            </a:r>
            <a:r>
              <a:rPr lang="en-US" sz="2800" spc="-20" dirty="0">
                <a:cs typeface="Calibri"/>
              </a:rPr>
              <a:t>(</a:t>
            </a:r>
            <a:r>
              <a:rPr lang="en-US" sz="2800" spc="-20" dirty="0">
                <a:solidFill>
                  <a:srgbClr val="FF0000"/>
                </a:solidFill>
                <a:cs typeface="Calibri"/>
              </a:rPr>
              <a:t>hysterectomy</a:t>
            </a:r>
            <a:r>
              <a:rPr lang="en-US" sz="2800" spc="-20" dirty="0">
                <a:cs typeface="Calibri"/>
              </a:rPr>
              <a:t>) </a:t>
            </a:r>
            <a:r>
              <a:rPr lang="en-US" sz="2800" dirty="0">
                <a:solidFill>
                  <a:srgbClr val="FF0000"/>
                </a:solidFill>
                <a:cs typeface="Calibri"/>
              </a:rPr>
              <a:t>and </a:t>
            </a:r>
            <a:r>
              <a:rPr lang="en-US" sz="2800" spc="-5" dirty="0">
                <a:solidFill>
                  <a:srgbClr val="FF0000"/>
                </a:solidFill>
                <a:cs typeface="Calibri"/>
              </a:rPr>
              <a:t>injury </a:t>
            </a:r>
            <a:r>
              <a:rPr lang="en-US" sz="2800" spc="-10" dirty="0">
                <a:solidFill>
                  <a:srgbClr val="FF0000"/>
                </a:solidFill>
                <a:cs typeface="Calibri"/>
              </a:rPr>
              <a:t>to </a:t>
            </a:r>
            <a:r>
              <a:rPr lang="en-US" sz="2800" spc="-5" dirty="0">
                <a:solidFill>
                  <a:srgbClr val="FF0000"/>
                </a:solidFill>
                <a:cs typeface="Calibri"/>
              </a:rPr>
              <a:t>abdominal </a:t>
            </a:r>
            <a:r>
              <a:rPr lang="en-US" sz="2800" spc="-15" dirty="0">
                <a:solidFill>
                  <a:srgbClr val="FF0000"/>
                </a:solidFill>
                <a:cs typeface="Calibri"/>
              </a:rPr>
              <a:t>organs</a:t>
            </a:r>
            <a:r>
              <a:rPr lang="en-US" sz="2800" spc="-15" dirty="0">
                <a:cs typeface="Calibri"/>
              </a:rPr>
              <a:t>, </a:t>
            </a:r>
            <a:r>
              <a:rPr lang="en-US" sz="2800" spc="-5" dirty="0">
                <a:cs typeface="Calibri"/>
              </a:rPr>
              <a:t>such </a:t>
            </a:r>
            <a:r>
              <a:rPr lang="en-US" sz="2800" dirty="0">
                <a:cs typeface="Calibri"/>
              </a:rPr>
              <a:t>as the </a:t>
            </a:r>
            <a:r>
              <a:rPr lang="en-US" sz="2800" spc="-5" dirty="0">
                <a:cs typeface="Calibri"/>
              </a:rPr>
              <a:t>bladder or </a:t>
            </a:r>
            <a:r>
              <a:rPr lang="en-US" sz="2800" spc="-475" dirty="0">
                <a:cs typeface="Calibri"/>
              </a:rPr>
              <a:t> </a:t>
            </a:r>
            <a:r>
              <a:rPr lang="en-US" sz="2800" spc="-10" dirty="0">
                <a:cs typeface="Calibri"/>
              </a:rPr>
              <a:t>bowel.</a:t>
            </a:r>
            <a:endParaRPr lang="en-US" sz="2800" dirty="0">
              <a:cs typeface="Calibri"/>
            </a:endParaRPr>
          </a:p>
          <a:p>
            <a:pPr marL="437515" indent="-425450">
              <a:lnSpc>
                <a:spcPct val="100000"/>
              </a:lnSpc>
              <a:spcBef>
                <a:spcPts val="305"/>
              </a:spcBef>
              <a:buAutoNum type="arabicPeriod" startAt="3"/>
              <a:tabLst>
                <a:tab pos="437515" algn="l"/>
                <a:tab pos="438150" algn="l"/>
              </a:tabLst>
            </a:pPr>
            <a:r>
              <a:rPr lang="en-US" sz="2800" b="1" spc="-10" dirty="0">
                <a:solidFill>
                  <a:srgbClr val="FF0000"/>
                </a:solidFill>
                <a:cs typeface="Calibri"/>
              </a:rPr>
              <a:t>Shorter</a:t>
            </a:r>
            <a:r>
              <a:rPr lang="en-US" sz="2800" b="1" spc="-25" dirty="0">
                <a:solidFill>
                  <a:srgbClr val="FF0000"/>
                </a:solidFill>
                <a:cs typeface="Calibri"/>
              </a:rPr>
              <a:t> </a:t>
            </a:r>
            <a:r>
              <a:rPr lang="en-US" sz="2800" b="1" spc="-10" dirty="0">
                <a:solidFill>
                  <a:srgbClr val="FF0000"/>
                </a:solidFill>
                <a:cs typeface="Calibri"/>
              </a:rPr>
              <a:t>recovery</a:t>
            </a:r>
            <a:r>
              <a:rPr lang="en-US" sz="2800" b="1" spc="-15" dirty="0">
                <a:solidFill>
                  <a:srgbClr val="FF0000"/>
                </a:solidFill>
                <a:cs typeface="Calibri"/>
              </a:rPr>
              <a:t> </a:t>
            </a:r>
            <a:r>
              <a:rPr lang="en-US" sz="2800" b="1" spc="-5" dirty="0">
                <a:solidFill>
                  <a:srgbClr val="FF0000"/>
                </a:solidFill>
                <a:cs typeface="Calibri"/>
              </a:rPr>
              <a:t>time</a:t>
            </a:r>
            <a:r>
              <a:rPr lang="en-US" sz="2800" b="1" spc="-5" dirty="0">
                <a:cs typeface="Calibri"/>
              </a:rPr>
              <a:t>.</a:t>
            </a:r>
            <a:endParaRPr lang="en-US" sz="2800" dirty="0">
              <a:cs typeface="Calibri"/>
            </a:endParaRPr>
          </a:p>
          <a:p>
            <a:pPr marL="437515" marR="510540" indent="-425450">
              <a:lnSpc>
                <a:spcPct val="79800"/>
              </a:lnSpc>
              <a:spcBef>
                <a:spcPts val="819"/>
              </a:spcBef>
              <a:buAutoNum type="arabicPeriod" startAt="3"/>
              <a:tabLst>
                <a:tab pos="437515" algn="l"/>
                <a:tab pos="438150" algn="l"/>
              </a:tabLst>
            </a:pPr>
            <a:r>
              <a:rPr lang="en-US" sz="2800" b="1" spc="-5" dirty="0">
                <a:solidFill>
                  <a:srgbClr val="FF0000"/>
                </a:solidFill>
                <a:cs typeface="Calibri"/>
              </a:rPr>
              <a:t>Opportunity</a:t>
            </a:r>
            <a:r>
              <a:rPr lang="en-US" sz="2800" b="1" spc="25" dirty="0">
                <a:solidFill>
                  <a:srgbClr val="FF0000"/>
                </a:solidFill>
                <a:cs typeface="Calibri"/>
              </a:rPr>
              <a:t> </a:t>
            </a:r>
            <a:r>
              <a:rPr lang="en-US" sz="2800" b="1" spc="-15" dirty="0">
                <a:solidFill>
                  <a:srgbClr val="FF0000"/>
                </a:solidFill>
                <a:cs typeface="Calibri"/>
              </a:rPr>
              <a:t>for</a:t>
            </a:r>
            <a:r>
              <a:rPr lang="en-US" sz="2800" b="1" spc="-10" dirty="0">
                <a:solidFill>
                  <a:srgbClr val="FF0000"/>
                </a:solidFill>
                <a:cs typeface="Calibri"/>
              </a:rPr>
              <a:t> </a:t>
            </a:r>
            <a:r>
              <a:rPr lang="en-US" sz="2800" b="1" spc="-5" dirty="0">
                <a:solidFill>
                  <a:srgbClr val="FF0000"/>
                </a:solidFill>
                <a:cs typeface="Calibri"/>
              </a:rPr>
              <a:t>an</a:t>
            </a:r>
            <a:r>
              <a:rPr lang="en-US" sz="2800" b="1" dirty="0">
                <a:solidFill>
                  <a:srgbClr val="FF0000"/>
                </a:solidFill>
                <a:cs typeface="Calibri"/>
              </a:rPr>
              <a:t> </a:t>
            </a:r>
            <a:r>
              <a:rPr lang="en-US" sz="2800" b="1" spc="-10" dirty="0">
                <a:solidFill>
                  <a:srgbClr val="FF0000"/>
                </a:solidFill>
                <a:cs typeface="Calibri"/>
              </a:rPr>
              <a:t>individualized</a:t>
            </a:r>
            <a:r>
              <a:rPr lang="en-US" sz="2800" b="1" spc="25" dirty="0">
                <a:solidFill>
                  <a:srgbClr val="FF0000"/>
                </a:solidFill>
                <a:cs typeface="Calibri"/>
              </a:rPr>
              <a:t> </a:t>
            </a:r>
            <a:r>
              <a:rPr lang="en-US" sz="2800" b="1" spc="-5" dirty="0">
                <a:solidFill>
                  <a:srgbClr val="FF0000"/>
                </a:solidFill>
                <a:cs typeface="Calibri"/>
              </a:rPr>
              <a:t>birth plan</a:t>
            </a:r>
            <a:r>
              <a:rPr lang="en-US" sz="2800" b="1" spc="-5" dirty="0">
                <a:cs typeface="Calibri"/>
              </a:rPr>
              <a:t>.</a:t>
            </a:r>
            <a:r>
              <a:rPr lang="en-US" sz="2800" b="1" spc="15" dirty="0">
                <a:cs typeface="Calibri"/>
              </a:rPr>
              <a:t> </a:t>
            </a:r>
            <a:r>
              <a:rPr lang="en-US" sz="2800" spc="-15" dirty="0">
                <a:cs typeface="Calibri"/>
              </a:rPr>
              <a:t>For</a:t>
            </a:r>
            <a:r>
              <a:rPr lang="en-US" sz="2800" spc="5" dirty="0">
                <a:cs typeface="Calibri"/>
              </a:rPr>
              <a:t> </a:t>
            </a:r>
            <a:r>
              <a:rPr lang="en-US" sz="2800" spc="-5" dirty="0">
                <a:cs typeface="Calibri"/>
              </a:rPr>
              <a:t>some</a:t>
            </a:r>
            <a:r>
              <a:rPr lang="en-US" sz="2800" spc="-20" dirty="0">
                <a:cs typeface="Calibri"/>
              </a:rPr>
              <a:t> </a:t>
            </a:r>
            <a:r>
              <a:rPr lang="en-US" sz="2800" spc="-10" dirty="0">
                <a:cs typeface="Calibri"/>
              </a:rPr>
              <a:t>women,</a:t>
            </a:r>
            <a:r>
              <a:rPr lang="en-US" sz="2800" dirty="0">
                <a:cs typeface="Calibri"/>
              </a:rPr>
              <a:t> </a:t>
            </a:r>
            <a:r>
              <a:rPr lang="en-US" sz="2800" spc="-5" dirty="0">
                <a:cs typeface="Calibri"/>
              </a:rPr>
              <a:t>it's </a:t>
            </a:r>
            <a:r>
              <a:rPr lang="en-US" sz="2800" spc="-470" dirty="0">
                <a:cs typeface="Calibri"/>
              </a:rPr>
              <a:t> </a:t>
            </a:r>
            <a:r>
              <a:rPr lang="en-US" sz="2800" spc="-10" dirty="0">
                <a:cs typeface="Calibri"/>
              </a:rPr>
              <a:t>important</a:t>
            </a:r>
            <a:r>
              <a:rPr lang="en-US" sz="2800" spc="-5" dirty="0">
                <a:cs typeface="Calibri"/>
              </a:rPr>
              <a:t> </a:t>
            </a:r>
            <a:r>
              <a:rPr lang="en-US" sz="2800" spc="-10" dirty="0">
                <a:cs typeface="Calibri"/>
              </a:rPr>
              <a:t>to</a:t>
            </a:r>
            <a:r>
              <a:rPr lang="en-US" sz="2800" spc="-5" dirty="0">
                <a:cs typeface="Calibri"/>
              </a:rPr>
              <a:t> </a:t>
            </a:r>
            <a:r>
              <a:rPr lang="en-US" sz="2800" spc="-10" dirty="0">
                <a:cs typeface="Calibri"/>
              </a:rPr>
              <a:t>experience</a:t>
            </a:r>
            <a:r>
              <a:rPr lang="en-US" sz="2800" spc="-35" dirty="0">
                <a:cs typeface="Calibri"/>
              </a:rPr>
              <a:t> </a:t>
            </a:r>
            <a:r>
              <a:rPr lang="en-US" sz="2800" dirty="0">
                <a:cs typeface="Calibri"/>
              </a:rPr>
              <a:t>a</a:t>
            </a:r>
            <a:r>
              <a:rPr lang="en-US" sz="2800" spc="-5" dirty="0">
                <a:cs typeface="Calibri"/>
              </a:rPr>
              <a:t> </a:t>
            </a:r>
            <a:r>
              <a:rPr lang="en-US" sz="2800" spc="-10" dirty="0">
                <a:cs typeface="Calibri"/>
              </a:rPr>
              <a:t>vaginal</a:t>
            </a:r>
            <a:r>
              <a:rPr lang="en-US" sz="2800" spc="-15" dirty="0">
                <a:cs typeface="Calibri"/>
              </a:rPr>
              <a:t> </a:t>
            </a:r>
            <a:r>
              <a:rPr lang="en-US" sz="2800" spc="-20" dirty="0">
                <a:cs typeface="Calibri"/>
              </a:rPr>
              <a:t>delivery</a:t>
            </a:r>
            <a:endParaRPr lang="en-US" sz="2650" b="1" spc="-10" dirty="0">
              <a:solidFill>
                <a:srgbClr val="FF0000"/>
              </a:solidFill>
              <a:latin typeface="Calibri"/>
              <a:cs typeface="Calibri"/>
            </a:endParaRPr>
          </a:p>
          <a:p>
            <a:pPr>
              <a:lnSpc>
                <a:spcPts val="2535"/>
              </a:lnSpc>
            </a:pPr>
            <a:endParaRPr sz="2650" dirty="0"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3674108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228600"/>
            <a:ext cx="8229600" cy="4525963"/>
          </a:xfrm>
        </p:spPr>
        <p:txBody>
          <a:bodyPr>
            <a:normAutofit fontScale="25000" lnSpcReduction="20000"/>
          </a:bodyPr>
          <a:lstStyle/>
          <a:p>
            <a:pPr marL="0" indent="0" fontAlgn="base">
              <a:buNone/>
            </a:pPr>
            <a:endParaRPr lang="en-US" sz="9600" b="1" dirty="0">
              <a:solidFill>
                <a:srgbClr val="FF0000"/>
              </a:solidFill>
            </a:endParaRPr>
          </a:p>
          <a:p>
            <a:pPr marL="0" indent="0" fontAlgn="base">
              <a:buNone/>
            </a:pPr>
            <a:r>
              <a:rPr lang="en-US" sz="9600" b="1" dirty="0">
                <a:solidFill>
                  <a:srgbClr val="FF0000"/>
                </a:solidFill>
              </a:rPr>
              <a:t>Success Rates of VBAC</a:t>
            </a:r>
            <a:br>
              <a:rPr lang="en-US" sz="9600" b="1" dirty="0">
                <a:solidFill>
                  <a:srgbClr val="FF0000"/>
                </a:solidFill>
              </a:rPr>
            </a:br>
            <a:r>
              <a:rPr lang="en-US" sz="9600" b="1" dirty="0"/>
              <a:t>Overall success rate: 60–80%.</a:t>
            </a:r>
          </a:p>
          <a:p>
            <a:pPr marL="0" indent="0" fontAlgn="base">
              <a:buNone/>
            </a:pPr>
            <a:br>
              <a:rPr lang="en-US" sz="9600" b="1" dirty="0"/>
            </a:br>
            <a:r>
              <a:rPr lang="en-US" sz="9600" b="1" dirty="0">
                <a:solidFill>
                  <a:srgbClr val="FF0000"/>
                </a:solidFill>
              </a:rPr>
              <a:t>Higher success if:</a:t>
            </a:r>
            <a:br>
              <a:rPr lang="en-US" sz="9600" b="1" dirty="0"/>
            </a:br>
            <a:r>
              <a:rPr lang="en-US" sz="9600" b="1" dirty="0"/>
              <a:t>Previous vaginal delivery.</a:t>
            </a:r>
            <a:br>
              <a:rPr lang="en-US" sz="9600" b="1" dirty="0"/>
            </a:br>
            <a:r>
              <a:rPr lang="en-US" sz="9600" b="1" dirty="0"/>
              <a:t>Spontaneous labor onset</a:t>
            </a:r>
          </a:p>
          <a:p>
            <a:pPr marL="0" indent="0" fontAlgn="base">
              <a:buNone/>
            </a:pPr>
            <a:r>
              <a:rPr lang="en-US" sz="9600" b="1" dirty="0"/>
              <a:t>Or Favorable cervix (high Bishop score).</a:t>
            </a:r>
            <a:br>
              <a:rPr lang="en-US" sz="9600" b="1" dirty="0"/>
            </a:br>
            <a:r>
              <a:rPr lang="en-US" sz="9600" b="1" dirty="0"/>
              <a:t>Non-recurrent indication for prior cesarean.</a:t>
            </a:r>
          </a:p>
          <a:p>
            <a:pPr marL="0" indent="0" fontAlgn="base">
              <a:buNone/>
            </a:pPr>
            <a:br>
              <a:rPr lang="en-US" sz="9600" b="1" dirty="0"/>
            </a:br>
            <a:r>
              <a:rPr lang="en-US" sz="9600" b="1" dirty="0">
                <a:solidFill>
                  <a:srgbClr val="FF0000"/>
                </a:solidFill>
              </a:rPr>
              <a:t>Lower success if:</a:t>
            </a:r>
          </a:p>
          <a:p>
            <a:pPr marL="0" indent="0" fontAlgn="base">
              <a:buNone/>
            </a:pPr>
            <a:r>
              <a:rPr lang="en-US" sz="9600" b="1" dirty="0"/>
              <a:t>Obesity </a:t>
            </a:r>
          </a:p>
          <a:p>
            <a:pPr marL="0" indent="0" fontAlgn="base">
              <a:buNone/>
            </a:pPr>
            <a:r>
              <a:rPr lang="en-US" sz="9600" b="1" dirty="0"/>
              <a:t>advanced maternal age.</a:t>
            </a:r>
            <a:br>
              <a:rPr lang="en-US" sz="9600" b="1" dirty="0"/>
            </a:br>
            <a:r>
              <a:rPr lang="en-US" sz="9600" b="1" dirty="0"/>
              <a:t>Short maternal stature.</a:t>
            </a:r>
          </a:p>
          <a:p>
            <a:pPr marL="0" indent="0" fontAlgn="base">
              <a:buNone/>
            </a:pPr>
            <a:r>
              <a:rPr lang="en-US" sz="9600" b="1" dirty="0"/>
              <a:t>Previous CPD.</a:t>
            </a:r>
          </a:p>
          <a:p>
            <a:pPr marL="0" indent="0" fontAlgn="base">
              <a:buNone/>
            </a:pPr>
            <a:r>
              <a:rPr lang="en-US" sz="9600" b="1" dirty="0"/>
              <a:t>Induction of </a:t>
            </a:r>
            <a:r>
              <a:rPr lang="en-US" sz="9600" b="1" dirty="0" err="1"/>
              <a:t>labour</a:t>
            </a:r>
            <a:endParaRPr lang="en-US" sz="9600" b="1" dirty="0"/>
          </a:p>
          <a:p>
            <a:pPr marL="0" indent="0" fontAlgn="base">
              <a:buNone/>
            </a:pPr>
            <a:r>
              <a:rPr lang="en-US" sz="9600" b="1" spc="-10" dirty="0">
                <a:cs typeface="Calibri"/>
              </a:rPr>
              <a:t>Fetal </a:t>
            </a:r>
            <a:r>
              <a:rPr lang="en-US" sz="9600" b="1" spc="-5" dirty="0">
                <a:cs typeface="Calibri"/>
              </a:rPr>
              <a:t>weight</a:t>
            </a:r>
            <a:r>
              <a:rPr lang="en-US" sz="9600" b="1" spc="-10" dirty="0">
                <a:cs typeface="Calibri"/>
              </a:rPr>
              <a:t> </a:t>
            </a:r>
            <a:r>
              <a:rPr lang="en-US" sz="9600" b="1" spc="-5" dirty="0">
                <a:cs typeface="Calibri"/>
              </a:rPr>
              <a:t>more </a:t>
            </a:r>
            <a:r>
              <a:rPr lang="en-US" sz="9600" b="1" spc="5" dirty="0">
                <a:cs typeface="Calibri"/>
              </a:rPr>
              <a:t>than</a:t>
            </a:r>
            <a:r>
              <a:rPr lang="en-US" sz="9600" b="1" spc="-5" dirty="0">
                <a:cs typeface="Calibri"/>
              </a:rPr>
              <a:t> </a:t>
            </a:r>
            <a:r>
              <a:rPr lang="en-US" sz="9600" b="1" spc="5" dirty="0">
                <a:cs typeface="Calibri"/>
              </a:rPr>
              <a:t>4</a:t>
            </a:r>
            <a:r>
              <a:rPr lang="en-US" sz="9600" b="1" spc="-10" dirty="0">
                <a:cs typeface="Calibri"/>
              </a:rPr>
              <a:t> </a:t>
            </a:r>
            <a:r>
              <a:rPr lang="en-US" sz="9600" b="1" spc="5" dirty="0">
                <a:cs typeface="Calibri"/>
              </a:rPr>
              <a:t>kg</a:t>
            </a:r>
            <a:endParaRPr lang="en-US" sz="9600" b="1" dirty="0"/>
          </a:p>
          <a:p>
            <a:pPr marL="0" indent="0" fontAlgn="base">
              <a:buNone/>
            </a:pPr>
            <a:r>
              <a:rPr lang="en-US" sz="9600" b="1" dirty="0"/>
              <a:t>Gestational age </a:t>
            </a:r>
            <a:r>
              <a:rPr lang="en-US" sz="9600" b="1" u="sng" dirty="0"/>
              <a:t>&gt;</a:t>
            </a:r>
            <a:r>
              <a:rPr lang="en-US" sz="9600" b="1" dirty="0"/>
              <a:t> 41 weeks.</a:t>
            </a:r>
          </a:p>
          <a:p>
            <a:pPr marL="0" indent="0" fontAlgn="base">
              <a:buNone/>
            </a:pPr>
            <a:r>
              <a:rPr lang="en-US" sz="9600" b="1" dirty="0"/>
              <a:t>Diabetic women.</a:t>
            </a:r>
          </a:p>
          <a:p>
            <a:pPr marL="0" indent="0">
              <a:buNone/>
            </a:pPr>
            <a:br>
              <a:rPr lang="en-US" dirty="0"/>
            </a:br>
            <a:endParaRPr lang="ar-SY" dirty="0"/>
          </a:p>
        </p:txBody>
      </p:sp>
    </p:spTree>
    <p:extLst>
      <p:ext uri="{BB962C8B-B14F-4D97-AF65-F5344CB8AC3E}">
        <p14:creationId xmlns:p14="http://schemas.microsoft.com/office/powerpoint/2010/main" val="24991334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135563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b="1" dirty="0">
                <a:solidFill>
                  <a:srgbClr val="FF0000"/>
                </a:solidFill>
              </a:rPr>
              <a:t>Indication of VBAC:</a:t>
            </a:r>
          </a:p>
          <a:p>
            <a:pPr marL="0" indent="0">
              <a:buNone/>
            </a:pPr>
            <a:br>
              <a:rPr lang="en-US" b="1" dirty="0"/>
            </a:br>
            <a:r>
              <a:rPr lang="en-US" b="1" dirty="0"/>
              <a:t>*One prior low transverse cesarean section.</a:t>
            </a:r>
            <a:br>
              <a:rPr lang="en-US" b="1" dirty="0"/>
            </a:br>
            <a:r>
              <a:rPr lang="en-US" b="1" dirty="0"/>
              <a:t>*Clinically adequate pelvis.</a:t>
            </a:r>
            <a:br>
              <a:rPr lang="en-US" b="1" dirty="0"/>
            </a:br>
            <a:r>
              <a:rPr lang="en-US" b="1" dirty="0"/>
              <a:t>*No contraindications to vaginal delivery or indications of CS</a:t>
            </a:r>
            <a:br>
              <a:rPr lang="en-US" b="1" dirty="0"/>
            </a:br>
            <a:r>
              <a:rPr lang="en-US" b="1" dirty="0"/>
              <a:t>*Patient consent is motivated and understands risks/benefits.</a:t>
            </a:r>
          </a:p>
          <a:p>
            <a:pPr marL="0" indent="0">
              <a:buNone/>
            </a:pPr>
            <a:r>
              <a:rPr lang="en-US" b="1" dirty="0"/>
              <a:t>*periods of 18 months between pregnancy</a:t>
            </a:r>
          </a:p>
          <a:p>
            <a:pPr marL="0" indent="0">
              <a:buNone/>
            </a:pPr>
            <a:r>
              <a:rPr lang="en-US" b="1" dirty="0"/>
              <a:t>* Singleton pregnancy at term (≥37 weeks)</a:t>
            </a:r>
          </a:p>
          <a:p>
            <a:pPr marL="0" indent="0">
              <a:buNone/>
            </a:pPr>
            <a:br>
              <a:rPr lang="en-US" b="1" dirty="0"/>
            </a:br>
            <a:r>
              <a:rPr lang="en-US" b="1" dirty="0"/>
              <a:t>*Availability of emergency C-section facilities</a:t>
            </a:r>
            <a:r>
              <a:rPr lang="en-US" dirty="0"/>
              <a:t>.</a:t>
            </a:r>
            <a:endParaRPr lang="ar-SY" dirty="0"/>
          </a:p>
        </p:txBody>
      </p:sp>
    </p:spTree>
    <p:extLst>
      <p:ext uri="{BB962C8B-B14F-4D97-AF65-F5344CB8AC3E}">
        <p14:creationId xmlns:p14="http://schemas.microsoft.com/office/powerpoint/2010/main" val="14931796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5364163"/>
          </a:xfrm>
        </p:spPr>
        <p:txBody>
          <a:bodyPr/>
          <a:lstStyle/>
          <a:p>
            <a:pPr marL="0" indent="0">
              <a:buNone/>
            </a:pPr>
            <a:r>
              <a:rPr lang="en-US" b="1" dirty="0">
                <a:solidFill>
                  <a:srgbClr val="FF0000"/>
                </a:solidFill>
              </a:rPr>
              <a:t>Contraindications to VBAC</a:t>
            </a:r>
          </a:p>
          <a:p>
            <a:pPr marL="0" indent="0">
              <a:buNone/>
            </a:pPr>
            <a:br>
              <a:rPr lang="en-US" b="1" dirty="0"/>
            </a:br>
            <a:r>
              <a:rPr lang="en-US" b="1" dirty="0"/>
              <a:t>*Previous classical (vertical) uterine incision.</a:t>
            </a:r>
            <a:br>
              <a:rPr lang="en-US" b="1" dirty="0"/>
            </a:br>
            <a:r>
              <a:rPr lang="en-US" b="1" dirty="0"/>
              <a:t>*History of uterine rupture.</a:t>
            </a:r>
            <a:br>
              <a:rPr lang="en-US" b="1" dirty="0"/>
            </a:br>
            <a:r>
              <a:rPr lang="en-US" b="1" dirty="0"/>
              <a:t>*More than 2 previous C-sections.</a:t>
            </a:r>
          </a:p>
          <a:p>
            <a:pPr marL="0" indent="0">
              <a:buNone/>
            </a:pPr>
            <a:r>
              <a:rPr lang="en-US" b="1" dirty="0"/>
              <a:t>*previous uterine </a:t>
            </a:r>
            <a:r>
              <a:rPr lang="en-US" b="1" dirty="0" err="1"/>
              <a:t>surgary</a:t>
            </a:r>
            <a:br>
              <a:rPr lang="en-US" b="1" dirty="0"/>
            </a:br>
            <a:r>
              <a:rPr lang="en-US" b="1" dirty="0"/>
              <a:t>*Placenta </a:t>
            </a:r>
            <a:r>
              <a:rPr lang="en-US" b="1" dirty="0" err="1"/>
              <a:t>previa</a:t>
            </a:r>
            <a:r>
              <a:rPr lang="en-US" b="1" dirty="0"/>
              <a:t> or abnormal placentation.</a:t>
            </a:r>
            <a:br>
              <a:rPr lang="en-US" b="1" dirty="0"/>
            </a:br>
            <a:r>
              <a:rPr lang="en-US" b="1" dirty="0"/>
              <a:t>*Other obstetric complications (e.g., severe preeclampsia, </a:t>
            </a:r>
            <a:r>
              <a:rPr lang="en-US" b="1" dirty="0" err="1"/>
              <a:t>malpresentation</a:t>
            </a:r>
            <a:r>
              <a:rPr lang="en-US" b="1" dirty="0"/>
              <a:t>).</a:t>
            </a:r>
            <a:endParaRPr lang="ar-SY" b="1" dirty="0"/>
          </a:p>
        </p:txBody>
      </p:sp>
    </p:spTree>
    <p:extLst>
      <p:ext uri="{BB962C8B-B14F-4D97-AF65-F5344CB8AC3E}">
        <p14:creationId xmlns:p14="http://schemas.microsoft.com/office/powerpoint/2010/main" val="30928544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Benefits VBAC for mother and baby</a:t>
            </a:r>
            <a:endParaRPr lang="ar-SY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 fontAlgn="base">
              <a:buNone/>
            </a:pPr>
            <a:r>
              <a:rPr lang="en-US" sz="1800" b="1" dirty="0">
                <a:solidFill>
                  <a:srgbClr val="FF0000"/>
                </a:solidFill>
              </a:rPr>
              <a:t>Mother</a:t>
            </a:r>
          </a:p>
          <a:p>
            <a:pPr marL="0" indent="0" fontAlgn="base">
              <a:buNone/>
            </a:pPr>
            <a:r>
              <a:rPr lang="en-US" sz="1800" b="1" dirty="0"/>
              <a:t>*Avoiding the surgery with all its complications. </a:t>
            </a:r>
          </a:p>
          <a:p>
            <a:pPr marL="0" indent="0" fontAlgn="base">
              <a:buNone/>
            </a:pPr>
            <a:r>
              <a:rPr lang="en-US" sz="1800" b="1" dirty="0"/>
              <a:t>*Shorter length of hospital stay.</a:t>
            </a:r>
          </a:p>
          <a:p>
            <a:pPr marL="0" indent="0" fontAlgn="base">
              <a:buNone/>
            </a:pPr>
            <a:r>
              <a:rPr lang="en-US" sz="1800" b="1" dirty="0"/>
              <a:t>*Earlier postpartum recovery.</a:t>
            </a:r>
          </a:p>
          <a:p>
            <a:pPr marL="0" indent="0" fontAlgn="base">
              <a:buNone/>
            </a:pPr>
            <a:r>
              <a:rPr lang="en-US" sz="1800" b="1" dirty="0"/>
              <a:t>*Less blood loss.</a:t>
            </a:r>
          </a:p>
          <a:p>
            <a:pPr marL="0" indent="0" fontAlgn="base">
              <a:buNone/>
            </a:pPr>
            <a:r>
              <a:rPr lang="en-US" sz="1800" b="1" dirty="0"/>
              <a:t>*Better mother/baby contact.</a:t>
            </a:r>
          </a:p>
          <a:p>
            <a:pPr marL="0" indent="0" fontAlgn="base">
              <a:buNone/>
            </a:pPr>
            <a:r>
              <a:rPr lang="en-US" sz="1800" b="1" dirty="0"/>
              <a:t>*Reduce incidence of C/S in general population with all complications related to repeated C/S.</a:t>
            </a:r>
          </a:p>
          <a:p>
            <a:pPr marL="0" indent="0" fontAlgn="base">
              <a:buNone/>
            </a:pPr>
            <a:r>
              <a:rPr lang="en-US" sz="1800" b="1" dirty="0">
                <a:solidFill>
                  <a:srgbClr val="FF0000"/>
                </a:solidFill>
              </a:rPr>
              <a:t>baby</a:t>
            </a:r>
          </a:p>
          <a:p>
            <a:pPr marL="0" indent="0" fontAlgn="base">
              <a:buNone/>
            </a:pPr>
            <a:r>
              <a:rPr lang="en-US" sz="1800" b="1" dirty="0"/>
              <a:t>*Lowered risk of respiratory problems (TTN).</a:t>
            </a:r>
          </a:p>
          <a:p>
            <a:pPr marL="0" indent="0" fontAlgn="base">
              <a:buNone/>
            </a:pPr>
            <a:r>
              <a:rPr lang="en-US" sz="1800" b="1" dirty="0"/>
              <a:t>*Baby gets to breastfeed</a:t>
            </a:r>
            <a:r>
              <a:rPr lang="en-US" sz="1800" dirty="0"/>
              <a:t> </a:t>
            </a:r>
            <a:r>
              <a:rPr lang="en-US" sz="1800" b="1" dirty="0"/>
              <a:t>without much delay.</a:t>
            </a:r>
            <a:r>
              <a:rPr lang="en-US" sz="1800" dirty="0"/>
              <a:t> </a:t>
            </a:r>
          </a:p>
          <a:p>
            <a:pPr marL="0" indent="0" fontAlgn="base">
              <a:buNone/>
            </a:pPr>
            <a:r>
              <a:rPr lang="en-US" sz="1800" b="1" dirty="0"/>
              <a:t>*No side effects of anesthesia.</a:t>
            </a:r>
          </a:p>
          <a:p>
            <a:pPr marL="0" indent="0" fontAlgn="base">
              <a:buNone/>
            </a:pPr>
            <a:r>
              <a:rPr lang="en-US" sz="1800" b="1" dirty="0"/>
              <a:t>*Injury to the child during surgery.</a:t>
            </a:r>
          </a:p>
          <a:p>
            <a:pPr marL="0" indent="0" fontAlgn="base">
              <a:buNone/>
            </a:pPr>
            <a:r>
              <a:rPr lang="en-US" sz="1800" b="1" dirty="0"/>
              <a:t>*Better APGAR score.</a:t>
            </a:r>
          </a:p>
          <a:p>
            <a:pPr marL="0" indent="0">
              <a:buNone/>
            </a:pPr>
            <a:br>
              <a:rPr lang="en-US" sz="1800" dirty="0"/>
            </a:br>
            <a:endParaRPr lang="ar-SY" sz="1800" dirty="0"/>
          </a:p>
        </p:txBody>
      </p:sp>
    </p:spTree>
    <p:extLst>
      <p:ext uri="{BB962C8B-B14F-4D97-AF65-F5344CB8AC3E}">
        <p14:creationId xmlns:p14="http://schemas.microsoft.com/office/powerpoint/2010/main" val="21869014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Complication of VBAC</a:t>
            </a:r>
            <a:endParaRPr lang="ar-SY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Uterine rupture</a:t>
            </a:r>
          </a:p>
          <a:p>
            <a:r>
              <a:rPr lang="en-US" b="1" dirty="0"/>
              <a:t>Emergency cesarean section </a:t>
            </a:r>
          </a:p>
          <a:p>
            <a:r>
              <a:rPr lang="en-US" b="1" dirty="0"/>
              <a:t>Maternal and fetal risk if failed</a:t>
            </a:r>
          </a:p>
          <a:p>
            <a:r>
              <a:rPr lang="en-US" b="1" dirty="0">
                <a:solidFill>
                  <a:srgbClr val="5B9BD5"/>
                </a:solidFill>
                <a:cs typeface="Calibri"/>
              </a:rPr>
              <a:t>Risk</a:t>
            </a:r>
            <a:r>
              <a:rPr lang="en-US" b="1" spc="5" dirty="0">
                <a:solidFill>
                  <a:srgbClr val="5B9BD5"/>
                </a:solidFill>
                <a:cs typeface="Calibri"/>
              </a:rPr>
              <a:t> </a:t>
            </a:r>
            <a:r>
              <a:rPr lang="en-US" b="1" dirty="0">
                <a:solidFill>
                  <a:srgbClr val="5B9BD5"/>
                </a:solidFill>
                <a:cs typeface="Calibri"/>
              </a:rPr>
              <a:t>if</a:t>
            </a:r>
            <a:r>
              <a:rPr lang="en-US" b="1" spc="-5" dirty="0">
                <a:solidFill>
                  <a:srgbClr val="5B9BD5"/>
                </a:solidFill>
                <a:cs typeface="Calibri"/>
              </a:rPr>
              <a:t> failed</a:t>
            </a:r>
            <a:r>
              <a:rPr lang="en-US" b="1" spc="5" dirty="0">
                <a:solidFill>
                  <a:srgbClr val="5B9BD5"/>
                </a:solidFill>
                <a:cs typeface="Calibri"/>
              </a:rPr>
              <a:t> </a:t>
            </a:r>
            <a:r>
              <a:rPr lang="en-US" b="1" spc="-10" dirty="0">
                <a:solidFill>
                  <a:srgbClr val="5B9BD5"/>
                </a:solidFill>
                <a:cs typeface="Calibri"/>
              </a:rPr>
              <a:t>VBAC</a:t>
            </a:r>
            <a:r>
              <a:rPr lang="en-US" b="1" spc="-5" dirty="0">
                <a:solidFill>
                  <a:srgbClr val="5B9BD5"/>
                </a:solidFill>
                <a:cs typeface="Calibri"/>
              </a:rPr>
              <a:t> </a:t>
            </a:r>
            <a:r>
              <a:rPr lang="en-US" b="1" dirty="0">
                <a:cs typeface="Calibri"/>
              </a:rPr>
              <a:t>, </a:t>
            </a:r>
          </a:p>
          <a:p>
            <a:r>
              <a:rPr lang="en-US" b="1" dirty="0">
                <a:solidFill>
                  <a:srgbClr val="FF0000"/>
                </a:solidFill>
                <a:cs typeface="Calibri"/>
              </a:rPr>
              <a:t>higher</a:t>
            </a:r>
            <a:r>
              <a:rPr lang="en-US" b="1" spc="20" dirty="0">
                <a:solidFill>
                  <a:srgbClr val="FF0000"/>
                </a:solidFill>
                <a:cs typeface="Calibri"/>
              </a:rPr>
              <a:t> </a:t>
            </a:r>
            <a:r>
              <a:rPr lang="en-US" b="1" dirty="0">
                <a:solidFill>
                  <a:srgbClr val="FF0000"/>
                </a:solidFill>
                <a:cs typeface="Calibri"/>
              </a:rPr>
              <a:t>risk of</a:t>
            </a:r>
            <a:r>
              <a:rPr lang="en-US" b="1" spc="5" dirty="0">
                <a:solidFill>
                  <a:srgbClr val="FF0000"/>
                </a:solidFill>
                <a:cs typeface="Calibri"/>
              </a:rPr>
              <a:t> </a:t>
            </a:r>
            <a:r>
              <a:rPr lang="en-US" b="1" spc="5" dirty="0" err="1">
                <a:solidFill>
                  <a:srgbClr val="FF0000"/>
                </a:solidFill>
                <a:cs typeface="Calibri"/>
              </a:rPr>
              <a:t>chorioamnionitis</a:t>
            </a:r>
            <a:r>
              <a:rPr lang="en-US" b="1" dirty="0">
                <a:solidFill>
                  <a:srgbClr val="FF0000"/>
                </a:solidFill>
                <a:cs typeface="Calibri"/>
              </a:rPr>
              <a:t> , </a:t>
            </a:r>
            <a:r>
              <a:rPr lang="en-US" b="1" spc="5" dirty="0">
                <a:solidFill>
                  <a:srgbClr val="FF0000"/>
                </a:solidFill>
                <a:cs typeface="Calibri"/>
              </a:rPr>
              <a:t>PPH</a:t>
            </a:r>
            <a:r>
              <a:rPr lang="en-US" b="1" spc="15" dirty="0">
                <a:solidFill>
                  <a:srgbClr val="FF0000"/>
                </a:solidFill>
                <a:cs typeface="Calibri"/>
              </a:rPr>
              <a:t> </a:t>
            </a:r>
            <a:r>
              <a:rPr lang="en-US" b="1" dirty="0">
                <a:solidFill>
                  <a:srgbClr val="FF0000"/>
                </a:solidFill>
                <a:cs typeface="Calibri"/>
              </a:rPr>
              <a:t>, </a:t>
            </a:r>
            <a:r>
              <a:rPr lang="en-US" b="1" spc="-450" dirty="0">
                <a:solidFill>
                  <a:srgbClr val="FF0000"/>
                </a:solidFill>
                <a:cs typeface="Calibri"/>
              </a:rPr>
              <a:t> </a:t>
            </a:r>
            <a:r>
              <a:rPr lang="en-US" b="1" dirty="0">
                <a:solidFill>
                  <a:srgbClr val="FF0000"/>
                </a:solidFill>
                <a:cs typeface="Calibri"/>
              </a:rPr>
              <a:t>Blood</a:t>
            </a:r>
            <a:r>
              <a:rPr lang="en-US" b="1" spc="-20" dirty="0">
                <a:solidFill>
                  <a:srgbClr val="FF0000"/>
                </a:solidFill>
                <a:cs typeface="Calibri"/>
              </a:rPr>
              <a:t> </a:t>
            </a:r>
            <a:r>
              <a:rPr lang="en-US" b="1" spc="-5" dirty="0">
                <a:solidFill>
                  <a:srgbClr val="FF0000"/>
                </a:solidFill>
                <a:cs typeface="Calibri"/>
              </a:rPr>
              <a:t>transfusion</a:t>
            </a:r>
            <a:r>
              <a:rPr lang="en-US" b="1" spc="5" dirty="0">
                <a:solidFill>
                  <a:srgbClr val="FF0000"/>
                </a:solidFill>
                <a:cs typeface="Calibri"/>
              </a:rPr>
              <a:t> </a:t>
            </a:r>
            <a:r>
              <a:rPr lang="en-US" b="1" dirty="0">
                <a:solidFill>
                  <a:srgbClr val="FF0000"/>
                </a:solidFill>
                <a:cs typeface="Calibri"/>
              </a:rPr>
              <a:t>, </a:t>
            </a:r>
            <a:r>
              <a:rPr lang="en-US" b="1" spc="-15" dirty="0">
                <a:solidFill>
                  <a:srgbClr val="FF0000"/>
                </a:solidFill>
                <a:cs typeface="Calibri"/>
              </a:rPr>
              <a:t>hysterectomy</a:t>
            </a:r>
            <a:endParaRPr lang="en-US" b="1" dirty="0">
              <a:cs typeface="Calibri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027802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Risk of uterine rupture</a:t>
            </a:r>
            <a:endParaRPr lang="ar-SY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/>
              <a:t>Risk of Uterine Rupture</a:t>
            </a:r>
            <a:br>
              <a:rPr lang="en-US" dirty="0"/>
            </a:br>
            <a:br>
              <a:rPr lang="en-US" dirty="0"/>
            </a:br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Higher risk if:</a:t>
            </a:r>
            <a:br>
              <a:rPr lang="en-US" dirty="0"/>
            </a:br>
            <a:r>
              <a:rPr lang="en-US" dirty="0"/>
              <a:t>Short interval between pregnancies (&lt;18 months).</a:t>
            </a:r>
            <a:br>
              <a:rPr lang="en-US" dirty="0"/>
            </a:br>
            <a:r>
              <a:rPr lang="en-US" dirty="0"/>
              <a:t>High-dose oxytocin or combined agents used.</a:t>
            </a:r>
            <a:br>
              <a:rPr lang="en-US" dirty="0"/>
            </a:br>
            <a:r>
              <a:rPr lang="en-US" dirty="0"/>
              <a:t>Multiple previous cesareans</a:t>
            </a:r>
            <a:endParaRPr lang="ar-SY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2057400"/>
            <a:ext cx="7620000" cy="2286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231433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181</TotalTime>
  <Words>234</Words>
  <Application>Microsoft Office PowerPoint</Application>
  <PresentationFormat>On-screen Show (4:3)</PresentationFormat>
  <Paragraphs>82</Paragraphs>
  <Slides>18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Office Theme</vt:lpstr>
      <vt:lpstr>Vaginal Birth After Ccesarean Section</vt:lpstr>
      <vt:lpstr>VBAC</vt:lpstr>
      <vt:lpstr>PowerPoint Presentation</vt:lpstr>
      <vt:lpstr>PowerPoint Presentation</vt:lpstr>
      <vt:lpstr>PowerPoint Presentation</vt:lpstr>
      <vt:lpstr>PowerPoint Presentation</vt:lpstr>
      <vt:lpstr>Benefits VBAC for mother and baby</vt:lpstr>
      <vt:lpstr>Complication of VBAC</vt:lpstr>
      <vt:lpstr>Risk of uterine rupture</vt:lpstr>
      <vt:lpstr>INDUCTION OF LABOR IN VBAC</vt:lpstr>
      <vt:lpstr>Oxytocin in VBAC</vt:lpstr>
      <vt:lpstr>Oxytocin in VBAC</vt:lpstr>
      <vt:lpstr>PowerPoint Presentation</vt:lpstr>
      <vt:lpstr>Oxytocin dose </vt:lpstr>
      <vt:lpstr>PowerPoint Presentation</vt:lpstr>
      <vt:lpstr>Patient Counseling for VBAC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pc</dc:creator>
  <cp:lastModifiedBy>firas ahmad</cp:lastModifiedBy>
  <cp:revision>21</cp:revision>
  <dcterms:created xsi:type="dcterms:W3CDTF">2006-08-16T00:00:00Z</dcterms:created>
  <dcterms:modified xsi:type="dcterms:W3CDTF">2025-04-27T15:14:24Z</dcterms:modified>
</cp:coreProperties>
</file>