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r" defTabSz="914400" rtl="1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Done by : </a:t>
            </a:r>
            <a:r>
              <a:rPr lang="en-US" dirty="0" err="1" smtClean="0"/>
              <a:t>rawan</a:t>
            </a:r>
            <a:r>
              <a:rPr lang="en-US" dirty="0" smtClean="0"/>
              <a:t> </a:t>
            </a:r>
            <a:r>
              <a:rPr lang="en-US" dirty="0" err="1" smtClean="0"/>
              <a:t>alzeidanen</a:t>
            </a:r>
            <a:endParaRPr lang="ar-JO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Transverse myelitis 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774676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Definition </a:t>
            </a:r>
            <a:endParaRPr lang="ar-JO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114300" indent="0" algn="l">
              <a:buNone/>
            </a:pPr>
            <a:r>
              <a:rPr lang="en-US" b="1" dirty="0" smtClean="0"/>
              <a:t>Transverse </a:t>
            </a:r>
            <a:r>
              <a:rPr lang="en-US" b="1" dirty="0"/>
              <a:t>myelitis </a:t>
            </a:r>
            <a:r>
              <a:rPr lang="en-US" b="1" dirty="0" smtClean="0"/>
              <a:t>: is </a:t>
            </a:r>
            <a:r>
              <a:rPr lang="en-US" b="1" dirty="0"/>
              <a:t>a </a:t>
            </a:r>
            <a:r>
              <a:rPr lang="en-US" b="1" u="sng" dirty="0"/>
              <a:t>segmental spinal cord </a:t>
            </a:r>
            <a:r>
              <a:rPr lang="en-US" b="1" u="sng" dirty="0" smtClean="0"/>
              <a:t>injury caused </a:t>
            </a:r>
            <a:r>
              <a:rPr lang="en-US" b="1" dirty="0" smtClean="0"/>
              <a:t>by </a:t>
            </a:r>
            <a:r>
              <a:rPr lang="en-US" b="1" u="sng" dirty="0" smtClean="0"/>
              <a:t>acute inflammation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667000"/>
            <a:ext cx="8229600" cy="4191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13330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Epidimonology</a:t>
            </a:r>
            <a:r>
              <a:rPr lang="en-US" b="1" dirty="0" smtClean="0"/>
              <a:t> </a:t>
            </a:r>
            <a:endParaRPr lang="ar-JO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l">
              <a:buNone/>
            </a:pPr>
            <a:r>
              <a:rPr lang="en-US" sz="3200" b="1" dirty="0"/>
              <a:t> </a:t>
            </a:r>
            <a:r>
              <a:rPr lang="en-US" sz="3200" b="1" dirty="0" smtClean="0"/>
              <a:t> </a:t>
            </a:r>
            <a:r>
              <a:rPr lang="en-US" sz="3200" b="1" dirty="0"/>
              <a:t>• </a:t>
            </a:r>
            <a:r>
              <a:rPr lang="en-US" sz="3200" b="1" dirty="0" smtClean="0"/>
              <a:t>affecting </a:t>
            </a:r>
            <a:r>
              <a:rPr lang="en-US" sz="3200" b="1" dirty="0"/>
              <a:t>all ages with </a:t>
            </a:r>
            <a:r>
              <a:rPr lang="en-US" sz="3200" b="1" dirty="0" smtClean="0"/>
              <a:t>bimodal</a:t>
            </a:r>
          </a:p>
          <a:p>
            <a:pPr marL="114300" indent="0" algn="l">
              <a:buNone/>
            </a:pPr>
            <a:r>
              <a:rPr lang="en-US" sz="3200" b="1" dirty="0"/>
              <a:t> </a:t>
            </a:r>
            <a:r>
              <a:rPr lang="en-US" sz="3200" b="1" dirty="0" smtClean="0"/>
              <a:t>    peaks </a:t>
            </a:r>
            <a:r>
              <a:rPr lang="en-US" sz="3200" b="1" dirty="0"/>
              <a:t>between the ages of 10 and </a:t>
            </a:r>
            <a:r>
              <a:rPr lang="en-US" sz="3200" b="1" dirty="0" smtClean="0"/>
              <a:t>        19 </a:t>
            </a:r>
            <a:r>
              <a:rPr lang="en-US" sz="3200" b="1" dirty="0"/>
              <a:t>years and 30 and 39 years. </a:t>
            </a:r>
            <a:r>
              <a:rPr lang="en-US" sz="3200" b="1" dirty="0" smtClean="0"/>
              <a:t>  </a:t>
            </a:r>
          </a:p>
          <a:p>
            <a:pPr marL="114300" indent="0" algn="l">
              <a:buNone/>
            </a:pPr>
            <a:r>
              <a:rPr lang="en-US" sz="3200" b="1" dirty="0" smtClean="0"/>
              <a:t>  </a:t>
            </a:r>
          </a:p>
          <a:p>
            <a:pPr marL="114300" indent="0" algn="l">
              <a:buNone/>
            </a:pPr>
            <a:r>
              <a:rPr lang="en-US" sz="3200" b="1" dirty="0" smtClean="0"/>
              <a:t>• </a:t>
            </a:r>
            <a:r>
              <a:rPr lang="en-US" sz="3200" b="1" dirty="0"/>
              <a:t>Boys and girls are affected </a:t>
            </a:r>
            <a:r>
              <a:rPr lang="en-US" sz="3200" b="1" dirty="0" smtClean="0">
                <a:solidFill>
                  <a:srgbClr val="C00000"/>
                </a:solidFill>
              </a:rPr>
              <a:t>equally</a:t>
            </a:r>
            <a:r>
              <a:rPr lang="en-US" sz="3200" b="1" dirty="0" smtClean="0"/>
              <a:t> </a:t>
            </a:r>
            <a:endParaRPr lang="ar-JO" sz="3200" b="1" dirty="0"/>
          </a:p>
        </p:txBody>
      </p:sp>
    </p:spTree>
    <p:extLst>
      <p:ext uri="{BB962C8B-B14F-4D97-AF65-F5344CB8AC3E}">
        <p14:creationId xmlns:p14="http://schemas.microsoft.com/office/powerpoint/2010/main" val="3950854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Etiology  </a:t>
            </a:r>
            <a:endParaRPr lang="ar-JO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14300" indent="0" algn="l">
              <a:buNone/>
            </a:pPr>
            <a:r>
              <a:rPr lang="en-US" sz="2200" dirty="0" smtClean="0"/>
              <a:t> </a:t>
            </a:r>
            <a:r>
              <a:rPr lang="en-US" sz="2600" b="1" dirty="0" smtClean="0"/>
              <a:t>A. </a:t>
            </a:r>
            <a:r>
              <a:rPr lang="en-US" sz="2600" b="1" dirty="0" err="1" smtClean="0"/>
              <a:t>Postinfectious</a:t>
            </a:r>
            <a:r>
              <a:rPr lang="en-US" sz="2600" b="1" dirty="0" smtClean="0"/>
              <a:t> </a:t>
            </a:r>
            <a:endParaRPr lang="en-US" sz="2200" b="1" dirty="0" smtClean="0"/>
          </a:p>
          <a:p>
            <a:pPr marL="114300" indent="0" algn="l">
              <a:buNone/>
            </a:pPr>
            <a:r>
              <a:rPr lang="en-US" dirty="0" smtClean="0"/>
              <a:t>Respiratory </a:t>
            </a:r>
            <a:r>
              <a:rPr lang="en-US" dirty="0"/>
              <a:t>or gastrointestinal infections within 3 to </a:t>
            </a:r>
            <a:r>
              <a:rPr lang="en-US" dirty="0" smtClean="0"/>
              <a:t>8  weeks</a:t>
            </a:r>
          </a:p>
          <a:p>
            <a:pPr marL="114300" indent="0" algn="l">
              <a:buNone/>
            </a:pPr>
            <a:r>
              <a:rPr lang="en-US" dirty="0" smtClean="0"/>
              <a:t> </a:t>
            </a:r>
          </a:p>
          <a:p>
            <a:pPr marL="114300" indent="0" algn="l">
              <a:buNone/>
            </a:pPr>
            <a:r>
              <a:rPr lang="en-US" sz="2600" b="1" dirty="0" smtClean="0"/>
              <a:t>B</a:t>
            </a:r>
            <a:r>
              <a:rPr lang="en-US" sz="2600" b="1" dirty="0"/>
              <a:t>. Direct invasion of spinal cord </a:t>
            </a:r>
            <a:endParaRPr lang="en-US" sz="2200" b="1" dirty="0" smtClean="0"/>
          </a:p>
          <a:p>
            <a:pPr marL="114300" indent="0" algn="l">
              <a:buNone/>
            </a:pPr>
            <a:endParaRPr lang="en-US" sz="2800" b="1" dirty="0" smtClean="0"/>
          </a:p>
          <a:p>
            <a:pPr marL="114300" indent="0" algn="l">
              <a:buNone/>
            </a:pPr>
            <a:r>
              <a:rPr lang="en-US" sz="2600" b="1" dirty="0" smtClean="0"/>
              <a:t>C. </a:t>
            </a:r>
            <a:r>
              <a:rPr lang="en-US" sz="2600" b="1" dirty="0"/>
              <a:t>autoimmune diseases </a:t>
            </a:r>
            <a:r>
              <a:rPr lang="en-US" sz="2600" b="1" dirty="0" smtClean="0"/>
              <a:t> </a:t>
            </a:r>
          </a:p>
          <a:p>
            <a:pPr marL="114300" indent="0" algn="l">
              <a:buNone/>
            </a:pPr>
            <a:r>
              <a:rPr lang="en-US" dirty="0" smtClean="0"/>
              <a:t>Systemic </a:t>
            </a:r>
            <a:r>
              <a:rPr lang="en-US" dirty="0"/>
              <a:t>Lupus </a:t>
            </a:r>
            <a:r>
              <a:rPr lang="en-US" dirty="0" err="1"/>
              <a:t>Erythematosus</a:t>
            </a:r>
            <a:r>
              <a:rPr lang="en-US" dirty="0"/>
              <a:t> (SLE) </a:t>
            </a:r>
            <a:r>
              <a:rPr lang="en-US" dirty="0" smtClean="0"/>
              <a:t>/ Multiple Sclerosis/ </a:t>
            </a:r>
            <a:r>
              <a:rPr lang="en-US" dirty="0" err="1" smtClean="0"/>
              <a:t>neuromylitis</a:t>
            </a:r>
            <a:r>
              <a:rPr lang="en-US" dirty="0" smtClean="0"/>
              <a:t> </a:t>
            </a:r>
            <a:r>
              <a:rPr lang="en-US" dirty="0" err="1" smtClean="0"/>
              <a:t>optica</a:t>
            </a:r>
            <a:r>
              <a:rPr lang="en-US" dirty="0" smtClean="0"/>
              <a:t>  </a:t>
            </a:r>
          </a:p>
          <a:p>
            <a:pPr marL="114300" indent="0" algn="l">
              <a:buNone/>
            </a:pPr>
            <a:endParaRPr lang="en-US" dirty="0"/>
          </a:p>
          <a:p>
            <a:pPr marL="114300" indent="0" algn="l">
              <a:buNone/>
            </a:pPr>
            <a:r>
              <a:rPr lang="en-US" b="1" dirty="0" smtClean="0"/>
              <a:t>D.</a:t>
            </a:r>
            <a:r>
              <a:rPr lang="en-US" b="1" dirty="0"/>
              <a:t> </a:t>
            </a:r>
            <a:r>
              <a:rPr lang="en-US" b="1" dirty="0" err="1" smtClean="0"/>
              <a:t>Sarcoidosis</a:t>
            </a:r>
            <a:endParaRPr lang="en-US" b="1" dirty="0" smtClean="0"/>
          </a:p>
          <a:p>
            <a:pPr marL="114300" indent="0" algn="l">
              <a:buNone/>
            </a:pPr>
            <a:r>
              <a:rPr lang="en-US" b="1" dirty="0" smtClean="0"/>
              <a:t> </a:t>
            </a:r>
          </a:p>
          <a:p>
            <a:pPr marL="114300" indent="0" algn="l">
              <a:buNone/>
            </a:pPr>
            <a:r>
              <a:rPr lang="en-US" b="1" dirty="0" err="1" smtClean="0"/>
              <a:t>E.Post</a:t>
            </a:r>
            <a:r>
              <a:rPr lang="en-US" b="1" dirty="0" smtClean="0"/>
              <a:t>-vaccination </a:t>
            </a:r>
            <a:endParaRPr lang="ar-JO" b="1" dirty="0"/>
          </a:p>
        </p:txBody>
      </p:sp>
    </p:spTree>
    <p:extLst>
      <p:ext uri="{BB962C8B-B14F-4D97-AF65-F5344CB8AC3E}">
        <p14:creationId xmlns:p14="http://schemas.microsoft.com/office/powerpoint/2010/main" val="2282255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clinical presentation</a:t>
            </a:r>
            <a:endParaRPr lang="ar-JO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 algn="l">
              <a:buNone/>
            </a:pPr>
            <a:r>
              <a:rPr lang="en-US" dirty="0" smtClean="0"/>
              <a:t>• </a:t>
            </a:r>
            <a:r>
              <a:rPr lang="en-US" dirty="0"/>
              <a:t>Prior history of fever (nonspecific viral illness) </a:t>
            </a:r>
            <a:endParaRPr lang="en-US" dirty="0" smtClean="0"/>
          </a:p>
          <a:p>
            <a:pPr marL="114300" indent="0" algn="ctr">
              <a:buNone/>
            </a:pPr>
            <a:r>
              <a:rPr lang="en-US" dirty="0" smtClean="0"/>
              <a:t>• </a:t>
            </a:r>
            <a:r>
              <a:rPr lang="en-US" b="1" dirty="0">
                <a:solidFill>
                  <a:srgbClr val="C00000"/>
                </a:solidFill>
              </a:rPr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onset</a:t>
            </a:r>
            <a:r>
              <a:rPr lang="en-US" dirty="0"/>
              <a:t> usually develop over a few hours to a few </a:t>
            </a:r>
            <a:r>
              <a:rPr lang="en-US" dirty="0" smtClean="0"/>
              <a:t> days </a:t>
            </a:r>
            <a:r>
              <a:rPr lang="en-US" dirty="0"/>
              <a:t>and may sometimes progress gradually over </a:t>
            </a:r>
            <a:r>
              <a:rPr lang="en-US" dirty="0" smtClean="0"/>
              <a:t>   several weeks</a:t>
            </a:r>
          </a:p>
          <a:p>
            <a:pPr marL="114300" indent="0" algn="l">
              <a:buNone/>
            </a:pPr>
            <a:r>
              <a:rPr lang="en-US" dirty="0" smtClean="0"/>
              <a:t>• </a:t>
            </a:r>
            <a:r>
              <a:rPr lang="en-US" b="1" dirty="0"/>
              <a:t>Pain</a:t>
            </a:r>
            <a:r>
              <a:rPr lang="en-US" b="1" dirty="0" smtClean="0"/>
              <a:t>.</a:t>
            </a:r>
            <a:r>
              <a:rPr lang="en-US" dirty="0" smtClean="0"/>
              <a:t> </a:t>
            </a:r>
            <a:r>
              <a:rPr lang="en-US" dirty="0"/>
              <a:t>may begin </a:t>
            </a:r>
            <a:r>
              <a:rPr lang="en-US" dirty="0" smtClean="0"/>
              <a:t>sudden </a:t>
            </a:r>
            <a:r>
              <a:rPr lang="en-US" dirty="0"/>
              <a:t>lower back</a:t>
            </a:r>
            <a:r>
              <a:rPr lang="en-US" dirty="0" smtClean="0"/>
              <a:t>. </a:t>
            </a:r>
            <a:r>
              <a:rPr lang="en-US" dirty="0"/>
              <a:t>may </a:t>
            </a:r>
            <a:r>
              <a:rPr lang="en-US" dirty="0" smtClean="0"/>
              <a:t>go down to </a:t>
            </a:r>
            <a:r>
              <a:rPr lang="en-US" dirty="0"/>
              <a:t>legs or arms or </a:t>
            </a:r>
            <a:r>
              <a:rPr lang="en-US" dirty="0" smtClean="0"/>
              <a:t>around </a:t>
            </a:r>
            <a:r>
              <a:rPr lang="en-US" dirty="0"/>
              <a:t>chest or abdomen</a:t>
            </a:r>
            <a:r>
              <a:rPr lang="en-US" dirty="0" smtClean="0"/>
              <a:t>.</a:t>
            </a:r>
          </a:p>
          <a:p>
            <a:pPr marL="114300" indent="0" algn="l">
              <a:buNone/>
            </a:pPr>
            <a:r>
              <a:rPr lang="en-US" dirty="0"/>
              <a:t>• </a:t>
            </a:r>
            <a:r>
              <a:rPr lang="en-US" b="1" dirty="0" smtClean="0"/>
              <a:t>Abnormal </a:t>
            </a:r>
            <a:r>
              <a:rPr lang="en-US" b="1" dirty="0"/>
              <a:t>sensations.</a:t>
            </a:r>
            <a:r>
              <a:rPr lang="en-US" dirty="0"/>
              <a:t> Some </a:t>
            </a:r>
            <a:r>
              <a:rPr lang="en-US" dirty="0" smtClean="0"/>
              <a:t>people </a:t>
            </a:r>
            <a:r>
              <a:rPr lang="en-US" dirty="0"/>
              <a:t>report sensations of numbness, tingling, coldness or burning.</a:t>
            </a:r>
          </a:p>
          <a:p>
            <a:pPr marL="114300" indent="0" algn="l">
              <a:buNone/>
            </a:pPr>
            <a:r>
              <a:rPr lang="en-US" dirty="0" smtClean="0"/>
              <a:t>• </a:t>
            </a:r>
            <a:r>
              <a:rPr lang="en-US" b="1" dirty="0"/>
              <a:t>Weakness in your arms or legs </a:t>
            </a:r>
            <a:endParaRPr lang="en-US" b="1" dirty="0" smtClean="0"/>
          </a:p>
          <a:p>
            <a:pPr marL="114300" indent="0" algn="l">
              <a:buNone/>
            </a:pPr>
            <a:r>
              <a:rPr lang="en-US" dirty="0" smtClean="0"/>
              <a:t>• </a:t>
            </a:r>
            <a:r>
              <a:rPr lang="en-US" b="1" dirty="0"/>
              <a:t>Bladder and bowel problems </a:t>
            </a:r>
            <a:r>
              <a:rPr lang="en-US" dirty="0"/>
              <a:t>.</a:t>
            </a:r>
            <a:r>
              <a:rPr lang="en-US" dirty="0" smtClean="0"/>
              <a:t>Urinary </a:t>
            </a:r>
            <a:r>
              <a:rPr lang="en-US" dirty="0"/>
              <a:t>retention is an early finding; </a:t>
            </a:r>
            <a:r>
              <a:rPr lang="en-US" dirty="0" smtClean="0"/>
              <a:t>incontinence </a:t>
            </a:r>
            <a:r>
              <a:rPr lang="en-US" dirty="0"/>
              <a:t>occurs later in the course.</a:t>
            </a:r>
          </a:p>
          <a:p>
            <a:pPr marL="114300" indent="0" algn="l">
              <a:buNone/>
            </a:pP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072693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Physical </a:t>
            </a:r>
            <a:r>
              <a:rPr lang="en-US" b="1" dirty="0" smtClean="0"/>
              <a:t>Examination </a:t>
            </a:r>
            <a:endParaRPr lang="ar-JO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l">
              <a:buNone/>
            </a:pPr>
            <a:r>
              <a:rPr lang="en-US" dirty="0" smtClean="0"/>
              <a:t>• </a:t>
            </a:r>
            <a:r>
              <a:rPr lang="en-US" sz="2800" dirty="0"/>
              <a:t>spasticity/hyper </a:t>
            </a:r>
            <a:r>
              <a:rPr lang="en-US" sz="2800" dirty="0" err="1" smtClean="0"/>
              <a:t>reflexia</a:t>
            </a:r>
            <a:endParaRPr lang="en-US" sz="2800" dirty="0" smtClean="0"/>
          </a:p>
          <a:p>
            <a:pPr marL="114300" indent="0" algn="l">
              <a:buNone/>
            </a:pPr>
            <a:r>
              <a:rPr lang="en-US" sz="2800" dirty="0" smtClean="0"/>
              <a:t>•sensory examination </a:t>
            </a:r>
          </a:p>
          <a:p>
            <a:pPr marL="114300" indent="0" algn="l">
              <a:buNone/>
            </a:pPr>
            <a:r>
              <a:rPr lang="en-US" sz="2800" dirty="0" smtClean="0"/>
              <a:t>• visual </a:t>
            </a:r>
            <a:r>
              <a:rPr lang="en-US" sz="2800" dirty="0"/>
              <a:t>acuity and color vision </a:t>
            </a:r>
            <a:endParaRPr lang="en-US" sz="2800" dirty="0" smtClean="0"/>
          </a:p>
          <a:p>
            <a:pPr marL="114300" indent="0" algn="l">
              <a:buNone/>
            </a:pPr>
            <a:r>
              <a:rPr lang="en-US" sz="2800" dirty="0" smtClean="0"/>
              <a:t>• </a:t>
            </a:r>
            <a:r>
              <a:rPr lang="en-US" sz="2800" dirty="0" err="1"/>
              <a:t>funduscopic</a:t>
            </a:r>
            <a:r>
              <a:rPr lang="en-US" sz="2800" dirty="0"/>
              <a:t> examination</a:t>
            </a:r>
            <a:r>
              <a:rPr lang="en-US" dirty="0"/>
              <a:t> 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620074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Diagnosis</a:t>
            </a:r>
            <a:br>
              <a:rPr lang="en-US" b="1" dirty="0"/>
            </a:br>
            <a:endParaRPr lang="ar-JO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4300" indent="0" algn="l">
              <a:buNone/>
            </a:pPr>
            <a:r>
              <a:rPr lang="ar-JO" dirty="0" smtClean="0"/>
              <a:t> </a:t>
            </a:r>
            <a:r>
              <a:rPr lang="en-US" b="1" u="sng" dirty="0" smtClean="0">
                <a:solidFill>
                  <a:srgbClr val="C00000"/>
                </a:solidFill>
              </a:rPr>
              <a:t>Clinically</a:t>
            </a:r>
            <a:r>
              <a:rPr lang="en-US" dirty="0" smtClean="0"/>
              <a:t> and by </a:t>
            </a:r>
            <a:r>
              <a:rPr lang="en-US" b="1" u="sng" dirty="0" smtClean="0">
                <a:solidFill>
                  <a:srgbClr val="C00000"/>
                </a:solidFill>
              </a:rPr>
              <a:t>investigation</a:t>
            </a:r>
          </a:p>
          <a:p>
            <a:pPr marL="114300" indent="0" algn="l">
              <a:buNone/>
            </a:pPr>
            <a:r>
              <a:rPr lang="en-US" dirty="0" smtClean="0"/>
              <a:t> </a:t>
            </a:r>
          </a:p>
          <a:p>
            <a:pPr marL="114300" indent="0" algn="l">
              <a:buNone/>
            </a:pPr>
            <a:r>
              <a:rPr lang="en-US" b="1" dirty="0" smtClean="0"/>
              <a:t>* MRI</a:t>
            </a:r>
            <a:r>
              <a:rPr lang="en-US" dirty="0"/>
              <a:t>  can show inflammation of the spinal </a:t>
            </a:r>
            <a:r>
              <a:rPr lang="en-US" dirty="0" smtClean="0"/>
              <a:t>cord.</a:t>
            </a:r>
            <a:endParaRPr lang="en-US" dirty="0"/>
          </a:p>
          <a:p>
            <a:pPr marL="114300" indent="0" algn="l">
              <a:buNone/>
            </a:pPr>
            <a:endParaRPr lang="en-US" b="1" dirty="0" smtClean="0"/>
          </a:p>
          <a:p>
            <a:pPr marL="114300" indent="0" algn="l">
              <a:buNone/>
            </a:pPr>
            <a:r>
              <a:rPr lang="en-US" b="1" dirty="0" smtClean="0"/>
              <a:t>*Lumbar </a:t>
            </a:r>
            <a:r>
              <a:rPr lang="en-US" b="1" dirty="0"/>
              <a:t>puncture </a:t>
            </a:r>
            <a:r>
              <a:rPr lang="en-US" dirty="0"/>
              <a:t>  CSF may have abnormally high numbers of white blood cells or immune system </a:t>
            </a:r>
            <a:r>
              <a:rPr lang="en-US" dirty="0" smtClean="0"/>
              <a:t>proteins. </a:t>
            </a:r>
            <a:r>
              <a:rPr lang="en-US" dirty="0"/>
              <a:t>Spinal fluid can also be tested for </a:t>
            </a:r>
            <a:r>
              <a:rPr lang="en-US" dirty="0" smtClean="0"/>
              <a:t>viral and other  </a:t>
            </a:r>
            <a:r>
              <a:rPr lang="en-US" dirty="0"/>
              <a:t>infections </a:t>
            </a:r>
          </a:p>
          <a:p>
            <a:pPr marL="114300" indent="0" algn="l">
              <a:buNone/>
            </a:pPr>
            <a:endParaRPr lang="en-US" b="1" dirty="0" smtClean="0"/>
          </a:p>
          <a:p>
            <a:pPr marL="114300" indent="0" algn="l">
              <a:buNone/>
            </a:pPr>
            <a:r>
              <a:rPr lang="en-US" b="1" dirty="0" smtClean="0"/>
              <a:t>* Blood </a:t>
            </a:r>
            <a:r>
              <a:rPr lang="en-US" b="1" dirty="0"/>
              <a:t>tests</a:t>
            </a:r>
            <a:r>
              <a:rPr lang="en-US" dirty="0"/>
              <a:t> may include a test that checks for antibodies associated with </a:t>
            </a:r>
            <a:r>
              <a:rPr lang="en-US" dirty="0" err="1"/>
              <a:t>neuromyelitis</a:t>
            </a:r>
            <a:r>
              <a:rPr lang="en-US" dirty="0"/>
              <a:t> </a:t>
            </a:r>
            <a:r>
              <a:rPr lang="en-US" dirty="0" err="1" smtClean="0"/>
              <a:t>optica</a:t>
            </a:r>
            <a:r>
              <a:rPr lang="en-US" dirty="0"/>
              <a:t> </a:t>
            </a:r>
            <a:r>
              <a:rPr lang="en-US" dirty="0" smtClean="0"/>
              <a:t>.</a:t>
            </a:r>
            <a:endParaRPr lang="en-US" dirty="0"/>
          </a:p>
          <a:p>
            <a:pPr marL="114300" indent="0" algn="l">
              <a:buNone/>
            </a:pPr>
            <a:endParaRPr lang="en-US" dirty="0" smtClean="0"/>
          </a:p>
          <a:p>
            <a:pPr marL="114300" indent="0" algn="l">
              <a:buNone/>
            </a:pPr>
            <a:r>
              <a:rPr lang="en-US" dirty="0" smtClean="0"/>
              <a:t>  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02355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Complication </a:t>
            </a:r>
            <a:endParaRPr lang="ar-JO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l">
              <a:buNone/>
            </a:pPr>
            <a:endParaRPr lang="en-US" dirty="0"/>
          </a:p>
          <a:p>
            <a:pPr marL="114300" indent="0" algn="l">
              <a:buNone/>
            </a:pPr>
            <a:r>
              <a:rPr lang="en-US" b="1" u="sng" dirty="0" smtClean="0"/>
              <a:t>Pain</a:t>
            </a:r>
            <a:r>
              <a:rPr lang="en-US" u="sng" dirty="0" smtClean="0"/>
              <a:t>.</a:t>
            </a:r>
            <a:endParaRPr lang="en-US" u="sng" dirty="0"/>
          </a:p>
          <a:p>
            <a:pPr marL="114300" indent="0" algn="l">
              <a:buNone/>
            </a:pPr>
            <a:r>
              <a:rPr lang="en-US" b="1" dirty="0"/>
              <a:t>Stiffness, tightness or painful spasms</a:t>
            </a:r>
            <a:r>
              <a:rPr lang="en-US" dirty="0"/>
              <a:t> </a:t>
            </a:r>
            <a:r>
              <a:rPr lang="en-US" dirty="0" smtClean="0"/>
              <a:t>in your muscles (muscle spasticity).</a:t>
            </a:r>
            <a:endParaRPr lang="en-US" dirty="0"/>
          </a:p>
          <a:p>
            <a:pPr marL="114300" indent="0" algn="l">
              <a:buNone/>
            </a:pPr>
            <a:r>
              <a:rPr lang="en-US" b="1" dirty="0"/>
              <a:t>Partial or total paralysis</a:t>
            </a:r>
            <a:r>
              <a:rPr lang="en-US" dirty="0"/>
              <a:t> of </a:t>
            </a:r>
            <a:r>
              <a:rPr lang="en-US" dirty="0" smtClean="0"/>
              <a:t>arms</a:t>
            </a:r>
            <a:r>
              <a:rPr lang="en-US" dirty="0"/>
              <a:t>, legs or both</a:t>
            </a:r>
            <a:r>
              <a:rPr lang="en-US" dirty="0" smtClean="0"/>
              <a:t>.</a:t>
            </a:r>
            <a:endParaRPr lang="en-US" dirty="0"/>
          </a:p>
          <a:p>
            <a:pPr marL="114300" indent="0" algn="l">
              <a:buNone/>
            </a:pPr>
            <a:r>
              <a:rPr lang="en-US" b="1" dirty="0"/>
              <a:t>Sexual </a:t>
            </a:r>
            <a:r>
              <a:rPr lang="en-US" b="1" dirty="0" smtClean="0"/>
              <a:t>dysfunction</a:t>
            </a:r>
            <a:r>
              <a:rPr lang="en-US" dirty="0" smtClean="0"/>
              <a:t>.</a:t>
            </a:r>
            <a:endParaRPr lang="en-US" dirty="0"/>
          </a:p>
          <a:p>
            <a:pPr marL="114300" indent="0" algn="l">
              <a:buNone/>
            </a:pPr>
            <a:r>
              <a:rPr lang="en-US" b="1" dirty="0"/>
              <a:t>Depression or </a:t>
            </a:r>
            <a:r>
              <a:rPr lang="en-US" b="1" dirty="0" smtClean="0"/>
              <a:t>anxiety</a:t>
            </a:r>
            <a:endParaRPr lang="en-US" dirty="0"/>
          </a:p>
          <a:p>
            <a:pPr marL="114300" indent="0" algn="l">
              <a:buNone/>
            </a:pPr>
            <a:endParaRPr lang="ar-JO" dirty="0"/>
          </a:p>
        </p:txBody>
      </p:sp>
      <p:sp>
        <p:nvSpPr>
          <p:cNvPr id="4" name="Lightning Bolt 3"/>
          <p:cNvSpPr/>
          <p:nvPr/>
        </p:nvSpPr>
        <p:spPr>
          <a:xfrm>
            <a:off x="304800" y="2209800"/>
            <a:ext cx="228600" cy="304800"/>
          </a:xfrm>
          <a:prstGeom prst="lightningBol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5592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Treatment </a:t>
            </a:r>
            <a:endParaRPr lang="ar-JO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261" y="1828800"/>
            <a:ext cx="8229600" cy="4373563"/>
          </a:xfrm>
        </p:spPr>
        <p:txBody>
          <a:bodyPr>
            <a:normAutofit fontScale="85000" lnSpcReduction="20000"/>
          </a:bodyPr>
          <a:lstStyle/>
          <a:p>
            <a:pPr marL="114300" indent="0" algn="l">
              <a:buNone/>
            </a:pPr>
            <a:r>
              <a:rPr lang="en-US" b="1" dirty="0" smtClean="0"/>
              <a:t>Intravenous steroids</a:t>
            </a:r>
            <a:r>
              <a:rPr lang="en-US" dirty="0" smtClean="0"/>
              <a:t>.</a:t>
            </a:r>
            <a:endParaRPr lang="en-US" dirty="0"/>
          </a:p>
          <a:p>
            <a:pPr marL="114300" indent="0" algn="l">
              <a:buNone/>
            </a:pPr>
            <a:r>
              <a:rPr lang="en-US" b="1" dirty="0"/>
              <a:t>Plasma exchange </a:t>
            </a:r>
            <a:r>
              <a:rPr lang="en-US" b="1" dirty="0" smtClean="0"/>
              <a:t>therapy</a:t>
            </a:r>
            <a:r>
              <a:rPr lang="en-US" dirty="0" smtClean="0"/>
              <a:t>.</a:t>
            </a:r>
            <a:endParaRPr lang="en-US" dirty="0"/>
          </a:p>
          <a:p>
            <a:pPr marL="114300" indent="0" algn="l">
              <a:buNone/>
            </a:pPr>
            <a:r>
              <a:rPr lang="en-US" b="1" dirty="0"/>
              <a:t>Antiviral </a:t>
            </a:r>
            <a:r>
              <a:rPr lang="en-US" b="1" dirty="0" smtClean="0"/>
              <a:t>medication</a:t>
            </a:r>
            <a:r>
              <a:rPr lang="en-US" dirty="0" smtClean="0"/>
              <a:t>.</a:t>
            </a:r>
            <a:endParaRPr lang="en-US" dirty="0"/>
          </a:p>
          <a:p>
            <a:pPr marL="114300" indent="0" algn="l">
              <a:buNone/>
            </a:pPr>
            <a:endParaRPr lang="en-US" b="1" dirty="0" smtClean="0"/>
          </a:p>
          <a:p>
            <a:pPr marL="114300" indent="0" algn="l">
              <a:buNone/>
            </a:pPr>
            <a:r>
              <a:rPr lang="en-US" b="1" dirty="0" smtClean="0"/>
              <a:t>Pain </a:t>
            </a:r>
            <a:r>
              <a:rPr lang="en-US" b="1" dirty="0"/>
              <a:t>medication.</a:t>
            </a:r>
            <a:r>
              <a:rPr lang="en-US" dirty="0"/>
              <a:t> </a:t>
            </a:r>
          </a:p>
          <a:p>
            <a:pPr marL="114300" indent="0" algn="l">
              <a:buNone/>
            </a:pPr>
            <a:r>
              <a:rPr lang="en-US" dirty="0"/>
              <a:t>Nerve pain may be treated with antidepressant </a:t>
            </a:r>
            <a:r>
              <a:rPr lang="en-US" dirty="0" smtClean="0"/>
              <a:t>drugs), </a:t>
            </a:r>
            <a:r>
              <a:rPr lang="en-US" dirty="0"/>
              <a:t>and anticonvulsant drugs, </a:t>
            </a:r>
          </a:p>
          <a:p>
            <a:pPr marL="114300" indent="0" algn="l">
              <a:buNone/>
            </a:pPr>
            <a:r>
              <a:rPr lang="en-US" b="1" dirty="0"/>
              <a:t>Medications to treat other complications.</a:t>
            </a:r>
            <a:r>
              <a:rPr lang="en-US" dirty="0"/>
              <a:t> </a:t>
            </a:r>
            <a:r>
              <a:rPr lang="en-US" dirty="0" smtClean="0"/>
              <a:t>.</a:t>
            </a:r>
            <a:endParaRPr lang="en-US" dirty="0"/>
          </a:p>
          <a:p>
            <a:pPr marL="114300" indent="0" algn="l">
              <a:buNone/>
            </a:pPr>
            <a:endParaRPr lang="en-US" b="1" dirty="0" smtClean="0"/>
          </a:p>
          <a:p>
            <a:pPr marL="114300" indent="0" algn="l">
              <a:buNone/>
            </a:pPr>
            <a:r>
              <a:rPr lang="en-US" b="1" dirty="0" smtClean="0"/>
              <a:t>Medications </a:t>
            </a:r>
            <a:r>
              <a:rPr lang="en-US" b="1" dirty="0"/>
              <a:t>to prevent recurrent </a:t>
            </a:r>
            <a:r>
              <a:rPr lang="en-US" b="1" dirty="0" smtClean="0"/>
              <a:t>attacks.</a:t>
            </a:r>
            <a:r>
              <a:rPr lang="en-US" dirty="0"/>
              <a:t> People who have antibodies associated with </a:t>
            </a:r>
            <a:r>
              <a:rPr lang="en-US" dirty="0" err="1"/>
              <a:t>neuromyelitis</a:t>
            </a:r>
            <a:r>
              <a:rPr lang="en-US" dirty="0"/>
              <a:t> </a:t>
            </a:r>
            <a:r>
              <a:rPr lang="en-US" dirty="0" err="1"/>
              <a:t>optica</a:t>
            </a:r>
            <a:r>
              <a:rPr lang="en-US" dirty="0"/>
              <a:t> need ongoing medications, such as corticosteroids and/or </a:t>
            </a:r>
            <a:r>
              <a:rPr lang="en-US" dirty="0" err="1"/>
              <a:t>immunosuppressants</a:t>
            </a:r>
            <a:r>
              <a:rPr lang="en-US" dirty="0"/>
              <a:t>, to reduce their chances of more transverse myelitis attacks or developing optic neuritis.</a:t>
            </a:r>
          </a:p>
          <a:p>
            <a:pPr marL="114300" indent="0" algn="l">
              <a:buNone/>
            </a:pPr>
            <a:endParaRPr lang="ar-JO" dirty="0"/>
          </a:p>
        </p:txBody>
      </p:sp>
      <p:sp>
        <p:nvSpPr>
          <p:cNvPr id="4" name="4-Point Star 3"/>
          <p:cNvSpPr/>
          <p:nvPr/>
        </p:nvSpPr>
        <p:spPr>
          <a:xfrm>
            <a:off x="9939" y="4495800"/>
            <a:ext cx="589722" cy="533400"/>
          </a:xfrm>
          <a:prstGeom prst="star4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5" name="4-Point Star 4"/>
          <p:cNvSpPr/>
          <p:nvPr/>
        </p:nvSpPr>
        <p:spPr>
          <a:xfrm>
            <a:off x="9939" y="2895600"/>
            <a:ext cx="589722" cy="533400"/>
          </a:xfrm>
          <a:prstGeom prst="star4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6" name="4-Point Star 5"/>
          <p:cNvSpPr/>
          <p:nvPr/>
        </p:nvSpPr>
        <p:spPr>
          <a:xfrm>
            <a:off x="9939" y="1752600"/>
            <a:ext cx="589722" cy="533400"/>
          </a:xfrm>
          <a:prstGeom prst="star4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81819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186</TotalTime>
  <Words>129</Words>
  <Application>Microsoft Office PowerPoint</Application>
  <PresentationFormat>On-screen Show (4:3)</PresentationFormat>
  <Paragraphs>60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Apothecary</vt:lpstr>
      <vt:lpstr>Transverse myelitis </vt:lpstr>
      <vt:lpstr>Definition </vt:lpstr>
      <vt:lpstr>Epidimonology </vt:lpstr>
      <vt:lpstr>Etiology  </vt:lpstr>
      <vt:lpstr>clinical presentation</vt:lpstr>
      <vt:lpstr>Physical Examination </vt:lpstr>
      <vt:lpstr>Diagnosis </vt:lpstr>
      <vt:lpstr>Complication </vt:lpstr>
      <vt:lpstr>Treatment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Transverse myelitis </dc:title>
  <dc:creator>t</dc:creator>
  <cp:lastModifiedBy>t</cp:lastModifiedBy>
  <cp:revision>27</cp:revision>
  <dcterms:created xsi:type="dcterms:W3CDTF">2006-08-16T00:00:00Z</dcterms:created>
  <dcterms:modified xsi:type="dcterms:W3CDTF">2021-07-14T18:09:18Z</dcterms:modified>
</cp:coreProperties>
</file>