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6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70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8A64-8513-47FE-8A1F-20C5D22D7D88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5F74-6D54-44D9-89CC-43A958FD4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57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8A64-8513-47FE-8A1F-20C5D22D7D88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5F74-6D54-44D9-89CC-43A958FD4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960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8A64-8513-47FE-8A1F-20C5D22D7D88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5F74-6D54-44D9-89CC-43A958FD4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39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8A64-8513-47FE-8A1F-20C5D22D7D88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5F74-6D54-44D9-89CC-43A958FD4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26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8A64-8513-47FE-8A1F-20C5D22D7D88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5F74-6D54-44D9-89CC-43A958FD4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589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8A64-8513-47FE-8A1F-20C5D22D7D88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5F74-6D54-44D9-89CC-43A958FD4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358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8A64-8513-47FE-8A1F-20C5D22D7D88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5F74-6D54-44D9-89CC-43A958FD4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24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8A64-8513-47FE-8A1F-20C5D22D7D88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5F74-6D54-44D9-89CC-43A958FD4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958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8A64-8513-47FE-8A1F-20C5D22D7D88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5F74-6D54-44D9-89CC-43A958FD4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10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8A64-8513-47FE-8A1F-20C5D22D7D88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5F74-6D54-44D9-89CC-43A958FD4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38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8A64-8513-47FE-8A1F-20C5D22D7D88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25F74-6D54-44D9-89CC-43A958FD4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249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58A64-8513-47FE-8A1F-20C5D22D7D88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25F74-6D54-44D9-89CC-43A958FD4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60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hiemeGulliver2011-Regular"/>
              </a:rPr>
              <a:t>CLEFT LIP/PALATE</a:t>
            </a:r>
            <a:endParaRPr lang="en-US" dirty="0">
              <a:latin typeface="ThiemeGulliver2011-Regular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ASHOUR, MOHAMMED</a:t>
            </a:r>
          </a:p>
          <a:p>
            <a:r>
              <a:rPr lang="en-US" dirty="0" smtClean="0"/>
              <a:t>Cons. Plastic &amp; Reconstructive Surgery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855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474" y="139729"/>
            <a:ext cx="1179341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MANAGEMENT</a:t>
            </a:r>
          </a:p>
          <a:p>
            <a:r>
              <a:rPr lang="en-US" sz="1200" b="1" i="0" u="none" strike="noStrike" baseline="0" dirty="0" smtClean="0">
                <a:solidFill>
                  <a:srgbClr val="E6306E"/>
                </a:solidFill>
                <a:latin typeface="ThiemeArgo2011-Bold"/>
              </a:rPr>
              <a:t>INITIAL EVALUATION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Initial evaluation should be performed shortly after birth and focus on airway, feeding, presence of concomitant anomalies, and presentation of a management plan to the family.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Airway compromise</a:t>
            </a:r>
            <a:r>
              <a:rPr lang="en-US" sz="1200" b="0" i="0" u="none" strike="noStrike" baseline="0" dirty="0" smtClean="0">
                <a:latin typeface="ThiemeGulliver2011-Regular"/>
              </a:rPr>
              <a:t> </a:t>
            </a:r>
            <a:r>
              <a:rPr lang="en-US" sz="1200" b="1" dirty="0" smtClean="0">
                <a:latin typeface="ThiemeGulliver2011-Regular"/>
              </a:rPr>
              <a:t>e</a:t>
            </a:r>
            <a:r>
              <a:rPr lang="en-US" sz="1200" b="1" i="0" u="none" strike="noStrike" baseline="0" dirty="0" smtClean="0">
                <a:latin typeface="ThiemeGulliver2011-Regular"/>
              </a:rPr>
              <a:t>valuation: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▶ Degree of respiratory compromise (respiratory rate and effort, continuous pulse oximetry, serial arterial blood gas (ABGs), polysomnography)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▶ Pathogenesis of respiratory compromise (degree of </a:t>
            </a:r>
            <a:r>
              <a:rPr lang="en-US" sz="1200" b="0" i="0" u="none" strike="noStrike" baseline="0" dirty="0" err="1" smtClean="0">
                <a:latin typeface="ThiemeGulliver2011-Regular"/>
              </a:rPr>
              <a:t>micrognathia</a:t>
            </a:r>
            <a:r>
              <a:rPr lang="en-US" sz="1200" b="0" i="0" u="none" strike="noStrike" baseline="0" dirty="0" smtClean="0">
                <a:latin typeface="ThiemeGulliver2011-Regular"/>
              </a:rPr>
              <a:t>/</a:t>
            </a:r>
            <a:r>
              <a:rPr lang="en-US" sz="1200" b="0" i="0" u="none" strike="noStrike" baseline="0" dirty="0" err="1" smtClean="0">
                <a:latin typeface="ThiemeGulliver2011-Regular"/>
              </a:rPr>
              <a:t>retrognathia</a:t>
            </a:r>
            <a:r>
              <a:rPr lang="en-US" sz="1200" b="0" i="0" u="none" strike="noStrike" baseline="0" dirty="0" smtClean="0">
                <a:latin typeface="ThiemeGulliver2011-Regular"/>
              </a:rPr>
              <a:t>, ± </a:t>
            </a:r>
            <a:r>
              <a:rPr lang="en-US" sz="1200" b="0" i="0" u="none" strike="noStrike" baseline="0" dirty="0" err="1" smtClean="0">
                <a:latin typeface="ThiemeGulliver2011-Regular"/>
              </a:rPr>
              <a:t>laryngotracheobronchoscopy</a:t>
            </a:r>
            <a:r>
              <a:rPr lang="en-US" sz="1200" b="0" i="0" u="none" strike="noStrike" baseline="0" dirty="0" smtClean="0">
                <a:latin typeface="ThiemeGulliver2011-Regular"/>
              </a:rPr>
              <a:t>)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• Treatment depends on cause. Options include: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▶ Lateral/prone positioning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▶ Tongue–lip adhesion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▶ Nasopharyngeal airway and endotracheal intubation may provide</a:t>
            </a:r>
            <a:r>
              <a:rPr lang="en-US" sz="1200" b="0" i="0" u="none" strike="noStrike" dirty="0" smtClean="0">
                <a:latin typeface="ThiemeGulliver2011-Regular"/>
              </a:rPr>
              <a:t> </a:t>
            </a:r>
            <a:r>
              <a:rPr lang="en-US" sz="1200" b="0" i="0" u="none" strike="noStrike" baseline="0" dirty="0" smtClean="0">
                <a:latin typeface="ThiemeGulliver2011-Regular"/>
              </a:rPr>
              <a:t>temporary support in patients who failed positioning before operative intervention</a:t>
            </a:r>
            <a:endParaRPr lang="en-US" sz="1200" dirty="0" smtClean="0"/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▶ Tracheotomy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▶ Mandibular distraction </a:t>
            </a:r>
            <a:r>
              <a:rPr lang="en-US" sz="1200" b="0" i="0" u="none" strike="noStrike" baseline="0" dirty="0" err="1" smtClean="0">
                <a:latin typeface="ThiemeGulliver2011-Regular"/>
              </a:rPr>
              <a:t>osteogenesis</a:t>
            </a:r>
            <a:endParaRPr lang="en-US" sz="1200" b="0" i="0" u="none" strike="noStrike" baseline="0" dirty="0" smtClean="0">
              <a:latin typeface="ThiemeGulliver2011-Regular"/>
            </a:endParaRPr>
          </a:p>
          <a:p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■</a:t>
            </a:r>
            <a:r>
              <a:rPr lang="en-US" sz="1200" b="0" i="0" u="none" strike="noStrike" baseline="0" dirty="0" smtClean="0">
                <a:latin typeface="ThiemeGulliver2011-Regular"/>
              </a:rPr>
              <a:t> </a:t>
            </a:r>
            <a:r>
              <a:rPr lang="en-US" sz="1200" b="1" i="0" u="none" strike="noStrike" baseline="0" dirty="0" smtClean="0">
                <a:latin typeface="ThiemeArgo2011-Bold"/>
              </a:rPr>
              <a:t>Feeding evaluation:</a:t>
            </a:r>
          </a:p>
          <a:p>
            <a:pPr lvl="0"/>
            <a:r>
              <a:rPr lang="en-US" sz="1200" b="0" i="0" u="none" strike="noStrike" baseline="0" dirty="0" smtClean="0">
                <a:latin typeface="ThiemeGulliver2011-Regular"/>
              </a:rPr>
              <a:t>• Early consultation with a feeding specialist is essential to ensure appropriate</a:t>
            </a:r>
            <a:r>
              <a:rPr lang="en-US" sz="1200" b="0" i="0" u="none" strike="noStrike" dirty="0" smtClean="0">
                <a:latin typeface="ThiemeGulliver2011-Regular"/>
              </a:rPr>
              <a:t> </a:t>
            </a:r>
            <a:r>
              <a:rPr lang="en-US" sz="1200" b="0" i="0" u="none" strike="noStrike" baseline="0" dirty="0" smtClean="0">
                <a:latin typeface="ThiemeGulliver2011-Regular"/>
              </a:rPr>
              <a:t>parental teaching, provide feeding supplies,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 , or palatal </a:t>
            </a:r>
            <a:r>
              <a:rPr lang="en-US" sz="1200" dirty="0" smtClean="0">
                <a:solidFill>
                  <a:prstClr val="black"/>
                </a:solidFill>
                <a:latin typeface="ThiemeGulliver2011-Regular"/>
              </a:rPr>
              <a:t>obturator</a:t>
            </a:r>
            <a:r>
              <a:rPr lang="en-US" sz="1200" b="0" i="0" u="none" strike="noStrike" baseline="0" dirty="0" smtClean="0">
                <a:latin typeface="ThiemeGulliver2011-Regular"/>
              </a:rPr>
              <a:t> and monitor weight gain.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Most patients require assistance through the use of nipples that is</a:t>
            </a:r>
            <a:r>
              <a:rPr lang="en-US" sz="1200" dirty="0" smtClean="0">
                <a:solidFill>
                  <a:prstClr val="black"/>
                </a:solidFill>
                <a:latin typeface="ThiemeGulliver2011-Regular"/>
              </a:rPr>
              <a:t> 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soft and has a </a:t>
            </a:r>
            <a:r>
              <a:rPr lang="en-US" sz="1200" dirty="0" smtClean="0">
                <a:solidFill>
                  <a:prstClr val="black"/>
                </a:solidFill>
                <a:latin typeface="ThiemeGulliver2011-Regular"/>
              </a:rPr>
              <a:t>cross-cut fissures 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or several holes </a:t>
            </a:r>
            <a:r>
              <a:rPr lang="en-US" sz="1200" b="0" i="0" u="none" strike="noStrike" baseline="0" dirty="0" smtClean="0">
                <a:latin typeface="ThiemeGulliver2011-Regular"/>
              </a:rPr>
              <a:t>with squeezable bottles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• </a:t>
            </a:r>
            <a:r>
              <a:rPr lang="en-US" sz="1200" b="0" i="0" u="none" strike="noStrike" baseline="0" dirty="0" err="1" smtClean="0">
                <a:latin typeface="ThiemeGulliver2011-Regular"/>
              </a:rPr>
              <a:t>Haberman</a:t>
            </a:r>
            <a:r>
              <a:rPr lang="en-US" sz="1200" b="0" i="0" u="none" strike="noStrike" baseline="0" dirty="0" smtClean="0">
                <a:latin typeface="ThiemeGulliver2011-Regular"/>
              </a:rPr>
              <a:t> nipple; ▶ One-way valve separates nipple from bottle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• Squeezable cleft palate </a:t>
            </a:r>
            <a:r>
              <a:rPr lang="en-US" sz="1200" b="0" i="0" u="none" strike="noStrike" baseline="0" dirty="0" err="1" smtClean="0">
                <a:latin typeface="ThiemeGulliver2011-Regular"/>
              </a:rPr>
              <a:t>nurser</a:t>
            </a:r>
            <a:r>
              <a:rPr lang="en-US" sz="1200" b="0" i="0" u="none" strike="noStrike" baseline="0" dirty="0" smtClean="0">
                <a:latin typeface="ThiemeGulliver2011-Regular"/>
              </a:rPr>
              <a:t> (Mead Johnson);</a:t>
            </a:r>
            <a:r>
              <a:rPr lang="en-US" sz="1200" b="0" i="0" u="none" strike="noStrike" dirty="0" smtClean="0">
                <a:latin typeface="ThiemeGulliver2011-Regular"/>
              </a:rPr>
              <a:t> </a:t>
            </a:r>
            <a:r>
              <a:rPr lang="en-US" sz="1200" b="0" i="0" u="none" strike="noStrike" baseline="0" dirty="0" smtClean="0">
                <a:latin typeface="ThiemeGulliver2011-Regular"/>
              </a:rPr>
              <a:t>▶ Long cross-cut nipple on soft squeeze bottle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• Pigeon nipple; ▶ Long cross-cut nipple on soft squeeze bottle</a:t>
            </a:r>
          </a:p>
          <a:p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■</a:t>
            </a:r>
            <a:r>
              <a:rPr lang="en-US" sz="1200" b="0" i="0" u="none" strike="noStrike" baseline="0" dirty="0" smtClean="0">
                <a:latin typeface="ThiemeGulliver2011-Regular"/>
              </a:rPr>
              <a:t> </a:t>
            </a:r>
            <a:r>
              <a:rPr lang="en-US" sz="1200" b="1" i="0" u="none" strike="noStrike" baseline="0" dirty="0" smtClean="0">
                <a:latin typeface="ThiemeArgo2011-Bold"/>
              </a:rPr>
              <a:t>Middle ear function evaluation: </a:t>
            </a:r>
            <a:r>
              <a:rPr lang="en-US" sz="1200" b="0" i="0" u="none" strike="noStrike" baseline="0" dirty="0" smtClean="0">
                <a:latin typeface="ThiemeGulliver2011-Regular"/>
              </a:rPr>
              <a:t>Early myringotomy tube placement may be associated with improved hearing and speech outcomes.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ThiemeGulliver2011-Regular"/>
              </a:rPr>
              <a:t>■</a:t>
            </a:r>
            <a:r>
              <a:rPr lang="en-US" sz="1200" b="0" i="0" u="none" strike="noStrike" baseline="0" dirty="0" smtClean="0">
                <a:latin typeface="ThiemeGulliver2011-Regular"/>
              </a:rPr>
              <a:t> </a:t>
            </a:r>
            <a:r>
              <a:rPr lang="en-US" sz="1200" b="1" i="0" u="none" strike="noStrike" baseline="0" dirty="0" smtClean="0">
                <a:latin typeface="ThiemeArgo2011-Bold"/>
              </a:rPr>
              <a:t>Class III (</a:t>
            </a:r>
            <a:r>
              <a:rPr lang="en-US" sz="1200" b="1" i="0" u="none" strike="noStrike" baseline="0" dirty="0" err="1" smtClean="0">
                <a:latin typeface="ThiemeArgo2011-Bold"/>
              </a:rPr>
              <a:t>mesiocclusion</a:t>
            </a:r>
            <a:r>
              <a:rPr lang="en-US" sz="1200" b="1" i="0" u="none" strike="noStrike" baseline="0" dirty="0" smtClean="0">
                <a:latin typeface="ThiemeArgo2011-Bold"/>
              </a:rPr>
              <a:t>, </a:t>
            </a:r>
            <a:r>
              <a:rPr lang="en-US" sz="1200" b="1" i="0" u="none" strike="noStrike" baseline="0" dirty="0" err="1" smtClean="0">
                <a:latin typeface="ThiemeArgo2011-Bold"/>
              </a:rPr>
              <a:t>prognathic</a:t>
            </a:r>
            <a:r>
              <a:rPr lang="en-US" sz="1200" b="1" i="0" u="none" strike="noStrike" baseline="0" dirty="0" smtClean="0">
                <a:latin typeface="ThiemeArgo2011-Bold"/>
              </a:rPr>
              <a:t>): </a:t>
            </a:r>
            <a:r>
              <a:rPr lang="en-US" sz="1200" b="0" i="0" u="none" strike="noStrike" baseline="0" dirty="0" smtClean="0">
                <a:latin typeface="ThiemeGulliver2011-Regular"/>
              </a:rPr>
              <a:t>The mandibular molar is </a:t>
            </a:r>
            <a:r>
              <a:rPr lang="en-US" sz="1200" b="1" u="none" strike="noStrike" baseline="0" dirty="0" err="1" smtClean="0">
                <a:latin typeface="ThiemeGulliver2011-Italic"/>
              </a:rPr>
              <a:t>mesially</a:t>
            </a:r>
            <a:r>
              <a:rPr lang="en-US" sz="1200" b="1" u="none" strike="noStrike" baseline="0" dirty="0" smtClean="0">
                <a:latin typeface="ThiemeGulliver2011-Italic"/>
              </a:rPr>
              <a:t> </a:t>
            </a:r>
            <a:r>
              <a:rPr lang="en-US" sz="1200" b="0" i="0" u="none" strike="noStrike" baseline="0" dirty="0" smtClean="0">
                <a:latin typeface="ThiemeGulliver2011-Regular"/>
              </a:rPr>
              <a:t>positioned relative to the maxillary molar</a:t>
            </a:r>
          </a:p>
          <a:p>
            <a:endParaRPr lang="en-US" sz="1200" dirty="0">
              <a:latin typeface="ThiemeGulliver2011-Regular"/>
            </a:endParaRPr>
          </a:p>
          <a:p>
            <a:endParaRPr lang="en-US" sz="1200" dirty="0">
              <a:latin typeface="ThiemeGulliver2011-Regular"/>
            </a:endParaRPr>
          </a:p>
          <a:p>
            <a:r>
              <a:rPr lang="en-US" sz="1200" b="1" i="0" u="none" strike="noStrike" baseline="0" dirty="0" smtClean="0">
                <a:latin typeface="ThiemeGulliver2011-Regular"/>
              </a:rPr>
              <a:t>Full interdisciplinary cleft team </a:t>
            </a:r>
            <a:r>
              <a:rPr lang="en-US" sz="1200" b="0" i="0" u="none" strike="noStrike" baseline="0" dirty="0" smtClean="0">
                <a:latin typeface="ThiemeGulliver2011-Regular"/>
              </a:rPr>
              <a:t>evaluation is usually performed after discharge</a:t>
            </a:r>
            <a:r>
              <a:rPr lang="en-US" sz="1200" b="0" i="0" u="none" strike="noStrike" dirty="0" smtClean="0">
                <a:latin typeface="ThiemeGulliver2011-Regular"/>
              </a:rPr>
              <a:t> </a:t>
            </a:r>
            <a:r>
              <a:rPr lang="en-US" sz="1200" b="0" i="0" u="none" strike="noStrike" baseline="0" dirty="0" smtClean="0">
                <a:latin typeface="ThiemeGulliver2011-Regular"/>
              </a:rPr>
              <a:t>and must include: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▶ Dentist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▶ Geneticist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▶ Orthodontist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▶ Otolaryngologist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▶ Pediatrician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▶ Plastic surgeon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▶ Psychologist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▶ Social work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▶ Speech-language pathologist</a:t>
            </a:r>
            <a:endParaRPr lang="en-US" sz="1200" b="1" i="0" u="none" strike="noStrike" baseline="0" dirty="0" smtClean="0">
              <a:latin typeface="ThiemeArgo2011-Bold"/>
            </a:endParaRPr>
          </a:p>
          <a:p>
            <a:pPr lvl="0"/>
            <a:r>
              <a:rPr lang="en-US" sz="1200" dirty="0" smtClean="0">
                <a:solidFill>
                  <a:prstClr val="black"/>
                </a:solidFill>
                <a:latin typeface="ThiemeGulliver2011-Regular"/>
              </a:rPr>
              <a:t>▶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 D</a:t>
            </a:r>
            <a:r>
              <a:rPr lang="en-US" sz="1200" dirty="0" smtClean="0">
                <a:solidFill>
                  <a:prstClr val="black"/>
                </a:solidFill>
                <a:latin typeface="ThiemeGulliver2011-Regular"/>
              </a:rPr>
              <a:t>evelopmental psychologist</a:t>
            </a:r>
          </a:p>
          <a:p>
            <a:pPr lvl="0"/>
            <a:r>
              <a:rPr lang="en-US" sz="1200" dirty="0" smtClean="0">
                <a:solidFill>
                  <a:prstClr val="black"/>
                </a:solidFill>
                <a:latin typeface="ThiemeGulliver2011-Regular"/>
              </a:rPr>
              <a:t>▶ Geneticist</a:t>
            </a:r>
            <a:endParaRPr lang="en-US" sz="1200" dirty="0">
              <a:solidFill>
                <a:prstClr val="black"/>
              </a:solidFill>
              <a:latin typeface="ThiemeGulliver2011-Regular"/>
            </a:endParaRPr>
          </a:p>
          <a:p>
            <a:endParaRPr lang="en-US" sz="1200" b="0" i="0" u="none" strike="noStrike" baseline="0" dirty="0" smtClean="0">
              <a:latin typeface="ThiemeGulliver2011-Regular"/>
            </a:endParaRPr>
          </a:p>
        </p:txBody>
      </p:sp>
    </p:spTree>
    <p:extLst>
      <p:ext uri="{BB962C8B-B14F-4D97-AF65-F5344CB8AC3E}">
        <p14:creationId xmlns:p14="http://schemas.microsoft.com/office/powerpoint/2010/main" val="3190513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123" y="136097"/>
            <a:ext cx="117652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i="0" u="none" strike="noStrike" baseline="0" dirty="0" smtClean="0">
                <a:solidFill>
                  <a:srgbClr val="E6306E"/>
                </a:solidFill>
                <a:latin typeface="ThiemeArgo2011-Bold"/>
              </a:rPr>
              <a:t>PRESURGICAL PREPARATION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Goals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Align and approximate maxillary segments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Correct malposition of nasal cartilages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Elongate </a:t>
            </a:r>
            <a:r>
              <a:rPr lang="en-US" sz="1200" b="0" i="0" u="none" strike="noStrike" baseline="0" dirty="0" err="1" smtClean="0">
                <a:solidFill>
                  <a:srgbClr val="000000"/>
                </a:solidFill>
                <a:latin typeface="ThiemeGulliver2011-Regular"/>
              </a:rPr>
              <a:t>columella</a:t>
            </a:r>
            <a:endParaRPr lang="en-US" sz="1200" b="0" i="0" u="none" strike="noStrike" baseline="0" dirty="0" smtClean="0">
              <a:solidFill>
                <a:srgbClr val="000000"/>
              </a:solidFill>
              <a:latin typeface="ThiemeGulliver2011-Regular"/>
            </a:endParaRP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Active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via Latham device (placed for 4–6 weeks) or </a:t>
            </a:r>
            <a:r>
              <a:rPr lang="en-US" sz="1200" b="1" i="0" u="none" strike="noStrike" baseline="0" dirty="0" err="1" smtClean="0">
                <a:solidFill>
                  <a:srgbClr val="000000"/>
                </a:solidFill>
                <a:latin typeface="ThiemeArgo2011-Bold"/>
              </a:rPr>
              <a:t>nasoalveolar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 molding devices (NAM)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(placed for 3–4 months)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Latham device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: Two-piece maxillary splint retained by pins, Requires surgical procedure to place and remove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NAM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allows for molding of the nose: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Active </a:t>
            </a:r>
            <a:r>
              <a:rPr lang="en-US" sz="1200" b="0" i="0" u="none" strike="noStrike" baseline="0" dirty="0" err="1" smtClean="0">
                <a:solidFill>
                  <a:srgbClr val="000000"/>
                </a:solidFill>
                <a:latin typeface="ThiemeGulliver2011-Regular"/>
              </a:rPr>
              <a:t>presurgical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 orthopedic techniques require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weekly or biweekly clinic visits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with expert craniofacial orthodontist and active parental participation</a:t>
            </a:r>
          </a:p>
          <a:p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 Passive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via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lip taping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or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labial/nasolabial adhesion</a:t>
            </a:r>
          </a:p>
          <a:p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Gulliver2011-Bold"/>
              </a:rPr>
              <a:t>TIP: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These techniques are effective because of cartilaginous plasticity from circulating maternal estrogen leading to increased levels of hyaluronic acid.</a:t>
            </a:r>
          </a:p>
          <a:p>
            <a:r>
              <a:rPr lang="en-US" sz="1200" b="1" i="0" u="none" strike="noStrike" baseline="0" dirty="0" smtClean="0">
                <a:solidFill>
                  <a:srgbClr val="E6306E"/>
                </a:solidFill>
                <a:latin typeface="ThiemeArgo2011-Bold"/>
              </a:rPr>
              <a:t>LIP ADHESION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Alternative to </a:t>
            </a:r>
            <a:r>
              <a:rPr lang="en-US" sz="1200" b="1" i="0" u="none" strike="noStrike" baseline="0" dirty="0" err="1" smtClean="0">
                <a:solidFill>
                  <a:srgbClr val="000000"/>
                </a:solidFill>
                <a:latin typeface="ThiemeArgo2011-Bold"/>
              </a:rPr>
              <a:t>presurgical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 orthopedics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for complete unilateral or bilateral cleft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Performed at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2–3 months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of age under general anesthesia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Incisions placed within tissue that will be discarded at final repair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May feed immediately after procedure</a:t>
            </a:r>
          </a:p>
          <a:p>
            <a:pPr lvl="0"/>
            <a:endParaRPr lang="en-US" sz="1200" b="1" dirty="0" smtClean="0">
              <a:solidFill>
                <a:srgbClr val="E6306E"/>
              </a:solidFill>
              <a:latin typeface="ThiemeArgo2011-Bold"/>
            </a:endParaRPr>
          </a:p>
          <a:p>
            <a:pPr lvl="0"/>
            <a:r>
              <a:rPr lang="en-US" sz="1200" b="1" dirty="0" smtClean="0">
                <a:solidFill>
                  <a:srgbClr val="E6306E"/>
                </a:solidFill>
                <a:latin typeface="ThiemeArgo2011-Bold"/>
              </a:rPr>
              <a:t>Palatoplasty </a:t>
            </a:r>
            <a:r>
              <a:rPr lang="en-US" sz="1200" b="1" dirty="0">
                <a:solidFill>
                  <a:srgbClr val="E6306E"/>
                </a:solidFill>
                <a:latin typeface="ThiemeArgo2011-Bold"/>
              </a:rPr>
              <a:t>Timing</a:t>
            </a:r>
          </a:p>
          <a:p>
            <a:r>
              <a:rPr lang="en-US" sz="1200" b="0" i="1" u="none" strike="noStrike" baseline="0" dirty="0" smtClean="0">
                <a:latin typeface="ThiemeGulliver2011-Italic"/>
              </a:rPr>
              <a:t>Timing of repair is variable; late enough to minimize the potential negative</a:t>
            </a:r>
          </a:p>
          <a:p>
            <a:r>
              <a:rPr lang="en-US" sz="1200" b="0" i="1" u="none" strike="noStrike" baseline="0" dirty="0" smtClean="0">
                <a:latin typeface="ThiemeGulliver2011-Italic"/>
              </a:rPr>
              <a:t> effect on facial growth, and early enough to provide a functional velum </a:t>
            </a:r>
          </a:p>
          <a:p>
            <a:r>
              <a:rPr lang="en-US" sz="1200" b="0" i="1" u="none" strike="noStrike" baseline="0" dirty="0" smtClean="0">
                <a:latin typeface="ThiemeGulliver2011-Italic"/>
              </a:rPr>
              <a:t>during the critical period of speech development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• Early (&lt;12 months) repair is important to facilitate normal speech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development. Some studies also note improved middle ear function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• Late (&gt;12 months) repair allows greater uninterrupted maxillary growth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• </a:t>
            </a:r>
            <a:r>
              <a:rPr lang="en-US" sz="1200" b="0" i="1" u="none" strike="noStrike" baseline="0" dirty="0" smtClean="0">
                <a:latin typeface="ThiemeGulliver2011-Italic"/>
              </a:rPr>
              <a:t>Optimal time for repair is controversial. </a:t>
            </a:r>
            <a:r>
              <a:rPr lang="en-US" sz="1200" b="1" i="0" u="none" strike="noStrike" baseline="0" dirty="0" smtClean="0">
                <a:latin typeface="ThiemeArgo2011-Bold"/>
              </a:rPr>
              <a:t>Most favor early palatal closure</a:t>
            </a:r>
          </a:p>
          <a:p>
            <a:r>
              <a:rPr lang="en-US" sz="1200" b="1" i="0" u="none" strike="noStrike" baseline="0" dirty="0" smtClean="0">
                <a:latin typeface="ThiemeArgo2011-Bold"/>
              </a:rPr>
              <a:t>during 9–12 months.</a:t>
            </a:r>
          </a:p>
          <a:p>
            <a:r>
              <a:rPr lang="en-US" sz="1200" b="1" dirty="0" smtClean="0">
                <a:latin typeface="ThiemeArgo2011-Bold"/>
              </a:rPr>
              <a:t>. </a:t>
            </a:r>
            <a:r>
              <a:rPr lang="en-US" sz="1200" b="0" i="0" u="none" strike="noStrike" baseline="0" dirty="0" smtClean="0">
                <a:latin typeface="ThiemeGulliver2011-Regular"/>
              </a:rPr>
              <a:t>Presence of an associated abnormality increases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 the risk for postoperative airway compromise and may delay the traditional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repair time</a:t>
            </a:r>
            <a:endParaRPr lang="en-US" sz="1200" b="0" i="0" u="none" strike="noStrike" baseline="0" dirty="0" smtClean="0">
              <a:solidFill>
                <a:srgbClr val="000000"/>
              </a:solidFill>
              <a:latin typeface="ThiemeGulliver2011-Regular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8807" y="2714630"/>
            <a:ext cx="6600596" cy="3615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01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41386" y="425481"/>
            <a:ext cx="11714626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E6306E"/>
                </a:solidFill>
                <a:latin typeface="ThiemeGulliver2011-Regular"/>
              </a:rPr>
              <a:t>METHODS OF UNILATERAL CLEFT LIP REPAIR</a:t>
            </a:r>
          </a:p>
          <a:p>
            <a:r>
              <a:rPr lang="en-US" sz="1200" dirty="0" smtClean="0">
                <a:latin typeface="ThiemeGulliver2011-Regular"/>
              </a:rPr>
              <a:t>Millard rotation-advancement repair</a:t>
            </a:r>
          </a:p>
          <a:p>
            <a:r>
              <a:rPr lang="en-US" sz="1200" dirty="0" smtClean="0">
                <a:latin typeface="ThiemeGulliver2011-Regular"/>
              </a:rPr>
              <a:t>Fisher method anatomic subunits</a:t>
            </a:r>
          </a:p>
          <a:p>
            <a:r>
              <a:rPr lang="en-US" sz="1200" dirty="0" err="1" smtClean="0">
                <a:latin typeface="ThiemeGulliver2011-Regular"/>
              </a:rPr>
              <a:t>Sommerland</a:t>
            </a:r>
            <a:r>
              <a:rPr lang="en-US" sz="1200" dirty="0" smtClean="0">
                <a:latin typeface="ThiemeGulliver2011-Regular"/>
              </a:rPr>
              <a:t> repair</a:t>
            </a:r>
          </a:p>
          <a:p>
            <a:r>
              <a:rPr lang="en-US" sz="1200" dirty="0" smtClean="0">
                <a:latin typeface="ThiemeGulliver2011-Regular"/>
              </a:rPr>
              <a:t>Geometric repair</a:t>
            </a:r>
          </a:p>
          <a:p>
            <a:endParaRPr lang="en-US" sz="1200" dirty="0">
              <a:latin typeface="ThiemeGulliver2011-Regular"/>
            </a:endParaRPr>
          </a:p>
          <a:p>
            <a:r>
              <a:rPr lang="en-US" sz="1200" dirty="0" smtClean="0">
                <a:solidFill>
                  <a:srgbClr val="E6306E"/>
                </a:solidFill>
                <a:latin typeface="ThiemeGulliver2011-Regular"/>
              </a:rPr>
              <a:t>METHODS OF BILATERAL CLEFT LIP REPAIR</a:t>
            </a:r>
          </a:p>
          <a:p>
            <a:r>
              <a:rPr lang="en-US" sz="1200" dirty="0" smtClean="0">
                <a:latin typeface="ThiemeGulliver2011-Regular"/>
              </a:rPr>
              <a:t>Millard </a:t>
            </a:r>
            <a:r>
              <a:rPr lang="en-US" sz="1200" dirty="0">
                <a:latin typeface="ThiemeGulliver2011-Regular"/>
              </a:rPr>
              <a:t>repair</a:t>
            </a:r>
          </a:p>
          <a:p>
            <a:r>
              <a:rPr lang="en-US" sz="1200" dirty="0">
                <a:latin typeface="ThiemeGulliver2011-Regular"/>
              </a:rPr>
              <a:t>Modified Manchester repair</a:t>
            </a:r>
          </a:p>
          <a:p>
            <a:r>
              <a:rPr lang="en-US" sz="1200" dirty="0">
                <a:latin typeface="ThiemeGulliver2011-Regular"/>
              </a:rPr>
              <a:t>Milliken r</a:t>
            </a:r>
            <a:r>
              <a:rPr lang="en-US" sz="1200" dirty="0" smtClean="0">
                <a:latin typeface="ThiemeGulliver2011-Regular"/>
              </a:rPr>
              <a:t>epair</a:t>
            </a:r>
          </a:p>
          <a:p>
            <a:pPr lvl="0"/>
            <a:r>
              <a:rPr lang="en-US" sz="1200" dirty="0" smtClean="0">
                <a:solidFill>
                  <a:prstClr val="black"/>
                </a:solidFill>
                <a:latin typeface="ThiemeGulliver2011-Regular"/>
              </a:rPr>
              <a:t>Geometric repair</a:t>
            </a:r>
          </a:p>
          <a:p>
            <a:pPr lvl="0"/>
            <a:endParaRPr lang="en-US" sz="1200" dirty="0" smtClean="0">
              <a:solidFill>
                <a:prstClr val="black"/>
              </a:solidFill>
              <a:latin typeface="ThiemeGulliver2011-Regular"/>
            </a:endParaRPr>
          </a:p>
          <a:p>
            <a:pPr lvl="0"/>
            <a:r>
              <a:rPr lang="en-US" sz="1200" dirty="0">
                <a:solidFill>
                  <a:srgbClr val="E6306E"/>
                </a:solidFill>
                <a:latin typeface="ThiemeGulliver2011-Regular"/>
              </a:rPr>
              <a:t>METHODS OF </a:t>
            </a:r>
            <a:r>
              <a:rPr lang="en-US" sz="1200" dirty="0" smtClean="0">
                <a:solidFill>
                  <a:srgbClr val="E6306E"/>
                </a:solidFill>
                <a:latin typeface="ThiemeGulliver2011-Regular"/>
              </a:rPr>
              <a:t>HARD PALATE PALATOPLASTY</a:t>
            </a:r>
          </a:p>
          <a:p>
            <a:pPr lvl="0"/>
            <a:r>
              <a:rPr lang="en-US" sz="1200" u="none" strike="noStrike" baseline="0" dirty="0" smtClean="0">
                <a:latin typeface="ThiemeGulliver2011-Regular"/>
              </a:rPr>
              <a:t>Von </a:t>
            </a:r>
            <a:r>
              <a:rPr lang="en-US" sz="1200" u="none" strike="noStrike" baseline="0" dirty="0" err="1" smtClean="0">
                <a:latin typeface="ThiemeGulliver2011-Regular"/>
              </a:rPr>
              <a:t>Langenbeck</a:t>
            </a:r>
            <a:r>
              <a:rPr lang="en-US" sz="1200" u="none" strike="noStrike" baseline="0" dirty="0" smtClean="0">
                <a:latin typeface="ThiemeGulliver2011-Regular"/>
              </a:rPr>
              <a:t> </a:t>
            </a:r>
            <a:r>
              <a:rPr lang="en-US" sz="1200" u="none" strike="noStrike" baseline="0" dirty="0" err="1" smtClean="0">
                <a:latin typeface="ThiemeGulliver2011-Regular"/>
              </a:rPr>
              <a:t>palatoplasty</a:t>
            </a:r>
            <a:endParaRPr lang="en-US" sz="1200" u="none" strike="noStrike" baseline="0" dirty="0" smtClean="0">
              <a:latin typeface="ThiemeGulliver2011-Regular"/>
            </a:endParaRPr>
          </a:p>
          <a:p>
            <a:pPr lvl="0"/>
            <a:r>
              <a:rPr lang="en-US" sz="1200" u="none" strike="noStrike" baseline="0" dirty="0" err="1" smtClean="0">
                <a:latin typeface="ThiemeGulliver2011-Regular"/>
              </a:rPr>
              <a:t>Bardach</a:t>
            </a:r>
            <a:r>
              <a:rPr lang="en-US" sz="1200" u="none" strike="noStrike" baseline="0" dirty="0" smtClean="0">
                <a:latin typeface="ThiemeGulliver2011-Regular"/>
              </a:rPr>
              <a:t> two-flap </a:t>
            </a:r>
            <a:r>
              <a:rPr lang="en-US" sz="1200" u="none" strike="noStrike" baseline="0" dirty="0" err="1" smtClean="0">
                <a:latin typeface="ThiemeGulliver2011-Regular"/>
              </a:rPr>
              <a:t>palatoplasty</a:t>
            </a:r>
            <a:r>
              <a:rPr lang="en-US" sz="1200" u="none" strike="noStrike" baseline="0" dirty="0" smtClean="0">
                <a:latin typeface="ThiemeGulliver2011-Regular"/>
              </a:rPr>
              <a:t>:</a:t>
            </a:r>
            <a:endParaRPr lang="en-US" sz="1200" dirty="0">
              <a:solidFill>
                <a:srgbClr val="E6306E"/>
              </a:solidFill>
              <a:latin typeface="ThiemeGulliver2011-Regular"/>
            </a:endParaRPr>
          </a:p>
          <a:p>
            <a:pPr lvl="0"/>
            <a:r>
              <a:rPr lang="en-US" sz="1200" u="none" strike="noStrike" baseline="0" dirty="0" err="1" smtClean="0">
                <a:latin typeface="ThiemeGulliver2011-Regular"/>
              </a:rPr>
              <a:t>Veau-Wardill-Kilner</a:t>
            </a:r>
            <a:r>
              <a:rPr lang="en-US" sz="1200" u="none" strike="noStrike" baseline="0" dirty="0" smtClean="0">
                <a:latin typeface="ThiemeGulliver2011-Regular"/>
              </a:rPr>
              <a:t> V-Y push back </a:t>
            </a:r>
            <a:r>
              <a:rPr lang="en-US" sz="1200" u="none" strike="noStrike" baseline="0" dirty="0" err="1" smtClean="0">
                <a:latin typeface="ThiemeGulliver2011-Regular"/>
              </a:rPr>
              <a:t>palatoplasty</a:t>
            </a:r>
            <a:endParaRPr lang="en-US" sz="1200" u="none" strike="noStrike" baseline="0" dirty="0" smtClean="0">
              <a:latin typeface="ThiemeGulliver2011-Regular"/>
            </a:endParaRPr>
          </a:p>
          <a:p>
            <a:pPr lvl="0"/>
            <a:endParaRPr lang="en-US" sz="1200" u="none" strike="noStrike" baseline="0" dirty="0" smtClean="0">
              <a:latin typeface="ThiemeGulliver2011-Regular"/>
            </a:endParaRPr>
          </a:p>
          <a:p>
            <a:pPr lvl="0"/>
            <a:r>
              <a:rPr lang="en-US" sz="1200" dirty="0">
                <a:solidFill>
                  <a:srgbClr val="E6306E"/>
                </a:solidFill>
                <a:latin typeface="ThiemeGulliver2011-Regular"/>
              </a:rPr>
              <a:t>METHODS OF </a:t>
            </a:r>
            <a:r>
              <a:rPr lang="en-US" sz="1200" dirty="0" smtClean="0">
                <a:solidFill>
                  <a:srgbClr val="E6306E"/>
                </a:solidFill>
                <a:latin typeface="ThiemeGulliver2011-Regular"/>
              </a:rPr>
              <a:t>SOFT </a:t>
            </a:r>
            <a:r>
              <a:rPr lang="en-US" sz="1200" dirty="0">
                <a:solidFill>
                  <a:srgbClr val="E6306E"/>
                </a:solidFill>
                <a:latin typeface="ThiemeGulliver2011-Regular"/>
              </a:rPr>
              <a:t>PALATE </a:t>
            </a:r>
            <a:r>
              <a:rPr lang="en-US" sz="1200" dirty="0" smtClean="0">
                <a:solidFill>
                  <a:srgbClr val="E6306E"/>
                </a:solidFill>
                <a:latin typeface="ThiemeGulliver2011-Regular"/>
              </a:rPr>
              <a:t>PALATOPLASTY </a:t>
            </a:r>
            <a:r>
              <a:rPr lang="en-US" sz="1200" u="none" strike="noStrike" baseline="0" dirty="0" err="1" smtClean="0">
                <a:latin typeface="ThiemeArgo2011-BoldItalic"/>
              </a:rPr>
              <a:t>Intravelar</a:t>
            </a:r>
            <a:r>
              <a:rPr lang="en-US" sz="1200" u="none" strike="noStrike" baseline="0" dirty="0" smtClean="0">
                <a:latin typeface="ThiemeArgo2011-BoldItalic"/>
              </a:rPr>
              <a:t> </a:t>
            </a:r>
            <a:r>
              <a:rPr lang="en-US" sz="1200" u="none" strike="noStrike" baseline="0" dirty="0" err="1" smtClean="0">
                <a:latin typeface="ThiemeArgo2011-BoldItalic"/>
              </a:rPr>
              <a:t>veloplasty</a:t>
            </a:r>
            <a:endParaRPr lang="en-US" sz="1200" u="none" strike="noStrike" baseline="0" dirty="0" smtClean="0">
              <a:latin typeface="ThiemeArgo2011-BoldItalic"/>
            </a:endParaRPr>
          </a:p>
          <a:p>
            <a:pPr lvl="0"/>
            <a:r>
              <a:rPr lang="en-US" sz="1200" u="none" strike="noStrike" baseline="0" dirty="0" err="1" smtClean="0">
                <a:latin typeface="ThiemeArgo2011-BoldItalic"/>
              </a:rPr>
              <a:t>Furlow</a:t>
            </a:r>
            <a:r>
              <a:rPr lang="en-US" sz="1200" u="none" strike="noStrike" baseline="0" dirty="0" smtClean="0">
                <a:latin typeface="ThiemeArgo2011-BoldItalic"/>
              </a:rPr>
              <a:t> Double opposing Z-</a:t>
            </a:r>
            <a:r>
              <a:rPr lang="en-US" sz="1200" u="none" strike="noStrike" baseline="0" dirty="0" err="1" smtClean="0">
                <a:latin typeface="ThiemeArgo2011-BoldItalic"/>
              </a:rPr>
              <a:t>plasty</a:t>
            </a:r>
            <a:endParaRPr lang="en-US" sz="1200" dirty="0">
              <a:solidFill>
                <a:srgbClr val="E6306E"/>
              </a:solidFill>
              <a:latin typeface="ThiemeGulliver2011-Regular"/>
            </a:endParaRPr>
          </a:p>
          <a:p>
            <a:pPr lvl="0"/>
            <a:endParaRPr lang="en-US" sz="1200" dirty="0" smtClean="0">
              <a:solidFill>
                <a:prstClr val="black"/>
              </a:solidFill>
            </a:endParaRPr>
          </a:p>
          <a:p>
            <a:pPr lvl="0"/>
            <a:r>
              <a:rPr lang="en-US" sz="1200" dirty="0">
                <a:solidFill>
                  <a:srgbClr val="E6306E"/>
                </a:solidFill>
                <a:latin typeface="ThiemeGulliver2011-Regular"/>
              </a:rPr>
              <a:t>CLEFT LIP REPAIR POSTOPERATIVE CARE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■ </a:t>
            </a:r>
            <a:r>
              <a:rPr lang="en-US" sz="1200" b="1" i="0" u="none" strike="noStrike" baseline="0" dirty="0" smtClean="0">
                <a:latin typeface="ThiemeGulliver2011-Regular"/>
              </a:rPr>
              <a:t>Immediate postoperative feeding </a:t>
            </a:r>
            <a:r>
              <a:rPr lang="en-US" sz="1200" b="0" i="0" u="none" strike="noStrike" baseline="0" dirty="0" smtClean="0">
                <a:latin typeface="ThiemeGulliver2011-Regular"/>
              </a:rPr>
              <a:t>may be allowed and does not increase complications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■ Wound may be cleansed with cotton swab and half-strength H2O2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■ Although used by some surgeons postoperatively, </a:t>
            </a:r>
            <a:r>
              <a:rPr lang="en-US" sz="1200" b="1" i="0" u="none" strike="noStrike" baseline="0" dirty="0" smtClean="0">
                <a:latin typeface="ThiemeGulliver2011-Regular"/>
              </a:rPr>
              <a:t>arm restraints are generally unnecessary</a:t>
            </a:r>
            <a:endParaRPr lang="en-US" sz="1200" b="0" i="0" u="none" strike="noStrike" baseline="0" dirty="0" smtClean="0">
              <a:latin typeface="ThiemeGulliver2011-Regular"/>
            </a:endParaRP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■ Silicone gel sheeting may be started after 1 week and used for 6–8 weeks</a:t>
            </a:r>
          </a:p>
          <a:p>
            <a:endParaRPr lang="en-US" sz="1200" dirty="0">
              <a:solidFill>
                <a:prstClr val="black"/>
              </a:solidFill>
              <a:latin typeface="ThiemeGulliver2011-Regular"/>
            </a:endParaRPr>
          </a:p>
          <a:p>
            <a:r>
              <a:rPr lang="en-US" sz="1200" b="1" i="0" u="none" strike="noStrike" baseline="0" dirty="0" smtClean="0">
                <a:solidFill>
                  <a:srgbClr val="E6306E"/>
                </a:solidFill>
                <a:latin typeface="ThiemeArgo2011-Bold"/>
              </a:rPr>
              <a:t>CLEFT PALATE PALATOPLASTY POSTOPERATIVE CARE</a:t>
            </a:r>
          </a:p>
          <a:p>
            <a:r>
              <a:rPr lang="en-US" sz="8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Immediate</a:t>
            </a:r>
          </a:p>
          <a:p>
            <a:r>
              <a:rPr lang="en-US" sz="16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Airway monitoring is particularly important in infants with RS</a:t>
            </a:r>
          </a:p>
          <a:p>
            <a:r>
              <a:rPr lang="en-US" sz="8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▶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Continuous pulse oximetry is needed</a:t>
            </a:r>
          </a:p>
          <a:p>
            <a:r>
              <a:rPr lang="en-US" sz="8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▶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Avoidance of </a:t>
            </a:r>
            <a:r>
              <a:rPr lang="en-US" sz="1200" b="0" i="0" u="none" strike="noStrike" baseline="0" dirty="0" err="1" smtClean="0">
                <a:solidFill>
                  <a:srgbClr val="000000"/>
                </a:solidFill>
                <a:latin typeface="ThiemeGulliver2011-Regular"/>
              </a:rPr>
              <a:t>oversedation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 is important in preventing respiratory compromise. Treatment is targeted at its cause</a:t>
            </a:r>
          </a:p>
        </p:txBody>
      </p:sp>
    </p:spTree>
    <p:extLst>
      <p:ext uri="{BB962C8B-B14F-4D97-AF65-F5344CB8AC3E}">
        <p14:creationId xmlns:p14="http://schemas.microsoft.com/office/powerpoint/2010/main" val="4009830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6664" y="205738"/>
            <a:ext cx="11582401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b="1" dirty="0" err="1" smtClean="0">
                <a:solidFill>
                  <a:srgbClr val="E6306E"/>
                </a:solidFill>
                <a:latin typeface="ThiemeArgo2011-Bold"/>
              </a:rPr>
              <a:t>Cont</a:t>
            </a:r>
            <a:r>
              <a:rPr lang="en-US" sz="1200" b="1" dirty="0" smtClean="0">
                <a:solidFill>
                  <a:srgbClr val="E6306E"/>
                </a:solidFill>
                <a:latin typeface="ThiemeArgo2011-Bold"/>
              </a:rPr>
              <a:t>’ CLEFT </a:t>
            </a:r>
            <a:r>
              <a:rPr lang="en-US" sz="1200" b="1" dirty="0">
                <a:solidFill>
                  <a:srgbClr val="E6306E"/>
                </a:solidFill>
                <a:latin typeface="ThiemeArgo2011-Bold"/>
              </a:rPr>
              <a:t>PALATE PALATOPLASTY POSTOPERATIVE CARE</a:t>
            </a:r>
          </a:p>
          <a:p>
            <a:pPr lvl="0"/>
            <a:endParaRPr lang="en-US" sz="1600" dirty="0" smtClean="0">
              <a:solidFill>
                <a:prstClr val="black"/>
              </a:solidFill>
              <a:latin typeface="ThiemeGulliver2011-Regular"/>
            </a:endParaRPr>
          </a:p>
          <a:p>
            <a:pPr lvl="0"/>
            <a:r>
              <a:rPr lang="en-US" sz="1600" dirty="0" smtClean="0">
                <a:solidFill>
                  <a:prstClr val="black"/>
                </a:solidFill>
                <a:latin typeface="ThiemeGulliver2011-Regular"/>
              </a:rPr>
              <a:t>• </a:t>
            </a:r>
            <a:r>
              <a:rPr lang="en-US" sz="1200" b="1" dirty="0" smtClean="0">
                <a:solidFill>
                  <a:prstClr val="black"/>
                </a:solidFill>
                <a:latin typeface="ThiemeGulliver2011-Regular"/>
              </a:rPr>
              <a:t>Analgesia</a:t>
            </a:r>
            <a:endParaRPr lang="en-US" sz="800" b="1" dirty="0">
              <a:solidFill>
                <a:prstClr val="black"/>
              </a:solidFill>
              <a:latin typeface="ThiemeGulliver2011-Regular"/>
            </a:endParaRPr>
          </a:p>
          <a:p>
            <a:pPr lvl="0"/>
            <a:r>
              <a:rPr lang="en-US" sz="800" dirty="0">
                <a:solidFill>
                  <a:prstClr val="black"/>
                </a:solidFill>
                <a:latin typeface="ThiemeGulliver2011-Regular"/>
              </a:rPr>
              <a:t>▶ 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Local anesthesia </a:t>
            </a:r>
            <a:r>
              <a:rPr lang="en-US" sz="1200" dirty="0" smtClean="0">
                <a:solidFill>
                  <a:prstClr val="black"/>
                </a:solidFill>
                <a:latin typeface="ThiemeGulliver2011-Regular"/>
              </a:rPr>
              <a:t>infiltration 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most common, may supplement with </a:t>
            </a:r>
            <a:r>
              <a:rPr lang="en-US" sz="1200" dirty="0" smtClean="0">
                <a:solidFill>
                  <a:prstClr val="black"/>
                </a:solidFill>
                <a:latin typeface="ThiemeGulliver2011-Regular"/>
              </a:rPr>
              <a:t>maxillary nerve 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blocks</a:t>
            </a:r>
          </a:p>
          <a:p>
            <a:pPr lvl="0"/>
            <a:r>
              <a:rPr lang="en-US" sz="800" dirty="0">
                <a:solidFill>
                  <a:prstClr val="black"/>
                </a:solidFill>
                <a:latin typeface="ThiemeGulliver2011-Regular"/>
              </a:rPr>
              <a:t>▶ 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Intravenous (IV) acetaminophen to limit narcotic </a:t>
            </a:r>
            <a:r>
              <a:rPr lang="en-US" sz="1200" dirty="0" smtClean="0">
                <a:solidFill>
                  <a:prstClr val="black"/>
                </a:solidFill>
                <a:latin typeface="ThiemeGulliver2011-Regular"/>
              </a:rPr>
              <a:t>requirements</a:t>
            </a:r>
          </a:p>
          <a:p>
            <a:pPr lvl="0"/>
            <a:endParaRPr lang="en-US" sz="1200" dirty="0">
              <a:solidFill>
                <a:prstClr val="black"/>
              </a:solidFill>
              <a:latin typeface="ThiemeGulliver2011-Regular"/>
            </a:endParaRPr>
          </a:p>
          <a:p>
            <a:pPr lvl="0"/>
            <a:r>
              <a:rPr lang="en-US" sz="1600" dirty="0">
                <a:solidFill>
                  <a:prstClr val="black"/>
                </a:solidFill>
                <a:latin typeface="ThiemeGulliver2011-Regular"/>
              </a:rPr>
              <a:t>• </a:t>
            </a:r>
            <a:r>
              <a:rPr lang="en-US" sz="1200" b="1" dirty="0">
                <a:solidFill>
                  <a:prstClr val="black"/>
                </a:solidFill>
                <a:latin typeface="ThiemeGulliver2011-Regular"/>
              </a:rPr>
              <a:t>Adequate oral intake 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should be ensured</a:t>
            </a:r>
          </a:p>
          <a:p>
            <a:pPr lvl="0"/>
            <a:r>
              <a:rPr lang="en-US" sz="800" dirty="0">
                <a:solidFill>
                  <a:prstClr val="black"/>
                </a:solidFill>
                <a:latin typeface="ThiemeGulliver2011-Regular"/>
              </a:rPr>
              <a:t>▶ 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A soft diet is begun shortly postoperatively. Intravenous hydration </a:t>
            </a:r>
            <a:r>
              <a:rPr lang="en-US" sz="1200" dirty="0" smtClean="0">
                <a:solidFill>
                  <a:prstClr val="black"/>
                </a:solidFill>
                <a:latin typeface="ThiemeGulliver2011-Regular"/>
              </a:rPr>
              <a:t>is important 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during period of poor/absent oral intake</a:t>
            </a:r>
          </a:p>
          <a:p>
            <a:pPr lvl="0"/>
            <a:r>
              <a:rPr lang="en-US" sz="800" dirty="0">
                <a:solidFill>
                  <a:prstClr val="black"/>
                </a:solidFill>
                <a:latin typeface="ThiemeGulliver2011-Regular"/>
              </a:rPr>
              <a:t>▶ 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No hard objects should be inside the </a:t>
            </a:r>
            <a:r>
              <a:rPr lang="en-US" sz="1200" dirty="0" smtClean="0">
                <a:solidFill>
                  <a:prstClr val="black"/>
                </a:solidFill>
                <a:latin typeface="ThiemeGulliver2011-Regular"/>
              </a:rPr>
              <a:t>mouth</a:t>
            </a:r>
          </a:p>
          <a:p>
            <a:pPr lvl="0"/>
            <a:endParaRPr lang="en-US" sz="1200" dirty="0">
              <a:solidFill>
                <a:prstClr val="black"/>
              </a:solidFill>
              <a:latin typeface="ThiemeGulliver2011-Regular"/>
            </a:endParaRPr>
          </a:p>
          <a:p>
            <a:pPr lvl="0"/>
            <a:r>
              <a:rPr lang="en-US" sz="1600" dirty="0">
                <a:solidFill>
                  <a:prstClr val="black"/>
                </a:solidFill>
                <a:latin typeface="ThiemeGulliver2011-Regular"/>
              </a:rPr>
              <a:t>• </a:t>
            </a:r>
            <a:r>
              <a:rPr lang="en-US" sz="1200" b="1" dirty="0">
                <a:solidFill>
                  <a:prstClr val="black"/>
                </a:solidFill>
                <a:latin typeface="ThiemeGulliver2011-Regular"/>
              </a:rPr>
              <a:t>Discharge </a:t>
            </a:r>
            <a:r>
              <a:rPr lang="en-US" sz="1200" b="1" dirty="0" smtClean="0">
                <a:solidFill>
                  <a:prstClr val="black"/>
                </a:solidFill>
                <a:latin typeface="ThiemeGulliver2011-Regular"/>
              </a:rPr>
              <a:t>criteria</a:t>
            </a: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ThiemeGulliver2011-Regular"/>
              </a:rPr>
              <a:t>▶ 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Adequate airway protection, analgesia, and oral intake are required. </a:t>
            </a:r>
            <a:r>
              <a:rPr lang="en-US" sz="1200" dirty="0" smtClean="0">
                <a:solidFill>
                  <a:prstClr val="black"/>
                </a:solidFill>
                <a:latin typeface="ThiemeGulliver2011-Regular"/>
              </a:rPr>
              <a:t>Most patients 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leave home on postoperative day </a:t>
            </a:r>
            <a:r>
              <a:rPr lang="en-US" sz="1200" dirty="0" smtClean="0">
                <a:solidFill>
                  <a:prstClr val="black"/>
                </a:solidFill>
                <a:latin typeface="ThiemeGulliver2011-Regular"/>
              </a:rPr>
              <a:t>1</a:t>
            </a:r>
          </a:p>
          <a:p>
            <a:pPr lvl="0"/>
            <a:endParaRPr lang="en-US" sz="1200" dirty="0">
              <a:solidFill>
                <a:prstClr val="black"/>
              </a:solidFill>
              <a:latin typeface="ThiemeGulliver2011-Regular"/>
            </a:endParaRPr>
          </a:p>
          <a:p>
            <a:pPr lvl="0"/>
            <a:r>
              <a:rPr lang="en-US" sz="800" dirty="0">
                <a:solidFill>
                  <a:prstClr val="black"/>
                </a:solidFill>
                <a:latin typeface="ThiemeGulliver2011-Regular"/>
              </a:rPr>
              <a:t>■ </a:t>
            </a:r>
            <a:r>
              <a:rPr lang="en-US" sz="1200" b="1" dirty="0">
                <a:solidFill>
                  <a:prstClr val="black"/>
                </a:solidFill>
                <a:latin typeface="ThiemeArgo2011-Bold"/>
              </a:rPr>
              <a:t>Long term: 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Most cleft team evaluations are performed on an annual or </a:t>
            </a:r>
            <a:r>
              <a:rPr lang="en-US" sz="1200" dirty="0" smtClean="0">
                <a:solidFill>
                  <a:prstClr val="black"/>
                </a:solidFill>
                <a:latin typeface="ThiemeGulliver2011-Regular"/>
              </a:rPr>
              <a:t>biannual basis</a:t>
            </a:r>
            <a:endParaRPr lang="en-US" sz="1200" dirty="0">
              <a:solidFill>
                <a:prstClr val="black"/>
              </a:solidFill>
              <a:latin typeface="ThiemeGulliver2011-Regular"/>
            </a:endParaRPr>
          </a:p>
          <a:p>
            <a:pPr lvl="0"/>
            <a:r>
              <a:rPr lang="en-US" sz="1600" dirty="0">
                <a:solidFill>
                  <a:prstClr val="black"/>
                </a:solidFill>
                <a:latin typeface="ThiemeGulliver2011-Regular"/>
              </a:rPr>
              <a:t>• </a:t>
            </a:r>
            <a:r>
              <a:rPr lang="en-US" sz="1200" b="1" dirty="0">
                <a:solidFill>
                  <a:prstClr val="black"/>
                </a:solidFill>
                <a:latin typeface="ThiemeGulliver2011-Regular"/>
              </a:rPr>
              <a:t>Wound healing</a:t>
            </a:r>
          </a:p>
          <a:p>
            <a:pPr lvl="0"/>
            <a:r>
              <a:rPr lang="en-US" sz="800" dirty="0">
                <a:solidFill>
                  <a:prstClr val="black"/>
                </a:solidFill>
                <a:latin typeface="ThiemeGulliver2011-Regular"/>
              </a:rPr>
              <a:t>▶ 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Most </a:t>
            </a:r>
            <a:r>
              <a:rPr lang="en-US" sz="1200" dirty="0" err="1">
                <a:solidFill>
                  <a:prstClr val="black"/>
                </a:solidFill>
                <a:latin typeface="ThiemeGulliver2011-Regular"/>
              </a:rPr>
              <a:t>dehiscences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 become apparent within the early postoperative period.</a:t>
            </a:r>
          </a:p>
          <a:p>
            <a:pPr lvl="0"/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Small </a:t>
            </a:r>
            <a:r>
              <a:rPr lang="en-US" sz="1200" dirty="0" smtClean="0">
                <a:solidFill>
                  <a:prstClr val="black"/>
                </a:solidFill>
                <a:latin typeface="ThiemeGulliver2011-Regular"/>
              </a:rPr>
              <a:t>fistulas 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may become visible only after palatal expansion</a:t>
            </a:r>
          </a:p>
          <a:p>
            <a:pPr lvl="0"/>
            <a:r>
              <a:rPr lang="en-US" sz="1600" dirty="0">
                <a:solidFill>
                  <a:prstClr val="black"/>
                </a:solidFill>
                <a:latin typeface="ThiemeGulliver2011-Regular"/>
              </a:rPr>
              <a:t>• </a:t>
            </a:r>
            <a:r>
              <a:rPr lang="en-US" sz="1200" b="1" dirty="0">
                <a:solidFill>
                  <a:prstClr val="black"/>
                </a:solidFill>
                <a:latin typeface="ThiemeGulliver2011-Regular"/>
              </a:rPr>
              <a:t>Speech</a:t>
            </a:r>
          </a:p>
          <a:p>
            <a:pPr lvl="0"/>
            <a:r>
              <a:rPr lang="en-US" sz="800" dirty="0">
                <a:solidFill>
                  <a:prstClr val="black"/>
                </a:solidFill>
                <a:latin typeface="ThiemeGulliver2011-Regular"/>
              </a:rPr>
              <a:t>▶ 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Velopharyngeal closure is evaluated as speech development advances </a:t>
            </a:r>
            <a:r>
              <a:rPr lang="en-US" sz="1200" dirty="0" smtClean="0">
                <a:solidFill>
                  <a:prstClr val="black"/>
                </a:solidFill>
                <a:latin typeface="ThiemeGulliver2011-Regular"/>
              </a:rPr>
              <a:t>using a 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combination of perceptual and instrumental </a:t>
            </a:r>
            <a:r>
              <a:rPr lang="en-US" sz="1200" dirty="0" smtClean="0">
                <a:solidFill>
                  <a:prstClr val="black"/>
                </a:solidFill>
                <a:latin typeface="ThiemeGulliver2011-Regular"/>
              </a:rPr>
              <a:t>assessment</a:t>
            </a:r>
            <a:endParaRPr lang="en-US" sz="1200" dirty="0">
              <a:solidFill>
                <a:prstClr val="black"/>
              </a:solidFill>
              <a:latin typeface="ThiemeGulliver2011-Regular"/>
            </a:endParaRPr>
          </a:p>
          <a:p>
            <a:pPr lvl="0"/>
            <a:r>
              <a:rPr lang="en-US" sz="1600" dirty="0">
                <a:solidFill>
                  <a:prstClr val="black"/>
                </a:solidFill>
                <a:latin typeface="ThiemeGulliver2011-Regular"/>
              </a:rPr>
              <a:t>• </a:t>
            </a:r>
            <a:r>
              <a:rPr lang="en-US" sz="1200" b="1" dirty="0">
                <a:solidFill>
                  <a:prstClr val="black"/>
                </a:solidFill>
                <a:latin typeface="ThiemeGulliver2011-Regular"/>
              </a:rPr>
              <a:t>Maxillary growth</a:t>
            </a:r>
          </a:p>
          <a:p>
            <a:pPr lvl="0"/>
            <a:r>
              <a:rPr lang="en-US" sz="800" dirty="0">
                <a:solidFill>
                  <a:prstClr val="black"/>
                </a:solidFill>
                <a:latin typeface="ThiemeGulliver2011-Regular"/>
              </a:rPr>
              <a:t>▶ 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Three-dimensional development of the maxilla may be assessed using </a:t>
            </a:r>
            <a:r>
              <a:rPr lang="en-US" sz="1200" dirty="0" smtClean="0">
                <a:solidFill>
                  <a:prstClr val="black"/>
                </a:solidFill>
                <a:latin typeface="ThiemeGulliver2011-Regular"/>
              </a:rPr>
              <a:t>a combination 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of facial photographic and cephalometric analysis and </a:t>
            </a:r>
            <a:r>
              <a:rPr lang="en-US" sz="1200" dirty="0" smtClean="0">
                <a:solidFill>
                  <a:prstClr val="black"/>
                </a:solidFill>
                <a:latin typeface="ThiemeGulliver2011-Regular"/>
              </a:rPr>
              <a:t>occlusal evaluation</a:t>
            </a:r>
            <a:endParaRPr lang="en-US" sz="1200" dirty="0">
              <a:solidFill>
                <a:prstClr val="black"/>
              </a:solidFill>
              <a:latin typeface="ThiemeGulliver2011-Regular"/>
            </a:endParaRPr>
          </a:p>
          <a:p>
            <a:pPr lvl="0"/>
            <a:r>
              <a:rPr lang="en-US" sz="1600" dirty="0">
                <a:solidFill>
                  <a:prstClr val="black"/>
                </a:solidFill>
                <a:latin typeface="ThiemeGulliver2011-Regular"/>
              </a:rPr>
              <a:t>• </a:t>
            </a:r>
            <a:r>
              <a:rPr lang="en-US" sz="1200" b="1" dirty="0">
                <a:solidFill>
                  <a:prstClr val="black"/>
                </a:solidFill>
                <a:latin typeface="ThiemeGulliver2011-Regular"/>
              </a:rPr>
              <a:t>Hearing</a:t>
            </a:r>
          </a:p>
          <a:p>
            <a:pPr lvl="0"/>
            <a:r>
              <a:rPr lang="en-US" sz="800" dirty="0">
                <a:solidFill>
                  <a:prstClr val="black"/>
                </a:solidFill>
                <a:latin typeface="ThiemeGulliver2011-Regular"/>
              </a:rPr>
              <a:t>▶ 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A hearing test, </a:t>
            </a:r>
            <a:r>
              <a:rPr lang="en-US" sz="1200" dirty="0" err="1">
                <a:solidFill>
                  <a:prstClr val="black"/>
                </a:solidFill>
                <a:latin typeface="ThiemeGulliver2011-Regular"/>
              </a:rPr>
              <a:t>otoacoustic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 emissions, and automated brainstem </a:t>
            </a:r>
            <a:r>
              <a:rPr lang="en-US" sz="1200" dirty="0" smtClean="0">
                <a:solidFill>
                  <a:prstClr val="black"/>
                </a:solidFill>
                <a:latin typeface="ThiemeGulliver2011-Regular"/>
              </a:rPr>
              <a:t>responses may 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be used to evaluate middle and inner ear function</a:t>
            </a:r>
          </a:p>
          <a:p>
            <a:pPr lvl="0"/>
            <a:r>
              <a:rPr lang="en-US" sz="1600" dirty="0">
                <a:solidFill>
                  <a:prstClr val="black"/>
                </a:solidFill>
                <a:latin typeface="ThiemeGulliver2011-Regular"/>
              </a:rPr>
              <a:t>• </a:t>
            </a:r>
            <a:r>
              <a:rPr lang="en-US" sz="1200" b="1" dirty="0">
                <a:solidFill>
                  <a:prstClr val="black"/>
                </a:solidFill>
                <a:latin typeface="ThiemeGulliver2011-Regular"/>
              </a:rPr>
              <a:t>Psychosocial development</a:t>
            </a:r>
          </a:p>
          <a:p>
            <a:pPr lvl="0"/>
            <a:r>
              <a:rPr lang="en-US" sz="800" dirty="0">
                <a:solidFill>
                  <a:prstClr val="black"/>
                </a:solidFill>
                <a:latin typeface="ThiemeGulliver2011-Regular"/>
              </a:rPr>
              <a:t>▶ 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Formal assessment by a trained developmental psychologist should </a:t>
            </a:r>
            <a:r>
              <a:rPr lang="en-US" sz="1200" dirty="0" smtClean="0">
                <a:solidFill>
                  <a:prstClr val="black"/>
                </a:solidFill>
                <a:latin typeface="ThiemeGulliver2011-Regular"/>
              </a:rPr>
              <a:t>be obtained 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on a regular basis</a:t>
            </a:r>
            <a:endParaRPr lang="en-US" sz="1200" dirty="0">
              <a:solidFill>
                <a:prstClr val="black"/>
              </a:solidFill>
              <a:latin typeface="ThiemeGulliver2011-Regular"/>
            </a:endParaRPr>
          </a:p>
        </p:txBody>
      </p:sp>
    </p:spTree>
    <p:extLst>
      <p:ext uri="{BB962C8B-B14F-4D97-AF65-F5344CB8AC3E}">
        <p14:creationId xmlns:p14="http://schemas.microsoft.com/office/powerpoint/2010/main" val="3199547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1918" y="117693"/>
            <a:ext cx="11723077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rgbClr val="E6306E"/>
                </a:solidFill>
                <a:latin typeface="ThiemeGulliver2011-Regular"/>
              </a:rPr>
              <a:t>POST CLEFT </a:t>
            </a:r>
            <a:r>
              <a:rPr lang="en-US" sz="1200" dirty="0">
                <a:solidFill>
                  <a:srgbClr val="E6306E"/>
                </a:solidFill>
                <a:latin typeface="ThiemeGulliver2011-Regular"/>
              </a:rPr>
              <a:t>LIP REPAIR </a:t>
            </a:r>
            <a:r>
              <a:rPr lang="en-US" sz="1200" dirty="0" smtClean="0">
                <a:solidFill>
                  <a:srgbClr val="E6306E"/>
                </a:solidFill>
                <a:latin typeface="ThiemeGulliver2011-Regular"/>
              </a:rPr>
              <a:t>COMPLICATIONS</a:t>
            </a:r>
            <a:endParaRPr lang="en-US" sz="1200" dirty="0">
              <a:solidFill>
                <a:srgbClr val="E6306E"/>
              </a:solidFill>
              <a:latin typeface="ThiemeGulliver2011-Regular"/>
            </a:endParaRPr>
          </a:p>
          <a:p>
            <a:endParaRPr lang="en-US" sz="1200" b="1" i="0" u="none" strike="noStrike" baseline="0" dirty="0" smtClean="0">
              <a:latin typeface="ThiemeArgo2011-Bold"/>
            </a:endParaRP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■ </a:t>
            </a:r>
            <a:r>
              <a:rPr lang="en-US" sz="1200" b="1" i="0" u="none" strike="noStrike" baseline="0" dirty="0" smtClean="0">
                <a:latin typeface="ThiemeArgo2011-Bold"/>
              </a:rPr>
              <a:t>Whistling deformity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• Central vermilion deformity more common after bilateral cleft lip repair</a:t>
            </a:r>
          </a:p>
          <a:p>
            <a:r>
              <a:rPr lang="en-US" sz="1600" b="0" i="0" u="none" strike="noStrike" baseline="0" dirty="0" smtClean="0">
                <a:latin typeface="ThiemeGulliver2011-Regular"/>
              </a:rPr>
              <a:t>• </a:t>
            </a:r>
            <a:r>
              <a:rPr lang="en-US" sz="1200" b="0" i="0" u="none" strike="noStrike" baseline="0" dirty="0" smtClean="0">
                <a:latin typeface="ThiemeGulliver2011-Regular"/>
              </a:rPr>
              <a:t>Presents as </a:t>
            </a:r>
            <a:r>
              <a:rPr lang="en-US" sz="1200" b="1" i="0" u="none" strike="noStrike" baseline="0" dirty="0" smtClean="0">
                <a:latin typeface="ThiemeArgo2011-Bold"/>
              </a:rPr>
              <a:t>notching or inadequate vermilion </a:t>
            </a:r>
            <a:r>
              <a:rPr lang="en-US" sz="1200" b="0" i="0" u="none" strike="noStrike" baseline="0" dirty="0" smtClean="0">
                <a:latin typeface="ThiemeGulliver2011-Regular"/>
              </a:rPr>
              <a:t>with exposure of central incisors in repose</a:t>
            </a:r>
          </a:p>
          <a:p>
            <a:r>
              <a:rPr lang="en-US" sz="800" b="0" i="0" u="none" strike="noStrike" baseline="0" dirty="0" smtClean="0">
                <a:latin typeface="ThiemeGulliver2011-Regular"/>
              </a:rPr>
              <a:t>■ </a:t>
            </a:r>
            <a:r>
              <a:rPr lang="en-US" sz="1200" b="1" i="0" u="none" strike="noStrike" baseline="0" dirty="0" smtClean="0">
                <a:latin typeface="ThiemeArgo2011-Bold"/>
              </a:rPr>
              <a:t>Short lip</a:t>
            </a:r>
          </a:p>
          <a:p>
            <a:r>
              <a:rPr lang="en-US" sz="1600" b="0" i="0" u="none" strike="noStrike" baseline="0" dirty="0" smtClean="0">
                <a:latin typeface="ThiemeGulliver2011-Regular"/>
              </a:rPr>
              <a:t>• </a:t>
            </a:r>
            <a:r>
              <a:rPr lang="en-US" sz="1200" b="0" i="0" u="none" strike="noStrike" baseline="0" dirty="0" smtClean="0">
                <a:latin typeface="ThiemeGulliver2011-Regular"/>
              </a:rPr>
              <a:t>More frequent after Millard repair</a:t>
            </a:r>
          </a:p>
          <a:p>
            <a:r>
              <a:rPr lang="en-US" sz="800" b="0" i="0" u="none" strike="noStrike" baseline="0" dirty="0" smtClean="0">
                <a:latin typeface="ThiemeGulliver2011-Regular"/>
              </a:rPr>
              <a:t>■ </a:t>
            </a:r>
            <a:r>
              <a:rPr lang="en-US" sz="1200" b="1" i="0" u="none" strike="noStrike" baseline="0" dirty="0" smtClean="0">
                <a:latin typeface="ThiemeArgo2011-Bold"/>
              </a:rPr>
              <a:t>Long lip</a:t>
            </a:r>
          </a:p>
          <a:p>
            <a:r>
              <a:rPr lang="en-US" sz="1600" b="0" i="0" u="none" strike="noStrike" baseline="0" dirty="0" smtClean="0">
                <a:latin typeface="ThiemeGulliver2011-Regular"/>
              </a:rPr>
              <a:t>• </a:t>
            </a:r>
            <a:r>
              <a:rPr lang="en-US" sz="1200" b="0" i="0" u="none" strike="noStrike" baseline="0" dirty="0" smtClean="0">
                <a:latin typeface="ThiemeGulliver2011-Regular"/>
              </a:rPr>
              <a:t>More frequent after </a:t>
            </a:r>
            <a:r>
              <a:rPr lang="en-US" sz="1200" b="0" i="0" u="none" strike="noStrike" baseline="0" dirty="0" err="1" smtClean="0">
                <a:latin typeface="ThiemeGulliver2011-Regular"/>
              </a:rPr>
              <a:t>LeMesurier</a:t>
            </a:r>
            <a:r>
              <a:rPr lang="en-US" sz="1200" b="0" i="0" u="none" strike="noStrike" baseline="0" dirty="0" smtClean="0">
                <a:latin typeface="ThiemeGulliver2011-Regular"/>
              </a:rPr>
              <a:t> or triangular flap repair</a:t>
            </a:r>
          </a:p>
          <a:p>
            <a:r>
              <a:rPr lang="en-US" sz="800" b="0" i="0" u="none" strike="noStrike" baseline="0" dirty="0" smtClean="0">
                <a:latin typeface="ThiemeGulliver2011-Regular"/>
              </a:rPr>
              <a:t>■ </a:t>
            </a:r>
            <a:r>
              <a:rPr lang="en-US" sz="1200" b="1" i="0" u="none" strike="noStrike" baseline="0" dirty="0" smtClean="0">
                <a:latin typeface="ThiemeArgo2011-Bold"/>
              </a:rPr>
              <a:t>Widened lip scar</a:t>
            </a:r>
          </a:p>
          <a:p>
            <a:r>
              <a:rPr lang="en-US" sz="1600" b="0" i="0" u="none" strike="noStrike" baseline="0" dirty="0" smtClean="0">
                <a:latin typeface="ThiemeGulliver2011-Regular"/>
              </a:rPr>
              <a:t>• </a:t>
            </a:r>
            <a:r>
              <a:rPr lang="en-US" sz="1200" b="0" i="0" u="none" strike="noStrike" baseline="0" dirty="0" smtClean="0">
                <a:latin typeface="ThiemeGulliver2011-Regular"/>
              </a:rPr>
              <a:t>May be evidence of inadequate orbicularis continuity</a:t>
            </a:r>
          </a:p>
          <a:p>
            <a:r>
              <a:rPr lang="en-US" sz="800" b="0" i="0" u="none" strike="noStrike" baseline="0" dirty="0" smtClean="0">
                <a:latin typeface="ThiemeGulliver2011-Regular"/>
              </a:rPr>
              <a:t>■ </a:t>
            </a:r>
            <a:r>
              <a:rPr lang="en-US" sz="1200" b="1" i="0" u="none" strike="noStrike" baseline="0" dirty="0" smtClean="0">
                <a:latin typeface="ThiemeArgo2011-Bold"/>
              </a:rPr>
              <a:t>Lip landmark abnormalities</a:t>
            </a:r>
          </a:p>
          <a:p>
            <a:endParaRPr lang="en-US" sz="1200" b="1" dirty="0">
              <a:latin typeface="ThiemeArgo2011-Bold"/>
            </a:endParaRPr>
          </a:p>
          <a:p>
            <a:pPr lvl="0"/>
            <a:r>
              <a:rPr lang="en-US" sz="1200" dirty="0">
                <a:solidFill>
                  <a:srgbClr val="E6306E"/>
                </a:solidFill>
                <a:latin typeface="ThiemeGulliver2011-Regular"/>
              </a:rPr>
              <a:t>POST CLEFT </a:t>
            </a:r>
            <a:r>
              <a:rPr lang="en-US" sz="1200" dirty="0" smtClean="0">
                <a:solidFill>
                  <a:srgbClr val="E6306E"/>
                </a:solidFill>
                <a:latin typeface="ThiemeGulliver2011-Regular"/>
              </a:rPr>
              <a:t>PALATE PALATOPLASTY COMPLICATIONS</a:t>
            </a:r>
          </a:p>
          <a:p>
            <a:pPr lvl="0"/>
            <a:endParaRPr lang="en-US" sz="1200" dirty="0">
              <a:solidFill>
                <a:srgbClr val="E6306E"/>
              </a:solidFill>
              <a:latin typeface="ThiemeGulliver2011-Regular"/>
            </a:endParaRPr>
          </a:p>
          <a:p>
            <a:r>
              <a:rPr lang="en-US" sz="800" b="0" i="0" u="none" strike="noStrike" baseline="0" dirty="0" smtClean="0">
                <a:latin typeface="ThiemeGulliver2011-Regular"/>
              </a:rPr>
              <a:t>■ </a:t>
            </a:r>
            <a:r>
              <a:rPr lang="en-US" sz="1200" b="1" i="0" u="none" strike="noStrike" baseline="0" dirty="0" smtClean="0">
                <a:latin typeface="ThiemeArgo2011-Bold"/>
              </a:rPr>
              <a:t>Acute</a:t>
            </a:r>
          </a:p>
          <a:p>
            <a:r>
              <a:rPr lang="en-US" sz="1600" b="0" i="0" u="none" strike="noStrike" baseline="0" dirty="0" smtClean="0">
                <a:latin typeface="ThiemeGulliver2011-Regular"/>
              </a:rPr>
              <a:t>• </a:t>
            </a:r>
            <a:r>
              <a:rPr lang="en-US" sz="1200" b="0" i="0" u="none" strike="noStrike" baseline="0" dirty="0" smtClean="0">
                <a:latin typeface="ThiemeGulliver2011-Regular"/>
              </a:rPr>
              <a:t>Airway compromise                                                                                    </a:t>
            </a:r>
            <a:r>
              <a:rPr lang="en-US" sz="1600" b="0" i="0" u="none" strike="noStrike" baseline="0" dirty="0" smtClean="0">
                <a:latin typeface="ThiemeGulliver2011-Regular"/>
              </a:rPr>
              <a:t>• </a:t>
            </a:r>
            <a:r>
              <a:rPr lang="en-US" sz="1200" b="0" i="0" u="none" strike="noStrike" baseline="0" dirty="0" smtClean="0">
                <a:latin typeface="ThiemeGulliver2011-Regular"/>
              </a:rPr>
              <a:t>Bleeding</a:t>
            </a:r>
          </a:p>
          <a:p>
            <a:r>
              <a:rPr lang="en-US" sz="800" b="0" i="0" u="none" strike="noStrike" baseline="0" dirty="0" smtClean="0">
                <a:latin typeface="ThiemeGulliver2011-Regular"/>
              </a:rPr>
              <a:t>▶ </a:t>
            </a:r>
            <a:r>
              <a:rPr lang="en-US" sz="1200" b="0" i="0" u="none" strike="noStrike" baseline="0" dirty="0" smtClean="0">
                <a:latin typeface="ThiemeGulliver2011-Regular"/>
              </a:rPr>
              <a:t>Intraoperative prevention by ensuring complete hemostasis is the best approach. If postoperative bleeding occurs, treatment options include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sustained digital pressure, intranasal </a:t>
            </a:r>
            <a:r>
              <a:rPr lang="en-US" sz="1200" b="0" i="0" u="none" strike="noStrike" baseline="0" dirty="0" err="1" smtClean="0">
                <a:latin typeface="ThiemeGulliver2011-Regular"/>
              </a:rPr>
              <a:t>oxymetazoline</a:t>
            </a:r>
            <a:r>
              <a:rPr lang="en-US" sz="1200" b="0" i="0" u="none" strike="noStrike" baseline="0" dirty="0" smtClean="0">
                <a:latin typeface="ThiemeGulliver2011-Regular"/>
              </a:rPr>
              <a:t> application, and operative exploration</a:t>
            </a:r>
          </a:p>
          <a:p>
            <a:r>
              <a:rPr lang="en-US" sz="1600" b="0" i="0" u="none" strike="noStrike" baseline="0" dirty="0" smtClean="0">
                <a:latin typeface="ThiemeGulliver2011-Regular"/>
              </a:rPr>
              <a:t>• </a:t>
            </a:r>
            <a:r>
              <a:rPr lang="en-US" sz="1200" b="0" i="0" u="none" strike="noStrike" baseline="0" dirty="0" smtClean="0">
                <a:latin typeface="ThiemeGulliver2011-Regular"/>
              </a:rPr>
              <a:t>Prolonged hospitalization               </a:t>
            </a:r>
          </a:p>
          <a:p>
            <a:r>
              <a:rPr lang="en-US" sz="1600" b="0" i="0" u="none" strike="noStrike" baseline="0" dirty="0" smtClean="0">
                <a:latin typeface="ThiemeGulliver2011-Regular"/>
              </a:rPr>
              <a:t>• </a:t>
            </a:r>
            <a:r>
              <a:rPr lang="en-US" sz="1200" b="0" i="0" u="none" strike="noStrike" baseline="0" dirty="0" smtClean="0">
                <a:latin typeface="ThiemeGulliver2011-Regular"/>
              </a:rPr>
              <a:t>Dehydration</a:t>
            </a:r>
          </a:p>
          <a:p>
            <a:r>
              <a:rPr lang="en-US" sz="1600" b="0" i="0" u="none" strike="noStrike" baseline="0" dirty="0" smtClean="0">
                <a:latin typeface="ThiemeGulliver2011-Regular"/>
              </a:rPr>
              <a:t>• </a:t>
            </a:r>
            <a:r>
              <a:rPr lang="en-US" sz="1200" b="0" i="0" u="none" strike="noStrike" baseline="0" dirty="0" smtClean="0">
                <a:latin typeface="ThiemeGulliver2011-Regular"/>
              </a:rPr>
              <a:t>Death (0.5%)</a:t>
            </a:r>
          </a:p>
          <a:p>
            <a:endParaRPr lang="en-US" sz="1200" b="0" i="0" u="none" strike="noStrike" baseline="0" dirty="0" smtClean="0">
              <a:latin typeface="ThiemeGulliver2011-Regular"/>
            </a:endParaRPr>
          </a:p>
          <a:p>
            <a:r>
              <a:rPr lang="en-US" sz="800" b="0" i="0" u="none" strike="noStrike" baseline="0" dirty="0" smtClean="0">
                <a:latin typeface="ThiemeGulliver2011-Regular"/>
              </a:rPr>
              <a:t>■ </a:t>
            </a:r>
            <a:r>
              <a:rPr lang="en-US" sz="1200" b="1" i="0" u="none" strike="noStrike" baseline="0" dirty="0" smtClean="0">
                <a:latin typeface="ThiemeArgo2011-Bold"/>
              </a:rPr>
              <a:t>Chronic</a:t>
            </a:r>
          </a:p>
          <a:p>
            <a:r>
              <a:rPr lang="en-US" sz="1600" b="0" i="0" u="none" strike="noStrike" baseline="0" dirty="0" smtClean="0">
                <a:latin typeface="ThiemeGulliver2011-Regular"/>
              </a:rPr>
              <a:t>• </a:t>
            </a:r>
            <a:r>
              <a:rPr lang="en-US" sz="1200" b="0" i="0" u="none" strike="noStrike" baseline="0" dirty="0" smtClean="0">
                <a:latin typeface="ThiemeGulliver2011-Regular"/>
              </a:rPr>
              <a:t>Palatal fistula: By definition must occur posterior to incisive foramen</a:t>
            </a:r>
          </a:p>
          <a:p>
            <a:r>
              <a:rPr lang="en-US" sz="800" b="0" i="0" u="none" strike="noStrike" baseline="0" dirty="0" smtClean="0">
                <a:latin typeface="ThiemeGulliver2011-Regular"/>
              </a:rPr>
              <a:t>▶ </a:t>
            </a:r>
            <a:r>
              <a:rPr lang="en-US" sz="1200" b="0" i="0" u="none" strike="noStrike" baseline="0" dirty="0" smtClean="0">
                <a:latin typeface="ThiemeGulliver2011-Regular"/>
              </a:rPr>
              <a:t>Incidence: 8.6%, most at hard–soft palate junction</a:t>
            </a:r>
            <a:endParaRPr lang="en-US" sz="800" b="0" i="0" u="none" strike="noStrike" baseline="0" dirty="0" smtClean="0">
              <a:latin typeface="ThiemeGulliver2011-Regular"/>
            </a:endParaRPr>
          </a:p>
          <a:p>
            <a:r>
              <a:rPr lang="en-US" sz="800" b="0" i="0" u="none" strike="noStrike" baseline="0" dirty="0" smtClean="0">
                <a:latin typeface="ThiemeGulliver2011-Regular"/>
              </a:rPr>
              <a:t>▶ </a:t>
            </a:r>
            <a:r>
              <a:rPr lang="en-US" sz="1200" b="0" i="0" u="none" strike="noStrike" baseline="0" dirty="0" smtClean="0">
                <a:latin typeface="ThiemeGulliver2011-Regular"/>
              </a:rPr>
              <a:t>Risk factors: Having cleft lip and palate, cleft width, staged palatal repair, reoperation</a:t>
            </a:r>
          </a:p>
          <a:p>
            <a:r>
              <a:rPr lang="en-US" sz="800" b="0" i="0" u="none" strike="noStrike" baseline="0" dirty="0" smtClean="0">
                <a:latin typeface="ThiemeGulliver2011-Regular"/>
              </a:rPr>
              <a:t>▶ </a:t>
            </a:r>
            <a:r>
              <a:rPr lang="en-US" sz="1200" b="0" i="0" u="none" strike="noStrike" baseline="0" dirty="0" smtClean="0">
                <a:latin typeface="ThiemeGulliver2011-Regular"/>
              </a:rPr>
              <a:t>Treatment: Usually only if symptomatic, options include re-repair, turnover rotation lining flaps, facial artery </a:t>
            </a:r>
            <a:r>
              <a:rPr lang="en-US" sz="1200" b="0" i="0" u="none" strike="noStrike" baseline="0" dirty="0" err="1" smtClean="0">
                <a:latin typeface="ThiemeGulliver2011-Regular"/>
              </a:rPr>
              <a:t>musculomucosal</a:t>
            </a:r>
            <a:r>
              <a:rPr lang="en-US" sz="1200" b="0" i="0" u="none" strike="noStrike" baseline="0" dirty="0" smtClean="0">
                <a:latin typeface="ThiemeGulliver2011-Regular"/>
              </a:rPr>
              <a:t> (FAMM) flap(s), tongue flap, radial forearm free flap, palatal obturator</a:t>
            </a:r>
          </a:p>
          <a:p>
            <a:r>
              <a:rPr lang="en-US" sz="1600" b="0" i="0" u="none" strike="noStrike" baseline="0" dirty="0" smtClean="0">
                <a:latin typeface="ThiemeGulliver2011-Regular"/>
              </a:rPr>
              <a:t>• </a:t>
            </a:r>
            <a:r>
              <a:rPr lang="en-US" sz="1200" b="0" i="0" u="none" strike="noStrike" baseline="0" dirty="0" smtClean="0">
                <a:latin typeface="ThiemeGulliver2011-Regular"/>
              </a:rPr>
              <a:t>Velopharyngeal dysfunction</a:t>
            </a:r>
          </a:p>
          <a:p>
            <a:r>
              <a:rPr lang="en-US" sz="1600" b="0" i="0" u="none" strike="noStrike" baseline="0" dirty="0" smtClean="0">
                <a:latin typeface="ThiemeGulliver2011-Regular"/>
              </a:rPr>
              <a:t>• </a:t>
            </a:r>
            <a:r>
              <a:rPr lang="en-US" sz="1200" b="0" i="0" u="none" strike="noStrike" baseline="0" dirty="0" smtClean="0">
                <a:latin typeface="ThiemeGulliver2011-Regular"/>
              </a:rPr>
              <a:t>Malocclusion: Anterior </a:t>
            </a:r>
            <a:r>
              <a:rPr lang="en-US" sz="1200" b="0" i="0" u="none" strike="noStrike" baseline="0" dirty="0" err="1" smtClean="0">
                <a:latin typeface="ThiemeGulliver2011-Regular"/>
              </a:rPr>
              <a:t>underjet</a:t>
            </a:r>
            <a:r>
              <a:rPr lang="en-US" sz="1200" b="0" i="0" u="none" strike="noStrike" baseline="0" dirty="0" smtClean="0">
                <a:latin typeface="ThiemeGulliver2011-Regular"/>
              </a:rPr>
              <a:t>, posterior </a:t>
            </a:r>
            <a:r>
              <a:rPr lang="en-US" sz="1200" b="0" i="0" u="none" strike="noStrike" baseline="0" dirty="0" err="1" smtClean="0">
                <a:latin typeface="ThiemeGulliver2011-Regular"/>
              </a:rPr>
              <a:t>crossbite</a:t>
            </a:r>
            <a:endParaRPr lang="en-US" sz="1200" b="0" i="0" u="none" strike="noStrike" baseline="0" dirty="0" smtClean="0">
              <a:latin typeface="ThiemeGulliver2011-Regular"/>
            </a:endParaRPr>
          </a:p>
          <a:p>
            <a:r>
              <a:rPr lang="en-US" sz="1600" b="0" i="0" u="none" strike="noStrike" baseline="0" dirty="0" smtClean="0">
                <a:latin typeface="ThiemeGulliver2011-Regular"/>
              </a:rPr>
              <a:t>• </a:t>
            </a:r>
            <a:r>
              <a:rPr lang="en-US" sz="1200" b="0" i="0" u="none" strike="noStrike" baseline="0" dirty="0" smtClean="0">
                <a:latin typeface="ThiemeGulliver2011-Regular"/>
              </a:rPr>
              <a:t>Midface hypoplasia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58980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591" y="2545617"/>
            <a:ext cx="105156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ThiemeGulliver2011-Regular"/>
              </a:rPr>
              <a:t>THANK YOU</a:t>
            </a:r>
            <a:endParaRPr lang="en-US" dirty="0">
              <a:latin typeface="ThiemeGulliver2011-Regular"/>
            </a:endParaRPr>
          </a:p>
        </p:txBody>
      </p:sp>
    </p:spTree>
    <p:extLst>
      <p:ext uri="{BB962C8B-B14F-4D97-AF65-F5344CB8AC3E}">
        <p14:creationId xmlns:p14="http://schemas.microsoft.com/office/powerpoint/2010/main" val="2586021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799" y="238289"/>
            <a:ext cx="11638671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EPIDEMIOLOGY</a:t>
            </a:r>
          </a:p>
          <a:p>
            <a:r>
              <a:rPr lang="en-US" sz="1200" b="1" i="0" u="none" strike="noStrike" baseline="0" dirty="0" smtClean="0">
                <a:solidFill>
                  <a:srgbClr val="E6306E"/>
                </a:solidFill>
                <a:latin typeface="ThiemeArgo2011-Bold"/>
              </a:rPr>
              <a:t>OVERALL INCIDENCE OF ORAL CLEFTS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Cleft lip, with or without cleft palate, and isolated cleft palate are genetically and</a:t>
            </a:r>
            <a:r>
              <a:rPr lang="en-US" sz="1200" b="0" i="0" u="none" strike="noStrike" dirty="0" smtClean="0">
                <a:solidFill>
                  <a:srgbClr val="000000"/>
                </a:solidFill>
                <a:latin typeface="ThiemeGulliver2011-Regular"/>
              </a:rPr>
              <a:t>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epidemiologically distinct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1:690 live births (5.9 per 10,000 live births CPO, 5.6 CL/P, and 3.1 CL) </a:t>
            </a:r>
          </a:p>
          <a:p>
            <a:pPr lvl="0"/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• Bifid uvula: 2% of the population</a:t>
            </a:r>
          </a:p>
          <a:p>
            <a:pPr lvl="0"/>
            <a:r>
              <a:rPr lang="en-US" sz="1200" dirty="0" smtClean="0">
                <a:solidFill>
                  <a:prstClr val="black"/>
                </a:solidFill>
                <a:latin typeface="ThiemeGulliver2011-Regular"/>
              </a:rPr>
              <a:t>■ 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Cleft lip and/or palate </a:t>
            </a:r>
            <a:r>
              <a:rPr lang="en-US" sz="1200" i="1" dirty="0">
                <a:solidFill>
                  <a:prstClr val="black"/>
                </a:solidFill>
                <a:latin typeface="ThiemeGulliver2011-Italic"/>
              </a:rPr>
              <a:t>(CL/P) 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is the </a:t>
            </a:r>
            <a:r>
              <a:rPr lang="en-US" sz="1200" b="1" dirty="0">
                <a:solidFill>
                  <a:prstClr val="black"/>
                </a:solidFill>
                <a:latin typeface="ThiemeArgo2011-Bold"/>
              </a:rPr>
              <a:t>most prevalent facial abnormality in the world,</a:t>
            </a:r>
            <a:r>
              <a:rPr lang="en-US" sz="1600" dirty="0">
                <a:solidFill>
                  <a:prstClr val="black"/>
                </a:solidFill>
                <a:latin typeface="ThiemeGulliver2011-Regular"/>
              </a:rPr>
              <a:t> 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Incidence of 0.2–2.3 per 1000 </a:t>
            </a:r>
            <a:r>
              <a:rPr lang="en-US" sz="1200" dirty="0" smtClean="0">
                <a:solidFill>
                  <a:prstClr val="black"/>
                </a:solidFill>
                <a:latin typeface="ThiemeGulliver2011-Regular"/>
              </a:rPr>
              <a:t>births</a:t>
            </a:r>
          </a:p>
          <a:p>
            <a:r>
              <a:rPr lang="en-US" sz="1200" b="1" i="0" u="none" strike="noStrike" baseline="0" dirty="0" smtClean="0">
                <a:latin typeface="ThiemeGulliver2011-Bold"/>
              </a:rPr>
              <a:t>TIP: </a:t>
            </a:r>
            <a:r>
              <a:rPr lang="en-US" sz="1200" b="0" i="0" u="none" strike="noStrike" baseline="0" dirty="0" smtClean="0">
                <a:latin typeface="ThiemeGulliver2011-Regular"/>
              </a:rPr>
              <a:t>Cleft lip with or without cleft palate is the most common craniofacial abnormality.</a:t>
            </a:r>
            <a:endParaRPr lang="en-US" sz="1200" dirty="0">
              <a:solidFill>
                <a:srgbClr val="000000"/>
              </a:solidFill>
              <a:latin typeface="ThiemeGulliver2011-Regular"/>
            </a:endParaRPr>
          </a:p>
          <a:p>
            <a:r>
              <a:rPr lang="en-US" sz="1200" b="1" i="0" u="none" strike="noStrike" baseline="0" dirty="0" smtClean="0">
                <a:solidFill>
                  <a:srgbClr val="E6306E"/>
                </a:solidFill>
                <a:latin typeface="ThiemeArgo2011-Bold"/>
              </a:rPr>
              <a:t>RACIAL DISTRIBUTION9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CL/P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Asians: 2:1000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Whites: 1:1000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Blacks: 0.5:1000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CPO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0.5:1000 births, equal in all races</a:t>
            </a:r>
          </a:p>
          <a:p>
            <a:r>
              <a:rPr lang="en-US" sz="1200" b="1" i="0" u="none" strike="noStrike" baseline="0" dirty="0" smtClean="0">
                <a:solidFill>
                  <a:srgbClr val="E6306E"/>
                </a:solidFill>
                <a:latin typeface="ThiemeArgo2011-Bold"/>
              </a:rPr>
              <a:t>GENDER DISTRIBUTION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Male/female CL/P: 2:1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Male/female CPO: 1:2</a:t>
            </a:r>
          </a:p>
          <a:p>
            <a:r>
              <a:rPr lang="en-US" sz="1200" b="1" i="0" u="none" strike="noStrike" baseline="0" dirty="0" smtClean="0">
                <a:solidFill>
                  <a:srgbClr val="E6306E"/>
                </a:solidFill>
                <a:latin typeface="ThiemeArgo2011-Bold"/>
              </a:rPr>
              <a:t>POSITIONAL DISTRIBUTION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Left/right/bilateral CL/P: 6:3:1 (</a:t>
            </a:r>
            <a:r>
              <a:rPr lang="en-US" sz="1200" b="0" i="0" u="none" strike="noStrike" baseline="0" dirty="0" smtClean="0">
                <a:latin typeface="ThiemeGulliver2011-Regular"/>
              </a:rPr>
              <a:t>9/4.5/1</a:t>
            </a:r>
            <a:r>
              <a:rPr lang="en-US" sz="1200" dirty="0">
                <a:latin typeface="ThiemeGulliver2011-Regular"/>
              </a:rPr>
              <a:t>)</a:t>
            </a:r>
            <a:endParaRPr lang="en-US" sz="1200" dirty="0">
              <a:solidFill>
                <a:srgbClr val="000000"/>
              </a:solidFill>
              <a:latin typeface="ThiemeGulliver2011-Regular"/>
            </a:endParaRPr>
          </a:p>
          <a:p>
            <a:r>
              <a:rPr lang="en-US" sz="1200" b="1" i="0" u="none" strike="noStrike" baseline="0" dirty="0" smtClean="0">
                <a:solidFill>
                  <a:srgbClr val="E6306E"/>
                </a:solidFill>
                <a:latin typeface="ThiemeArgo2011-Bold"/>
              </a:rPr>
              <a:t>FAMILIAL DISTRIBUTION10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CL/P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Normal parents (with or without a family history of </a:t>
            </a:r>
            <a:r>
              <a:rPr lang="en-US" sz="1200" b="0" i="1" u="none" strike="noStrike" baseline="0" dirty="0" smtClean="0">
                <a:solidFill>
                  <a:srgbClr val="000000"/>
                </a:solidFill>
                <a:latin typeface="ThiemeGulliver2011-Italic"/>
              </a:rPr>
              <a:t>CL/P),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one child with CL/P: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Frequency of CL/P in next child is 4%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Normal parents, two children with CL/P: Risk for next child is 9%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Parent with CL/P, no affected children: Risk for next child is 4%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Parent with CL/P, one child with CL/P: Risk for next child is 17%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Risk of CL/P in siblings increases with severity of deformity (bilateral greater</a:t>
            </a:r>
            <a:r>
              <a:rPr lang="en-US" sz="1200" b="0" i="0" u="none" strike="noStrike" dirty="0" smtClean="0">
                <a:solidFill>
                  <a:srgbClr val="000000"/>
                </a:solidFill>
                <a:latin typeface="ThiemeGulliver2011-Regular"/>
              </a:rPr>
              <a:t>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than unilateral)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▶ Child with unilateral CL: Risk of CL/P for next child is 2.5%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▶ Child with bilateral CL and CP: Risk of CL/P for next child is 5.7%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CPO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Normal parents, one child with CP: Frequency of CP in next child is 2%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Normal parents, family history of CP, one child with CP: Risk for next child is 7%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Normal parents, two children with CP: Risk for next child is 1%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Parent with CP, no affected children: Risk for next child is 6%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Parent with CP, one child with CP: Risk for next child is 15%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29025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988" y="221494"/>
            <a:ext cx="628565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EMBRYOLOGY </a:t>
            </a:r>
          </a:p>
          <a:p>
            <a:r>
              <a:rPr lang="en-US" sz="1200" b="1" i="0" u="none" strike="noStrike" baseline="0" dirty="0" smtClean="0">
                <a:solidFill>
                  <a:srgbClr val="E6306E"/>
                </a:solidFill>
                <a:latin typeface="ThiemeArgo2011-Bold"/>
              </a:rPr>
              <a:t>FACIAL DEVELOPMENT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The face forms from five</a:t>
            </a:r>
            <a:r>
              <a:rPr lang="en-US" sz="1200" dirty="0" smtClean="0">
                <a:solidFill>
                  <a:srgbClr val="000000"/>
                </a:solidFill>
                <a:latin typeface="ThiemeGulliver2011-Regular"/>
              </a:rPr>
              <a:t>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facial primordia: Frontonasal prominence, bilateral</a:t>
            </a:r>
            <a:r>
              <a:rPr lang="en-US" sz="1200" b="0" i="0" u="none" strike="noStrike" dirty="0" smtClean="0">
                <a:solidFill>
                  <a:srgbClr val="000000"/>
                </a:solidFill>
                <a:latin typeface="ThiemeGulliver2011-Regular"/>
              </a:rPr>
              <a:t>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maxillary prominences, and bilateral mandibular prominences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Frontonasal prominence: Forehead, nose, and top of the mouth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Maxillary prominences: Lateral sides of the mouth</a:t>
            </a:r>
          </a:p>
          <a:p>
            <a:r>
              <a:rPr lang="en-US" sz="1200" b="1" i="0" u="none" strike="noStrike" baseline="0" dirty="0" smtClean="0">
                <a:solidFill>
                  <a:srgbClr val="E6306E"/>
                </a:solidFill>
                <a:latin typeface="ThiemeArgo2011-Bold"/>
              </a:rPr>
              <a:t>LIP </a:t>
            </a:r>
            <a:r>
              <a:rPr lang="en-US" sz="1200" b="1" dirty="0" smtClean="0">
                <a:solidFill>
                  <a:srgbClr val="E6306E"/>
                </a:solidFill>
                <a:latin typeface="ThiemeArgo2011-Bold"/>
              </a:rPr>
              <a:t>&amp; </a:t>
            </a:r>
            <a:r>
              <a:rPr lang="en-US" sz="1200" b="1" i="0" u="none" strike="noStrike" baseline="0" dirty="0" smtClean="0">
                <a:solidFill>
                  <a:srgbClr val="E6306E"/>
                </a:solidFill>
                <a:latin typeface="ThiemeArgo2011-Bold"/>
              </a:rPr>
              <a:t>PRIMARY PALATE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The lip, nostril sill, alveolus, and hard palate </a:t>
            </a:r>
            <a:r>
              <a:rPr lang="en-US" sz="1200" b="1" dirty="0">
                <a:solidFill>
                  <a:srgbClr val="000000"/>
                </a:solidFill>
                <a:latin typeface="ThiemeArgo2011-Bold"/>
              </a:rPr>
              <a:t>anterior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to the incisive foramen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The medial and lateral nasal prominences of the frontonasal process migrate </a:t>
            </a:r>
            <a:r>
              <a:rPr lang="en-US" sz="1200" dirty="0" smtClean="0">
                <a:solidFill>
                  <a:srgbClr val="000000"/>
                </a:solidFill>
                <a:latin typeface="ThiemeGulliver2011-Regular"/>
              </a:rPr>
              <a:t>and fuse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with the maxillary prominence to form the primary palate during </a:t>
            </a:r>
            <a:r>
              <a:rPr lang="en-US" sz="1200" b="1" dirty="0">
                <a:solidFill>
                  <a:srgbClr val="000000"/>
                </a:solidFill>
                <a:latin typeface="ThiemeArgo2011-Bold"/>
              </a:rPr>
              <a:t>weeks </a:t>
            </a:r>
            <a:r>
              <a:rPr lang="en-US" sz="1200" b="1" dirty="0" smtClean="0">
                <a:solidFill>
                  <a:srgbClr val="000000"/>
                </a:solidFill>
                <a:latin typeface="ThiemeArgo2011-Bold"/>
              </a:rPr>
              <a:t>4–7 </a:t>
            </a:r>
            <a:r>
              <a:rPr lang="en-US" sz="1200" dirty="0" smtClean="0">
                <a:solidFill>
                  <a:srgbClr val="000000"/>
                </a:solidFill>
                <a:latin typeface="ThiemeGulliver2011-Regular"/>
              </a:rPr>
              <a:t>of gestation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■ Lip formation occurs during weeks 4–7 of gestation</a:t>
            </a:r>
            <a:endParaRPr lang="en-US" sz="1200" dirty="0">
              <a:solidFill>
                <a:srgbClr val="000000"/>
              </a:solidFill>
              <a:latin typeface="ThiemeGulliver2011-Regular"/>
            </a:endParaRP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The median palatine process forms by the fusion of the bilateral medial </a:t>
            </a:r>
            <a:r>
              <a:rPr lang="en-US" sz="1200" dirty="0" smtClean="0">
                <a:solidFill>
                  <a:srgbClr val="000000"/>
                </a:solidFill>
                <a:latin typeface="ThiemeGulliver2011-Regular"/>
              </a:rPr>
              <a:t>nasal prominences</a:t>
            </a:r>
            <a:endParaRPr lang="en-US" sz="1200" dirty="0">
              <a:solidFill>
                <a:srgbClr val="000000"/>
              </a:solidFill>
              <a:latin typeface="ThiemeGulliver2011-Regular"/>
            </a:endParaRPr>
          </a:p>
          <a:p>
            <a:r>
              <a:rPr lang="en-US" sz="1200" b="1" i="0" u="none" strike="noStrike" baseline="0" dirty="0" smtClean="0">
                <a:solidFill>
                  <a:srgbClr val="E6306E"/>
                </a:solidFill>
                <a:latin typeface="ThiemeArgo2011-Bold"/>
              </a:rPr>
              <a:t>SECONDARY PALATE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The hard palate </a:t>
            </a:r>
            <a:r>
              <a:rPr lang="en-US" sz="1200" b="1" dirty="0">
                <a:solidFill>
                  <a:srgbClr val="000000"/>
                </a:solidFill>
                <a:latin typeface="ThiemeArgo2011-Bold"/>
              </a:rPr>
              <a:t>posterior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to the incisive foramen and the soft palate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Migration and fusion of the lateral palatal processes of the maxillary </a:t>
            </a:r>
            <a:r>
              <a:rPr lang="en-US" sz="1200" dirty="0" smtClean="0">
                <a:solidFill>
                  <a:srgbClr val="000000"/>
                </a:solidFill>
                <a:latin typeface="ThiemeGulliver2011-Regular"/>
              </a:rPr>
              <a:t>prominence form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the secondary palate during </a:t>
            </a:r>
            <a:r>
              <a:rPr lang="en-US" sz="1200" b="1" dirty="0">
                <a:solidFill>
                  <a:srgbClr val="000000"/>
                </a:solidFill>
                <a:latin typeface="ThiemeArgo2011-Bold"/>
              </a:rPr>
              <a:t>weeks 5–12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of gestation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At </a:t>
            </a:r>
            <a:r>
              <a:rPr lang="en-US" sz="1200" b="1" dirty="0">
                <a:solidFill>
                  <a:srgbClr val="000000"/>
                </a:solidFill>
                <a:latin typeface="ThiemeArgo2011-Bold"/>
              </a:rPr>
              <a:t>8 weeks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of gestation the lateral palatal processes are vertical and then </a:t>
            </a:r>
            <a:r>
              <a:rPr lang="en-US" sz="1200" dirty="0" smtClean="0">
                <a:solidFill>
                  <a:srgbClr val="000000"/>
                </a:solidFill>
                <a:latin typeface="ThiemeGulliver2011-Regular"/>
              </a:rPr>
              <a:t>rotate into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horizontal positions, fusing from anterior to posterior as the tongue takes an</a:t>
            </a:r>
          </a:p>
          <a:p>
            <a:r>
              <a:rPr lang="en-US" sz="1200" dirty="0" err="1">
                <a:solidFill>
                  <a:srgbClr val="000000"/>
                </a:solidFill>
                <a:latin typeface="ThiemeGulliver2011-Regular"/>
              </a:rPr>
              <a:t>inferoposterior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 position within the oral </a:t>
            </a:r>
            <a:r>
              <a:rPr lang="en-US" sz="1200" dirty="0" smtClean="0">
                <a:solidFill>
                  <a:srgbClr val="000000"/>
                </a:solidFill>
                <a:latin typeface="ThiemeGulliver2011-Regular"/>
              </a:rPr>
              <a:t>cavity</a:t>
            </a:r>
          </a:p>
          <a:p>
            <a:r>
              <a:rPr lang="en-US" sz="1200" b="1" i="0" u="none" strike="noStrike" baseline="0" dirty="0" smtClean="0">
                <a:solidFill>
                  <a:srgbClr val="E6306E"/>
                </a:solidFill>
                <a:latin typeface="ThiemeArgo2011-Bold"/>
              </a:rPr>
              <a:t>PATHOGENESIS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Clefts of the lip and/or palate (CL/P) and isolated palatal clefts (CPO) are</a:t>
            </a:r>
            <a:r>
              <a:rPr lang="en-US" sz="1200" b="0" i="0" u="none" strike="noStrike" dirty="0" smtClean="0">
                <a:solidFill>
                  <a:srgbClr val="000000"/>
                </a:solidFill>
                <a:latin typeface="ThiemeGulliver2011-Regular"/>
              </a:rPr>
              <a:t> </a:t>
            </a:r>
            <a:r>
              <a:rPr lang="en-US" sz="1200" b="0" i="0" u="none" strike="noStrike" baseline="0" dirty="0" err="1" smtClean="0">
                <a:solidFill>
                  <a:srgbClr val="000000"/>
                </a:solidFill>
                <a:latin typeface="ThiemeGulliver2011-Regular"/>
              </a:rPr>
              <a:t>pathogenetically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 distinct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CL/P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is thought to occur secondary to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failure of mesodermal penetration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CPO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is thought to occur secondary to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failure of epithelial fusion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The right lateral palatal process becomes horizontal before the left process,</a:t>
            </a:r>
            <a:r>
              <a:rPr lang="en-US" sz="1200" b="0" i="0" u="none" strike="noStrike" dirty="0" smtClean="0">
                <a:solidFill>
                  <a:srgbClr val="000000"/>
                </a:solidFill>
                <a:latin typeface="ThiemeGulliver2011-Regular"/>
              </a:rPr>
              <a:t>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increasing the risk of a left-sided cleft</a:t>
            </a:r>
            <a:endParaRPr lang="en-US" sz="1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1639" y="334036"/>
            <a:ext cx="5770361" cy="361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782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054" y="0"/>
            <a:ext cx="9154051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i="0" u="none" strike="noStrike" baseline="0" dirty="0" smtClean="0">
                <a:solidFill>
                  <a:srgbClr val="E6306E"/>
                </a:solidFill>
                <a:latin typeface="ThiemeArgo2011-Bold"/>
              </a:rPr>
              <a:t>NORMAL UPPER LIP ANATOMY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Surface landmarks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</a:t>
            </a:r>
            <a:r>
              <a:rPr lang="en-US" sz="1200" b="1" i="0" u="none" strike="noStrike" baseline="0" dirty="0" err="1" smtClean="0">
                <a:solidFill>
                  <a:srgbClr val="000000"/>
                </a:solidFill>
                <a:latin typeface="ThiemeArgo2011-Bold"/>
              </a:rPr>
              <a:t>Philtral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 columns: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Bilateral vertical bulge created by dermal insertion </a:t>
            </a:r>
            <a:r>
              <a:rPr lang="en-US" sz="1200" b="0" i="0" u="none" strike="noStrike" baseline="0" dirty="0" err="1" smtClean="0">
                <a:solidFill>
                  <a:srgbClr val="000000"/>
                </a:solidFill>
                <a:latin typeface="ThiemeGulliver2011-Regular"/>
              </a:rPr>
              <a:t>oforbicularis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 </a:t>
            </a:r>
            <a:r>
              <a:rPr lang="en-US" sz="1200" b="0" i="0" u="none" strike="noStrike" baseline="0" dirty="0" err="1" smtClean="0">
                <a:solidFill>
                  <a:srgbClr val="000000"/>
                </a:solidFill>
                <a:latin typeface="ThiemeGulliver2011-Regular"/>
              </a:rPr>
              <a:t>oris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 fibers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</a:t>
            </a:r>
            <a:r>
              <a:rPr lang="en-US" sz="1200" b="1" i="0" u="none" strike="noStrike" baseline="0" dirty="0" err="1" smtClean="0">
                <a:solidFill>
                  <a:srgbClr val="000000"/>
                </a:solidFill>
                <a:latin typeface="ThiemeArgo2011-Bold"/>
              </a:rPr>
              <a:t>Philtral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 dimple: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Concavity between columns created by relative paucity of muscle fibers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White roll: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Prominent ridge just above cutaneous–vermilion border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Vermilion: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Red mucosal portion of the lip divided into dry (keratinized) and wet (</a:t>
            </a:r>
            <a:r>
              <a:rPr lang="en-US" sz="1200" b="0" i="0" u="none" strike="noStrike" baseline="0" dirty="0" err="1" smtClean="0">
                <a:solidFill>
                  <a:srgbClr val="000000"/>
                </a:solidFill>
                <a:latin typeface="ThiemeGulliver2011-Regular"/>
              </a:rPr>
              <a:t>nonkeratinized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); widest at the peaks of Cupid’s bow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Red line: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Junction between the dry and wet vermilion mucosa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Cupid’s bow: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Curvature of the central white roll; two lateral peaks are the inferior extension of the </a:t>
            </a:r>
            <a:r>
              <a:rPr lang="en-US" sz="1200" b="0" i="0" u="none" strike="noStrike" baseline="0" dirty="0" err="1" smtClean="0">
                <a:solidFill>
                  <a:srgbClr val="000000"/>
                </a:solidFill>
                <a:latin typeface="ThiemeGulliver2011-Regular"/>
              </a:rPr>
              <a:t>philtral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 columns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Tubercle: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Vermilion fullness at central inferior apex of Cupid’s bow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</a:t>
            </a:r>
            <a:r>
              <a:rPr lang="en-US" sz="1200" b="1" dirty="0">
                <a:solidFill>
                  <a:srgbClr val="000000"/>
                </a:solidFill>
                <a:latin typeface="ThiemeArgo2011-Bold"/>
              </a:rPr>
              <a:t>Muscles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</a:t>
            </a:r>
            <a:r>
              <a:rPr lang="en-US" sz="1200" b="1" dirty="0">
                <a:solidFill>
                  <a:srgbClr val="000000"/>
                </a:solidFill>
                <a:latin typeface="ThiemeArgo2011-Bold"/>
              </a:rPr>
              <a:t>Orbicularis </a:t>
            </a:r>
            <a:r>
              <a:rPr lang="en-US" sz="1200" b="1" dirty="0" err="1">
                <a:solidFill>
                  <a:srgbClr val="000000"/>
                </a:solidFill>
                <a:latin typeface="ThiemeArgo2011-Bold"/>
              </a:rPr>
              <a:t>oris</a:t>
            </a:r>
            <a:r>
              <a:rPr lang="en-US" sz="1200" b="1" dirty="0">
                <a:solidFill>
                  <a:srgbClr val="000000"/>
                </a:solidFill>
                <a:latin typeface="ThiemeArgo2011-Bold"/>
              </a:rPr>
              <a:t>: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Fibers decussate in midline and insert into dermis of </a:t>
            </a:r>
            <a:r>
              <a:rPr lang="en-US" sz="1200" dirty="0" smtClean="0">
                <a:solidFill>
                  <a:srgbClr val="000000"/>
                </a:solidFill>
                <a:latin typeface="ThiemeGulliver2011-Regular"/>
              </a:rPr>
              <a:t>opposite </a:t>
            </a:r>
            <a:r>
              <a:rPr lang="en-US" sz="1200" dirty="0" err="1" smtClean="0">
                <a:solidFill>
                  <a:srgbClr val="000000"/>
                </a:solidFill>
                <a:latin typeface="ThiemeGulliver2011-Regular"/>
              </a:rPr>
              <a:t>philtral</a:t>
            </a:r>
            <a:r>
              <a:rPr lang="en-US" sz="1200" dirty="0" smtClean="0">
                <a:solidFill>
                  <a:srgbClr val="000000"/>
                </a:solidFill>
                <a:latin typeface="ThiemeGulliver2011-Regular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column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▶ </a:t>
            </a:r>
            <a:r>
              <a:rPr lang="en-US" sz="1200" b="1" dirty="0">
                <a:solidFill>
                  <a:srgbClr val="000000"/>
                </a:solidFill>
                <a:latin typeface="ThiemeArgo2011-Bold"/>
              </a:rPr>
              <a:t>Deep portion: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Functions as a sphincter; continuous </a:t>
            </a:r>
            <a:r>
              <a:rPr lang="en-US" sz="1200" dirty="0" smtClean="0">
                <a:solidFill>
                  <a:srgbClr val="000000"/>
                </a:solidFill>
                <a:latin typeface="ThiemeGulliver2011-Regular"/>
              </a:rPr>
              <a:t>fibers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pass </a:t>
            </a:r>
            <a:r>
              <a:rPr lang="en-US" sz="1200" dirty="0" smtClean="0">
                <a:solidFill>
                  <a:srgbClr val="000000"/>
                </a:solidFill>
                <a:latin typeface="ThiemeGulliver2011-Regular"/>
              </a:rPr>
              <a:t>from commissure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to commissure across midline and extend deep to vermilion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▶ </a:t>
            </a:r>
            <a:r>
              <a:rPr lang="en-US" sz="1200" b="1" dirty="0" smtClean="0">
                <a:solidFill>
                  <a:srgbClr val="000000"/>
                </a:solidFill>
                <a:latin typeface="ThiemeArgo2011-Bold"/>
              </a:rPr>
              <a:t>Superficial </a:t>
            </a:r>
            <a:r>
              <a:rPr lang="en-US" sz="1200" b="1" dirty="0">
                <a:solidFill>
                  <a:srgbClr val="000000"/>
                </a:solidFill>
                <a:latin typeface="ThiemeArgo2011-Bold"/>
              </a:rPr>
              <a:t>portion: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Functions in speech and facial expressions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</a:t>
            </a:r>
            <a:r>
              <a:rPr lang="en-US" sz="1200" b="1" dirty="0" err="1">
                <a:solidFill>
                  <a:srgbClr val="000000"/>
                </a:solidFill>
                <a:latin typeface="ThiemeArgo2011-Bold"/>
              </a:rPr>
              <a:t>Levator</a:t>
            </a:r>
            <a:r>
              <a:rPr lang="en-US" sz="1200" b="1" dirty="0">
                <a:solidFill>
                  <a:srgbClr val="000000"/>
                </a:solidFill>
                <a:latin typeface="ThiemeArgo2011-Bold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ThiemeArgo2011-Bold"/>
              </a:rPr>
              <a:t>labii</a:t>
            </a:r>
            <a:r>
              <a:rPr lang="en-US" sz="1200" b="1" dirty="0">
                <a:solidFill>
                  <a:srgbClr val="000000"/>
                </a:solidFill>
                <a:latin typeface="ThiemeArgo2011-Bold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ThiemeArgo2011-Bold"/>
              </a:rPr>
              <a:t>superioris</a:t>
            </a:r>
            <a:r>
              <a:rPr lang="en-US" sz="1200" b="1" dirty="0">
                <a:solidFill>
                  <a:srgbClr val="000000"/>
                </a:solidFill>
                <a:latin typeface="ThiemeArgo2011-Bold"/>
              </a:rPr>
              <a:t>: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Inserts inferiorly on white roll; contributes to peaks </a:t>
            </a:r>
            <a:r>
              <a:rPr lang="en-US" sz="1200" dirty="0" smtClean="0">
                <a:solidFill>
                  <a:srgbClr val="000000"/>
                </a:solidFill>
                <a:latin typeface="ThiemeGulliver2011-Regular"/>
              </a:rPr>
              <a:t>of Cupid’s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bow and functions to elevate lip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</a:t>
            </a:r>
            <a:r>
              <a:rPr lang="en-US" sz="1200" b="1" dirty="0">
                <a:solidFill>
                  <a:srgbClr val="000000"/>
                </a:solidFill>
                <a:latin typeface="ThiemeArgo2011-Bold"/>
              </a:rPr>
              <a:t>Blood supply and innervation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</a:t>
            </a:r>
            <a:r>
              <a:rPr lang="en-US" sz="1200" b="1" dirty="0">
                <a:solidFill>
                  <a:srgbClr val="000000"/>
                </a:solidFill>
                <a:latin typeface="ThiemeArgo2011-Bold"/>
              </a:rPr>
              <a:t>Arterial supply: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Bilateral superior labial arteries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</a:t>
            </a:r>
            <a:r>
              <a:rPr lang="en-US" sz="1200" b="1" dirty="0">
                <a:solidFill>
                  <a:srgbClr val="000000"/>
                </a:solidFill>
                <a:latin typeface="ThiemeArgo2011-Bold"/>
              </a:rPr>
              <a:t>Sensory: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Trigeminal nerve (V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2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)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</a:t>
            </a:r>
            <a:r>
              <a:rPr lang="en-US" sz="1200" b="1" dirty="0">
                <a:solidFill>
                  <a:srgbClr val="000000"/>
                </a:solidFill>
                <a:latin typeface="ThiemeArgo2011-Bold"/>
              </a:rPr>
              <a:t>Motor: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Facial nerve (VII)</a:t>
            </a:r>
          </a:p>
          <a:p>
            <a:r>
              <a:rPr lang="en-US" sz="1200" b="1" i="0" u="none" strike="noStrike" baseline="0" dirty="0" smtClean="0">
                <a:solidFill>
                  <a:srgbClr val="E6306E"/>
                </a:solidFill>
                <a:latin typeface="ThiemeArgo2011-Bold"/>
              </a:rPr>
              <a:t>CLEFT LIP ANATOMY</a:t>
            </a:r>
          </a:p>
          <a:p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The severity of the anatomic deformity is highly variable and depends on </a:t>
            </a:r>
            <a:r>
              <a:rPr lang="en-US" sz="1200" dirty="0" smtClean="0">
                <a:solidFill>
                  <a:srgbClr val="000000"/>
                </a:solidFill>
                <a:latin typeface="ThiemeGulliver2011-Regular"/>
              </a:rPr>
              <a:t>whether the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cleft is complete or incomplete.</a:t>
            </a:r>
          </a:p>
          <a:p>
            <a:r>
              <a:rPr lang="en-US" sz="1200" b="1" dirty="0">
                <a:solidFill>
                  <a:srgbClr val="000000"/>
                </a:solidFill>
                <a:latin typeface="ThiemeGulliver2011-Bold"/>
              </a:rPr>
              <a:t>TIP: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A slight notch in the vermilion may be the only sign of an incomplete cleft.</a:t>
            </a:r>
          </a:p>
          <a:p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Cleft lip results in projection and outward rotation of the premaxilla </a:t>
            </a:r>
            <a:r>
              <a:rPr lang="en-US" sz="1200" dirty="0" smtClean="0">
                <a:solidFill>
                  <a:srgbClr val="000000"/>
                </a:solidFill>
                <a:latin typeface="ThiemeGulliver2011-Regular"/>
              </a:rPr>
              <a:t>and </a:t>
            </a:r>
            <a:r>
              <a:rPr lang="en-US" sz="1200" dirty="0" err="1" smtClean="0">
                <a:solidFill>
                  <a:srgbClr val="000000"/>
                </a:solidFill>
                <a:latin typeface="ThiemeGulliver2011-Regular"/>
              </a:rPr>
              <a:t>retropositioning</a:t>
            </a:r>
            <a:r>
              <a:rPr lang="en-US" sz="1200" dirty="0" smtClean="0">
                <a:solidFill>
                  <a:srgbClr val="000000"/>
                </a:solidFill>
                <a:latin typeface="ThiemeGulliver2011-Regular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of the lateral maxillary segment.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Orbicularis </a:t>
            </a:r>
            <a:r>
              <a:rPr lang="en-US" sz="1200" dirty="0" err="1">
                <a:solidFill>
                  <a:srgbClr val="000000"/>
                </a:solidFill>
                <a:latin typeface="ThiemeGulliver2011-Regular"/>
              </a:rPr>
              <a:t>oris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 muscle in lateral lip element ends at margin of the cleft </a:t>
            </a:r>
            <a:r>
              <a:rPr lang="en-US" sz="1200" dirty="0" smtClean="0">
                <a:solidFill>
                  <a:srgbClr val="000000"/>
                </a:solidFill>
                <a:latin typeface="ThiemeGulliver2011-Regular"/>
              </a:rPr>
              <a:t>and inserts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into the alar wing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There is hypoplasia and disorientation of the pars </a:t>
            </a:r>
            <a:r>
              <a:rPr lang="en-US" sz="1200" dirty="0" err="1">
                <a:solidFill>
                  <a:srgbClr val="000000"/>
                </a:solidFill>
                <a:latin typeface="ThiemeGulliver2011-Regular"/>
              </a:rPr>
              <a:t>marginalis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 (part of </a:t>
            </a:r>
            <a:r>
              <a:rPr lang="en-US" sz="1200" dirty="0" smtClean="0">
                <a:solidFill>
                  <a:srgbClr val="000000"/>
                </a:solidFill>
                <a:latin typeface="ThiemeGulliver2011-Regular"/>
              </a:rPr>
              <a:t>the orbicularis </a:t>
            </a:r>
            <a:r>
              <a:rPr lang="en-US" sz="1200" dirty="0" err="1">
                <a:solidFill>
                  <a:srgbClr val="000000"/>
                </a:solidFill>
                <a:latin typeface="ThiemeGulliver2011-Regular"/>
              </a:rPr>
              <a:t>oris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)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Philtrum is short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Vermilion width is decreased on the medial side of the cleft and </a:t>
            </a:r>
            <a:r>
              <a:rPr lang="en-US" sz="1200" dirty="0" smtClean="0">
                <a:solidFill>
                  <a:srgbClr val="000000"/>
                </a:solidFill>
                <a:latin typeface="ThiemeGulliver2011-Regular"/>
              </a:rPr>
              <a:t>increased laterally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■ </a:t>
            </a:r>
            <a:r>
              <a:rPr lang="en-US" sz="1200" b="1" i="0" u="none" strike="noStrike" baseline="0" dirty="0" err="1" smtClean="0">
                <a:latin typeface="ThiemeArgo2011-Bold"/>
              </a:rPr>
              <a:t>Simonart’s</a:t>
            </a:r>
            <a:r>
              <a:rPr lang="en-US" sz="1200" b="1" i="0" u="none" strike="noStrike" baseline="0" dirty="0" smtClean="0">
                <a:latin typeface="ThiemeArgo2011-Bold"/>
              </a:rPr>
              <a:t> band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• Residual skin bridge spanning upper portion of cleft lip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■ </a:t>
            </a:r>
            <a:r>
              <a:rPr lang="en-US" sz="1200" b="1" i="0" u="none" strike="noStrike" baseline="0" dirty="0" smtClean="0">
                <a:latin typeface="ThiemeArgo2011-Bold"/>
              </a:rPr>
              <a:t>Bilateral cleft: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• Two deep clefts separate </a:t>
            </a:r>
            <a:r>
              <a:rPr lang="en-US" sz="1200" b="0" i="0" u="none" strike="noStrike" baseline="0" dirty="0" err="1" smtClean="0">
                <a:latin typeface="ThiemeGulliver2011-Regular"/>
              </a:rPr>
              <a:t>prolabium</a:t>
            </a:r>
            <a:r>
              <a:rPr lang="en-US" sz="1200" b="0" i="0" u="none" strike="noStrike" baseline="0" dirty="0" smtClean="0">
                <a:latin typeface="ThiemeGulliver2011-Regular"/>
              </a:rPr>
              <a:t> from paired lateral elements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• </a:t>
            </a:r>
            <a:r>
              <a:rPr lang="en-US" sz="1200" b="0" i="0" u="none" strike="noStrike" baseline="0" dirty="0" err="1" smtClean="0">
                <a:latin typeface="ThiemeGulliver2011-Regular"/>
              </a:rPr>
              <a:t>Prolabium</a:t>
            </a:r>
            <a:r>
              <a:rPr lang="en-US" sz="1200" b="0" i="0" u="none" strike="noStrike" baseline="0" dirty="0" smtClean="0">
                <a:latin typeface="ThiemeGulliver2011-Regular"/>
              </a:rPr>
              <a:t> has no Cupid’s bow, no philtrum or </a:t>
            </a:r>
            <a:r>
              <a:rPr lang="en-US" sz="1200" b="0" i="0" u="none" strike="noStrike" baseline="0" dirty="0" err="1" smtClean="0">
                <a:latin typeface="ThiemeGulliver2011-Regular"/>
              </a:rPr>
              <a:t>philtral</a:t>
            </a:r>
            <a:r>
              <a:rPr lang="en-US" sz="1200" b="0" i="0" u="none" strike="noStrike" baseline="0" dirty="0" smtClean="0">
                <a:latin typeface="ThiemeGulliver2011-Regular"/>
              </a:rPr>
              <a:t> columns, and no</a:t>
            </a:r>
            <a:r>
              <a:rPr lang="en-US" sz="1200" b="0" i="0" u="none" strike="noStrike" dirty="0" smtClean="0">
                <a:latin typeface="ThiemeGulliver2011-Regular"/>
              </a:rPr>
              <a:t> </a:t>
            </a:r>
            <a:r>
              <a:rPr lang="en-US" sz="1200" b="0" i="0" u="none" strike="noStrike" baseline="0" dirty="0" smtClean="0">
                <a:latin typeface="ThiemeGulliver2011-Regular"/>
              </a:rPr>
              <a:t>orbicularis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• Lateral lip element muscle fibers run parallel to cleft edges toward alar bases</a:t>
            </a:r>
          </a:p>
          <a:p>
            <a:r>
              <a:rPr lang="en-US" sz="1200" b="1" i="0" u="none" strike="noStrike" baseline="0" dirty="0" smtClean="0">
                <a:latin typeface="ThiemeGulliver2011-Bold"/>
              </a:rPr>
              <a:t>TIP: </a:t>
            </a:r>
            <a:r>
              <a:rPr lang="en-US" sz="1200" b="0" i="0" u="none" strike="noStrike" baseline="0" dirty="0" smtClean="0">
                <a:latin typeface="ThiemeGulliver2011-Regular"/>
              </a:rPr>
              <a:t>The muscle does not typically cross the cleft unless the bridge is at least</a:t>
            </a:r>
            <a:r>
              <a:rPr lang="en-US" sz="1200" b="0" i="0" u="none" strike="noStrike" dirty="0" smtClean="0">
                <a:latin typeface="ThiemeGulliver2011-Regular"/>
              </a:rPr>
              <a:t> </a:t>
            </a:r>
            <a:r>
              <a:rPr lang="en-US" sz="1200" b="0" i="0" u="none" strike="noStrike" baseline="0" dirty="0" smtClean="0">
                <a:latin typeface="ThiemeGulliver2011-Regular"/>
              </a:rPr>
              <a:t>one-third the height of the lip</a:t>
            </a:r>
            <a:endParaRPr lang="en-US" sz="1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0909" y="663303"/>
            <a:ext cx="2395183" cy="203769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4105" y="3010611"/>
            <a:ext cx="2264756" cy="1983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869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18" y="166311"/>
            <a:ext cx="11877823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i="0" u="none" strike="noStrike" baseline="0" dirty="0" smtClean="0">
                <a:solidFill>
                  <a:srgbClr val="E6306E"/>
                </a:solidFill>
                <a:latin typeface="ThiemeArgo2011-Bold"/>
              </a:rPr>
              <a:t>CLEFT NASAL DEFORMITY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Attenuated lower lateral cartilage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Nasal tip and nostrils asymmetrical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Cleft side inferior turbinate hypertrophic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Alar base displaced laterally, posteriorly, and sometimes inferiorly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Deficient vestibular lining on cleft side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</a:t>
            </a:r>
            <a:r>
              <a:rPr lang="en-US" sz="1200" b="0" i="0" u="none" strike="noStrike" baseline="0" dirty="0" err="1" smtClean="0">
                <a:solidFill>
                  <a:srgbClr val="000000"/>
                </a:solidFill>
                <a:latin typeface="ThiemeGulliver2011-Regular"/>
              </a:rPr>
              <a:t>Columella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 shorter on cleft side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Caudal septum deviated to non cleft side</a:t>
            </a:r>
          </a:p>
          <a:p>
            <a:r>
              <a:rPr lang="en-US" sz="1200" b="1" i="0" u="none" strike="noStrike" baseline="0" dirty="0" smtClean="0">
                <a:solidFill>
                  <a:srgbClr val="E6306E"/>
                </a:solidFill>
                <a:latin typeface="ThiemeArgo2011-Bold"/>
              </a:rPr>
              <a:t>HARD PALATE SKELETAL ANATOMY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Primary palate (anterior to incisive foramen)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</a:t>
            </a:r>
            <a:r>
              <a:rPr lang="en-US" sz="1200" b="0" i="0" u="none" strike="noStrike" baseline="0" dirty="0" err="1" smtClean="0">
                <a:solidFill>
                  <a:srgbClr val="000000"/>
                </a:solidFill>
                <a:latin typeface="ThiemeGulliver2011-Regular"/>
              </a:rPr>
              <a:t>Premaxillary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 portion of maxilla</a:t>
            </a:r>
          </a:p>
          <a:p>
            <a:r>
              <a:rPr lang="it-IT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</a:t>
            </a:r>
            <a:r>
              <a:rPr lang="it-IT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Secondary palate (posterior to incisive foramen)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Palatine processes of maxilla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Palatine processes of palatine bone</a:t>
            </a:r>
          </a:p>
          <a:p>
            <a:r>
              <a:rPr lang="en-US" sz="1200" b="1" i="0" u="none" strike="noStrike" baseline="0" dirty="0" smtClean="0">
                <a:solidFill>
                  <a:srgbClr val="E6306E"/>
                </a:solidFill>
                <a:latin typeface="ThiemeArgo2011-Bold"/>
              </a:rPr>
              <a:t>SOFT PALATE (VELUM) MUSCULAR ANATOMY 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</a:t>
            </a:r>
            <a:r>
              <a:rPr lang="en-US" sz="1200" b="1" i="0" u="none" strike="noStrike" baseline="0" dirty="0" err="1" smtClean="0">
                <a:solidFill>
                  <a:srgbClr val="000000"/>
                </a:solidFill>
                <a:latin typeface="ThiemeArgo2011-Bold"/>
              </a:rPr>
              <a:t>Levator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 </a:t>
            </a:r>
            <a:r>
              <a:rPr lang="en-US" sz="1200" b="1" i="0" u="none" strike="noStrike" baseline="0" dirty="0" err="1" smtClean="0">
                <a:solidFill>
                  <a:srgbClr val="000000"/>
                </a:solidFill>
                <a:latin typeface="ThiemeArgo2011-Bold"/>
              </a:rPr>
              <a:t>veli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 </a:t>
            </a:r>
            <a:r>
              <a:rPr lang="en-US" sz="1200" b="1" i="0" u="none" strike="noStrike" baseline="0" dirty="0" err="1" smtClean="0">
                <a:solidFill>
                  <a:srgbClr val="000000"/>
                </a:solidFill>
                <a:latin typeface="ThiemeArgo2011-Bold"/>
              </a:rPr>
              <a:t>palatini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 (LVP)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Originates from petrous portion of temporal bone and </a:t>
            </a:r>
            <a:r>
              <a:rPr lang="en-US" sz="1200" b="0" i="0" u="none" strike="noStrike" baseline="0" dirty="0" err="1" smtClean="0">
                <a:solidFill>
                  <a:srgbClr val="000000"/>
                </a:solidFill>
                <a:latin typeface="ThiemeGulliver2011-Regular"/>
              </a:rPr>
              <a:t>eustachian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 tube, passes inferior to </a:t>
            </a:r>
            <a:r>
              <a:rPr lang="en-US" sz="1200" b="0" i="0" u="none" strike="noStrike" baseline="0" dirty="0" err="1" smtClean="0">
                <a:solidFill>
                  <a:srgbClr val="000000"/>
                </a:solidFill>
                <a:latin typeface="ThiemeGulliver2011-Regular"/>
              </a:rPr>
              <a:t>musculus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 uvulae, and joins opposite side LVP to form a muscular sling in the intermediate 40% of velar length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• Function: Elevates and lengthens velum posteriorly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■ </a:t>
            </a:r>
            <a:r>
              <a:rPr lang="en-US" sz="1200" b="1" i="0" u="none" strike="noStrike" baseline="0" dirty="0" smtClean="0">
                <a:latin typeface="ThiemeArgo2011-Bold"/>
              </a:rPr>
              <a:t>Tensor </a:t>
            </a:r>
            <a:r>
              <a:rPr lang="en-US" sz="1200" b="1" i="0" u="none" strike="noStrike" baseline="0" dirty="0" err="1" smtClean="0">
                <a:latin typeface="ThiemeArgo2011-Bold"/>
              </a:rPr>
              <a:t>veli</a:t>
            </a:r>
            <a:r>
              <a:rPr lang="en-US" sz="1200" b="1" i="0" u="none" strike="noStrike" baseline="0" dirty="0" smtClean="0">
                <a:latin typeface="ThiemeArgo2011-Bold"/>
              </a:rPr>
              <a:t> </a:t>
            </a:r>
            <a:r>
              <a:rPr lang="en-US" sz="1200" b="1" i="0" u="none" strike="noStrike" baseline="0" dirty="0" err="1" smtClean="0">
                <a:latin typeface="ThiemeArgo2011-Bold"/>
              </a:rPr>
              <a:t>palatini</a:t>
            </a:r>
            <a:r>
              <a:rPr lang="en-US" sz="1200" b="1" i="0" u="none" strike="noStrike" baseline="0" dirty="0" smtClean="0">
                <a:latin typeface="ThiemeArgo2011-Bold"/>
              </a:rPr>
              <a:t> (TVP)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• Originates from spine and scaphoid fossa of sphenoid bone and Eustachian tube, travels around pterygoid </a:t>
            </a:r>
            <a:r>
              <a:rPr lang="en-US" sz="1200" b="0" i="0" u="none" strike="noStrike" baseline="0" dirty="0" err="1" smtClean="0">
                <a:latin typeface="ThiemeGulliver2011-Regular"/>
              </a:rPr>
              <a:t>hamulus</a:t>
            </a:r>
            <a:r>
              <a:rPr lang="en-US" sz="1200" b="0" i="0" u="none" strike="noStrike" baseline="0" dirty="0" smtClean="0">
                <a:latin typeface="ThiemeGulliver2011-Regular"/>
              </a:rPr>
              <a:t>, giving rise to palatal aponeurosis, and joins opposite side TVP in anterior 25% of the soft palate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• Function: Opens the </a:t>
            </a:r>
            <a:r>
              <a:rPr lang="en-US" sz="1200" b="0" i="0" u="none" strike="noStrike" baseline="0" dirty="0" err="1" smtClean="0">
                <a:latin typeface="ThiemeGulliver2011-Regular"/>
              </a:rPr>
              <a:t>eustachian</a:t>
            </a:r>
            <a:r>
              <a:rPr lang="en-US" sz="1200" b="0" i="0" u="none" strike="noStrike" baseline="0" dirty="0" smtClean="0">
                <a:latin typeface="ThiemeGulliver2011-Regular"/>
              </a:rPr>
              <a:t> tube; may serve as an anterior insertion point for LVP </a:t>
            </a:r>
            <a:r>
              <a:rPr lang="en-US" sz="1200" b="0" i="0" u="none" strike="noStrike" baseline="0" dirty="0" err="1" smtClean="0">
                <a:latin typeface="ThiemeGulliver2011-Regular"/>
              </a:rPr>
              <a:t>palatopharyngeus</a:t>
            </a:r>
            <a:r>
              <a:rPr lang="en-US" sz="1200" b="0" i="0" u="none" strike="noStrike" baseline="0" dirty="0" smtClean="0">
                <a:latin typeface="ThiemeGulliver2011-Regular"/>
              </a:rPr>
              <a:t> and </a:t>
            </a:r>
            <a:r>
              <a:rPr lang="en-US" sz="1200" b="0" i="0" u="none" strike="noStrike" baseline="0" dirty="0" err="1" smtClean="0">
                <a:latin typeface="ThiemeGulliver2011-Regular"/>
              </a:rPr>
              <a:t>musculus</a:t>
            </a:r>
            <a:r>
              <a:rPr lang="en-US" sz="1200" b="0" i="0" u="none" strike="noStrike" baseline="0" dirty="0" smtClean="0">
                <a:latin typeface="ThiemeGulliver2011-Regular"/>
              </a:rPr>
              <a:t> uvulae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■ </a:t>
            </a:r>
            <a:r>
              <a:rPr lang="en-US" sz="1200" b="1" i="0" u="none" strike="noStrike" baseline="0" dirty="0" err="1" smtClean="0">
                <a:latin typeface="ThiemeArgo2011-Bold"/>
              </a:rPr>
              <a:t>Palatopharyngeus</a:t>
            </a:r>
            <a:endParaRPr lang="en-US" sz="1200" b="1" i="0" u="none" strike="noStrike" baseline="0" dirty="0" smtClean="0">
              <a:latin typeface="ThiemeArgo2011-Bold"/>
            </a:endParaRP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• Arises from superior pharyngeal constrictor muscle and thyroid cartilage, passes through posterior tonsillar pillar, and inserts into posterior border of hard palate, palatal aponeurosis, and LVP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• Function: Depresses soft palate; elevates and constricts oropharynx (CN XI innervated)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■ </a:t>
            </a:r>
            <a:r>
              <a:rPr lang="en-US" sz="1200" b="1" i="0" u="none" strike="noStrike" baseline="0" dirty="0" err="1" smtClean="0">
                <a:latin typeface="ThiemeArgo2011-Bold"/>
              </a:rPr>
              <a:t>Palatoglossus</a:t>
            </a:r>
            <a:endParaRPr lang="en-US" sz="1200" b="1" i="0" u="none" strike="noStrike" baseline="0" dirty="0" smtClean="0">
              <a:latin typeface="ThiemeArgo2011-Bold"/>
            </a:endParaRP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• Originates from the tongue, passes through anterior tonsillar pillar, and inserts into fibers of LVP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• Function: Depresses and pulls soft palate anteriorly (CN X innervated)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■ </a:t>
            </a:r>
            <a:r>
              <a:rPr lang="en-US" sz="1200" b="1" i="0" u="none" strike="noStrike" baseline="0" dirty="0" err="1" smtClean="0">
                <a:latin typeface="ThiemeArgo2011-Bold"/>
              </a:rPr>
              <a:t>Musculus</a:t>
            </a:r>
            <a:r>
              <a:rPr lang="en-US" sz="1200" b="1" i="0" u="none" strike="noStrike" baseline="0" dirty="0" smtClean="0">
                <a:latin typeface="ThiemeArgo2011-Bold"/>
              </a:rPr>
              <a:t> uvulae </a:t>
            </a:r>
            <a:r>
              <a:rPr lang="en-US" sz="1200" b="0" i="0" u="none" strike="noStrike" baseline="0" dirty="0" smtClean="0">
                <a:latin typeface="ThiemeGulliver2011-Regular"/>
              </a:rPr>
              <a:t>(the only intrinsic muscle of the soft palate)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• Originates from palatine aponeurosis and reaches an indistinct termination at</a:t>
            </a:r>
            <a:r>
              <a:rPr lang="en-US" sz="1200" b="0" i="0" u="none" strike="noStrike" dirty="0" smtClean="0">
                <a:latin typeface="ThiemeGulliver2011-Regular"/>
              </a:rPr>
              <a:t> </a:t>
            </a:r>
            <a:r>
              <a:rPr lang="en-US" sz="1200" b="0" i="0" u="none" strike="noStrike" baseline="0" dirty="0" smtClean="0">
                <a:latin typeface="ThiemeGulliver2011-Regular"/>
              </a:rPr>
              <a:t>the base or within the substance of the uvula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• Bulk of the muscle resides in the middle 40% of the nasal side of the soft palate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• Function: Upward movement and shortening of the uvula; creates a “bulge” (</a:t>
            </a:r>
            <a:r>
              <a:rPr lang="en-US" sz="1200" b="0" i="0" u="none" strike="noStrike" baseline="0" dirty="0" err="1" smtClean="0">
                <a:latin typeface="ThiemeGulliver2011-Regular"/>
              </a:rPr>
              <a:t>levator</a:t>
            </a:r>
            <a:r>
              <a:rPr lang="en-US" sz="1200" b="0" i="0" u="none" strike="noStrike" baseline="0" dirty="0" smtClean="0">
                <a:latin typeface="ThiemeGulliver2011-Regular"/>
              </a:rPr>
              <a:t> eminence, velar knee) on the nasal side of the soft palate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2251" y="166311"/>
            <a:ext cx="6929750" cy="235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755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7003" y="22875"/>
            <a:ext cx="1184499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i="0" u="none" strike="noStrike" baseline="0" dirty="0" smtClean="0">
                <a:solidFill>
                  <a:srgbClr val="E6306E"/>
                </a:solidFill>
                <a:latin typeface="ThiemeArgo2011-Bold"/>
              </a:rPr>
              <a:t>BLOOD SUPPLY AND INNERVATION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Hard palate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Greater palatine artery (from the maxillary artery, via the descending palatine 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artery) and greater palatine nerve (CN V) pass through the greater palatine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foramen, providing dominant hard palate supply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Nasopalatine artery (from the maxillary artery, via the sphenopalatine artery)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and nasopalatine nerve (CN V) communicate with the greater palatine artery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and nerve at the incisive foramen to supply the premaxilla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Anterior superior alveolar artery (from the maxillary artery, via the infraorbital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artery) and posterior superior alveolar artery (from maxillary artery directly)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supply the anterior and posterior alveoli, respectively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Soft palate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Ascending pharyngeal (from the external carotid artery) and ascending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palatine arteries (from facial artery) provide principal velar blood supply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Lesser palatine artery (from the maxillary artery, via the descending palatine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artery) and lesser palatine nerve (CN V) pass through the lesser palatine foramen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All muscles of the velum are innervated by the pharyngeal plexus (CN IX, CN X,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and contributions from CN XI),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except for the TVP, which is supplied by CN V</a:t>
            </a:r>
          </a:p>
          <a:p>
            <a:r>
              <a:rPr lang="en-US" sz="1200" b="1" i="0" u="none" strike="noStrike" baseline="0" dirty="0" smtClean="0">
                <a:solidFill>
                  <a:srgbClr val="E6306E"/>
                </a:solidFill>
                <a:latin typeface="ThiemeArgo2011-Bold"/>
              </a:rPr>
              <a:t>CLEFT PALATE ANATOMY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Varying degrees of cleft anomaly exist, from a bifid uvula to a complete overt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bilateral cleft of the palate with associated alveolar and lip clefts</a:t>
            </a:r>
          </a:p>
          <a:p>
            <a:r>
              <a:rPr lang="en-US" sz="800" b="0" i="0" u="none" strike="noStrike" baseline="0" dirty="0" smtClean="0">
                <a:latin typeface="ThiemeGulliver2011-Regular"/>
              </a:rPr>
              <a:t>■ </a:t>
            </a:r>
            <a:r>
              <a:rPr lang="en-US" sz="1200" b="0" i="0" u="none" strike="noStrike" baseline="0" dirty="0" smtClean="0">
                <a:latin typeface="ThiemeGulliver2011-Regular"/>
              </a:rPr>
              <a:t>Muscular abnormality is confined to the portion that is within the palate, with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normal extrinsic velar portions.</a:t>
            </a:r>
            <a:endParaRPr lang="en-US" sz="800" b="0" i="0" u="none" strike="noStrike" baseline="0" dirty="0" smtClean="0">
              <a:latin typeface="ThiemeGulliver2011-Regular"/>
            </a:endParaRPr>
          </a:p>
          <a:p>
            <a:r>
              <a:rPr lang="en-US" sz="1600" b="0" i="0" u="none" strike="noStrike" baseline="0" dirty="0" smtClean="0">
                <a:latin typeface="ThiemeGulliver2011-Regular"/>
              </a:rPr>
              <a:t>• </a:t>
            </a:r>
            <a:r>
              <a:rPr lang="en-US" sz="1200" b="0" i="0" u="none" strike="noStrike" baseline="0" dirty="0" smtClean="0">
                <a:latin typeface="ThiemeGulliver2011-Regular"/>
              </a:rPr>
              <a:t>Fibers of </a:t>
            </a:r>
            <a:r>
              <a:rPr lang="en-US" sz="1200" b="0" i="0" u="none" strike="noStrike" baseline="0" dirty="0" err="1" smtClean="0">
                <a:latin typeface="ThiemeGulliver2011-Regular"/>
              </a:rPr>
              <a:t>musculus</a:t>
            </a:r>
            <a:r>
              <a:rPr lang="en-US" sz="1200" b="0" i="0" u="none" strike="noStrike" baseline="0" dirty="0" smtClean="0">
                <a:latin typeface="ThiemeGulliver2011-Regular"/>
              </a:rPr>
              <a:t> uvulae, medial fibers of </a:t>
            </a:r>
            <a:r>
              <a:rPr lang="en-US" sz="1200" b="0" i="0" u="none" strike="noStrike" baseline="0" dirty="0" err="1" smtClean="0">
                <a:latin typeface="ThiemeGulliver2011-Regular"/>
              </a:rPr>
              <a:t>palatopharyngeus</a:t>
            </a:r>
            <a:r>
              <a:rPr lang="en-US" sz="1200" b="0" i="0" u="none" strike="noStrike" baseline="0" dirty="0" smtClean="0">
                <a:latin typeface="ThiemeGulliver2011-Regular"/>
              </a:rPr>
              <a:t> and LVP insert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into fibrous tissue along the medial border of the velar cleft</a:t>
            </a:r>
          </a:p>
          <a:p>
            <a:r>
              <a:rPr lang="en-US" sz="1600" b="0" i="0" u="none" strike="noStrike" baseline="0" dirty="0" smtClean="0">
                <a:latin typeface="ThiemeGulliver2011-Regular"/>
              </a:rPr>
              <a:t>• </a:t>
            </a:r>
            <a:r>
              <a:rPr lang="en-US" sz="1200" b="0" i="0" u="none" strike="noStrike" baseline="0" dirty="0" smtClean="0">
                <a:latin typeface="ThiemeGulliver2011-Regular"/>
              </a:rPr>
              <a:t>Lateral fibers of </a:t>
            </a:r>
            <a:r>
              <a:rPr lang="en-US" sz="1200" b="0" i="0" u="none" strike="noStrike" baseline="0" dirty="0" err="1" smtClean="0">
                <a:latin typeface="ThiemeGulliver2011-Regular"/>
              </a:rPr>
              <a:t>palatopharyngeus</a:t>
            </a:r>
            <a:r>
              <a:rPr lang="en-US" sz="1200" b="0" i="0" u="none" strike="noStrike" baseline="0" dirty="0" smtClean="0">
                <a:latin typeface="ThiemeGulliver2011-Regular"/>
              </a:rPr>
              <a:t> insert into palatal aponeurosis and medial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border of the cleft of the hard palate</a:t>
            </a:r>
          </a:p>
          <a:p>
            <a:r>
              <a:rPr lang="en-US" sz="1600" b="0" i="0" u="none" strike="noStrike" baseline="0" dirty="0" smtClean="0">
                <a:latin typeface="ThiemeGulliver2011-Regular"/>
              </a:rPr>
              <a:t>• </a:t>
            </a:r>
            <a:r>
              <a:rPr lang="en-US" sz="1200" b="0" i="0" u="none" strike="noStrike" baseline="0" dirty="0" smtClean="0">
                <a:latin typeface="ThiemeGulliver2011-Regular"/>
              </a:rPr>
              <a:t>TVP fibers (palatal aponeurosis) and </a:t>
            </a:r>
            <a:r>
              <a:rPr lang="en-US" sz="1200" b="0" i="0" u="none" strike="noStrike" baseline="0" dirty="0" err="1" smtClean="0">
                <a:latin typeface="ThiemeGulliver2011-Regular"/>
              </a:rPr>
              <a:t>palatoglossus</a:t>
            </a:r>
            <a:r>
              <a:rPr lang="en-US" sz="1200" b="0" i="0" u="none" strike="noStrike" baseline="0" dirty="0" smtClean="0">
                <a:latin typeface="ThiemeGulliver2011-Regular"/>
              </a:rPr>
              <a:t> insert along posterior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border of hard palate</a:t>
            </a:r>
          </a:p>
          <a:p>
            <a:r>
              <a:rPr lang="en-US" sz="800" b="0" i="0" u="none" strike="noStrike" baseline="0" dirty="0" smtClean="0">
                <a:latin typeface="ThiemeGulliver2011-Regular"/>
              </a:rPr>
              <a:t>■ </a:t>
            </a:r>
            <a:r>
              <a:rPr lang="en-US" sz="1200" b="0" i="0" u="none" strike="noStrike" baseline="0" dirty="0" smtClean="0">
                <a:latin typeface="ThiemeGulliver2011-Regular"/>
              </a:rPr>
              <a:t>The muscle fibers are often </a:t>
            </a:r>
            <a:r>
              <a:rPr lang="en-US" sz="1200" b="0" i="0" u="none" strike="noStrike" baseline="0" dirty="0" err="1" smtClean="0">
                <a:latin typeface="ThiemeGulliver2011-Regular"/>
              </a:rPr>
              <a:t>hypoplastic</a:t>
            </a:r>
            <a:r>
              <a:rPr lang="en-US" sz="1200" b="0" i="0" u="none" strike="noStrike" baseline="0" dirty="0" smtClean="0">
                <a:latin typeface="ThiemeGulliver2011-Regular"/>
              </a:rPr>
              <a:t> with corresponding thicker connective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tissue layer occupying the muscular bed</a:t>
            </a:r>
            <a:endParaRPr lang="en-US" sz="1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9958" y="0"/>
            <a:ext cx="5288362" cy="388175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0624" y="4014693"/>
            <a:ext cx="4187696" cy="284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086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2542" y="258902"/>
            <a:ext cx="118449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ASSOCIATED ANOMALIES</a:t>
            </a:r>
          </a:p>
          <a:p>
            <a:r>
              <a:rPr lang="en-US" sz="1200" b="1" i="0" u="none" strike="noStrike" baseline="0" dirty="0" smtClean="0">
                <a:solidFill>
                  <a:srgbClr val="E6306E"/>
                </a:solidFill>
                <a:latin typeface="ThiemeArgo2011-Bold"/>
              </a:rPr>
              <a:t>NONSYNDROMIC CLEFTS</a:t>
            </a:r>
          </a:p>
          <a:p>
            <a:r>
              <a:rPr lang="en-US" sz="1200" b="0" i="0" u="none" strike="noStrike" baseline="0" dirty="0" err="1" smtClean="0">
                <a:solidFill>
                  <a:srgbClr val="000000"/>
                </a:solidFill>
                <a:latin typeface="ThiemeGulliver2011-Regular"/>
              </a:rPr>
              <a:t>Nonsyndromic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 clefts are characterized by one or multiple anomalies that are the result of a single initiating event or primary malformation.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Incidence of isolated associated anomalies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CL/P: 7–14% (bilateral unilateral), CPO 17%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Robin sequence (RS) is the most common associated anomaly.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Triad includes </a:t>
            </a:r>
            <a:r>
              <a:rPr lang="en-US" sz="1200" b="1" i="0" u="none" strike="noStrike" baseline="0" dirty="0" err="1" smtClean="0">
                <a:solidFill>
                  <a:srgbClr val="000000"/>
                </a:solidFill>
                <a:latin typeface="ThiemeArgo2011-Bold"/>
              </a:rPr>
              <a:t>micrognathia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/</a:t>
            </a:r>
            <a:r>
              <a:rPr lang="en-US" sz="1200" b="1" i="0" u="none" strike="noStrike" baseline="0" dirty="0" err="1" smtClean="0">
                <a:solidFill>
                  <a:srgbClr val="000000"/>
                </a:solidFill>
                <a:latin typeface="ThiemeArgo2011-Bold"/>
              </a:rPr>
              <a:t>retrognathia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, </a:t>
            </a:r>
            <a:r>
              <a:rPr lang="en-US" sz="1200" b="1" i="0" u="none" strike="noStrike" baseline="0" dirty="0" err="1" smtClean="0">
                <a:solidFill>
                  <a:srgbClr val="000000"/>
                </a:solidFill>
                <a:latin typeface="ThiemeArgo2011-Bold"/>
              </a:rPr>
              <a:t>glossoptosis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, and airway</a:t>
            </a:r>
            <a:r>
              <a:rPr lang="en-US" sz="1200" b="1" i="0" u="none" strike="noStrike" dirty="0" smtClean="0">
                <a:solidFill>
                  <a:srgbClr val="000000"/>
                </a:solidFill>
                <a:latin typeface="ThiemeArgo2011-Bold"/>
              </a:rPr>
              <a:t>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obstruction.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CP is a common but not essential finding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When present, the palatal cleft is typically very wide and U-shaped compared with the V-shaped cleft of the palate without RS</a:t>
            </a:r>
          </a:p>
          <a:p>
            <a:r>
              <a:rPr lang="en-US" sz="1200" b="1" i="0" u="none" strike="noStrike" baseline="0" dirty="0" smtClean="0">
                <a:solidFill>
                  <a:srgbClr val="E6306E"/>
                </a:solidFill>
                <a:latin typeface="ThiemeArgo2011-Bold"/>
              </a:rPr>
              <a:t>SYNDROMIC CLEFTS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Syndromic clefts are characterized by more than one malformation involving more than one developmental field, occurring together at least 15–20% of the time. More than 300 syndromes include a palatal cleft.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Incidence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CL/P: 13.8%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CP: 41.8%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Common syndromes</a:t>
            </a:r>
          </a:p>
          <a:p>
            <a:r>
              <a:rPr lang="sv-SE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</a:t>
            </a:r>
            <a:r>
              <a:rPr lang="sv-SE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Stickler syndrome: </a:t>
            </a:r>
            <a:r>
              <a:rPr lang="sv-SE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25% of syndromic CP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▶ Autosomal dominant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▶ Mutation in gene for type 2 collagen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▶ RS, ocular malformations, hearing loss, and </a:t>
            </a:r>
            <a:r>
              <a:rPr lang="en-US" sz="1200" b="0" i="0" u="none" strike="noStrike" baseline="0" dirty="0" err="1" smtClean="0">
                <a:solidFill>
                  <a:srgbClr val="000000"/>
                </a:solidFill>
                <a:latin typeface="ThiemeGulliver2011-Regular"/>
              </a:rPr>
              <a:t>arthropathies</a:t>
            </a:r>
            <a:endParaRPr lang="en-US" sz="1200" b="0" i="0" u="none" strike="noStrike" baseline="0" dirty="0" smtClean="0">
              <a:solidFill>
                <a:srgbClr val="000000"/>
              </a:solidFill>
              <a:latin typeface="ThiemeGulliver2011-Regular"/>
            </a:endParaRP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</a:t>
            </a:r>
            <a:r>
              <a:rPr lang="en-US" sz="1200" b="1" i="0" u="none" strike="noStrike" baseline="0" dirty="0" err="1" smtClean="0">
                <a:solidFill>
                  <a:srgbClr val="000000"/>
                </a:solidFill>
                <a:latin typeface="ThiemeArgo2011-Bold"/>
              </a:rPr>
              <a:t>Velocardiofacial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 (</a:t>
            </a:r>
            <a:r>
              <a:rPr lang="en-US" sz="1200" b="1" i="0" u="none" strike="noStrike" baseline="0" dirty="0" err="1" smtClean="0">
                <a:solidFill>
                  <a:srgbClr val="000000"/>
                </a:solidFill>
                <a:latin typeface="ThiemeArgo2011-Bold"/>
              </a:rPr>
              <a:t>Shprintzen’s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) syndrome: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15% of syndromic CP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▶ Autosomal dominant with variable expression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▶ 22q11 “CATCH 22” chromosomal deletion (diagnose with fluorescence in situ hybridization [FISH])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▶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Cardiovascular abnormalities,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abnormal </a:t>
            </a:r>
            <a:r>
              <a:rPr lang="en-US" sz="1200" b="0" i="0" u="none" strike="noStrike" baseline="0" dirty="0" err="1" smtClean="0">
                <a:solidFill>
                  <a:srgbClr val="000000"/>
                </a:solidFill>
                <a:latin typeface="ThiemeGulliver2011-Regular"/>
              </a:rPr>
              <a:t>facies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, developmental delay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Van der </a:t>
            </a:r>
            <a:r>
              <a:rPr lang="en-US" sz="1200" b="1" i="0" u="none" strike="noStrike" baseline="0" dirty="0" err="1" smtClean="0">
                <a:solidFill>
                  <a:srgbClr val="000000"/>
                </a:solidFill>
                <a:latin typeface="ThiemeArgo2011-Bold"/>
              </a:rPr>
              <a:t>Woude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 syndrome: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19% of syndromic CL/P and CP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▶ Autosomal dominant with 70–100% penetrance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▶ CL/P or CP and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lower lip pits</a:t>
            </a:r>
          </a:p>
          <a:p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ETIOLOGIC FACTORS</a:t>
            </a:r>
          </a:p>
          <a:p>
            <a:r>
              <a:rPr lang="en-US" sz="1200" b="1" i="0" u="none" strike="noStrike" baseline="0" dirty="0" smtClean="0">
                <a:solidFill>
                  <a:srgbClr val="E6306E"/>
                </a:solidFill>
                <a:latin typeface="ThiemeArgo2011-Bold"/>
              </a:rPr>
              <a:t>GENETIC FACTORS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The genetic contribution to </a:t>
            </a:r>
            <a:r>
              <a:rPr lang="en-US" sz="1200" b="0" i="0" u="none" strike="noStrike" baseline="0" dirty="0" err="1" smtClean="0">
                <a:solidFill>
                  <a:srgbClr val="000000"/>
                </a:solidFill>
                <a:latin typeface="ThiemeGulliver2011-Regular"/>
              </a:rPr>
              <a:t>nonsyndromic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 oral clefts is estimated to be 20–50%. Remaining percentages are attributed to environmental or gene–environment interactions.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</a:t>
            </a:r>
            <a:r>
              <a:rPr lang="en-US" sz="1200" b="1" i="0" u="none" strike="noStrike" baseline="0" dirty="0" err="1" smtClean="0">
                <a:solidFill>
                  <a:srgbClr val="000000"/>
                </a:solidFill>
                <a:latin typeface="ThiemeArgo2011-Bold"/>
              </a:rPr>
              <a:t>Nonsyndromic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 CP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Mode of inheritance likely to be a recessive single-gene model, several</a:t>
            </a:r>
            <a:r>
              <a:rPr lang="en-US" sz="1200" b="0" i="0" u="none" strike="noStrike" dirty="0" smtClean="0">
                <a:solidFill>
                  <a:srgbClr val="000000"/>
                </a:solidFill>
                <a:latin typeface="ThiemeGulliver2011-Regular"/>
              </a:rPr>
              <a:t>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interacting loci, or both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</a:t>
            </a:r>
            <a:r>
              <a:rPr lang="en-US" sz="1200" b="1" i="0" u="none" strike="noStrike" baseline="0" dirty="0" err="1" smtClean="0">
                <a:solidFill>
                  <a:srgbClr val="000000"/>
                </a:solidFill>
                <a:latin typeface="ThiemeArgo2011-Bold"/>
              </a:rPr>
              <a:t>Nonsyndromic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 CL/P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Combination of multiple interacting major genes and multifactorial inheritance</a:t>
            </a:r>
          </a:p>
        </p:txBody>
      </p:sp>
    </p:spTree>
    <p:extLst>
      <p:ext uri="{BB962C8B-B14F-4D97-AF65-F5344CB8AC3E}">
        <p14:creationId xmlns:p14="http://schemas.microsoft.com/office/powerpoint/2010/main" val="2977571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8191" y="0"/>
            <a:ext cx="7446498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b="1" dirty="0">
                <a:solidFill>
                  <a:srgbClr val="E6306E"/>
                </a:solidFill>
                <a:latin typeface="ThiemeArgo2011-Bold"/>
              </a:rPr>
              <a:t>ENVIRONMENTAL </a:t>
            </a:r>
            <a:r>
              <a:rPr lang="en-US" sz="1200" b="1" dirty="0" smtClean="0">
                <a:solidFill>
                  <a:srgbClr val="E6306E"/>
                </a:solidFill>
                <a:latin typeface="ThiemeArgo2011-Bold"/>
              </a:rPr>
              <a:t>FACTORS</a:t>
            </a:r>
            <a:endParaRPr lang="en-US" sz="1200" b="1" dirty="0">
              <a:solidFill>
                <a:srgbClr val="E6306E"/>
              </a:solidFill>
              <a:latin typeface="ThiemeArgo2011-Bold"/>
            </a:endParaRPr>
          </a:p>
          <a:p>
            <a:pPr lvl="0"/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■ </a:t>
            </a:r>
            <a:r>
              <a:rPr lang="en-US" sz="1200" b="1" dirty="0">
                <a:solidFill>
                  <a:srgbClr val="000000"/>
                </a:solidFill>
                <a:latin typeface="ThiemeArgo2011-Bold"/>
              </a:rPr>
              <a:t>Maternal: </a:t>
            </a:r>
            <a:r>
              <a:rPr lang="en-US" sz="1200" b="1" dirty="0" smtClean="0">
                <a:solidFill>
                  <a:srgbClr val="000000"/>
                </a:solidFill>
                <a:latin typeface="ThiemeArgo2011-Bold"/>
              </a:rPr>
              <a:t>-</a:t>
            </a:r>
            <a:r>
              <a:rPr lang="en-US" sz="1200" dirty="0" smtClean="0">
                <a:solidFill>
                  <a:srgbClr val="000000"/>
                </a:solidFill>
                <a:latin typeface="ThiemeGulliver2011-Regular"/>
              </a:rPr>
              <a:t>Tobacco use;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 during the </a:t>
            </a:r>
            <a:r>
              <a:rPr lang="en-US" sz="1200" dirty="0" smtClean="0">
                <a:solidFill>
                  <a:prstClr val="black"/>
                </a:solidFill>
                <a:latin typeface="ThiemeGulliver2011-Regular"/>
              </a:rPr>
              <a:t>first 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trimester increases the risk of </a:t>
            </a:r>
            <a:r>
              <a:rPr lang="en-US" sz="1200" dirty="0" smtClean="0">
                <a:solidFill>
                  <a:prstClr val="black"/>
                </a:solidFill>
                <a:latin typeface="ThiemeGulliver2011-Regular"/>
              </a:rPr>
              <a:t>CL/P </a:t>
            </a:r>
            <a:r>
              <a:rPr lang="en-US" sz="1200" dirty="0" smtClean="0">
                <a:solidFill>
                  <a:srgbClr val="000000"/>
                </a:solidFill>
                <a:latin typeface="ThiemeGulliver2011-Regular"/>
              </a:rPr>
              <a:t>(Odds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ratio (OR), 1.48</a:t>
            </a:r>
            <a:r>
              <a:rPr lang="en-US" sz="1200" dirty="0" smtClean="0">
                <a:solidFill>
                  <a:srgbClr val="000000"/>
                </a:solidFill>
                <a:latin typeface="ThiemeGulliver2011-Regular"/>
              </a:rPr>
              <a:t>)</a:t>
            </a:r>
          </a:p>
          <a:p>
            <a:pPr lvl="0"/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ThiemeGulliver2011-Regular"/>
              </a:rPr>
              <a:t> - Alcohol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consumption (OR, </a:t>
            </a:r>
            <a:r>
              <a:rPr lang="en-US" sz="1200" dirty="0" smtClean="0">
                <a:solidFill>
                  <a:srgbClr val="000000"/>
                </a:solidFill>
                <a:latin typeface="ThiemeGulliver2011-Regular"/>
              </a:rPr>
              <a:t>1.28) </a:t>
            </a:r>
          </a:p>
          <a:p>
            <a:pPr lvl="0"/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ThiemeGulliver2011-Regular"/>
              </a:rPr>
              <a:t> - Obesity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(OR, </a:t>
            </a:r>
            <a:r>
              <a:rPr lang="en-US" sz="1200" dirty="0" smtClean="0">
                <a:solidFill>
                  <a:srgbClr val="000000"/>
                </a:solidFill>
                <a:latin typeface="ThiemeGulliver2011-Regular"/>
              </a:rPr>
              <a:t>1.48)</a:t>
            </a:r>
          </a:p>
          <a:p>
            <a:pPr lvl="0"/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ThiemeGulliver2011-Regular"/>
              </a:rPr>
              <a:t> - Stressful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events (OR, </a:t>
            </a:r>
            <a:r>
              <a:rPr lang="en-US" sz="1200" dirty="0" smtClean="0">
                <a:solidFill>
                  <a:srgbClr val="000000"/>
                </a:solidFill>
                <a:latin typeface="ThiemeGulliver2011-Regular"/>
              </a:rPr>
              <a:t>1.41)</a:t>
            </a:r>
          </a:p>
          <a:p>
            <a:pPr lvl="0"/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ThiemeGulliver2011-Regular"/>
              </a:rPr>
              <a:t> - Low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zinc levels (OR, </a:t>
            </a:r>
            <a:r>
              <a:rPr lang="en-US" sz="1200" dirty="0" smtClean="0">
                <a:solidFill>
                  <a:srgbClr val="000000"/>
                </a:solidFill>
                <a:latin typeface="ThiemeGulliver2011-Regular"/>
              </a:rPr>
              <a:t>1.82)</a:t>
            </a:r>
          </a:p>
          <a:p>
            <a:pPr lvl="0"/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ThiemeGulliver2011-Regular"/>
              </a:rPr>
              <a:t> - Fever during </a:t>
            </a:r>
            <a:r>
              <a:rPr lang="en-US" sz="1200" dirty="0">
                <a:solidFill>
                  <a:srgbClr val="000000"/>
                </a:solidFill>
                <a:latin typeface="ThiemeGulliver2011-Regular"/>
              </a:rPr>
              <a:t>pregnancy (OR, </a:t>
            </a:r>
            <a:r>
              <a:rPr lang="en-US" sz="1200" dirty="0" smtClean="0">
                <a:solidFill>
                  <a:srgbClr val="000000"/>
                </a:solidFill>
                <a:latin typeface="ThiemeGulliver2011-Regular"/>
              </a:rPr>
              <a:t>1.30)</a:t>
            </a:r>
          </a:p>
          <a:p>
            <a:r>
              <a:rPr lang="en-US" sz="800" b="0" i="0" u="none" strike="noStrike" baseline="0" dirty="0" smtClean="0">
                <a:latin typeface="ThiemeGulliver2011-Regular"/>
              </a:rPr>
              <a:t>■ </a:t>
            </a:r>
            <a:r>
              <a:rPr lang="en-US" sz="1200" b="1" i="0" u="none" strike="noStrike" baseline="0" dirty="0" smtClean="0">
                <a:latin typeface="ThiemeArgo2011-Bold"/>
              </a:rPr>
              <a:t>Teratogens (e.g., anticonvulsants, </a:t>
            </a:r>
            <a:r>
              <a:rPr lang="en-US" sz="1200" b="1" i="0" u="none" strike="noStrike" baseline="0" dirty="0" err="1" smtClean="0">
                <a:latin typeface="ThiemeArgo2011-Bold"/>
              </a:rPr>
              <a:t>retinoids</a:t>
            </a:r>
            <a:r>
              <a:rPr lang="en-US" sz="1200" b="1" i="0" u="none" strike="noStrike" baseline="0" dirty="0" smtClean="0">
                <a:latin typeface="ThiemeArgo2011-Bold"/>
              </a:rPr>
              <a:t>): </a:t>
            </a:r>
            <a:r>
              <a:rPr lang="en-US" sz="1200" b="0" i="0" u="none" strike="noStrike" baseline="0" dirty="0" smtClean="0">
                <a:latin typeface="ThiemeGulliver2011-Regular"/>
              </a:rPr>
              <a:t>Associated with multiple</a:t>
            </a:r>
            <a:r>
              <a:rPr lang="en-US" sz="1200" b="0" i="0" u="none" strike="noStrike" dirty="0" smtClean="0">
                <a:latin typeface="ThiemeGulliver2011-Regular"/>
              </a:rPr>
              <a:t> </a:t>
            </a:r>
            <a:r>
              <a:rPr lang="en-US" sz="1200" b="0" i="0" u="none" strike="noStrike" baseline="0" dirty="0" smtClean="0">
                <a:latin typeface="ThiemeGulliver2011-Regular"/>
              </a:rPr>
              <a:t>malformations, which may include oral clefts but not associated with isolated oral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Clefts</a:t>
            </a:r>
          </a:p>
          <a:p>
            <a:r>
              <a:rPr lang="en-US" sz="800" dirty="0" smtClean="0">
                <a:latin typeface="ThiemeGulliver2011-Regular"/>
              </a:rPr>
              <a:t>- </a:t>
            </a:r>
            <a:r>
              <a:rPr lang="en-US" sz="1200" b="1" i="0" u="none" strike="noStrike" baseline="0" dirty="0" smtClean="0">
                <a:latin typeface="ThiemeArgo2011-Bold"/>
              </a:rPr>
              <a:t>Phenytoin </a:t>
            </a:r>
            <a:r>
              <a:rPr lang="en-US" sz="1200" b="0" i="0" u="none" strike="noStrike" baseline="0" dirty="0" smtClean="0">
                <a:latin typeface="ThiemeGulliver2011-Regular"/>
              </a:rPr>
              <a:t>increases rate of cleft formation by 10-fold</a:t>
            </a:r>
          </a:p>
          <a:p>
            <a:r>
              <a:rPr lang="en-US" sz="800" dirty="0" smtClean="0">
                <a:latin typeface="ThiemeGulliver2011-Regular"/>
              </a:rPr>
              <a:t>- </a:t>
            </a:r>
            <a:r>
              <a:rPr lang="en-US" sz="1200" b="0" i="0" u="none" strike="noStrike" baseline="0" dirty="0" smtClean="0">
                <a:latin typeface="ThiemeGulliver2011-Regular"/>
              </a:rPr>
              <a:t>Infants exposed to </a:t>
            </a:r>
            <a:r>
              <a:rPr lang="en-US" sz="1200" b="1" i="0" u="none" strike="noStrike" baseline="0" dirty="0" smtClean="0">
                <a:latin typeface="ThiemeArgo2011-Bold"/>
              </a:rPr>
              <a:t>anticonvulsants </a:t>
            </a:r>
            <a:r>
              <a:rPr lang="en-US" sz="1200" b="0" i="0" u="none" strike="noStrike" baseline="0" dirty="0" smtClean="0">
                <a:latin typeface="ThiemeGulliver2011-Regular"/>
              </a:rPr>
              <a:t>have an increased risk of isolated cleft lip</a:t>
            </a:r>
          </a:p>
          <a:p>
            <a:pPr lvl="0"/>
            <a:r>
              <a:rPr lang="en-US" sz="800" b="0" i="0" u="none" strike="noStrike" baseline="0" dirty="0" smtClean="0">
                <a:latin typeface="ThiemeGulliver2011-Regular"/>
              </a:rPr>
              <a:t>■ </a:t>
            </a:r>
            <a:r>
              <a:rPr lang="en-US" sz="1200" b="1" i="0" u="none" strike="noStrike" baseline="0" dirty="0" smtClean="0">
                <a:latin typeface="ThiemeArgo2011-Bold"/>
              </a:rPr>
              <a:t>Folic acid deficiency (OR, 4.36); supplementation is a protective factor </a:t>
            </a:r>
            <a:r>
              <a:rPr lang="en-US" sz="1200" dirty="0" smtClean="0">
                <a:solidFill>
                  <a:prstClr val="black"/>
                </a:solidFill>
                <a:latin typeface="ThiemeGulliver2011-Regular"/>
              </a:rPr>
              <a:t>of 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CL/P</a:t>
            </a:r>
          </a:p>
          <a:p>
            <a:r>
              <a:rPr lang="en-US" sz="800" b="0" i="0" u="none" strike="noStrike" baseline="0" dirty="0" smtClean="0">
                <a:latin typeface="ThiemeGulliver2011-Regular"/>
              </a:rPr>
              <a:t>■ </a:t>
            </a:r>
            <a:r>
              <a:rPr lang="en-US" sz="1200" b="1" i="0" u="none" strike="noStrike" baseline="0" dirty="0" smtClean="0">
                <a:latin typeface="ThiemeArgo2011-Bold"/>
              </a:rPr>
              <a:t>High altitude: </a:t>
            </a:r>
            <a:r>
              <a:rPr lang="en-US" sz="1200" b="0" i="0" u="none" strike="noStrike" baseline="0" dirty="0" smtClean="0">
                <a:latin typeface="ThiemeGulliver2011-Regular"/>
              </a:rPr>
              <a:t>Increased relative risk of CL/P</a:t>
            </a:r>
            <a:endParaRPr lang="en-US" sz="800" b="0" i="0" u="none" strike="noStrike" baseline="0" dirty="0" smtClean="0">
              <a:latin typeface="ThiemeGulliver2011-Regular"/>
            </a:endParaRPr>
          </a:p>
          <a:p>
            <a:r>
              <a:rPr lang="en-US" sz="800" b="0" i="0" u="none" strike="noStrike" baseline="0" dirty="0" smtClean="0">
                <a:latin typeface="ThiemeGulliver2011-Regular"/>
              </a:rPr>
              <a:t>■ </a:t>
            </a:r>
            <a:r>
              <a:rPr lang="en-US" sz="1200" b="1" i="0" u="none" strike="noStrike" baseline="0" dirty="0" smtClean="0">
                <a:latin typeface="ThiemeArgo2011-Bold"/>
              </a:rPr>
              <a:t>Parental age: </a:t>
            </a:r>
            <a:r>
              <a:rPr lang="en-US" sz="1200" b="0" i="0" u="none" strike="noStrike" baseline="0" dirty="0" smtClean="0">
                <a:latin typeface="ThiemeGulliver2011-Regular"/>
              </a:rPr>
              <a:t>Increased incidence of CL/P if both parents older than 30 years, paternal age more significant than maternal age</a:t>
            </a:r>
          </a:p>
          <a:p>
            <a:pPr marL="171450" indent="-171450">
              <a:buFontTx/>
              <a:buChar char="-"/>
            </a:pPr>
            <a:r>
              <a:rPr lang="en-US" sz="1200" b="0" i="0" u="none" strike="noStrike" baseline="0" dirty="0" smtClean="0">
                <a:latin typeface="ThiemeGulliver2011-Regular"/>
              </a:rPr>
              <a:t>Maternal age &lt;20 or &gt;39 may increase the incidence of CL/P</a:t>
            </a:r>
          </a:p>
          <a:p>
            <a:r>
              <a:rPr lang="en-US" sz="1200" b="1" i="0" u="none" strike="noStrike" baseline="0" dirty="0" smtClean="0">
                <a:solidFill>
                  <a:srgbClr val="E6306E"/>
                </a:solidFill>
                <a:latin typeface="ThiemeArgo2011-Bold"/>
              </a:rPr>
              <a:t>CLEFT CLASSIFICATION</a:t>
            </a:r>
          </a:p>
          <a:p>
            <a:r>
              <a:rPr lang="en-US" sz="1200" b="0" i="0" u="none" strike="noStrike" baseline="0" dirty="0" err="1" smtClean="0">
                <a:solidFill>
                  <a:srgbClr val="000000"/>
                </a:solidFill>
                <a:latin typeface="ThiemeGulliver2011-Regular"/>
              </a:rPr>
              <a:t>Kernahan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 and Stark developed a cleft classification system based on embryologic development and later proposed a symbolic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striped-Y classification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based on it.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Smith’s modification of the latter system accurately describes cleft varieties using an alphanumeric system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Clefts of primary palate (lip and premaxilla) only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Unilateral (R or L)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▶ Total (</a:t>
            </a:r>
            <a:r>
              <a:rPr lang="en-US" sz="1200" b="0" i="0" u="none" strike="noStrike" baseline="0" dirty="0" smtClean="0">
                <a:latin typeface="ThiemeGulliver2011-Regular"/>
              </a:rPr>
              <a:t>Complete)</a:t>
            </a:r>
            <a:r>
              <a:rPr lang="en-US" sz="1200" b="1" i="0" u="none" strike="noStrike" baseline="0" dirty="0" smtClean="0">
                <a:latin typeface="ThiemeArgo2011-Bold"/>
              </a:rPr>
              <a:t>: </a:t>
            </a:r>
            <a:r>
              <a:rPr lang="en-US" sz="1200" b="0" i="0" u="none" strike="noStrike" baseline="0" dirty="0" smtClean="0">
                <a:latin typeface="ThiemeGulliver2011-Regular"/>
              </a:rPr>
              <a:t>Extend through lip into nasal floor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▶ Subtotal (Incomplete): </a:t>
            </a:r>
            <a:r>
              <a:rPr lang="en-US" sz="1200" dirty="0" smtClean="0">
                <a:solidFill>
                  <a:prstClr val="black"/>
                </a:solidFill>
                <a:latin typeface="ThiemeGulliver2011-Regular"/>
              </a:rPr>
              <a:t>Nasal </a:t>
            </a:r>
            <a:r>
              <a:rPr lang="en-US" sz="1200" dirty="0">
                <a:solidFill>
                  <a:prstClr val="black"/>
                </a:solidFill>
                <a:latin typeface="ThiemeGulliver2011-Regular"/>
              </a:rPr>
              <a:t>sill </a:t>
            </a:r>
            <a:r>
              <a:rPr lang="en-US" sz="1200" dirty="0" smtClean="0">
                <a:solidFill>
                  <a:prstClr val="black"/>
                </a:solidFill>
                <a:latin typeface="ThiemeGulliver2011-Regular"/>
              </a:rPr>
              <a:t>intact. </a:t>
            </a:r>
            <a:r>
              <a:rPr lang="en-US" sz="1200" b="1" i="0" u="none" strike="noStrike" baseline="0" dirty="0" smtClean="0">
                <a:latin typeface="ThiemeGulliver2011-Bold"/>
              </a:rPr>
              <a:t>TIP: </a:t>
            </a:r>
            <a:r>
              <a:rPr lang="en-US" sz="1200" b="0" i="0" u="none" strike="noStrike" baseline="0" dirty="0" smtClean="0">
                <a:latin typeface="ThiemeGulliver2011-Regular"/>
              </a:rPr>
              <a:t>Microform (</a:t>
            </a:r>
            <a:r>
              <a:rPr lang="en-US" sz="1200" b="0" i="1" u="none" strike="noStrike" baseline="0" dirty="0" err="1" smtClean="0">
                <a:latin typeface="ThiemeGulliver2011-Italic"/>
              </a:rPr>
              <a:t>forme</a:t>
            </a:r>
            <a:r>
              <a:rPr lang="en-US" sz="1200" b="0" i="1" u="none" strike="noStrike" baseline="0" dirty="0" smtClean="0">
                <a:latin typeface="ThiemeGulliver2011-Italic"/>
              </a:rPr>
              <a:t> </a:t>
            </a:r>
            <a:r>
              <a:rPr lang="en-US" sz="1200" b="0" i="1" u="none" strike="noStrike" baseline="0" dirty="0" err="1" smtClean="0">
                <a:latin typeface="ThiemeGulliver2011-Italic"/>
              </a:rPr>
              <a:t>fruste</a:t>
            </a:r>
            <a:r>
              <a:rPr lang="en-US" sz="1200" b="0" i="0" u="none" strike="noStrike" baseline="0" dirty="0" smtClean="0">
                <a:latin typeface="ThiemeGulliver2011-Regular"/>
              </a:rPr>
              <a:t>) cleft lip has three  components: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1. Small notch in vermilion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2. Band of fi </a:t>
            </a:r>
            <a:r>
              <a:rPr lang="en-US" sz="1200" b="0" i="0" u="none" strike="noStrike" baseline="0" dirty="0" err="1" smtClean="0">
                <a:latin typeface="ThiemeGulliver2011-Regular"/>
              </a:rPr>
              <a:t>brous</a:t>
            </a:r>
            <a:r>
              <a:rPr lang="en-US" sz="1200" b="0" i="0" u="none" strike="noStrike" baseline="0" dirty="0" smtClean="0">
                <a:latin typeface="ThiemeGulliver2011-Regular"/>
              </a:rPr>
              <a:t> tissue running from edge of red lip to nostril floor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3. Deformity of the ala on the side of the notch</a:t>
            </a:r>
            <a:endParaRPr lang="en-US" sz="1200" dirty="0">
              <a:solidFill>
                <a:prstClr val="black"/>
              </a:solidFill>
              <a:latin typeface="ThiemeGulliver2011-Regular"/>
            </a:endParaRP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 • Bilateral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▶ Total                                                             ▶ Subtotal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Clefts of the secondary palate only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Total                                                               • Subtotal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</a:t>
            </a:r>
            <a:r>
              <a:rPr lang="en-US" sz="1200" b="0" i="0" u="none" strike="noStrike" baseline="0" dirty="0" err="1" smtClean="0">
                <a:solidFill>
                  <a:srgbClr val="000000"/>
                </a:solidFill>
                <a:latin typeface="ThiemeGulliver2011-Regular"/>
              </a:rPr>
              <a:t>Submucous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 (triad of bifid uvula, zona </a:t>
            </a:r>
            <a:r>
              <a:rPr lang="en-US" sz="1200" b="0" i="0" u="none" strike="noStrike" baseline="0" dirty="0" err="1" smtClean="0">
                <a:solidFill>
                  <a:srgbClr val="000000"/>
                </a:solidFill>
                <a:latin typeface="ThiemeGulliver2011-Regular"/>
              </a:rPr>
              <a:t>pellucida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, and hard palatal notch)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Clefts of primary and</a:t>
            </a:r>
            <a:r>
              <a:rPr lang="en-US" sz="1200" b="0" i="0" u="none" strike="noStrike" dirty="0" smtClean="0">
                <a:solidFill>
                  <a:srgbClr val="000000"/>
                </a:solidFill>
                <a:latin typeface="ThiemeGulliver2011-Regular"/>
              </a:rPr>
              <a:t>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secondary palates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Unilateral (R or L)                                          </a:t>
            </a:r>
            <a:r>
              <a:rPr lang="en-US" sz="1600" b="0" i="0" u="none" strike="noStrike" baseline="0" dirty="0" smtClean="0">
                <a:latin typeface="ThiemeGulliver2011-Regular"/>
              </a:rPr>
              <a:t>• </a:t>
            </a:r>
            <a:r>
              <a:rPr lang="en-US" sz="1200" b="0" i="0" u="none" strike="noStrike" baseline="0" dirty="0" smtClean="0">
                <a:latin typeface="ThiemeGulliver2011-Regular"/>
              </a:rPr>
              <a:t>Bilateral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9944" y="174250"/>
            <a:ext cx="4085335" cy="39251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9565" y="4273626"/>
            <a:ext cx="4769915" cy="1859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773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988" y="150763"/>
            <a:ext cx="1176528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rgbClr val="E6306E"/>
                </a:solidFill>
                <a:latin typeface="ThiemeArgo2011-Bold"/>
              </a:rPr>
              <a:t>EFFECTS</a:t>
            </a:r>
          </a:p>
          <a:p>
            <a:r>
              <a:rPr lang="en-US" sz="1200" b="1" i="0" u="none" strike="noStrike" baseline="0" dirty="0" smtClean="0">
                <a:latin typeface="ThiemeArgo2011-Bold"/>
              </a:rPr>
              <a:t>Cleft Lip Effects:</a:t>
            </a:r>
          </a:p>
          <a:p>
            <a:r>
              <a:rPr lang="en-US" sz="1200" b="1" dirty="0" smtClean="0">
                <a:latin typeface="ThiemeArgo2011-Bold"/>
              </a:rPr>
              <a:t>- Cosmetic &amp; Psychological effects.</a:t>
            </a:r>
          </a:p>
          <a:p>
            <a:r>
              <a:rPr lang="en-US" sz="1200" b="1" i="0" u="none" strike="noStrike" baseline="0" dirty="0" smtClean="0">
                <a:latin typeface="ThiemeArgo2011-Bold"/>
              </a:rPr>
              <a:t>Cleft Palate Effects:</a:t>
            </a:r>
          </a:p>
          <a:p>
            <a:r>
              <a:rPr lang="en-US" sz="1200" b="1" dirty="0" smtClean="0">
                <a:latin typeface="ThiemeArgo2011-Bold"/>
              </a:rPr>
              <a:t>- </a:t>
            </a:r>
            <a:r>
              <a:rPr lang="en-US" sz="1200" b="1" i="0" u="none" strike="noStrike" baseline="0" dirty="0" smtClean="0">
                <a:latin typeface="ThiemeArgo2011-Bold"/>
              </a:rPr>
              <a:t>Airway compromise is rare </a:t>
            </a:r>
            <a:r>
              <a:rPr lang="en-US" sz="1200" b="0" i="0" u="none" strike="noStrike" baseline="0" dirty="0" smtClean="0">
                <a:latin typeface="ThiemeGulliver2011-Regular"/>
              </a:rPr>
              <a:t>in the absence of associated anomalies (most</a:t>
            </a:r>
            <a:r>
              <a:rPr lang="en-US" sz="1200" b="0" i="0" u="none" strike="noStrike" dirty="0" smtClean="0">
                <a:latin typeface="ThiemeGulliver2011-Regular"/>
              </a:rPr>
              <a:t> </a:t>
            </a:r>
            <a:r>
              <a:rPr lang="en-US" sz="1200" b="0" i="0" u="none" strike="noStrike" baseline="0" dirty="0" smtClean="0">
                <a:latin typeface="ThiemeGulliver2011-Regular"/>
              </a:rPr>
              <a:t>commonly RS)</a:t>
            </a:r>
          </a:p>
          <a:p>
            <a:r>
              <a:rPr lang="en-US" sz="1200" b="1" dirty="0" smtClean="0">
                <a:latin typeface="ThiemeArgo2011-Bold"/>
              </a:rPr>
              <a:t>- Feeding</a:t>
            </a:r>
            <a:r>
              <a:rPr lang="en-US" sz="1200" b="1" dirty="0">
                <a:latin typeface="ThiemeArgo2011-Bold"/>
              </a:rPr>
              <a:t>: </a:t>
            </a:r>
            <a:r>
              <a:rPr lang="en-US" sz="1200" dirty="0">
                <a:latin typeface="ThiemeGulliver2011-Regular"/>
              </a:rPr>
              <a:t>Presence of a cleft palate prevents the generation of negative </a:t>
            </a:r>
            <a:r>
              <a:rPr lang="en-US" sz="1200" dirty="0" smtClean="0">
                <a:latin typeface="ThiemeGulliver2011-Regular"/>
              </a:rPr>
              <a:t>pressure necessary </a:t>
            </a:r>
            <a:r>
              <a:rPr lang="en-US" sz="1200" dirty="0">
                <a:latin typeface="ThiemeGulliver2011-Regular"/>
              </a:rPr>
              <a:t>for adequate </a:t>
            </a:r>
            <a:r>
              <a:rPr lang="en-US" sz="1200" dirty="0" smtClean="0">
                <a:latin typeface="ThiemeGulliver2011-Regular"/>
              </a:rPr>
              <a:t>suction.</a:t>
            </a:r>
          </a:p>
          <a:p>
            <a:r>
              <a:rPr lang="en-US" sz="1200" b="1" i="0" u="none" strike="noStrike" baseline="0" dirty="0" smtClean="0">
                <a:latin typeface="ThiemeArgo2011-Bold"/>
              </a:rPr>
              <a:t>- Middle ear function</a:t>
            </a:r>
            <a:r>
              <a:rPr lang="en-US" sz="1200" b="0" i="0" u="none" strike="noStrike" baseline="0" dirty="0" smtClean="0">
                <a:latin typeface="ThiemeGulliver2011-Regular"/>
              </a:rPr>
              <a:t>: Incidence of otitis media in patients with cleft palate is 97%.</a:t>
            </a:r>
            <a:r>
              <a:rPr lang="en-US" sz="1200" dirty="0">
                <a:latin typeface="ThiemeGulliver2011-Regular"/>
              </a:rPr>
              <a:t> </a:t>
            </a:r>
            <a:r>
              <a:rPr lang="en-US" sz="1200" b="0" i="0" u="none" strike="noStrike" baseline="0" dirty="0" smtClean="0">
                <a:latin typeface="ThiemeGulliver2011-Regular"/>
              </a:rPr>
              <a:t>Incidence of hearing loss is 50%. Eustachian tube dysfunction may be related to abnormal insertion of velopharyngeal musculature and </a:t>
            </a:r>
            <a:r>
              <a:rPr lang="en-US" sz="1200" b="0" i="0" u="none" strike="noStrike" baseline="0" dirty="0" err="1" smtClean="0">
                <a:latin typeface="ThiemeGulliver2011-Regular"/>
              </a:rPr>
              <a:t>oronasal</a:t>
            </a:r>
            <a:r>
              <a:rPr lang="en-US" sz="1200" b="0" i="0" u="none" strike="noStrike" baseline="0" dirty="0" smtClean="0">
                <a:latin typeface="ThiemeGulliver2011-Regular"/>
              </a:rPr>
              <a:t> reflux leading to tube irritation</a:t>
            </a:r>
          </a:p>
          <a:p>
            <a:r>
              <a:rPr lang="en-US" sz="1200" b="1" i="0" u="none" strike="noStrike" baseline="0" dirty="0" smtClean="0">
                <a:latin typeface="ThiemeArgo2011-Bold"/>
              </a:rPr>
              <a:t>- Velopharyngeal dysfunction (VPD) is any situation in which air passes inappropriately through the nasal airway during speech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■ Normal velopharyngeal function involves closure of the velopharyngeal port (velum, posterior and lateral pharyngeal walls) during the production of “oral”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speech sounds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■ </a:t>
            </a:r>
            <a:r>
              <a:rPr lang="en-US" sz="1200" b="1" i="0" u="none" strike="noStrike" baseline="0" dirty="0" smtClean="0">
                <a:latin typeface="ThiemeArgo2011-Bold"/>
              </a:rPr>
              <a:t>Cleft Speech Errors—Resonance 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• </a:t>
            </a:r>
            <a:r>
              <a:rPr lang="en-US" sz="1200" b="1" i="0" u="none" strike="noStrike" baseline="0" dirty="0" err="1" smtClean="0">
                <a:latin typeface="ThiemeArgo2011-Bold"/>
              </a:rPr>
              <a:t>Hypernasality</a:t>
            </a:r>
            <a:r>
              <a:rPr lang="en-US" sz="1200" b="1" i="0" u="none" strike="noStrike" baseline="0" dirty="0" smtClean="0">
                <a:latin typeface="ThiemeArgo2011-Bold"/>
              </a:rPr>
              <a:t>: </a:t>
            </a:r>
            <a:r>
              <a:rPr lang="en-US" sz="1200" b="0" i="0" u="none" strike="noStrike" baseline="0" dirty="0" smtClean="0">
                <a:latin typeface="ThiemeGulliver2011-Regular"/>
              </a:rPr>
              <a:t>Increased reverberation of air passing nasally, most evident in vowel sounds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• </a:t>
            </a:r>
            <a:r>
              <a:rPr lang="en-US" sz="1200" b="1" i="0" u="none" strike="noStrike" baseline="0" dirty="0" smtClean="0">
                <a:latin typeface="ThiemeArgo2011-Bold"/>
              </a:rPr>
              <a:t>Nasal air emission: </a:t>
            </a:r>
            <a:r>
              <a:rPr lang="en-US" sz="1200" b="0" i="0" u="none" strike="noStrike" baseline="0" dirty="0" smtClean="0">
                <a:latin typeface="ThiemeGulliver2011-Regular"/>
              </a:rPr>
              <a:t>Nasal air flow during the production of “oral” consonants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▶ </a:t>
            </a:r>
            <a:r>
              <a:rPr lang="en-US" sz="1200" b="1" i="0" u="none" strike="noStrike" baseline="0" dirty="0" smtClean="0">
                <a:latin typeface="ThiemeArgo2011-Bold"/>
              </a:rPr>
              <a:t>Nasal turbulence: </a:t>
            </a:r>
            <a:r>
              <a:rPr lang="en-US" sz="1200" b="0" i="0" u="none" strike="noStrike" baseline="0" dirty="0" smtClean="0">
                <a:latin typeface="ThiemeGulliver2011-Regular"/>
              </a:rPr>
              <a:t>Nasal emission due to a small velopharyngeal gap can be turbulent and more audible—often a fricative type sound from the nose</a:t>
            </a:r>
            <a:r>
              <a:rPr lang="en-US" sz="1200" b="0" i="0" u="none" strike="noStrike" dirty="0" smtClean="0">
                <a:latin typeface="ThiemeGulliver2011-Regular"/>
              </a:rPr>
              <a:t> </a:t>
            </a:r>
            <a:r>
              <a:rPr lang="en-US" sz="1200" b="0" i="0" u="none" strike="noStrike" baseline="0" dirty="0" smtClean="0">
                <a:latin typeface="ThiemeGulliver2011-Regular"/>
              </a:rPr>
              <a:t>during production of an oral plosive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■ </a:t>
            </a:r>
            <a:r>
              <a:rPr lang="en-US" sz="1200" b="1" i="0" u="none" strike="noStrike" baseline="0" dirty="0" smtClean="0">
                <a:latin typeface="ThiemeArgo2011-Bold"/>
              </a:rPr>
              <a:t>Cleft Speech Errors—Articulation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• </a:t>
            </a:r>
            <a:r>
              <a:rPr lang="en-US" sz="1200" b="1" i="0" u="none" strike="noStrike" baseline="0" dirty="0" smtClean="0">
                <a:latin typeface="ThiemeArgo2011-Bold"/>
              </a:rPr>
              <a:t>Compensatory </a:t>
            </a:r>
            <a:r>
              <a:rPr lang="en-US" sz="1200" b="1" i="0" u="none" strike="noStrike" baseline="0" dirty="0" err="1" smtClean="0">
                <a:latin typeface="ThiemeArgo2011-Bold"/>
              </a:rPr>
              <a:t>misarticulation</a:t>
            </a:r>
            <a:r>
              <a:rPr lang="en-US" sz="1200" b="1" i="0" u="none" strike="noStrike" baseline="0" dirty="0" smtClean="0">
                <a:latin typeface="ThiemeArgo2011-Bold"/>
              </a:rPr>
              <a:t>: </a:t>
            </a:r>
            <a:r>
              <a:rPr lang="en-US" sz="1200" b="0" i="0" u="none" strike="noStrike" baseline="0" dirty="0" smtClean="0">
                <a:latin typeface="ThiemeGulliver2011-Regular"/>
              </a:rPr>
              <a:t>Learned strategies to replace one speech sound with another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▶ Nasal substitution: Replacement of an oral consonant with a nasal (m instead of b)</a:t>
            </a:r>
          </a:p>
          <a:p>
            <a:r>
              <a:rPr lang="en-US" sz="1200" b="0" i="0" u="none" strike="noStrike" baseline="0" dirty="0" smtClean="0">
                <a:latin typeface="ThiemeGulliver2011-Regular"/>
              </a:rPr>
              <a:t>▶ Backing: Production of an oral sound more posteriorly in the mouth or pharynx (glottal or pharyngeal stops instead of oral plosives)</a:t>
            </a:r>
          </a:p>
          <a:p>
            <a:r>
              <a:rPr lang="en-US" sz="1600" b="0" i="0" u="none" strike="noStrike" baseline="0" dirty="0" smtClean="0">
                <a:latin typeface="ThiemeGulliver2011-Regular"/>
              </a:rPr>
              <a:t>• </a:t>
            </a:r>
            <a:r>
              <a:rPr lang="en-US" sz="1200" b="1" i="0" u="none" strike="noStrike" baseline="0" dirty="0" smtClean="0">
                <a:latin typeface="ThiemeArgo2011-Bold"/>
              </a:rPr>
              <a:t>Obligatory distortion: </a:t>
            </a:r>
            <a:r>
              <a:rPr lang="en-US" sz="1200" b="0" i="0" u="none" strike="noStrike" baseline="0" dirty="0" smtClean="0">
                <a:latin typeface="ThiemeGulliver2011-Regular"/>
              </a:rPr>
              <a:t>Inability to produce sounds correctly due to anatomical anomalies (most commonly fricatives/sibilants due to malocclusion)</a:t>
            </a:r>
          </a:p>
          <a:p>
            <a:r>
              <a:rPr lang="en-US" sz="1200" b="1" i="0" u="none" strike="noStrike" baseline="0" dirty="0" smtClean="0">
                <a:solidFill>
                  <a:srgbClr val="E6306E"/>
                </a:solidFill>
                <a:latin typeface="ThiemeArgo2011-Bold"/>
              </a:rPr>
              <a:t>PRENATAL DIAGNOSIS9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Benefits of prenatal CL/P diagnosis include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psychological preparation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for parents and family,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consultation with craniofacial team</a:t>
            </a:r>
            <a:r>
              <a:rPr lang="en-US" sz="1200" b="0" i="1" u="none" strike="noStrike" baseline="0" dirty="0" smtClean="0">
                <a:solidFill>
                  <a:srgbClr val="000000"/>
                </a:solidFill>
                <a:latin typeface="ThiemeGulliver2011-Italic"/>
              </a:rPr>
              <a:t>, 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and neonatal planning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Assessment of fetal face and upper lip part of routine second trimester anatomy ultrasound scan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CL/P can be detected prenatally in 60–90% of cases; mandates assessment for associated anomalies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• </a:t>
            </a:r>
            <a:r>
              <a:rPr lang="en-US" sz="1200" b="1" i="0" u="none" strike="noStrike" baseline="0" dirty="0" smtClean="0">
                <a:solidFill>
                  <a:srgbClr val="000000"/>
                </a:solidFill>
                <a:latin typeface="ThiemeArgo2011-Bold"/>
              </a:rPr>
              <a:t>Isolated cleft palate most difficult to diagnose prenatally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Three-dimensional ultrasound and magnetic resonance imaging (MRI) can improve diagnostic accuracy</a:t>
            </a:r>
          </a:p>
          <a:p>
            <a:r>
              <a:rPr lang="en-US" sz="1200" b="1" i="0" u="none" strike="noStrike" baseline="0" dirty="0" smtClean="0">
                <a:solidFill>
                  <a:srgbClr val="E6306E"/>
                </a:solidFill>
                <a:latin typeface="ThiemeArgo2011-Bold"/>
              </a:rPr>
              <a:t>INTRAUTERINE REPAIR</a:t>
            </a:r>
          </a:p>
          <a:p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■ Intrauterine repair was encouraged by findings of </a:t>
            </a:r>
            <a:r>
              <a:rPr lang="en-US" sz="1200" b="0" i="0" u="none" strike="noStrike" baseline="0" dirty="0" err="1" smtClean="0">
                <a:solidFill>
                  <a:srgbClr val="000000"/>
                </a:solidFill>
                <a:latin typeface="ThiemeGulliver2011-Regular"/>
              </a:rPr>
              <a:t>scarless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ThiemeGulliver2011-Regular"/>
              </a:rPr>
              <a:t> healing in fetal ectoderm</a:t>
            </a:r>
            <a:endParaRPr lang="en-US" sz="800" b="0" i="0" u="none" strike="noStrike" baseline="0" dirty="0" smtClean="0">
              <a:latin typeface="ThiemeGulliver2011-Regular"/>
            </a:endParaRPr>
          </a:p>
          <a:p>
            <a:r>
              <a:rPr lang="en-US" sz="800" b="0" i="0" u="none" strike="noStrike" baseline="0" dirty="0" smtClean="0">
                <a:latin typeface="ThiemeGulliver2011-Regular"/>
              </a:rPr>
              <a:t>■ </a:t>
            </a:r>
            <a:r>
              <a:rPr lang="en-US" sz="1200" b="0" i="0" u="none" strike="noStrike" baseline="0" dirty="0" smtClean="0">
                <a:latin typeface="ThiemeGulliver2011-Regular"/>
              </a:rPr>
              <a:t>More recent advances use </a:t>
            </a:r>
            <a:r>
              <a:rPr lang="en-US" sz="1200" b="0" i="0" u="none" strike="noStrike" baseline="0" dirty="0" err="1" smtClean="0">
                <a:latin typeface="ThiemeGulliver2011-Regular"/>
              </a:rPr>
              <a:t>fetoendoscopy</a:t>
            </a:r>
            <a:r>
              <a:rPr lang="en-US" sz="1200" b="0" i="0" u="none" strike="noStrike" baseline="0" dirty="0" smtClean="0">
                <a:latin typeface="ThiemeGulliver2011-Regular"/>
              </a:rPr>
              <a:t> to reduce fetal membrane trauma</a:t>
            </a:r>
          </a:p>
          <a:p>
            <a:r>
              <a:rPr lang="en-US" sz="800" b="0" i="0" u="none" strike="noStrike" baseline="0" dirty="0" smtClean="0">
                <a:latin typeface="ThiemeGulliver2011-Regular"/>
              </a:rPr>
              <a:t>■ </a:t>
            </a:r>
            <a:r>
              <a:rPr lang="en-US" sz="1200" b="0" i="0" u="none" strike="noStrike" baseline="0" dirty="0" smtClean="0">
                <a:latin typeface="ThiemeGulliver2011-Regular"/>
              </a:rPr>
              <a:t>Major risks include preterm labor</a:t>
            </a:r>
          </a:p>
          <a:p>
            <a:r>
              <a:rPr lang="en-US" sz="800" b="0" i="0" u="none" strike="noStrike" baseline="0" dirty="0" smtClean="0">
                <a:latin typeface="ThiemeGulliver2011-Regular"/>
              </a:rPr>
              <a:t>■ </a:t>
            </a:r>
            <a:r>
              <a:rPr lang="en-US" sz="1200" b="1" i="0" u="none" strike="noStrike" baseline="0" dirty="0" smtClean="0">
                <a:latin typeface="ThiemeArgo2011-Bold"/>
              </a:rPr>
              <a:t>Not currently performed: </a:t>
            </a:r>
            <a:r>
              <a:rPr lang="en-US" sz="1200" b="0" i="0" u="none" strike="noStrike" baseline="0" dirty="0" smtClean="0">
                <a:latin typeface="ThiemeGulliver2011-Regular"/>
              </a:rPr>
              <a:t>fetal surgery limited to conditions deemed fatal if not corrected prior to delivery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17254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3990</Words>
  <Application>Microsoft Office PowerPoint</Application>
  <PresentationFormat>Widescreen</PresentationFormat>
  <Paragraphs>397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ThiemeArgo2011-Bold</vt:lpstr>
      <vt:lpstr>ThiemeArgo2011-BoldItalic</vt:lpstr>
      <vt:lpstr>ThiemeGulliver2011-Bold</vt:lpstr>
      <vt:lpstr>ThiemeGulliver2011-Italic</vt:lpstr>
      <vt:lpstr>ThiemeGulliver2011-Regular</vt:lpstr>
      <vt:lpstr>Office Theme</vt:lpstr>
      <vt:lpstr>CLEFT LIP/PALATE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23</cp:revision>
  <dcterms:created xsi:type="dcterms:W3CDTF">2024-11-19T14:43:31Z</dcterms:created>
  <dcterms:modified xsi:type="dcterms:W3CDTF">2024-11-19T18:30:09Z</dcterms:modified>
</cp:coreProperties>
</file>