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82" r:id="rId3"/>
    <p:sldId id="257" r:id="rId4"/>
    <p:sldId id="258" r:id="rId5"/>
    <p:sldId id="292" r:id="rId6"/>
    <p:sldId id="259" r:id="rId7"/>
    <p:sldId id="260" r:id="rId8"/>
    <p:sldId id="304" r:id="rId9"/>
    <p:sldId id="281" r:id="rId10"/>
    <p:sldId id="261" r:id="rId11"/>
    <p:sldId id="262" r:id="rId12"/>
    <p:sldId id="293" r:id="rId13"/>
    <p:sldId id="263" r:id="rId14"/>
    <p:sldId id="294" r:id="rId15"/>
    <p:sldId id="264" r:id="rId16"/>
    <p:sldId id="295" r:id="rId17"/>
    <p:sldId id="265" r:id="rId18"/>
    <p:sldId id="296" r:id="rId19"/>
    <p:sldId id="266" r:id="rId20"/>
    <p:sldId id="297" r:id="rId21"/>
    <p:sldId id="267" r:id="rId22"/>
    <p:sldId id="268" r:id="rId23"/>
    <p:sldId id="305" r:id="rId24"/>
    <p:sldId id="306" r:id="rId25"/>
    <p:sldId id="307" r:id="rId26"/>
    <p:sldId id="308" r:id="rId27"/>
    <p:sldId id="269" r:id="rId28"/>
    <p:sldId id="298" r:id="rId29"/>
    <p:sldId id="272" r:id="rId30"/>
    <p:sldId id="299" r:id="rId31"/>
    <p:sldId id="273" r:id="rId32"/>
    <p:sldId id="283" r:id="rId33"/>
    <p:sldId id="274" r:id="rId34"/>
    <p:sldId id="300" r:id="rId35"/>
    <p:sldId id="275" r:id="rId36"/>
    <p:sldId id="301" r:id="rId37"/>
    <p:sldId id="276" r:id="rId38"/>
    <p:sldId id="277" r:id="rId39"/>
    <p:sldId id="278" r:id="rId40"/>
    <p:sldId id="302" r:id="rId41"/>
    <p:sldId id="309" r:id="rId42"/>
    <p:sldId id="310" r:id="rId43"/>
    <p:sldId id="311" r:id="rId44"/>
    <p:sldId id="279" r:id="rId45"/>
    <p:sldId id="284" r:id="rId46"/>
    <p:sldId id="285" r:id="rId47"/>
    <p:sldId id="290" r:id="rId48"/>
    <p:sldId id="286" r:id="rId49"/>
    <p:sldId id="303" r:id="rId50"/>
    <p:sldId id="291" r:id="rId51"/>
    <p:sldId id="287" r:id="rId52"/>
    <p:sldId id="288" r:id="rId53"/>
    <p:sldId id="289" r:id="rId5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13C034E-B5E2-4286-81A9-4451B42B5A12}" type="datetimeFigureOut">
              <a:rPr lang="ar-JO" smtClean="0"/>
              <a:pPr/>
              <a:t>04/03/1443</a:t>
            </a:fld>
            <a:endParaRPr lang="ar-JO"/>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JO"/>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4E21A56-3AA8-41DD-8B88-7E3044C33F1F}" type="slidenum">
              <a:rPr lang="ar-JO" smtClean="0"/>
              <a:pPr/>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3C034E-B5E2-4286-81A9-4451B42B5A12}" type="datetimeFigureOut">
              <a:rPr lang="ar-JO" smtClean="0"/>
              <a:pPr/>
              <a:t>04/03/1443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74E21A56-3AA8-41DD-8B88-7E3044C33F1F}"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3C034E-B5E2-4286-81A9-4451B42B5A12}" type="datetimeFigureOut">
              <a:rPr lang="ar-JO" smtClean="0"/>
              <a:pPr/>
              <a:t>04/03/1443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74E21A56-3AA8-41DD-8B88-7E3044C33F1F}"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13C034E-B5E2-4286-81A9-4451B42B5A12}" type="datetimeFigureOut">
              <a:rPr lang="ar-JO" smtClean="0"/>
              <a:pPr/>
              <a:t>04/03/1443</a:t>
            </a:fld>
            <a:endParaRPr lang="ar-JO"/>
          </a:p>
        </p:txBody>
      </p:sp>
      <p:sp>
        <p:nvSpPr>
          <p:cNvPr id="9" name="Slide Number Placeholder 8"/>
          <p:cNvSpPr>
            <a:spLocks noGrp="1"/>
          </p:cNvSpPr>
          <p:nvPr>
            <p:ph type="sldNum" sz="quarter" idx="15"/>
          </p:nvPr>
        </p:nvSpPr>
        <p:spPr/>
        <p:txBody>
          <a:bodyPr rtlCol="0"/>
          <a:lstStyle/>
          <a:p>
            <a:fld id="{74E21A56-3AA8-41DD-8B88-7E3044C33F1F}" type="slidenum">
              <a:rPr lang="ar-JO" smtClean="0"/>
              <a:pPr/>
              <a:t>‹#›</a:t>
            </a:fld>
            <a:endParaRPr lang="ar-JO"/>
          </a:p>
        </p:txBody>
      </p:sp>
      <p:sp>
        <p:nvSpPr>
          <p:cNvPr id="10" name="Footer Placeholder 9"/>
          <p:cNvSpPr>
            <a:spLocks noGrp="1"/>
          </p:cNvSpPr>
          <p:nvPr>
            <p:ph type="ftr" sz="quarter" idx="16"/>
          </p:nvPr>
        </p:nvSpPr>
        <p:spPr/>
        <p:txBody>
          <a:bodyPr rtlCol="0"/>
          <a:lstStyle/>
          <a:p>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13C034E-B5E2-4286-81A9-4451B42B5A12}" type="datetimeFigureOut">
              <a:rPr lang="ar-JO" smtClean="0"/>
              <a:pPr/>
              <a:t>04/03/1443</a:t>
            </a:fld>
            <a:endParaRPr lang="ar-JO"/>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JO"/>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4E21A56-3AA8-41DD-8B88-7E3044C33F1F}" type="slidenum">
              <a:rPr lang="ar-JO" smtClean="0"/>
              <a:pPr/>
              <a:t>‹#›</a:t>
            </a:fld>
            <a:endParaRPr lang="ar-J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13C034E-B5E2-4286-81A9-4451B42B5A12}" type="datetimeFigureOut">
              <a:rPr lang="ar-JO" smtClean="0"/>
              <a:pPr/>
              <a:t>04/03/1443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74E21A56-3AA8-41DD-8B88-7E3044C33F1F}" type="slidenum">
              <a:rPr lang="ar-JO" smtClean="0"/>
              <a:pPr/>
              <a:t>‹#›</a:t>
            </a:fld>
            <a:endParaRPr lang="ar-JO"/>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13C034E-B5E2-4286-81A9-4451B42B5A12}" type="datetimeFigureOut">
              <a:rPr lang="ar-JO" smtClean="0"/>
              <a:pPr/>
              <a:t>04/03/1443</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74E21A56-3AA8-41DD-8B88-7E3044C33F1F}" type="slidenum">
              <a:rPr lang="ar-JO" smtClean="0"/>
              <a:pPr/>
              <a:t>‹#›</a:t>
            </a:fld>
            <a:endParaRPr lang="ar-JO"/>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13C034E-B5E2-4286-81A9-4451B42B5A12}" type="datetimeFigureOut">
              <a:rPr lang="ar-JO" smtClean="0"/>
              <a:pPr/>
              <a:t>04/03/1443</a:t>
            </a:fld>
            <a:endParaRPr lang="ar-JO"/>
          </a:p>
        </p:txBody>
      </p:sp>
      <p:sp>
        <p:nvSpPr>
          <p:cNvPr id="7" name="Slide Number Placeholder 6"/>
          <p:cNvSpPr>
            <a:spLocks noGrp="1"/>
          </p:cNvSpPr>
          <p:nvPr>
            <p:ph type="sldNum" sz="quarter" idx="11"/>
          </p:nvPr>
        </p:nvSpPr>
        <p:spPr/>
        <p:txBody>
          <a:bodyPr rtlCol="0"/>
          <a:lstStyle/>
          <a:p>
            <a:fld id="{74E21A56-3AA8-41DD-8B88-7E3044C33F1F}" type="slidenum">
              <a:rPr lang="ar-JO" smtClean="0"/>
              <a:pPr/>
              <a:t>‹#›</a:t>
            </a:fld>
            <a:endParaRPr lang="ar-JO"/>
          </a:p>
        </p:txBody>
      </p:sp>
      <p:sp>
        <p:nvSpPr>
          <p:cNvPr id="8" name="Footer Placeholder 7"/>
          <p:cNvSpPr>
            <a:spLocks noGrp="1"/>
          </p:cNvSpPr>
          <p:nvPr>
            <p:ph type="ftr" sz="quarter" idx="12"/>
          </p:nvPr>
        </p:nvSpPr>
        <p:spPr/>
        <p:txBody>
          <a:bodyPr rtlCol="0"/>
          <a:lstStyle/>
          <a:p>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034E-B5E2-4286-81A9-4451B42B5A12}" type="datetimeFigureOut">
              <a:rPr lang="ar-JO" smtClean="0"/>
              <a:pPr/>
              <a:t>04/03/1443</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74E21A56-3AA8-41DD-8B88-7E3044C33F1F}"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13C034E-B5E2-4286-81A9-4451B42B5A12}" type="datetimeFigureOut">
              <a:rPr lang="ar-JO" smtClean="0"/>
              <a:pPr/>
              <a:t>04/03/1443</a:t>
            </a:fld>
            <a:endParaRPr lang="ar-JO"/>
          </a:p>
        </p:txBody>
      </p:sp>
      <p:sp>
        <p:nvSpPr>
          <p:cNvPr id="22" name="Slide Number Placeholder 21"/>
          <p:cNvSpPr>
            <a:spLocks noGrp="1"/>
          </p:cNvSpPr>
          <p:nvPr>
            <p:ph type="sldNum" sz="quarter" idx="15"/>
          </p:nvPr>
        </p:nvSpPr>
        <p:spPr/>
        <p:txBody>
          <a:bodyPr rtlCol="0"/>
          <a:lstStyle/>
          <a:p>
            <a:fld id="{74E21A56-3AA8-41DD-8B88-7E3044C33F1F}" type="slidenum">
              <a:rPr lang="ar-JO" smtClean="0"/>
              <a:pPr/>
              <a:t>‹#›</a:t>
            </a:fld>
            <a:endParaRPr lang="ar-JO"/>
          </a:p>
        </p:txBody>
      </p:sp>
      <p:sp>
        <p:nvSpPr>
          <p:cNvPr id="23" name="Footer Placeholder 22"/>
          <p:cNvSpPr>
            <a:spLocks noGrp="1"/>
          </p:cNvSpPr>
          <p:nvPr>
            <p:ph type="ftr" sz="quarter" idx="16"/>
          </p:nvPr>
        </p:nvSpPr>
        <p:spPr/>
        <p:txBody>
          <a:bodyPr rtlCol="0"/>
          <a:lstStyle/>
          <a:p>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13C034E-B5E2-4286-81A9-4451B42B5A12}" type="datetimeFigureOut">
              <a:rPr lang="ar-JO" smtClean="0"/>
              <a:pPr/>
              <a:t>04/03/1443</a:t>
            </a:fld>
            <a:endParaRPr lang="ar-JO"/>
          </a:p>
        </p:txBody>
      </p:sp>
      <p:sp>
        <p:nvSpPr>
          <p:cNvPr id="18" name="Slide Number Placeholder 17"/>
          <p:cNvSpPr>
            <a:spLocks noGrp="1"/>
          </p:cNvSpPr>
          <p:nvPr>
            <p:ph type="sldNum" sz="quarter" idx="11"/>
          </p:nvPr>
        </p:nvSpPr>
        <p:spPr/>
        <p:txBody>
          <a:bodyPr rtlCol="0"/>
          <a:lstStyle/>
          <a:p>
            <a:fld id="{74E21A56-3AA8-41DD-8B88-7E3044C33F1F}" type="slidenum">
              <a:rPr lang="ar-JO" smtClean="0"/>
              <a:pPr/>
              <a:t>‹#›</a:t>
            </a:fld>
            <a:endParaRPr lang="ar-JO"/>
          </a:p>
        </p:txBody>
      </p:sp>
      <p:sp>
        <p:nvSpPr>
          <p:cNvPr id="21" name="Footer Placeholder 20"/>
          <p:cNvSpPr>
            <a:spLocks noGrp="1"/>
          </p:cNvSpPr>
          <p:nvPr>
            <p:ph type="ftr" sz="quarter" idx="12"/>
          </p:nvPr>
        </p:nvSpPr>
        <p:spPr/>
        <p:txBody>
          <a:bodyPr rtlCol="0"/>
          <a:lstStyle/>
          <a:p>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13C034E-B5E2-4286-81A9-4451B42B5A12}" type="datetimeFigureOut">
              <a:rPr lang="ar-JO" smtClean="0"/>
              <a:pPr/>
              <a:t>04/03/1443</a:t>
            </a:fld>
            <a:endParaRPr lang="ar-JO"/>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JO"/>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4E21A56-3AA8-41DD-8B88-7E3044C33F1F}"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32" y="571480"/>
            <a:ext cx="6457968" cy="2714644"/>
          </a:xfrm>
        </p:spPr>
        <p:txBody>
          <a:bodyPr>
            <a:normAutofit/>
          </a:bodyPr>
          <a:lstStyle/>
          <a:p>
            <a:r>
              <a:rPr lang="en-US" sz="4800" dirty="0" smtClean="0">
                <a:solidFill>
                  <a:schemeClr val="accent1">
                    <a:lumMod val="60000"/>
                    <a:lumOff val="40000"/>
                  </a:schemeClr>
                </a:solidFill>
              </a:rPr>
              <a:t>Pulmonary Diseases of Vascular Origin</a:t>
            </a:r>
            <a:endParaRPr lang="ar-JO" sz="4800" dirty="0">
              <a:solidFill>
                <a:schemeClr val="accent1">
                  <a:lumMod val="60000"/>
                  <a:lumOff val="40000"/>
                </a:schemeClr>
              </a:solidFill>
            </a:endParaRPr>
          </a:p>
        </p:txBody>
      </p:sp>
      <p:sp>
        <p:nvSpPr>
          <p:cNvPr id="3" name="Subtitle 2"/>
          <p:cNvSpPr>
            <a:spLocks noGrp="1"/>
          </p:cNvSpPr>
          <p:nvPr>
            <p:ph type="subTitle" idx="1"/>
          </p:nvPr>
        </p:nvSpPr>
        <p:spPr>
          <a:xfrm>
            <a:off x="2143108" y="3643314"/>
            <a:ext cx="6715172" cy="2731608"/>
          </a:xfrm>
        </p:spPr>
        <p:txBody>
          <a:bodyPr>
            <a:normAutofit lnSpcReduction="10000"/>
          </a:bodyPr>
          <a:lstStyle/>
          <a:p>
            <a:r>
              <a:rPr lang="en-US" sz="2800" u="sng" dirty="0" err="1" smtClean="0">
                <a:solidFill>
                  <a:schemeClr val="accent1">
                    <a:lumMod val="50000"/>
                  </a:schemeClr>
                </a:solidFill>
              </a:rPr>
              <a:t>Dr.Wiam</a:t>
            </a:r>
            <a:r>
              <a:rPr lang="en-US" sz="2800" u="sng" dirty="0" smtClean="0">
                <a:solidFill>
                  <a:schemeClr val="accent1">
                    <a:lumMod val="50000"/>
                  </a:schemeClr>
                </a:solidFill>
              </a:rPr>
              <a:t> </a:t>
            </a:r>
            <a:r>
              <a:rPr lang="en-US" sz="2800" u="sng" dirty="0" err="1" smtClean="0">
                <a:solidFill>
                  <a:schemeClr val="accent1">
                    <a:lumMod val="50000"/>
                  </a:schemeClr>
                </a:solidFill>
              </a:rPr>
              <a:t>Khreisat</a:t>
            </a:r>
            <a:endParaRPr lang="en-US" sz="2800" u="sng" dirty="0" smtClean="0">
              <a:solidFill>
                <a:schemeClr val="accent1">
                  <a:lumMod val="50000"/>
                </a:schemeClr>
              </a:solidFill>
            </a:endParaRPr>
          </a:p>
          <a:p>
            <a:r>
              <a:rPr lang="en-US" sz="2800" dirty="0" smtClean="0">
                <a:solidFill>
                  <a:schemeClr val="accent1">
                    <a:lumMod val="50000"/>
                  </a:schemeClr>
                </a:solidFill>
              </a:rPr>
              <a:t>   </a:t>
            </a:r>
          </a:p>
          <a:p>
            <a:r>
              <a:rPr lang="en-US" sz="2800" dirty="0" smtClean="0">
                <a:solidFill>
                  <a:schemeClr val="accent1">
                    <a:lumMod val="50000"/>
                  </a:schemeClr>
                </a:solidFill>
              </a:rPr>
              <a:t>*</a:t>
            </a:r>
            <a:r>
              <a:rPr lang="en-US" sz="2800" dirty="0" err="1" smtClean="0">
                <a:solidFill>
                  <a:schemeClr val="accent1">
                    <a:lumMod val="50000"/>
                  </a:schemeClr>
                </a:solidFill>
              </a:rPr>
              <a:t>Consaltant</a:t>
            </a:r>
            <a:r>
              <a:rPr lang="en-US" sz="2800" dirty="0" smtClean="0">
                <a:solidFill>
                  <a:schemeClr val="accent1">
                    <a:lumMod val="50000"/>
                  </a:schemeClr>
                </a:solidFill>
              </a:rPr>
              <a:t> </a:t>
            </a:r>
            <a:r>
              <a:rPr lang="en-US" sz="2800" dirty="0" err="1" smtClean="0">
                <a:solidFill>
                  <a:schemeClr val="accent1">
                    <a:lumMod val="50000"/>
                  </a:schemeClr>
                </a:solidFill>
              </a:rPr>
              <a:t>Histopathologist</a:t>
            </a:r>
            <a:endParaRPr lang="en-US" sz="2800" dirty="0" smtClean="0">
              <a:solidFill>
                <a:schemeClr val="accent1">
                  <a:lumMod val="50000"/>
                </a:schemeClr>
              </a:solidFill>
            </a:endParaRPr>
          </a:p>
          <a:p>
            <a:endParaRPr lang="en-US" sz="2800" dirty="0" smtClean="0">
              <a:solidFill>
                <a:schemeClr val="accent1">
                  <a:lumMod val="50000"/>
                </a:schemeClr>
              </a:solidFill>
            </a:endParaRPr>
          </a:p>
          <a:p>
            <a:r>
              <a:rPr lang="en-US" sz="2800" dirty="0" smtClean="0">
                <a:solidFill>
                  <a:schemeClr val="accent1">
                    <a:lumMod val="50000"/>
                  </a:schemeClr>
                </a:solidFill>
              </a:rPr>
              <a:t>*Head of Pathology </a:t>
            </a:r>
            <a:r>
              <a:rPr lang="en-US" sz="2800" dirty="0" err="1" smtClean="0">
                <a:solidFill>
                  <a:schemeClr val="accent1">
                    <a:lumMod val="50000"/>
                  </a:schemeClr>
                </a:solidFill>
              </a:rPr>
              <a:t>speciality</a:t>
            </a:r>
            <a:r>
              <a:rPr lang="en-US" sz="2800" dirty="0" smtClean="0">
                <a:solidFill>
                  <a:schemeClr val="accent1">
                    <a:lumMod val="50000"/>
                  </a:schemeClr>
                </a:solidFill>
              </a:rPr>
              <a:t> At JMOH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7467600" cy="1143000"/>
          </a:xfrm>
        </p:spPr>
        <p:txBody>
          <a:bodyPr/>
          <a:lstStyle/>
          <a:p>
            <a:r>
              <a:rPr lang="en-US" dirty="0" smtClean="0">
                <a:solidFill>
                  <a:schemeClr val="accent1">
                    <a:lumMod val="50000"/>
                  </a:schemeClr>
                </a:solidFill>
              </a:rPr>
              <a:t>PULMONARY THROMNBOEMBOLISM</a:t>
            </a:r>
            <a:endParaRPr lang="ar-JO" dirty="0">
              <a:solidFill>
                <a:schemeClr val="accent1">
                  <a:lumMod val="50000"/>
                </a:schemeClr>
              </a:solidFill>
            </a:endParaRPr>
          </a:p>
        </p:txBody>
      </p:sp>
      <p:sp>
        <p:nvSpPr>
          <p:cNvPr id="3" name="Content Placeholder 2"/>
          <p:cNvSpPr>
            <a:spLocks noGrp="1"/>
          </p:cNvSpPr>
          <p:nvPr>
            <p:ph sz="quarter" idx="1"/>
          </p:nvPr>
        </p:nvSpPr>
        <p:spPr>
          <a:xfrm>
            <a:off x="0" y="2071678"/>
            <a:ext cx="8572528" cy="4402274"/>
          </a:xfrm>
        </p:spPr>
        <p:txBody>
          <a:bodyPr/>
          <a:lstStyle/>
          <a:p>
            <a:pPr algn="just" rtl="0"/>
            <a:r>
              <a:rPr lang="en-US" sz="2800" dirty="0" smtClean="0"/>
              <a:t>Blood clots that occlude the large pulmonary arteries are almost always embolic in origin. More than 95% of all pulmonary emboli arise from thrombi within the large deep veins of the legs, most often those that have propagated to involve the </a:t>
            </a:r>
            <a:r>
              <a:rPr lang="en-US" sz="2800" dirty="0" err="1" smtClean="0"/>
              <a:t>popliteal</a:t>
            </a:r>
            <a:r>
              <a:rPr lang="en-US" sz="2800" dirty="0" smtClean="0"/>
              <a:t> vein and larger veins above it.</a:t>
            </a:r>
          </a:p>
          <a:p>
            <a:pPr algn="l" rtl="0"/>
            <a:endParaRPr lang="ar-J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357158" y="214290"/>
            <a:ext cx="8286808" cy="6259662"/>
          </a:xfrm>
        </p:spPr>
        <p:txBody>
          <a:bodyPr>
            <a:normAutofit/>
          </a:bodyPr>
          <a:lstStyle/>
          <a:p>
            <a:pPr algn="l" rtl="0"/>
            <a:r>
              <a:rPr lang="en-US" dirty="0" smtClean="0">
                <a:solidFill>
                  <a:schemeClr val="accent1">
                    <a:lumMod val="50000"/>
                  </a:schemeClr>
                </a:solidFill>
              </a:rPr>
              <a:t>Risk factors for DVT  are paramount: </a:t>
            </a:r>
          </a:p>
          <a:p>
            <a:pPr marL="514350" indent="-514350" algn="just" rtl="0">
              <a:buNone/>
            </a:pPr>
            <a:endParaRPr lang="en-US" sz="3200" dirty="0" smtClean="0"/>
          </a:p>
          <a:p>
            <a:pPr marL="514350" indent="-514350" algn="just" rtl="0">
              <a:buNone/>
            </a:pPr>
            <a:r>
              <a:rPr lang="en-US" sz="3200" dirty="0" smtClean="0"/>
              <a:t>(1) prolonged </a:t>
            </a:r>
            <a:r>
              <a:rPr lang="en-US" sz="3200" dirty="0" smtClean="0"/>
              <a:t>bed rest (particularly with immobilization of the legs</a:t>
            </a:r>
            <a:r>
              <a:rPr lang="en-US" sz="3200" dirty="0" smtClean="0"/>
              <a:t>)</a:t>
            </a:r>
          </a:p>
          <a:p>
            <a:pPr marL="514350" indent="-514350" algn="just" rtl="0">
              <a:buNone/>
            </a:pPr>
            <a:endParaRPr lang="en-US" sz="3200" dirty="0" smtClean="0"/>
          </a:p>
          <a:p>
            <a:pPr algn="just" rtl="0">
              <a:buNone/>
            </a:pPr>
            <a:r>
              <a:rPr lang="en-US" sz="3200" dirty="0" smtClean="0"/>
              <a:t>(2) surgery, especially orthopedic surgery on the knee or hip </a:t>
            </a:r>
            <a:endParaRPr lang="en-US" sz="3200" dirty="0" smtClean="0"/>
          </a:p>
          <a:p>
            <a:pPr algn="just" rtl="0">
              <a:buNone/>
            </a:pPr>
            <a:endParaRPr lang="en-US" sz="3200" dirty="0" smtClean="0"/>
          </a:p>
          <a:p>
            <a:pPr algn="just" rtl="0">
              <a:buNone/>
            </a:pPr>
            <a:r>
              <a:rPr lang="en-US" sz="3200" dirty="0" smtClean="0"/>
              <a:t>(3) severe trauma (including burns or multiple fractures</a:t>
            </a:r>
            <a:r>
              <a:rPr lang="en-US" sz="3200" dirty="0" smtClean="0"/>
              <a:t>)</a:t>
            </a:r>
            <a:endParaRPr lang="en-US" sz="32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714356"/>
            <a:ext cx="8186766" cy="5759596"/>
          </a:xfrm>
        </p:spPr>
        <p:txBody>
          <a:bodyPr>
            <a:normAutofit/>
          </a:bodyPr>
          <a:lstStyle/>
          <a:p>
            <a:pPr algn="just" rtl="0">
              <a:buNone/>
            </a:pPr>
            <a:r>
              <a:rPr lang="en-US" sz="2800" dirty="0" smtClean="0"/>
              <a:t>(4) congestive heart </a:t>
            </a:r>
            <a:r>
              <a:rPr lang="en-US" sz="2800" dirty="0" smtClean="0"/>
              <a:t>failure</a:t>
            </a:r>
          </a:p>
          <a:p>
            <a:pPr algn="just" rtl="0">
              <a:buNone/>
            </a:pPr>
            <a:endParaRPr lang="en-US" sz="2800" dirty="0" smtClean="0"/>
          </a:p>
          <a:p>
            <a:pPr algn="just" rtl="0">
              <a:buNone/>
            </a:pPr>
            <a:r>
              <a:rPr lang="en-US" sz="2800" dirty="0" smtClean="0"/>
              <a:t>(5) in women, the period around parturition or the use of oral contraception pills with high estrogen </a:t>
            </a:r>
            <a:r>
              <a:rPr lang="en-US" sz="2800" dirty="0" smtClean="0"/>
              <a:t>content</a:t>
            </a:r>
          </a:p>
          <a:p>
            <a:pPr algn="just" rtl="0">
              <a:buNone/>
            </a:pPr>
            <a:endParaRPr lang="en-US" sz="2800" dirty="0" smtClean="0"/>
          </a:p>
          <a:p>
            <a:pPr algn="just" rtl="0">
              <a:buNone/>
            </a:pPr>
            <a:r>
              <a:rPr lang="en-US" sz="2800" dirty="0" smtClean="0"/>
              <a:t>(6) disseminated </a:t>
            </a:r>
            <a:r>
              <a:rPr lang="en-US" sz="2800" dirty="0" smtClean="0"/>
              <a:t>cancer</a:t>
            </a:r>
          </a:p>
          <a:p>
            <a:pPr algn="just" rtl="0">
              <a:buNone/>
            </a:pPr>
            <a:endParaRPr lang="en-US" sz="2800" dirty="0" smtClean="0"/>
          </a:p>
          <a:p>
            <a:pPr algn="just" rtl="0">
              <a:buNone/>
            </a:pPr>
            <a:r>
              <a:rPr lang="en-US" sz="2800" dirty="0" smtClean="0"/>
              <a:t>(7) primary disorders of </a:t>
            </a:r>
            <a:r>
              <a:rPr lang="en-US" sz="2800" dirty="0" err="1" smtClean="0"/>
              <a:t>hypercoagulability</a:t>
            </a:r>
            <a:r>
              <a:rPr lang="en-US" sz="2800" dirty="0" smtClean="0"/>
              <a:t> (e.g., factor V Leiden). </a:t>
            </a:r>
            <a:endParaRPr lang="ar-JO" sz="2800" dirty="0" smtClean="0"/>
          </a:p>
          <a:p>
            <a:pPr algn="l" rtl="0"/>
            <a:endParaRPr lang="ar-JO"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sz="quarter" idx="1"/>
          </p:nvPr>
        </p:nvSpPr>
        <p:spPr>
          <a:xfrm>
            <a:off x="285720" y="571480"/>
            <a:ext cx="8429684" cy="5902472"/>
          </a:xfrm>
        </p:spPr>
        <p:txBody>
          <a:bodyPr>
            <a:normAutofit fontScale="77500" lnSpcReduction="20000"/>
          </a:bodyPr>
          <a:lstStyle/>
          <a:p>
            <a:pPr algn="l" rtl="0">
              <a:lnSpc>
                <a:spcPct val="150000"/>
              </a:lnSpc>
            </a:pPr>
            <a:r>
              <a:rPr lang="en-US" sz="2800" b="1" dirty="0" smtClean="0"/>
              <a:t>The </a:t>
            </a:r>
            <a:r>
              <a:rPr lang="en-US" sz="2800" b="1" dirty="0" err="1" smtClean="0"/>
              <a:t>pathophysiologic</a:t>
            </a:r>
            <a:r>
              <a:rPr lang="en-US" sz="2800" b="1" dirty="0" smtClean="0"/>
              <a:t> consequences of pulmonary </a:t>
            </a:r>
            <a:r>
              <a:rPr lang="en-US" sz="2800" b="1" dirty="0" err="1" smtClean="0"/>
              <a:t>thromboembolism</a:t>
            </a:r>
            <a:r>
              <a:rPr lang="en-US" sz="2800" b="1" dirty="0" smtClean="0"/>
              <a:t> depend largely on the size of the embolus, which in turn dictates the size of the occluded pulmonary artery, and the cardiopulmonary status of the patient. There are two important consequences of pulmonary arterial occlusion: </a:t>
            </a:r>
          </a:p>
          <a:p>
            <a:pPr marL="457200" indent="-457200" algn="l" rtl="0">
              <a:lnSpc>
                <a:spcPct val="150000"/>
              </a:lnSpc>
              <a:buNone/>
            </a:pPr>
            <a:endParaRPr lang="en-US" sz="2800" b="1" dirty="0" smtClean="0"/>
          </a:p>
          <a:p>
            <a:pPr marL="457200" indent="-457200" algn="l" rtl="0">
              <a:lnSpc>
                <a:spcPct val="150000"/>
              </a:lnSpc>
              <a:buNone/>
            </a:pPr>
            <a:r>
              <a:rPr lang="en-US" sz="2800" b="1" dirty="0" smtClean="0"/>
              <a:t>(1) an increase in pulmonary artery pressure from blockage of flow and, possibly, vasospasm caused by </a:t>
            </a:r>
            <a:r>
              <a:rPr lang="en-US" sz="2800" b="1" dirty="0" err="1" smtClean="0"/>
              <a:t>neurogenic</a:t>
            </a:r>
            <a:r>
              <a:rPr lang="en-US" sz="2800" b="1" dirty="0" smtClean="0"/>
              <a:t> mechanisms and/or release of mediators (e.g., </a:t>
            </a:r>
            <a:r>
              <a:rPr lang="en-US" sz="2800" b="1" dirty="0" err="1" smtClean="0"/>
              <a:t>thromboxane</a:t>
            </a:r>
            <a:r>
              <a:rPr lang="en-US" sz="2800" b="1" dirty="0" smtClean="0"/>
              <a:t> A2, serotonin)</a:t>
            </a:r>
          </a:p>
          <a:p>
            <a:pPr marL="457200" indent="-457200" algn="l" rtl="0">
              <a:lnSpc>
                <a:spcPct val="150000"/>
              </a:lnSpc>
              <a:buAutoNum type="arabicParenBoth"/>
            </a:pPr>
            <a:endParaRPr lang="en-US" sz="28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85720" y="857232"/>
            <a:ext cx="8358246" cy="5616720"/>
          </a:xfrm>
        </p:spPr>
        <p:txBody>
          <a:bodyPr/>
          <a:lstStyle/>
          <a:p>
            <a:pPr algn="just" rtl="0">
              <a:lnSpc>
                <a:spcPct val="150000"/>
              </a:lnSpc>
              <a:buNone/>
            </a:pPr>
            <a:r>
              <a:rPr lang="en-US" sz="2800" dirty="0" smtClean="0"/>
              <a:t>(2) ischemia of the downstream pulmonary parenchyma. Thus, occlusion of a major vessel results in an abrupt increase in pulmonary artery pressure, diminished cardiac output, </a:t>
            </a:r>
            <a:r>
              <a:rPr lang="en-US" sz="2800" dirty="0" err="1" smtClean="0"/>
              <a:t>rightsided</a:t>
            </a:r>
            <a:r>
              <a:rPr lang="en-US" sz="2800" dirty="0" smtClean="0"/>
              <a:t> heart failure (acute </a:t>
            </a:r>
            <a:r>
              <a:rPr lang="en-US" sz="2800" dirty="0" err="1" smtClean="0"/>
              <a:t>cor</a:t>
            </a:r>
            <a:r>
              <a:rPr lang="en-US" sz="2800" dirty="0" smtClean="0"/>
              <a:t> </a:t>
            </a:r>
            <a:r>
              <a:rPr lang="en-US" sz="2800" dirty="0" err="1" smtClean="0"/>
              <a:t>pulmonale</a:t>
            </a:r>
            <a:r>
              <a:rPr lang="en-US" sz="2800" dirty="0" smtClean="0"/>
              <a:t>), and sometimes sudden death. If smaller vessels are occluded, the result is less catastrophic and may even be clinically silent.</a:t>
            </a:r>
            <a:endParaRPr lang="ar-JO" sz="2800" dirty="0" smtClean="0"/>
          </a:p>
          <a:p>
            <a:pPr algn="l" rtl="0">
              <a:lnSpc>
                <a:spcPct val="150000"/>
              </a:lnSpc>
            </a:pPr>
            <a:endParaRPr lang="ar-J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0" y="214290"/>
            <a:ext cx="8429652" cy="6429420"/>
          </a:xfrm>
        </p:spPr>
        <p:txBody>
          <a:bodyPr>
            <a:noAutofit/>
          </a:bodyPr>
          <a:lstStyle/>
          <a:p>
            <a:pPr algn="just" rtl="0"/>
            <a:r>
              <a:rPr lang="en-US" sz="1800" b="1" dirty="0" smtClean="0">
                <a:solidFill>
                  <a:schemeClr val="accent1">
                    <a:lumMod val="50000"/>
                  </a:schemeClr>
                </a:solidFill>
                <a:cs typeface="+mj-cs"/>
              </a:rPr>
              <a:t>MORPHOLOGY PULMONARY THROMNBOEMBOLISM </a:t>
            </a:r>
            <a:r>
              <a:rPr lang="en-US" sz="1800" b="1" dirty="0" smtClean="0">
                <a:solidFill>
                  <a:schemeClr val="bg1">
                    <a:lumMod val="50000"/>
                  </a:schemeClr>
                </a:solidFill>
                <a:cs typeface="+mj-cs"/>
              </a:rPr>
              <a:t>:</a:t>
            </a:r>
          </a:p>
          <a:p>
            <a:pPr algn="just" rtl="0"/>
            <a:endParaRPr lang="en-US" sz="1800" b="1" dirty="0" smtClean="0">
              <a:cs typeface="+mj-cs"/>
            </a:endParaRPr>
          </a:p>
          <a:p>
            <a:pPr algn="just" rtl="0">
              <a:buNone/>
            </a:pPr>
            <a:endParaRPr lang="en-US" sz="1800" b="1" dirty="0" smtClean="0">
              <a:cs typeface="+mj-cs"/>
            </a:endParaRPr>
          </a:p>
          <a:p>
            <a:pPr algn="just" rtl="0">
              <a:lnSpc>
                <a:spcPct val="170000"/>
              </a:lnSpc>
              <a:buNone/>
            </a:pPr>
            <a:r>
              <a:rPr lang="en-US" sz="1800" b="1" dirty="0" smtClean="0">
                <a:cs typeface="+mj-cs"/>
              </a:rPr>
              <a:t>   -  </a:t>
            </a:r>
            <a:r>
              <a:rPr lang="en-US" b="1" dirty="0" smtClean="0">
                <a:cs typeface="+mj-cs"/>
              </a:rPr>
              <a:t>The consequences of pulmonary embolism, as noted, depend on the size of the embolic mass and the general state of the </a:t>
            </a:r>
            <a:r>
              <a:rPr lang="en-US" b="1" dirty="0" err="1" smtClean="0">
                <a:cs typeface="+mj-cs"/>
              </a:rPr>
              <a:t>circulation.A</a:t>
            </a:r>
            <a:r>
              <a:rPr lang="en-US" b="1" dirty="0" smtClean="0">
                <a:cs typeface="+mj-cs"/>
              </a:rPr>
              <a:t> large embolus may embed in the main pulmonary artery or its major branches or lodge astride the bifurcation as a saddle embolus . </a:t>
            </a:r>
          </a:p>
          <a:p>
            <a:pPr algn="just" rtl="0">
              <a:lnSpc>
                <a:spcPct val="170000"/>
              </a:lnSpc>
              <a:buNone/>
            </a:pPr>
            <a:endParaRPr lang="en-US" sz="1800" b="1" dirty="0" smtClean="0">
              <a:cs typeface="+mj-cs"/>
            </a:endParaRPr>
          </a:p>
          <a:p>
            <a:pPr algn="just" rtl="0">
              <a:lnSpc>
                <a:spcPct val="170000"/>
              </a:lnSpc>
              <a:buNone/>
            </a:pPr>
            <a:r>
              <a:rPr lang="en-US" sz="1800" b="1" dirty="0" smtClean="0">
                <a:cs typeface="+mj-cs"/>
              </a:rPr>
              <a:t>    </a:t>
            </a:r>
            <a:r>
              <a:rPr lang="en-US" sz="1800" b="1" dirty="0" smtClean="0">
                <a:cs typeface="+mj-cs"/>
              </a:rPr>
              <a:t>-</a:t>
            </a:r>
            <a:endParaRPr lang="en-US" sz="1800" b="1" dirty="0" smtClean="0">
              <a:cs typeface="+mj-cs"/>
            </a:endParaRPr>
          </a:p>
          <a:p>
            <a:pPr algn="just" rtl="0">
              <a:lnSpc>
                <a:spcPct val="170000"/>
              </a:lnSpc>
              <a:buNone/>
            </a:pPr>
            <a:endParaRPr lang="en-US" sz="1800" b="1" dirty="0" smtClean="0">
              <a:cs typeface="+mj-cs"/>
            </a:endParaRPr>
          </a:p>
          <a:p>
            <a:pPr algn="just" rtl="0">
              <a:lnSpc>
                <a:spcPct val="170000"/>
              </a:lnSpc>
              <a:buNone/>
            </a:pPr>
            <a:r>
              <a:rPr lang="en-US" sz="1800" b="1" dirty="0" smtClean="0">
                <a:cs typeface="+mj-cs"/>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0" y="1600200"/>
            <a:ext cx="8643966" cy="4873752"/>
          </a:xfrm>
        </p:spPr>
        <p:txBody>
          <a:bodyPr/>
          <a:lstStyle/>
          <a:p>
            <a:pPr algn="just" rtl="0">
              <a:lnSpc>
                <a:spcPct val="150000"/>
              </a:lnSpc>
              <a:buNone/>
            </a:pPr>
            <a:r>
              <a:rPr lang="en-US" b="1" dirty="0" smtClean="0"/>
              <a:t>   - Death </a:t>
            </a:r>
            <a:r>
              <a:rPr lang="en-US" b="1" dirty="0" smtClean="0"/>
              <a:t>usually follows so suddenly from hypoxia or acute failure of the right side of the heart (acute </a:t>
            </a:r>
            <a:r>
              <a:rPr lang="en-US" b="1" dirty="0" err="1" smtClean="0"/>
              <a:t>cor</a:t>
            </a:r>
            <a:r>
              <a:rPr lang="en-US" b="1" dirty="0" smtClean="0"/>
              <a:t> </a:t>
            </a:r>
            <a:r>
              <a:rPr lang="en-US" b="1" dirty="0" err="1" smtClean="0"/>
              <a:t>pulmonale</a:t>
            </a:r>
            <a:r>
              <a:rPr lang="en-US" b="1" dirty="0" smtClean="0"/>
              <a:t>) that there is no time for morphologic alterations in the lung. Smaller emboli become impacted in medium-sized and small-sized pulmonary arteries.</a:t>
            </a:r>
            <a:endParaRPr lang="ar-J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14282" y="357166"/>
            <a:ext cx="8358246" cy="6116786"/>
          </a:xfrm>
        </p:spPr>
        <p:txBody>
          <a:bodyPr>
            <a:normAutofit lnSpcReduction="10000"/>
          </a:bodyPr>
          <a:lstStyle/>
          <a:p>
            <a:pPr algn="just" rtl="0">
              <a:lnSpc>
                <a:spcPct val="170000"/>
              </a:lnSpc>
              <a:buNone/>
            </a:pPr>
            <a:r>
              <a:rPr lang="en-US" sz="2100" b="1" dirty="0" smtClean="0">
                <a:solidFill>
                  <a:schemeClr val="accent1">
                    <a:lumMod val="50000"/>
                  </a:schemeClr>
                </a:solidFill>
                <a:cs typeface="+mj-cs"/>
              </a:rPr>
              <a:t>MORPHOLOGY PULMONARY THROMNBOEMBOLISM </a:t>
            </a:r>
            <a:r>
              <a:rPr lang="en-US" sz="2100" b="1" dirty="0" smtClean="0">
                <a:solidFill>
                  <a:schemeClr val="bg1">
                    <a:lumMod val="50000"/>
                  </a:schemeClr>
                </a:solidFill>
                <a:cs typeface="+mj-cs"/>
              </a:rPr>
              <a:t>:</a:t>
            </a:r>
          </a:p>
          <a:p>
            <a:pPr algn="just" rtl="0">
              <a:lnSpc>
                <a:spcPct val="170000"/>
              </a:lnSpc>
              <a:buNone/>
            </a:pPr>
            <a:endParaRPr lang="en-US" sz="2100" b="1" dirty="0" smtClean="0">
              <a:cs typeface="+mj-cs"/>
            </a:endParaRPr>
          </a:p>
          <a:p>
            <a:pPr algn="just" rtl="0">
              <a:lnSpc>
                <a:spcPct val="170000"/>
              </a:lnSpc>
              <a:buNone/>
            </a:pPr>
            <a:endParaRPr lang="en-US" sz="2100" b="1" dirty="0" smtClean="0">
              <a:cs typeface="+mj-cs"/>
            </a:endParaRPr>
          </a:p>
          <a:p>
            <a:pPr algn="just" rtl="0">
              <a:lnSpc>
                <a:spcPct val="170000"/>
              </a:lnSpc>
              <a:buNone/>
            </a:pPr>
            <a:r>
              <a:rPr lang="en-US" sz="2100" b="1" dirty="0" smtClean="0">
                <a:cs typeface="+mj-cs"/>
              </a:rPr>
              <a:t>-    With adequate circulation and bronchial arterial flow, the vitality of the lung parenchyma is maintained, but alveolar hemorrhage may occur as a result of ischemic damage to the endothelial cells. With compromised cardiovascular status, as may occur with congestive heart failure, infarction results.</a:t>
            </a:r>
          </a:p>
          <a:p>
            <a:pPr algn="just" rtl="0">
              <a:lnSpc>
                <a:spcPct val="170000"/>
              </a:lnSpc>
              <a:buNone/>
            </a:pPr>
            <a:endParaRPr lang="en-US" sz="2100" b="1" dirty="0" smtClean="0">
              <a:cs typeface="+mj-cs"/>
            </a:endParaRPr>
          </a:p>
          <a:p>
            <a:pPr algn="just" rtl="0">
              <a:lnSpc>
                <a:spcPct val="170000"/>
              </a:lnSpc>
              <a:buNone/>
            </a:pPr>
            <a:r>
              <a:rPr lang="en-US" sz="2100" b="1" dirty="0" smtClean="0">
                <a:cs typeface="+mj-cs"/>
              </a:rPr>
              <a:t>   </a:t>
            </a:r>
            <a:r>
              <a:rPr lang="en-US" sz="2100" b="1" dirty="0" smtClean="0">
                <a:cs typeface="+mj-cs"/>
              </a:rPr>
              <a:t>-</a:t>
            </a:r>
            <a:endParaRPr lang="ar-JO" sz="1800" b="1" dirty="0" smtClean="0">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14282" y="642918"/>
            <a:ext cx="8501122" cy="5831034"/>
          </a:xfrm>
        </p:spPr>
        <p:txBody>
          <a:bodyPr>
            <a:normAutofit fontScale="92500" lnSpcReduction="10000"/>
          </a:bodyPr>
          <a:lstStyle/>
          <a:p>
            <a:pPr algn="just" rtl="0">
              <a:lnSpc>
                <a:spcPct val="170000"/>
              </a:lnSpc>
              <a:buNone/>
            </a:pPr>
            <a:r>
              <a:rPr lang="en-US" b="1" dirty="0" smtClean="0"/>
              <a:t>   - </a:t>
            </a:r>
            <a:r>
              <a:rPr lang="en-US" sz="2600" b="1" dirty="0" smtClean="0"/>
              <a:t>The </a:t>
            </a:r>
            <a:r>
              <a:rPr lang="en-US" sz="2600" b="1" dirty="0" smtClean="0"/>
              <a:t>more peripheral the embolic occlusion, the higher the risk for infarction. About three-fourths of all infarcts affect the lower lobes, and more than one-half are multiple. Characteristically, they are wedge-shaped, with their base at the pleural surface and the apex pointing toward the </a:t>
            </a:r>
            <a:r>
              <a:rPr lang="en-US" sz="2600" b="1" dirty="0" err="1" smtClean="0"/>
              <a:t>hilus</a:t>
            </a:r>
            <a:r>
              <a:rPr lang="en-US" sz="2600" b="1" dirty="0" smtClean="0"/>
              <a:t> of the lung. </a:t>
            </a:r>
          </a:p>
          <a:p>
            <a:pPr algn="just" rtl="0">
              <a:lnSpc>
                <a:spcPct val="170000"/>
              </a:lnSpc>
            </a:pPr>
            <a:endParaRPr lang="en-US" sz="2600" b="1" dirty="0" smtClean="0"/>
          </a:p>
          <a:p>
            <a:pPr algn="just" rtl="0">
              <a:lnSpc>
                <a:spcPct val="170000"/>
              </a:lnSpc>
              <a:buNone/>
            </a:pPr>
            <a:r>
              <a:rPr lang="en-US" sz="2600" b="1" dirty="0" smtClean="0"/>
              <a:t>   </a:t>
            </a:r>
            <a:endParaRPr lang="ar-JO" sz="2600" b="1" dirty="0" smtClean="0"/>
          </a:p>
          <a:p>
            <a:pPr algn="l" rtl="0"/>
            <a:endParaRPr lang="ar-J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85720" y="642918"/>
            <a:ext cx="7929618" cy="5831034"/>
          </a:xfrm>
        </p:spPr>
        <p:txBody>
          <a:bodyPr>
            <a:normAutofit lnSpcReduction="10000"/>
          </a:bodyPr>
          <a:lstStyle/>
          <a:p>
            <a:pPr algn="just" rtl="0">
              <a:lnSpc>
                <a:spcPct val="150000"/>
              </a:lnSpc>
              <a:buNone/>
            </a:pPr>
            <a:r>
              <a:rPr lang="en-US" dirty="0" smtClean="0"/>
              <a:t>   - </a:t>
            </a:r>
            <a:r>
              <a:rPr lang="en-US" sz="2800" dirty="0" smtClean="0"/>
              <a:t>Pulmonary infarcts typically are hemorrhagic and appear as raised, red-blue areas of </a:t>
            </a:r>
            <a:r>
              <a:rPr lang="en-US" sz="2800" dirty="0" err="1" smtClean="0"/>
              <a:t>coagulative</a:t>
            </a:r>
            <a:r>
              <a:rPr lang="en-US" sz="2800" dirty="0" smtClean="0"/>
              <a:t> necrosis in the early stages . The adjacent pleural surface often is covered by a </a:t>
            </a:r>
            <a:r>
              <a:rPr lang="en-US" sz="2800" dirty="0" err="1" smtClean="0"/>
              <a:t>fibrinous</a:t>
            </a:r>
            <a:r>
              <a:rPr lang="en-US" sz="2800" dirty="0" smtClean="0"/>
              <a:t> </a:t>
            </a:r>
            <a:r>
              <a:rPr lang="en-US" sz="2800" dirty="0" err="1" smtClean="0"/>
              <a:t>exudate</a:t>
            </a:r>
            <a:r>
              <a:rPr lang="en-US" sz="2800" dirty="0" smtClean="0"/>
              <a:t>. The occluded vessel is usually located near the apex of the </a:t>
            </a:r>
            <a:r>
              <a:rPr lang="en-US" sz="2800" dirty="0" err="1" smtClean="0"/>
              <a:t>infarcted</a:t>
            </a:r>
            <a:r>
              <a:rPr lang="en-US" sz="2800" dirty="0" smtClean="0"/>
              <a:t> area.</a:t>
            </a:r>
          </a:p>
          <a:p>
            <a:pPr algn="l" rtl="0">
              <a:lnSpc>
                <a:spcPct val="150000"/>
              </a:lnSpc>
              <a:buNone/>
            </a:pPr>
            <a:endParaRPr lang="en-US" sz="2800" dirty="0" smtClean="0"/>
          </a:p>
          <a:p>
            <a:pPr algn="l" rtl="0">
              <a:lnSpc>
                <a:spcPct val="150000"/>
              </a:lnSpc>
              <a:buNone/>
            </a:pPr>
            <a:r>
              <a:rPr lang="en-US" sz="2800" dirty="0" smtClean="0"/>
              <a:t>   </a:t>
            </a:r>
            <a:endParaRPr lang="ar-JO"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2500306"/>
            <a:ext cx="7467600" cy="3973646"/>
          </a:xfrm>
        </p:spPr>
        <p:txBody>
          <a:bodyPr>
            <a:normAutofit/>
          </a:bodyPr>
          <a:lstStyle/>
          <a:p>
            <a:pPr algn="ctr" rtl="0">
              <a:buNone/>
            </a:pPr>
            <a:r>
              <a:rPr lang="en-US" sz="4000" dirty="0" smtClean="0">
                <a:solidFill>
                  <a:schemeClr val="accent1">
                    <a:lumMod val="50000"/>
                  </a:schemeClr>
                </a:solidFill>
              </a:rPr>
              <a:t>ATELECTASIS</a:t>
            </a:r>
            <a:endParaRPr lang="ar-JO" sz="4000" dirty="0">
              <a:solidFill>
                <a:schemeClr val="accent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85720" y="1600200"/>
            <a:ext cx="8215370" cy="4873752"/>
          </a:xfrm>
        </p:spPr>
        <p:txBody>
          <a:bodyPr/>
          <a:lstStyle/>
          <a:p>
            <a:pPr algn="just" rtl="0">
              <a:lnSpc>
                <a:spcPct val="150000"/>
              </a:lnSpc>
              <a:buNone/>
            </a:pPr>
            <a:r>
              <a:rPr lang="en-US" dirty="0" smtClean="0"/>
              <a:t>   - </a:t>
            </a:r>
            <a:r>
              <a:rPr lang="en-US" sz="2800" dirty="0" smtClean="0"/>
              <a:t>The red cells begin to </a:t>
            </a:r>
            <a:r>
              <a:rPr lang="en-US" sz="2800" dirty="0" err="1" smtClean="0"/>
              <a:t>lyse</a:t>
            </a:r>
            <a:r>
              <a:rPr lang="en-US" sz="2800" dirty="0" smtClean="0"/>
              <a:t> within 48 hours, and the infarct gradually becomes red-brown as </a:t>
            </a:r>
            <a:r>
              <a:rPr lang="en-US" sz="2800" dirty="0" err="1" smtClean="0"/>
              <a:t>hemosiderin</a:t>
            </a:r>
            <a:r>
              <a:rPr lang="en-US" sz="2800" dirty="0" smtClean="0"/>
              <a:t> is produced. In time, fibrous replacement begins at the margins as a gray-white peripheral zone and eventually converts the infarct into a scar</a:t>
            </a:r>
            <a:endParaRPr lang="ar-JO"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7643866" cy="1143000"/>
          </a:xfrm>
        </p:spPr>
        <p:txBody>
          <a:bodyPr>
            <a:noAutofit/>
          </a:bodyPr>
          <a:lstStyle/>
          <a:p>
            <a:pPr algn="ctr"/>
            <a:r>
              <a:rPr lang="en-US" sz="2400" dirty="0" smtClean="0">
                <a:solidFill>
                  <a:schemeClr val="accent1">
                    <a:lumMod val="50000"/>
                  </a:schemeClr>
                </a:solidFill>
                <a:latin typeface="Berlin Sans FB" pitchFamily="34" charset="0"/>
              </a:rPr>
              <a:t>Large saddle embolus lying </a:t>
            </a:r>
            <a:r>
              <a:rPr lang="en-US" sz="2400" dirty="0" err="1" smtClean="0">
                <a:solidFill>
                  <a:schemeClr val="accent1">
                    <a:lumMod val="50000"/>
                  </a:schemeClr>
                </a:solidFill>
                <a:latin typeface="Berlin Sans FB" pitchFamily="34" charset="0"/>
              </a:rPr>
              <a:t>asteride</a:t>
            </a:r>
            <a:r>
              <a:rPr lang="en-US" sz="2400" dirty="0" smtClean="0">
                <a:solidFill>
                  <a:schemeClr val="accent1">
                    <a:lumMod val="50000"/>
                  </a:schemeClr>
                </a:solidFill>
                <a:latin typeface="Berlin Sans FB" pitchFamily="34" charset="0"/>
              </a:rPr>
              <a:t> along the left and right main pulmonary arteries </a:t>
            </a:r>
            <a:br>
              <a:rPr lang="en-US" sz="2400" dirty="0" smtClean="0">
                <a:solidFill>
                  <a:schemeClr val="accent1">
                    <a:lumMod val="50000"/>
                  </a:schemeClr>
                </a:solidFill>
                <a:latin typeface="Berlin Sans FB" pitchFamily="34" charset="0"/>
              </a:rPr>
            </a:br>
            <a:endParaRPr lang="ar-JO" sz="2400" dirty="0">
              <a:solidFill>
                <a:schemeClr val="accent1">
                  <a:lumMod val="50000"/>
                </a:schemeClr>
              </a:solidFill>
            </a:endParaRPr>
          </a:p>
        </p:txBody>
      </p:sp>
      <p:pic>
        <p:nvPicPr>
          <p:cNvPr id="4" name="Content Placeholder 3" descr="20171023_192131.jpg"/>
          <p:cNvPicPr>
            <a:picLocks noGrp="1" noChangeAspect="1"/>
          </p:cNvPicPr>
          <p:nvPr>
            <p:ph sz="quarter" idx="1"/>
          </p:nvPr>
        </p:nvPicPr>
        <p:blipFill>
          <a:blip r:embed="rId2" cstate="print"/>
          <a:srcRect l="30247" t="43333" r="26296" b="34445"/>
          <a:stretch>
            <a:fillRect/>
          </a:stretch>
        </p:blipFill>
        <p:spPr>
          <a:xfrm>
            <a:off x="1071538" y="1285860"/>
            <a:ext cx="7000923" cy="53341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43890" cy="1143000"/>
          </a:xfrm>
        </p:spPr>
        <p:txBody>
          <a:bodyPr>
            <a:normAutofit fontScale="90000"/>
          </a:bodyPr>
          <a:lstStyle/>
          <a:p>
            <a:pPr algn="ctr"/>
            <a:r>
              <a:rPr lang="en-US" dirty="0" smtClean="0">
                <a:solidFill>
                  <a:schemeClr val="accent1">
                    <a:lumMod val="50000"/>
                  </a:schemeClr>
                </a:solidFill>
              </a:rPr>
              <a:t>A small, roughly wedge-shaped hemorrhagic pulmonary infarct of recent occurrence</a:t>
            </a:r>
            <a:r>
              <a:rPr lang="en-US" dirty="0" smtClean="0"/>
              <a:t>.</a:t>
            </a:r>
            <a:endParaRPr lang="ar-JO" dirty="0"/>
          </a:p>
        </p:txBody>
      </p:sp>
      <p:pic>
        <p:nvPicPr>
          <p:cNvPr id="2050" name="Picture 2" descr="C:\Users\Biolab - Albasheer\Desktop\sld30.jpg.crdownload"/>
          <p:cNvPicPr>
            <a:picLocks noGrp="1" noChangeAspect="1" noChangeArrowheads="1"/>
          </p:cNvPicPr>
          <p:nvPr>
            <p:ph sz="quarter" idx="1"/>
          </p:nvPr>
        </p:nvPicPr>
        <p:blipFill>
          <a:blip r:embed="rId2" cstate="print"/>
          <a:srcRect/>
          <a:stretch>
            <a:fillRect/>
          </a:stretch>
        </p:blipFill>
        <p:spPr bwMode="auto">
          <a:xfrm>
            <a:off x="500034" y="1571612"/>
            <a:ext cx="7929618" cy="490070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Picture 4" descr="C:\Users\Mohammed\Desktop\4337749532_a5c9491a47_b.jpg"/>
          <p:cNvPicPr>
            <a:picLocks noGrp="1" noChangeAspect="1" noChangeArrowheads="1"/>
          </p:cNvPicPr>
          <p:nvPr>
            <p:ph sz="quarter" idx="1"/>
          </p:nvPr>
        </p:nvPicPr>
        <p:blipFill>
          <a:blip r:embed="rId2" cstate="print"/>
          <a:srcRect/>
          <a:stretch>
            <a:fillRect/>
          </a:stretch>
        </p:blipFill>
        <p:spPr bwMode="auto">
          <a:xfrm>
            <a:off x="785786" y="928670"/>
            <a:ext cx="7293967" cy="535785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Picture 2" descr="C:\Users\Mohammed\Desktop\lung280.jpg"/>
          <p:cNvPicPr>
            <a:picLocks noGrp="1" noChangeAspect="1" noChangeArrowheads="1"/>
          </p:cNvPicPr>
          <p:nvPr>
            <p:ph sz="quarter" idx="1"/>
          </p:nvPr>
        </p:nvPicPr>
        <p:blipFill>
          <a:blip r:embed="rId2" cstate="print"/>
          <a:srcRect/>
          <a:stretch>
            <a:fillRect/>
          </a:stretch>
        </p:blipFill>
        <p:spPr bwMode="auto">
          <a:xfrm>
            <a:off x="500034" y="1142984"/>
            <a:ext cx="7572428" cy="528641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6" name="Picture 2" descr="C:\Users\Mohammed\Desktop\new-practical-histopathology-17-728.jpg"/>
          <p:cNvPicPr>
            <a:picLocks noGrp="1" noChangeAspect="1" noChangeArrowheads="1"/>
          </p:cNvPicPr>
          <p:nvPr>
            <p:ph sz="quarter" idx="1"/>
          </p:nvPr>
        </p:nvPicPr>
        <p:blipFill>
          <a:blip r:embed="rId2" cstate="print"/>
          <a:srcRect/>
          <a:stretch>
            <a:fillRect/>
          </a:stretch>
        </p:blipFill>
        <p:spPr bwMode="auto">
          <a:xfrm>
            <a:off x="642910" y="571480"/>
            <a:ext cx="7869794" cy="590234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C:\Users\Mohammed\Desktop\Pulmonary+Infarct+Alveolar+septa+_+Intra-alveolar+hemorrhage+(_).jpg"/>
          <p:cNvPicPr>
            <a:picLocks noGrp="1" noChangeAspect="1" noChangeArrowheads="1"/>
          </p:cNvPicPr>
          <p:nvPr>
            <p:ph sz="quarter" idx="1"/>
          </p:nvPr>
        </p:nvPicPr>
        <p:blipFill>
          <a:blip r:embed="rId2" cstate="print"/>
          <a:srcRect/>
          <a:stretch>
            <a:fillRect/>
          </a:stretch>
        </p:blipFill>
        <p:spPr bwMode="auto">
          <a:xfrm>
            <a:off x="428596" y="428604"/>
            <a:ext cx="8096305" cy="607223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0" y="285728"/>
            <a:ext cx="8643966" cy="6188224"/>
          </a:xfrm>
        </p:spPr>
        <p:txBody>
          <a:bodyPr>
            <a:normAutofit lnSpcReduction="10000"/>
          </a:bodyPr>
          <a:lstStyle/>
          <a:p>
            <a:pPr algn="just" rtl="0"/>
            <a:r>
              <a:rPr lang="en-US" sz="4300" dirty="0" smtClean="0">
                <a:solidFill>
                  <a:schemeClr val="accent1">
                    <a:lumMod val="50000"/>
                  </a:schemeClr>
                </a:solidFill>
              </a:rPr>
              <a:t>Clinical Features</a:t>
            </a:r>
            <a:r>
              <a:rPr lang="en-US" dirty="0" smtClean="0"/>
              <a:t> :</a:t>
            </a:r>
          </a:p>
          <a:p>
            <a:pPr algn="just" rtl="0">
              <a:buNone/>
            </a:pPr>
            <a:endParaRPr lang="en-US" dirty="0" smtClean="0"/>
          </a:p>
          <a:p>
            <a:pPr algn="just" rtl="0">
              <a:buNone/>
            </a:pPr>
            <a:r>
              <a:rPr lang="en-US" dirty="0" smtClean="0"/>
              <a:t>   *</a:t>
            </a:r>
            <a:r>
              <a:rPr lang="en-US" sz="2800" b="1" dirty="0" smtClean="0"/>
              <a:t>The clinical consequences of pulmonary </a:t>
            </a:r>
            <a:r>
              <a:rPr lang="en-US" sz="2800" b="1" dirty="0" err="1" smtClean="0"/>
              <a:t>thromboembolism</a:t>
            </a:r>
            <a:r>
              <a:rPr lang="en-US" sz="2800" b="1" dirty="0" smtClean="0"/>
              <a:t> are summarized as follows: </a:t>
            </a:r>
          </a:p>
          <a:p>
            <a:pPr algn="just" rtl="0">
              <a:buNone/>
            </a:pPr>
            <a:endParaRPr lang="en-US" sz="2800" b="1" dirty="0" smtClean="0"/>
          </a:p>
          <a:p>
            <a:pPr algn="just" rtl="0">
              <a:buNone/>
            </a:pPr>
            <a:r>
              <a:rPr lang="en-US" sz="2800" b="1" dirty="0" smtClean="0"/>
              <a:t>    - Most (60% to 80%) are clinically silent because they are small; the bronchial circulation sustains the viability of the affected lung parenchyma, and the embolic mass is rapidly removed by </a:t>
            </a:r>
            <a:r>
              <a:rPr lang="en-US" sz="2800" b="1" dirty="0" err="1" smtClean="0"/>
              <a:t>fibrinolytic</a:t>
            </a:r>
            <a:r>
              <a:rPr lang="en-US" sz="2800" b="1" dirty="0" smtClean="0"/>
              <a:t> activity. </a:t>
            </a:r>
          </a:p>
          <a:p>
            <a:pPr algn="just" rtl="0">
              <a:buNone/>
            </a:pPr>
            <a:endParaRPr lang="en-US" dirty="0" smtClean="0"/>
          </a:p>
          <a:p>
            <a:pPr algn="just" rtl="0">
              <a:buNone/>
            </a:pPr>
            <a:r>
              <a:rPr lang="en-US" dirty="0" smtClean="0"/>
              <a:t>    </a:t>
            </a:r>
            <a:endParaRPr lang="ar-JO"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714356"/>
            <a:ext cx="8043890" cy="5759596"/>
          </a:xfrm>
        </p:spPr>
        <p:txBody>
          <a:bodyPr>
            <a:normAutofit fontScale="92500" lnSpcReduction="10000"/>
          </a:bodyPr>
          <a:lstStyle/>
          <a:p>
            <a:pPr algn="just" rtl="0">
              <a:lnSpc>
                <a:spcPct val="150000"/>
              </a:lnSpc>
              <a:buNone/>
            </a:pPr>
            <a:r>
              <a:rPr lang="en-US" b="1" dirty="0" smtClean="0"/>
              <a:t>- </a:t>
            </a:r>
            <a:r>
              <a:rPr lang="en-US" b="1" dirty="0" smtClean="0"/>
              <a:t> </a:t>
            </a:r>
            <a:r>
              <a:rPr lang="en-US" sz="2600" b="1" dirty="0" smtClean="0"/>
              <a:t>In </a:t>
            </a:r>
            <a:r>
              <a:rPr lang="en-US" sz="2600" b="1" dirty="0" smtClean="0"/>
              <a:t>5% of cases, death, acute right-sided heart failure, or cardiovascular collapse (shock) occurs suddenly. Massive pulmonary embolism is one of the few causes of virtually instantaneous death. These severe consequences typically happen when more than 60% of the total pulmonary vasculature is obstructed by a large embolus or multiple simultaneous small emboli. the affected lung parenchyma, and the embolic mass is rapidly removed by </a:t>
            </a:r>
            <a:r>
              <a:rPr lang="en-US" sz="2600" b="1" dirty="0" err="1" smtClean="0"/>
              <a:t>fibrinolytic</a:t>
            </a:r>
            <a:r>
              <a:rPr lang="en-US" sz="2600" b="1" dirty="0" smtClean="0"/>
              <a:t> activity. </a:t>
            </a:r>
          </a:p>
          <a:p>
            <a:pPr algn="just" rtl="0">
              <a:buNone/>
            </a:pPr>
            <a:endParaRPr lang="en-US" dirty="0" smtClean="0"/>
          </a:p>
          <a:p>
            <a:pPr algn="l" rtl="0"/>
            <a:endParaRPr lang="ar-JO"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85720" y="214290"/>
            <a:ext cx="8215370" cy="6143668"/>
          </a:xfrm>
        </p:spPr>
        <p:txBody>
          <a:bodyPr>
            <a:noAutofit/>
          </a:bodyPr>
          <a:lstStyle/>
          <a:p>
            <a:pPr algn="just" rtl="0">
              <a:buNone/>
            </a:pPr>
            <a:r>
              <a:rPr lang="en-US" sz="2800" dirty="0" smtClean="0"/>
              <a:t>   - </a:t>
            </a:r>
            <a:r>
              <a:rPr lang="en-US" sz="2600" b="1" dirty="0" smtClean="0"/>
              <a:t>In 5% of cases, death, acute right-sided heart failure, or cardiovascular collapse (shock) occurs suddenly. Massive pulmonary embolism is one of the few causes of virtually instantaneous death. These severe consequences typically happen when more than 60% of the total pulmonary vasculature is obstructed by a large embolus or multiple simultaneous small emboli.</a:t>
            </a:r>
          </a:p>
          <a:p>
            <a:pPr algn="just" rtl="0"/>
            <a:endParaRPr lang="en-US" sz="2600" b="1" dirty="0" smtClean="0"/>
          </a:p>
          <a:p>
            <a:pPr algn="just" rtl="0">
              <a:buNone/>
            </a:pPr>
            <a:r>
              <a:rPr lang="en-US" sz="2600" b="1" dirty="0" smtClean="0"/>
              <a:t>   - Obstruction of small to medium pulmonary branches (10% to 15% of cases) causes pulmonary infarction if some element of circulatory insufficiency also is present. Typically, individuals who sustain infarctions present with </a:t>
            </a:r>
            <a:r>
              <a:rPr lang="en-US" sz="2600" b="1" dirty="0" err="1" smtClean="0"/>
              <a:t>dyspnea</a:t>
            </a:r>
            <a:r>
              <a:rPr lang="en-US" sz="2600" b="1" dirty="0" smtClean="0"/>
              <a:t>.</a:t>
            </a:r>
          </a:p>
          <a:p>
            <a:pPr algn="just" rtl="0">
              <a:buNone/>
            </a:pPr>
            <a:endParaRPr lang="en-US" sz="2600" b="1" dirty="0" smtClean="0"/>
          </a:p>
          <a:p>
            <a:pPr algn="just" rtl="0">
              <a:buNone/>
            </a:pPr>
            <a:r>
              <a:rPr lang="en-US" sz="2600" b="1" dirty="0" smtClean="0"/>
              <a:t>  </a:t>
            </a:r>
          </a:p>
          <a:p>
            <a:pPr algn="l" rtl="0"/>
            <a:endParaRPr lang="ar-JO"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ATELECTASIS (COLLAPSE)</a:t>
            </a:r>
            <a:endParaRPr lang="ar-JO" dirty="0">
              <a:solidFill>
                <a:schemeClr val="accent1">
                  <a:lumMod val="50000"/>
                </a:schemeClr>
              </a:solidFill>
            </a:endParaRPr>
          </a:p>
        </p:txBody>
      </p:sp>
      <p:sp>
        <p:nvSpPr>
          <p:cNvPr id="3" name="Content Placeholder 2"/>
          <p:cNvSpPr>
            <a:spLocks noGrp="1"/>
          </p:cNvSpPr>
          <p:nvPr>
            <p:ph sz="quarter" idx="1"/>
          </p:nvPr>
        </p:nvSpPr>
        <p:spPr>
          <a:xfrm>
            <a:off x="457200" y="1600200"/>
            <a:ext cx="8043890" cy="4873752"/>
          </a:xfrm>
        </p:spPr>
        <p:txBody>
          <a:bodyPr/>
          <a:lstStyle/>
          <a:p>
            <a:pPr algn="just" rtl="0"/>
            <a:r>
              <a:rPr lang="en-US" dirty="0" err="1" smtClean="0"/>
              <a:t>Atelectasis</a:t>
            </a:r>
            <a:r>
              <a:rPr lang="en-US" dirty="0" smtClean="0"/>
              <a:t>:  also known as collapse </a:t>
            </a:r>
          </a:p>
          <a:p>
            <a:pPr algn="just" rtl="0">
              <a:buNone/>
            </a:pPr>
            <a:endParaRPr lang="en-US" dirty="0" smtClean="0"/>
          </a:p>
          <a:p>
            <a:pPr algn="just" rtl="0"/>
            <a:r>
              <a:rPr lang="en-US" dirty="0" smtClean="0"/>
              <a:t>Is loss of lung volume caused by inadequate expansion of air spaces. </a:t>
            </a:r>
          </a:p>
          <a:p>
            <a:pPr algn="just" rtl="0"/>
            <a:endParaRPr lang="en-US" dirty="0" smtClean="0"/>
          </a:p>
          <a:p>
            <a:pPr algn="just" rtl="0"/>
            <a:r>
              <a:rPr lang="en-US" dirty="0" smtClean="0"/>
              <a:t>It results in shunting of inadequately oxygenated blood from pulmonary arteries into veins, thus giving rise to a </a:t>
            </a:r>
            <a:r>
              <a:rPr lang="en-US" dirty="0" err="1" smtClean="0"/>
              <a:t>ventilationperfusion</a:t>
            </a:r>
            <a:r>
              <a:rPr lang="en-US" dirty="0" smtClean="0"/>
              <a:t> imbalance and hypoxia.</a:t>
            </a:r>
          </a:p>
          <a:p>
            <a:pPr algn="just" rtl="0"/>
            <a:endParaRPr lang="en-US" dirty="0" smtClean="0"/>
          </a:p>
          <a:p>
            <a:pPr algn="l" rtl="0"/>
            <a:endParaRPr lang="ar-J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1600200"/>
            <a:ext cx="7901014" cy="4873752"/>
          </a:xfrm>
        </p:spPr>
        <p:txBody>
          <a:bodyPr>
            <a:normAutofit/>
          </a:bodyPr>
          <a:lstStyle/>
          <a:p>
            <a:pPr algn="just" rtl="0">
              <a:buNone/>
            </a:pPr>
            <a:r>
              <a:rPr lang="en-US" sz="2800" b="1" dirty="0" smtClean="0"/>
              <a:t>   * In </a:t>
            </a:r>
            <a:r>
              <a:rPr lang="en-US" sz="2800" b="1" dirty="0" smtClean="0"/>
              <a:t>a small but significant subset of patients (accounting for &lt;3% of cases), recurrent “showers” of emboli lead to pulmonary hypertension, chronic right-sided heart failure, and, in time, pulmonary vascular sclerosis with progressively worsening of </a:t>
            </a:r>
            <a:r>
              <a:rPr lang="en-US" sz="2800" b="1" dirty="0" err="1" smtClean="0"/>
              <a:t>dyspnea</a:t>
            </a:r>
            <a:r>
              <a:rPr lang="en-US" sz="2800" b="1" dirty="0" smtClean="0"/>
              <a:t>.</a:t>
            </a:r>
          </a:p>
          <a:p>
            <a:pPr algn="l" rtl="0"/>
            <a:endParaRPr lang="en-US" sz="2800" b="1" dirty="0" smtClean="0"/>
          </a:p>
          <a:p>
            <a:pPr algn="l" rtl="0"/>
            <a:endParaRPr lang="ar-JO" sz="2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14282" y="285728"/>
            <a:ext cx="8501122" cy="6188224"/>
          </a:xfrm>
        </p:spPr>
        <p:txBody>
          <a:bodyPr>
            <a:normAutofit/>
          </a:bodyPr>
          <a:lstStyle/>
          <a:p>
            <a:pPr algn="l" rtl="0">
              <a:buNone/>
            </a:pPr>
            <a:r>
              <a:rPr lang="en-US" dirty="0" smtClean="0"/>
              <a:t>  - </a:t>
            </a:r>
            <a:r>
              <a:rPr lang="en-US" sz="2600" b="1" dirty="0" smtClean="0"/>
              <a:t>Obstruction of small to medium pulmonary branches (10% to 15% of cases) causes pulmonary infarction if some element of circulatory insufficiency also is present. Typically, individuals who sustain infarctions present with </a:t>
            </a:r>
            <a:r>
              <a:rPr lang="en-US" sz="2600" b="1" dirty="0" err="1" smtClean="0"/>
              <a:t>dyspnea</a:t>
            </a:r>
            <a:r>
              <a:rPr lang="en-US" sz="2600" b="1" dirty="0" smtClean="0"/>
              <a:t>.</a:t>
            </a:r>
          </a:p>
          <a:p>
            <a:pPr algn="l" rtl="0">
              <a:buNone/>
            </a:pPr>
            <a:endParaRPr lang="en-US" sz="2600" b="1" dirty="0" smtClean="0"/>
          </a:p>
          <a:p>
            <a:pPr algn="l" rtl="0">
              <a:buNone/>
            </a:pPr>
            <a:r>
              <a:rPr lang="en-US" sz="2600" b="1" dirty="0" smtClean="0"/>
              <a:t>  - In a small but significant subset of patients (accounting for &lt;3% of cases), recurrent “showers” of emboli lead to pulmonary hypertension, chronic right-sided heart failure, and, in time, pulmonary vascular sclerosis with progressively worsening of </a:t>
            </a:r>
            <a:r>
              <a:rPr lang="en-US" sz="2600" b="1" dirty="0" err="1" smtClean="0"/>
              <a:t>dyspnea</a:t>
            </a:r>
            <a:r>
              <a:rPr lang="en-US" sz="2600" b="1" dirty="0" smtClean="0"/>
              <a:t>.</a:t>
            </a:r>
          </a:p>
          <a:p>
            <a:pPr algn="l" rtl="0"/>
            <a:endParaRPr lang="en-US" sz="2600" b="1" dirty="0" smtClean="0"/>
          </a:p>
          <a:p>
            <a:pPr algn="l" rtl="0"/>
            <a:endParaRPr lang="ar-JO"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2928934"/>
            <a:ext cx="7467600" cy="3545018"/>
          </a:xfrm>
        </p:spPr>
        <p:txBody>
          <a:bodyPr>
            <a:normAutofit/>
          </a:bodyPr>
          <a:lstStyle/>
          <a:p>
            <a:pPr algn="ctr" rtl="0">
              <a:buNone/>
            </a:pPr>
            <a:r>
              <a:rPr lang="en-US" sz="4000" dirty="0" smtClean="0">
                <a:solidFill>
                  <a:schemeClr val="accent1">
                    <a:lumMod val="50000"/>
                  </a:schemeClr>
                </a:solidFill>
              </a:rPr>
              <a:t>Pulmonary Hypertension</a:t>
            </a:r>
            <a:endParaRPr lang="ar-JO"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7639080" cy="500066"/>
          </a:xfrm>
        </p:spPr>
        <p:txBody>
          <a:bodyPr>
            <a:normAutofit fontScale="90000"/>
          </a:bodyPr>
          <a:lstStyle/>
          <a:p>
            <a:r>
              <a:rPr lang="en-US" sz="3600" dirty="0" smtClean="0">
                <a:solidFill>
                  <a:schemeClr val="accent1">
                    <a:lumMod val="50000"/>
                  </a:schemeClr>
                </a:solidFill>
              </a:rPr>
              <a:t>Pulmonary Hypertension</a:t>
            </a:r>
            <a:endParaRPr lang="ar-JO" sz="3600" dirty="0">
              <a:solidFill>
                <a:schemeClr val="accent1">
                  <a:lumMod val="50000"/>
                </a:schemeClr>
              </a:solidFill>
            </a:endParaRPr>
          </a:p>
        </p:txBody>
      </p:sp>
      <p:sp>
        <p:nvSpPr>
          <p:cNvPr id="3" name="Content Placeholder 2"/>
          <p:cNvSpPr>
            <a:spLocks noGrp="1"/>
          </p:cNvSpPr>
          <p:nvPr>
            <p:ph sz="quarter" idx="1"/>
          </p:nvPr>
        </p:nvSpPr>
        <p:spPr>
          <a:xfrm>
            <a:off x="0" y="714356"/>
            <a:ext cx="8786842" cy="6143644"/>
          </a:xfrm>
        </p:spPr>
        <p:txBody>
          <a:bodyPr>
            <a:normAutofit fontScale="62500" lnSpcReduction="20000"/>
          </a:bodyPr>
          <a:lstStyle/>
          <a:p>
            <a:pPr algn="l" rtl="0">
              <a:buNone/>
            </a:pPr>
            <a:r>
              <a:rPr lang="en-US" sz="3600" dirty="0" smtClean="0"/>
              <a:t>     </a:t>
            </a:r>
          </a:p>
          <a:p>
            <a:pPr algn="l" rtl="0">
              <a:buNone/>
            </a:pPr>
            <a:r>
              <a:rPr lang="en-US" sz="3600" dirty="0" smtClean="0"/>
              <a:t>     </a:t>
            </a:r>
            <a:r>
              <a:rPr lang="en-US" sz="3600" b="1" dirty="0" smtClean="0"/>
              <a:t>* Pulmonary hypertension (defined as pressures of 25 mm Hg or more at rest) may be caused by a decrease in the cross-sectional area of the pulmonary vascular bed or, less commonly, by increased pulmonary vascular blood flow. WHO has classified pulmonary hypertension into the following five groups: </a:t>
            </a:r>
          </a:p>
          <a:p>
            <a:pPr algn="l" rtl="0">
              <a:buNone/>
            </a:pPr>
            <a:endParaRPr lang="en-US" sz="3600" b="1" dirty="0" smtClean="0"/>
          </a:p>
          <a:p>
            <a:pPr algn="l" rtl="0">
              <a:buNone/>
            </a:pPr>
            <a:r>
              <a:rPr lang="en-US" sz="3600" b="1" dirty="0" smtClean="0"/>
              <a:t>   1) Pulmonary arterial hypertension :  heritable forms of pulmonary hypertension and diseases that cause pulmonary hypertension by affecting small pulmonary muscular arterioles; these include connective tissue diseases, human immunodeficiency virus, and congenital heart disease with left to right shunts</a:t>
            </a:r>
          </a:p>
          <a:p>
            <a:pPr algn="l" rtl="0">
              <a:buNone/>
            </a:pPr>
            <a:endParaRPr lang="en-US" sz="3600" b="1" dirty="0" smtClean="0"/>
          </a:p>
          <a:p>
            <a:pPr algn="l" rtl="0">
              <a:buNone/>
            </a:pPr>
            <a:r>
              <a:rPr lang="en-US" sz="3600" b="1" dirty="0" smtClean="0"/>
              <a:t>   2) Pulmonary hypertension due to left-sided heart disease, including systolic and diastolic dysfunction and </a:t>
            </a:r>
            <a:r>
              <a:rPr lang="en-US" sz="3600" b="1" dirty="0" err="1" smtClean="0"/>
              <a:t>valvular</a:t>
            </a:r>
            <a:r>
              <a:rPr lang="en-US" sz="3600" b="1" dirty="0" smtClean="0"/>
              <a:t> disease</a:t>
            </a:r>
          </a:p>
          <a:p>
            <a:pPr algn="l" rtl="0">
              <a:buNone/>
            </a:pPr>
            <a:endParaRPr lang="en-US" sz="3600" b="1" dirty="0" smtClean="0"/>
          </a:p>
          <a:p>
            <a:pPr algn="l" rtl="0">
              <a:buNone/>
            </a:pPr>
            <a:endParaRPr lang="en-US" sz="3600" b="1" dirty="0" smtClean="0"/>
          </a:p>
          <a:p>
            <a:pPr algn="l" rtl="0">
              <a:buNone/>
            </a:pPr>
            <a:endParaRPr lang="en-US" sz="36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1600200"/>
            <a:ext cx="7829576" cy="4873752"/>
          </a:xfrm>
        </p:spPr>
        <p:txBody>
          <a:bodyPr/>
          <a:lstStyle/>
          <a:p>
            <a:pPr algn="l" rtl="0">
              <a:buNone/>
            </a:pPr>
            <a:r>
              <a:rPr lang="en-US" b="1" dirty="0" smtClean="0"/>
              <a:t> </a:t>
            </a:r>
            <a:r>
              <a:rPr lang="en-US" b="1" dirty="0" smtClean="0"/>
              <a:t>  3</a:t>
            </a:r>
            <a:r>
              <a:rPr lang="en-US" b="1" dirty="0" smtClean="0"/>
              <a:t>)  Pulmonary hypertension due to lung diseases and/or hypoxia, including COPD and interstitial lung disease</a:t>
            </a:r>
          </a:p>
          <a:p>
            <a:pPr algn="l" rtl="0">
              <a:buNone/>
            </a:pPr>
            <a:r>
              <a:rPr lang="en-US" b="1" dirty="0" smtClean="0"/>
              <a:t> </a:t>
            </a:r>
          </a:p>
          <a:p>
            <a:pPr algn="l" rtl="0">
              <a:buNone/>
            </a:pPr>
            <a:r>
              <a:rPr lang="en-US" b="1" dirty="0" smtClean="0"/>
              <a:t>   4) Chronic </a:t>
            </a:r>
            <a:r>
              <a:rPr lang="en-US" b="1" dirty="0" err="1" smtClean="0"/>
              <a:t>thromboembolic</a:t>
            </a:r>
            <a:r>
              <a:rPr lang="en-US" b="1" dirty="0" smtClean="0"/>
              <a:t> pulmonary hypertension</a:t>
            </a:r>
          </a:p>
          <a:p>
            <a:pPr algn="l" rtl="0">
              <a:buNone/>
            </a:pPr>
            <a:endParaRPr lang="en-US" b="1" dirty="0" smtClean="0"/>
          </a:p>
          <a:p>
            <a:pPr algn="l" rtl="0">
              <a:buNone/>
            </a:pPr>
            <a:r>
              <a:rPr lang="en-US" b="1" dirty="0" smtClean="0"/>
              <a:t>   5) Pulmonary hypertension with unclear or </a:t>
            </a:r>
            <a:r>
              <a:rPr lang="en-US" b="1" dirty="0" err="1" smtClean="0"/>
              <a:t>multifactorial</a:t>
            </a:r>
            <a:r>
              <a:rPr lang="en-US" b="1" dirty="0" smtClean="0"/>
              <a:t> mechanisms </a:t>
            </a:r>
          </a:p>
          <a:p>
            <a:pPr algn="l" rtl="0"/>
            <a:endParaRPr lang="ar-JO"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14282" y="214290"/>
            <a:ext cx="8429684" cy="6643710"/>
          </a:xfrm>
        </p:spPr>
        <p:txBody>
          <a:bodyPr>
            <a:normAutofit/>
          </a:bodyPr>
          <a:lstStyle/>
          <a:p>
            <a:pPr algn="l" rtl="0">
              <a:buNone/>
            </a:pPr>
            <a:r>
              <a:rPr lang="en-US" sz="3900" dirty="0" smtClean="0">
                <a:solidFill>
                  <a:schemeClr val="accent1">
                    <a:lumMod val="50000"/>
                  </a:schemeClr>
                </a:solidFill>
              </a:rPr>
              <a:t>Pathogenesis  (  causes ) :</a:t>
            </a:r>
          </a:p>
          <a:p>
            <a:pPr algn="l" rtl="0">
              <a:buNone/>
            </a:pPr>
            <a:r>
              <a:rPr lang="en-US" dirty="0" smtClean="0"/>
              <a:t>    </a:t>
            </a:r>
          </a:p>
          <a:p>
            <a:pPr algn="just" rtl="0">
              <a:buNone/>
            </a:pPr>
            <a:r>
              <a:rPr lang="en-US" dirty="0" smtClean="0"/>
              <a:t>   </a:t>
            </a:r>
            <a:r>
              <a:rPr lang="en-US" sz="2600" b="1" dirty="0" smtClean="0"/>
              <a:t>1) Chronic obstructive or interstitial lung diseases (group 3). These diseases obliterate alveolar capillaries, increasing pulmonary resistance to blood flow</a:t>
            </a:r>
          </a:p>
          <a:p>
            <a:pPr algn="just" rtl="0">
              <a:buNone/>
            </a:pPr>
            <a:endParaRPr lang="en-US" sz="2600" b="1" dirty="0" smtClean="0"/>
          </a:p>
          <a:p>
            <a:pPr algn="just" rtl="0">
              <a:buNone/>
            </a:pPr>
            <a:r>
              <a:rPr lang="en-US" sz="2600" b="1" dirty="0" smtClean="0"/>
              <a:t>   2) Antecedent congenital or acquired heart disease (group </a:t>
            </a:r>
          </a:p>
          <a:p>
            <a:pPr algn="just" rtl="0">
              <a:buNone/>
            </a:pPr>
            <a:r>
              <a:rPr lang="en-US" sz="2600" b="1" dirty="0" smtClean="0"/>
              <a:t>     </a:t>
            </a:r>
          </a:p>
          <a:p>
            <a:pPr algn="just" rtl="0"/>
            <a:endParaRPr lang="ar-JO" sz="26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1600200"/>
            <a:ext cx="8043890" cy="4873752"/>
          </a:xfrm>
        </p:spPr>
        <p:txBody>
          <a:bodyPr/>
          <a:lstStyle/>
          <a:p>
            <a:pPr algn="just" rtl="0">
              <a:buNone/>
            </a:pPr>
            <a:r>
              <a:rPr lang="en-US" b="1" dirty="0" smtClean="0"/>
              <a:t> </a:t>
            </a:r>
            <a:r>
              <a:rPr lang="en-US" b="1" dirty="0" smtClean="0"/>
              <a:t>  3</a:t>
            </a:r>
            <a:r>
              <a:rPr lang="en-US" b="1" dirty="0" smtClean="0"/>
              <a:t>) Recurrent </a:t>
            </a:r>
            <a:r>
              <a:rPr lang="en-US" b="1" dirty="0" err="1" smtClean="0"/>
              <a:t>thromboemboli</a:t>
            </a:r>
            <a:r>
              <a:rPr lang="en-US" b="1" dirty="0" smtClean="0"/>
              <a:t> (group 4). by reducing the functional cross-sectional area of the pulmonary vascular bed, which in turn leads to an increase in pulmonary vascular resistance. </a:t>
            </a:r>
          </a:p>
          <a:p>
            <a:pPr algn="just" rtl="0">
              <a:buNone/>
            </a:pPr>
            <a:endParaRPr lang="en-US" b="1" dirty="0" smtClean="0"/>
          </a:p>
          <a:p>
            <a:pPr algn="just" rtl="0">
              <a:buNone/>
            </a:pPr>
            <a:r>
              <a:rPr lang="en-US" b="1" dirty="0" smtClean="0"/>
              <a:t>    4) Autoimmune diseases (group 1). (most notably systemic sclerosis)</a:t>
            </a:r>
          </a:p>
          <a:p>
            <a:pPr algn="just" rtl="0">
              <a:buNone/>
            </a:pPr>
            <a:endParaRPr lang="en-US" b="1" dirty="0" smtClean="0"/>
          </a:p>
          <a:p>
            <a:pPr algn="just" rtl="0">
              <a:buNone/>
            </a:pPr>
            <a:r>
              <a:rPr lang="en-US" b="1" dirty="0" smtClean="0"/>
              <a:t>    5) Obstructive sleep apnea (also group 3) obesity and hypoxemia.</a:t>
            </a:r>
            <a:endParaRPr lang="ar-JO"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0" y="1000108"/>
            <a:ext cx="8572528" cy="5473844"/>
          </a:xfrm>
        </p:spPr>
        <p:txBody>
          <a:bodyPr>
            <a:normAutofit lnSpcReduction="10000"/>
          </a:bodyPr>
          <a:lstStyle/>
          <a:p>
            <a:pPr algn="l" rtl="0"/>
            <a:r>
              <a:rPr lang="en-US" sz="2800" b="1" dirty="0" smtClean="0">
                <a:solidFill>
                  <a:schemeClr val="accent1">
                    <a:lumMod val="50000"/>
                  </a:schemeClr>
                </a:solidFill>
              </a:rPr>
              <a:t>Idiopathic pulmonary arterial hypertension.</a:t>
            </a:r>
          </a:p>
          <a:p>
            <a:pPr algn="l" rtl="0">
              <a:buNone/>
            </a:pPr>
            <a:endParaRPr lang="en-US" dirty="0" smtClean="0">
              <a:solidFill>
                <a:schemeClr val="accent1">
                  <a:lumMod val="50000"/>
                </a:schemeClr>
              </a:solidFill>
            </a:endParaRPr>
          </a:p>
          <a:p>
            <a:pPr algn="l" rtl="0">
              <a:buNone/>
            </a:pPr>
            <a:r>
              <a:rPr lang="en-US" dirty="0" smtClean="0">
                <a:solidFill>
                  <a:schemeClr val="accent1">
                    <a:lumMod val="50000"/>
                  </a:schemeClr>
                </a:solidFill>
              </a:rPr>
              <a:t> </a:t>
            </a:r>
            <a:endParaRPr lang="en-US" sz="2800" dirty="0" smtClean="0">
              <a:solidFill>
                <a:schemeClr val="accent1">
                  <a:lumMod val="50000"/>
                </a:schemeClr>
              </a:solidFill>
            </a:endParaRPr>
          </a:p>
          <a:p>
            <a:pPr algn="just" rtl="0">
              <a:buNone/>
            </a:pPr>
            <a:r>
              <a:rPr lang="en-US" sz="2800" dirty="0" smtClean="0"/>
              <a:t>   *</a:t>
            </a:r>
            <a:r>
              <a:rPr lang="en-US" sz="2600" b="1" dirty="0" smtClean="0"/>
              <a:t>This name is a misnomer, however, as up to 80% of “idiopathic” pulmonary hypertension (sometimes referred to as primary pulmonary hypertension) </a:t>
            </a:r>
          </a:p>
          <a:p>
            <a:pPr algn="just" rtl="0">
              <a:buNone/>
            </a:pPr>
            <a:endParaRPr lang="en-US" sz="2600" b="1" dirty="0" smtClean="0"/>
          </a:p>
          <a:p>
            <a:pPr algn="just" rtl="0">
              <a:buNone/>
            </a:pPr>
            <a:r>
              <a:rPr lang="en-US" sz="2600" b="1" dirty="0" smtClean="0"/>
              <a:t>  *Some times of genetic basis, sometimes being inherited in families as an </a:t>
            </a:r>
            <a:r>
              <a:rPr lang="en-US" sz="2600" b="1" dirty="0" err="1" smtClean="0"/>
              <a:t>autosomal</a:t>
            </a:r>
            <a:r>
              <a:rPr lang="en-US" sz="2600" b="1" dirty="0" smtClean="0"/>
              <a:t> dominant trait.</a:t>
            </a:r>
          </a:p>
          <a:p>
            <a:pPr algn="just" rtl="0">
              <a:buNone/>
            </a:pPr>
            <a:r>
              <a:rPr lang="en-US" sz="2600" b="1" dirty="0" smtClean="0"/>
              <a:t> </a:t>
            </a:r>
          </a:p>
          <a:p>
            <a:pPr algn="just" rtl="0">
              <a:buNone/>
            </a:pPr>
            <a:endParaRPr lang="ar-JO" sz="2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714356"/>
            <a:ext cx="8115328" cy="5759596"/>
          </a:xfrm>
        </p:spPr>
        <p:txBody>
          <a:bodyPr>
            <a:normAutofit/>
          </a:bodyPr>
          <a:lstStyle/>
          <a:p>
            <a:pPr algn="just" rtl="0">
              <a:buNone/>
            </a:pPr>
            <a:r>
              <a:rPr lang="en-US" dirty="0" smtClean="0"/>
              <a:t>   *</a:t>
            </a:r>
            <a:r>
              <a:rPr lang="en-US" b="1" dirty="0" smtClean="0"/>
              <a:t>A spotlight on the role of the bone morphogenetic protein (BMP)–signaling pathway. Inactivating germ line mutations in the gene encoding bone morphogenetic protein receptor 2 (BMPR2) are found in 75% of the familial cases of pulmonary hypertension and 25% of sporadic cases.</a:t>
            </a:r>
          </a:p>
          <a:p>
            <a:pPr algn="just" rtl="0">
              <a:buNone/>
            </a:pPr>
            <a:r>
              <a:rPr lang="en-US" b="1" dirty="0" smtClean="0"/>
              <a:t>   </a:t>
            </a:r>
          </a:p>
          <a:p>
            <a:pPr algn="just" rtl="0">
              <a:buNone/>
            </a:pPr>
            <a:r>
              <a:rPr lang="en-US" b="1" dirty="0" smtClean="0"/>
              <a:t>   * Because only 10% to 20% of individuals with BMPR2 mutations develop disease, it is likely that modifier genes and/or environmental triggers also contribute to the pathogenesis of the disorder.</a:t>
            </a:r>
            <a:endParaRPr lang="ar-JO"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594"/>
          </a:xfrm>
        </p:spPr>
        <p:txBody>
          <a:bodyPr/>
          <a:lstStyle/>
          <a:p>
            <a:r>
              <a:rPr lang="en-US" dirty="0" smtClean="0">
                <a:solidFill>
                  <a:schemeClr val="accent1">
                    <a:lumMod val="50000"/>
                  </a:schemeClr>
                </a:solidFill>
              </a:rPr>
              <a:t>MORPHOLOGY</a:t>
            </a:r>
            <a:endParaRPr lang="ar-JO" dirty="0">
              <a:solidFill>
                <a:schemeClr val="accent1">
                  <a:lumMod val="50000"/>
                </a:schemeClr>
              </a:solidFill>
            </a:endParaRPr>
          </a:p>
        </p:txBody>
      </p:sp>
      <p:sp>
        <p:nvSpPr>
          <p:cNvPr id="3" name="Content Placeholder 2"/>
          <p:cNvSpPr>
            <a:spLocks noGrp="1"/>
          </p:cNvSpPr>
          <p:nvPr>
            <p:ph sz="quarter" idx="1"/>
          </p:nvPr>
        </p:nvSpPr>
        <p:spPr>
          <a:xfrm>
            <a:off x="142844" y="1000108"/>
            <a:ext cx="8501122" cy="5857892"/>
          </a:xfrm>
        </p:spPr>
        <p:txBody>
          <a:bodyPr>
            <a:normAutofit fontScale="92500" lnSpcReduction="20000"/>
          </a:bodyPr>
          <a:lstStyle/>
          <a:p>
            <a:pPr algn="just" rtl="0">
              <a:lnSpc>
                <a:spcPct val="150000"/>
              </a:lnSpc>
              <a:buNone/>
            </a:pPr>
            <a:r>
              <a:rPr lang="en-US" dirty="0" smtClean="0"/>
              <a:t>    * </a:t>
            </a:r>
            <a:r>
              <a:rPr lang="en-US" b="1" dirty="0" smtClean="0"/>
              <a:t>Regardless of their etiology, all forms of pulmonary hypertension are associated with medial hypertrophy of the pulmonary muscular and elastic arteries, pulmonary arterial atherosclerosis, and right ventricular hypertrophy. The presence of organizing or </a:t>
            </a:r>
            <a:r>
              <a:rPr lang="en-US" b="1" dirty="0" err="1" smtClean="0"/>
              <a:t>recanalized</a:t>
            </a:r>
            <a:r>
              <a:rPr lang="en-US" b="1" dirty="0" smtClean="0"/>
              <a:t> thrombi favors recurrent pulmonary emboli as the cause, and the coexistence of diffuse pulmonary fibrosis, or severe emphysema and chronic bronchitis, points to chronic hypoxia as the initiating event. </a:t>
            </a:r>
          </a:p>
          <a:p>
            <a:pPr algn="just" rtl="0">
              <a:lnSpc>
                <a:spcPct val="150000"/>
              </a:lnSpc>
              <a:buNone/>
            </a:pPr>
            <a:endParaRPr lang="en-US" b="1" dirty="0" smtClean="0"/>
          </a:p>
          <a:p>
            <a:pPr algn="just" rtl="0">
              <a:lnSpc>
                <a:spcPct val="150000"/>
              </a:lnSpc>
              <a:buNone/>
            </a:pPr>
            <a:r>
              <a:rPr lang="en-US" b="1" dirty="0" smtClean="0"/>
              <a:t>    </a:t>
            </a:r>
            <a:endParaRPr lang="ar-JO"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142844" y="357166"/>
            <a:ext cx="8501122" cy="6500834"/>
          </a:xfrm>
        </p:spPr>
        <p:txBody>
          <a:bodyPr>
            <a:normAutofit/>
          </a:bodyPr>
          <a:lstStyle/>
          <a:p>
            <a:pPr algn="l" rtl="0"/>
            <a:r>
              <a:rPr lang="en-US" dirty="0" smtClean="0"/>
              <a:t>Underlying mechanism and the distribution of alveolar collapse, </a:t>
            </a:r>
            <a:r>
              <a:rPr lang="en-US" dirty="0" err="1" smtClean="0"/>
              <a:t>atelectasis</a:t>
            </a:r>
            <a:r>
              <a:rPr lang="en-US" dirty="0" smtClean="0"/>
              <a:t> is classified into three forms </a:t>
            </a:r>
          </a:p>
          <a:p>
            <a:pPr algn="l" rtl="0">
              <a:buNone/>
            </a:pPr>
            <a:endParaRPr lang="en-US" dirty="0" smtClean="0"/>
          </a:p>
          <a:p>
            <a:pPr marL="457200" indent="-457200" algn="l" rtl="0">
              <a:buNone/>
            </a:pPr>
            <a:r>
              <a:rPr lang="en-US" b="1" i="1" dirty="0" smtClean="0"/>
              <a:t>1)</a:t>
            </a:r>
            <a:r>
              <a:rPr lang="en-US" b="1" i="1" dirty="0" err="1" smtClean="0"/>
              <a:t>Resorption</a:t>
            </a:r>
            <a:r>
              <a:rPr lang="en-US" b="1" i="1" dirty="0" smtClean="0"/>
              <a:t> </a:t>
            </a:r>
            <a:r>
              <a:rPr lang="en-US" b="1" i="1" dirty="0" err="1" smtClean="0"/>
              <a:t>atelectasis</a:t>
            </a:r>
            <a:r>
              <a:rPr lang="en-US" b="1" i="1" dirty="0" smtClean="0"/>
              <a:t> </a:t>
            </a:r>
            <a:r>
              <a:rPr lang="en-US" dirty="0" smtClean="0"/>
              <a:t>: Occurs when an obstruction prevents air from reaching distal airways.</a:t>
            </a:r>
          </a:p>
          <a:p>
            <a:pPr marL="457200" indent="-457200" algn="l" rtl="0">
              <a:buFontTx/>
              <a:buChar char="-"/>
            </a:pPr>
            <a:r>
              <a:rPr lang="en-US" dirty="0" smtClean="0"/>
              <a:t>The most common cause of </a:t>
            </a:r>
            <a:r>
              <a:rPr lang="en-US" dirty="0" err="1" smtClean="0"/>
              <a:t>resorption</a:t>
            </a:r>
            <a:r>
              <a:rPr lang="en-US" dirty="0" smtClean="0"/>
              <a:t> collapse is obstruction of a bronchus. </a:t>
            </a:r>
          </a:p>
          <a:p>
            <a:pPr marL="457200" indent="-457200" algn="l" rtl="0">
              <a:buFontTx/>
              <a:buChar char="-"/>
            </a:pPr>
            <a:r>
              <a:rPr lang="en-US" dirty="0" smtClean="0"/>
              <a:t>Or Postoperatively due to </a:t>
            </a:r>
            <a:r>
              <a:rPr lang="en-US" dirty="0" err="1" smtClean="0"/>
              <a:t>intrabronchial</a:t>
            </a:r>
            <a:r>
              <a:rPr lang="en-US" dirty="0" smtClean="0"/>
              <a:t> mucous or </a:t>
            </a:r>
            <a:r>
              <a:rPr lang="en-US" dirty="0" err="1" smtClean="0"/>
              <a:t>mucopurulent</a:t>
            </a:r>
            <a:r>
              <a:rPr lang="en-US" dirty="0" smtClean="0"/>
              <a:t> plugs</a:t>
            </a:r>
          </a:p>
          <a:p>
            <a:pPr marL="457200" indent="-457200" algn="l" rtl="0">
              <a:buFontTx/>
              <a:buChar char="-"/>
            </a:pPr>
            <a:r>
              <a:rPr lang="en-US" dirty="0" smtClean="0"/>
              <a:t>Or Foreign body aspiration (particularly in children)</a:t>
            </a:r>
          </a:p>
          <a:p>
            <a:pPr marL="457200" indent="-457200" algn="l" rtl="0">
              <a:buFontTx/>
              <a:buChar char="-"/>
            </a:pPr>
            <a:r>
              <a:rPr lang="en-US" dirty="0" smtClean="0"/>
              <a:t>Or Bronchial asthma, </a:t>
            </a:r>
            <a:r>
              <a:rPr lang="en-US" dirty="0" err="1" smtClean="0"/>
              <a:t>bronchiectasis</a:t>
            </a:r>
            <a:r>
              <a:rPr lang="en-US" dirty="0" smtClean="0"/>
              <a:t>, chronic bronchitis, or </a:t>
            </a:r>
            <a:r>
              <a:rPr lang="en-US" dirty="0" err="1" smtClean="0"/>
              <a:t>intrabronchial</a:t>
            </a:r>
            <a:r>
              <a:rPr lang="en-US" dirty="0" smtClean="0"/>
              <a:t> tumor</a:t>
            </a:r>
          </a:p>
          <a:p>
            <a:pPr marL="457200" indent="-457200" algn="l" rtl="0">
              <a:buFontTx/>
              <a:buChar char="-"/>
            </a:pPr>
            <a:endParaRPr lang="en-US" dirty="0" smtClean="0"/>
          </a:p>
          <a:p>
            <a:pPr marL="457200" indent="-457200" algn="l" rtl="0">
              <a:buFontTx/>
              <a:buChar char="-"/>
            </a:pP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428604"/>
            <a:ext cx="8115328" cy="6045348"/>
          </a:xfrm>
        </p:spPr>
        <p:txBody>
          <a:bodyPr>
            <a:normAutofit/>
          </a:bodyPr>
          <a:lstStyle/>
          <a:p>
            <a:pPr algn="just" rtl="0">
              <a:lnSpc>
                <a:spcPct val="150000"/>
              </a:lnSpc>
              <a:buNone/>
            </a:pPr>
            <a:r>
              <a:rPr lang="en-US" b="1" dirty="0" smtClean="0"/>
              <a:t>  *The </a:t>
            </a:r>
            <a:r>
              <a:rPr lang="en-US" b="1" dirty="0" smtClean="0"/>
              <a:t>arterioles and small arteries are most prominently affected by medial hypertrophy and </a:t>
            </a:r>
            <a:r>
              <a:rPr lang="en-US" b="1" dirty="0" err="1" smtClean="0"/>
              <a:t>intimal</a:t>
            </a:r>
            <a:r>
              <a:rPr lang="en-US" b="1" dirty="0" smtClean="0"/>
              <a:t> fibrosis, sometimes narrowing the lumens to pinpoint channels. An uncommon but characteristic pathologic change is the </a:t>
            </a:r>
            <a:r>
              <a:rPr lang="en-US" b="1" dirty="0" err="1" smtClean="0"/>
              <a:t>plexiform</a:t>
            </a:r>
            <a:r>
              <a:rPr lang="en-US" b="1" dirty="0" smtClean="0"/>
              <a:t> lesion, so called because a tuft of capillary formations is present, producing a network, or web, that spans the lumens of dilated thin-walled, small arteries and may extend outside the vessel.</a:t>
            </a:r>
            <a:endParaRPr lang="ar-JO" b="1" dirty="0" smtClean="0"/>
          </a:p>
          <a:p>
            <a:pPr algn="just" rtl="0">
              <a:lnSpc>
                <a:spcPct val="150000"/>
              </a:lnSpc>
            </a:pPr>
            <a:endParaRPr lang="ar-JO"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Atheroma</a:t>
            </a:r>
            <a:r>
              <a:rPr lang="en-US" dirty="0" smtClean="0"/>
              <a:t> formation, a change usually limited to large pulmonary arteries.</a:t>
            </a:r>
            <a:endParaRPr lang="ar-JO" dirty="0"/>
          </a:p>
        </p:txBody>
      </p:sp>
      <p:pic>
        <p:nvPicPr>
          <p:cNvPr id="4" name="Content Placeholder 2"/>
          <p:cNvPicPr>
            <a:picLocks noGrp="1" noChangeAspect="1" noChangeArrowheads="1"/>
          </p:cNvPicPr>
          <p:nvPr>
            <p:ph sz="quarter" idx="1"/>
          </p:nvPr>
        </p:nvPicPr>
        <p:blipFill>
          <a:blip r:embed="rId2" cstate="print"/>
          <a:srcRect/>
          <a:stretch>
            <a:fillRect/>
          </a:stretch>
        </p:blipFill>
        <p:spPr bwMode="auto">
          <a:xfrm>
            <a:off x="933450" y="1870075"/>
            <a:ext cx="6515100" cy="433387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Marked medial hypertrophy</a:t>
            </a:r>
            <a:endParaRPr lang="ar-JO"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933450" y="1889125"/>
            <a:ext cx="6515100" cy="429577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Plexiform</a:t>
            </a:r>
            <a:r>
              <a:rPr lang="en-US" dirty="0" smtClean="0"/>
              <a:t> lesion characteristic of advanced pulmonary hypertension seen in small arteries.</a:t>
            </a:r>
            <a:endParaRPr lang="ar-JO"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rot="16200000">
            <a:off x="-294292" y="2151626"/>
            <a:ext cx="4803363" cy="364333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C:\Users\Mohammed\Desktop\Plexiform-lesion-of-pulmonary-hypertension-This-classical-plexiform-lesion-is-composed.png"/>
          <p:cNvPicPr>
            <a:picLocks noChangeAspect="1" noChangeArrowheads="1"/>
          </p:cNvPicPr>
          <p:nvPr/>
        </p:nvPicPr>
        <p:blipFill>
          <a:blip r:embed="rId3" cstate="print"/>
          <a:srcRect/>
          <a:stretch>
            <a:fillRect/>
          </a:stretch>
        </p:blipFill>
        <p:spPr bwMode="auto">
          <a:xfrm rot="16200000">
            <a:off x="4024315" y="1976423"/>
            <a:ext cx="4643438" cy="397669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11156"/>
          </a:xfrm>
        </p:spPr>
        <p:txBody>
          <a:bodyPr>
            <a:normAutofit fontScale="90000"/>
          </a:bodyPr>
          <a:lstStyle/>
          <a:p>
            <a:r>
              <a:rPr lang="en-US" dirty="0" smtClean="0">
                <a:solidFill>
                  <a:schemeClr val="accent1">
                    <a:lumMod val="50000"/>
                  </a:schemeClr>
                </a:solidFill>
              </a:rPr>
              <a:t>Clinical Features</a:t>
            </a:r>
            <a:endParaRPr lang="ar-JO" dirty="0">
              <a:solidFill>
                <a:schemeClr val="accent1">
                  <a:lumMod val="50000"/>
                </a:schemeClr>
              </a:solidFill>
            </a:endParaRPr>
          </a:p>
        </p:txBody>
      </p:sp>
      <p:sp>
        <p:nvSpPr>
          <p:cNvPr id="3" name="Content Placeholder 2"/>
          <p:cNvSpPr>
            <a:spLocks noGrp="1"/>
          </p:cNvSpPr>
          <p:nvPr>
            <p:ph sz="quarter" idx="1"/>
          </p:nvPr>
        </p:nvSpPr>
        <p:spPr>
          <a:xfrm>
            <a:off x="0" y="785794"/>
            <a:ext cx="8715404" cy="5688158"/>
          </a:xfrm>
        </p:spPr>
        <p:txBody>
          <a:bodyPr>
            <a:normAutofit/>
          </a:bodyPr>
          <a:lstStyle/>
          <a:p>
            <a:pPr algn="just" rtl="0">
              <a:buNone/>
            </a:pPr>
            <a:r>
              <a:rPr lang="en-US" dirty="0" smtClean="0"/>
              <a:t>    * </a:t>
            </a:r>
            <a:r>
              <a:rPr lang="en-US" sz="2000" b="1" dirty="0" smtClean="0"/>
              <a:t>Pulmonary hypertension produces symptoms when the disease is advanced. Idiopathic pulmonary hypertension is most common in women 20 to 40 years of age and occurs occasionally in young children. </a:t>
            </a:r>
          </a:p>
          <a:p>
            <a:pPr algn="just" rtl="0">
              <a:buNone/>
            </a:pPr>
            <a:endParaRPr lang="en-US" sz="2000" b="1" dirty="0" smtClean="0"/>
          </a:p>
          <a:p>
            <a:pPr algn="just" rtl="0">
              <a:buNone/>
            </a:pPr>
            <a:r>
              <a:rPr lang="en-US" sz="2000" b="1" dirty="0" smtClean="0"/>
              <a:t>    * The presenting features are usually </a:t>
            </a:r>
            <a:r>
              <a:rPr lang="en-US" sz="2000" b="1" dirty="0" err="1" smtClean="0"/>
              <a:t>dyspnea</a:t>
            </a:r>
            <a:r>
              <a:rPr lang="en-US" sz="2000" b="1" dirty="0" smtClean="0"/>
              <a:t> and fatigue, but some patients have </a:t>
            </a:r>
            <a:r>
              <a:rPr lang="en-US" sz="2000" b="1" dirty="0" err="1" smtClean="0"/>
              <a:t>anginal</a:t>
            </a:r>
            <a:r>
              <a:rPr lang="en-US" sz="2000" b="1" dirty="0" smtClean="0"/>
              <a:t> chest pain. </a:t>
            </a:r>
          </a:p>
          <a:p>
            <a:pPr algn="just" rtl="0">
              <a:buNone/>
            </a:pPr>
            <a:endParaRPr lang="en-US" sz="2000" b="1" dirty="0" smtClean="0"/>
          </a:p>
          <a:p>
            <a:pPr algn="just" rtl="0">
              <a:buNone/>
            </a:pPr>
            <a:r>
              <a:rPr lang="en-US" sz="2000" b="1" dirty="0" smtClean="0"/>
              <a:t>   * Over time, respiratory distress, cyanosis, and right ventricular hypertrophy appear, and death from </a:t>
            </a:r>
            <a:r>
              <a:rPr lang="en-US" sz="2000" b="1" dirty="0" err="1" smtClean="0"/>
              <a:t>decompensated</a:t>
            </a:r>
            <a:r>
              <a:rPr lang="en-US" sz="2000" b="1" dirty="0" smtClean="0"/>
              <a:t> </a:t>
            </a:r>
            <a:r>
              <a:rPr lang="en-US" sz="2000" b="1" dirty="0" err="1" smtClean="0"/>
              <a:t>cor</a:t>
            </a:r>
            <a:r>
              <a:rPr lang="en-US" sz="2000" b="1" dirty="0" smtClean="0"/>
              <a:t> </a:t>
            </a:r>
            <a:r>
              <a:rPr lang="en-US" sz="2000" b="1" dirty="0" err="1" smtClean="0"/>
              <a:t>pulmonale</a:t>
            </a:r>
            <a:r>
              <a:rPr lang="en-US" sz="2000" b="1" dirty="0" smtClean="0"/>
              <a:t>, often with superimposed </a:t>
            </a:r>
            <a:r>
              <a:rPr lang="en-US" sz="2000" b="1" dirty="0" err="1" smtClean="0"/>
              <a:t>thromboembolism</a:t>
            </a:r>
            <a:r>
              <a:rPr lang="en-US" sz="2000" b="1" dirty="0" smtClean="0"/>
              <a:t> and pneumonia, ensues within 2 to 5 years in 80% of patients.</a:t>
            </a:r>
          </a:p>
          <a:p>
            <a:pPr algn="just" rtl="0">
              <a:buNone/>
            </a:pPr>
            <a:endParaRPr lang="en-US" sz="2000" b="1" dirty="0" smtClean="0"/>
          </a:p>
          <a:p>
            <a:pPr algn="just" rtl="0">
              <a:buNone/>
            </a:pPr>
            <a:r>
              <a:rPr lang="en-US" sz="2000" b="1" dirty="0" smtClean="0"/>
              <a:t>   *  Treatment choices depend on the underlying cause. </a:t>
            </a:r>
            <a:endParaRPr lang="ar-JO" sz="20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5" name="Content Placeholder 4"/>
          <p:cNvSpPr>
            <a:spLocks noGrp="1"/>
          </p:cNvSpPr>
          <p:nvPr>
            <p:ph sz="quarter" idx="1"/>
          </p:nvPr>
        </p:nvSpPr>
        <p:spPr>
          <a:xfrm>
            <a:off x="457200" y="2357430"/>
            <a:ext cx="7467600" cy="4116522"/>
          </a:xfrm>
        </p:spPr>
        <p:txBody>
          <a:bodyPr>
            <a:normAutofit/>
          </a:bodyPr>
          <a:lstStyle/>
          <a:p>
            <a:pPr algn="ctr" rtl="0">
              <a:buNone/>
            </a:pPr>
            <a:r>
              <a:rPr lang="en-US" sz="4800" dirty="0" smtClean="0">
                <a:solidFill>
                  <a:schemeClr val="accent1">
                    <a:lumMod val="50000"/>
                  </a:schemeClr>
                </a:solidFill>
              </a:rPr>
              <a:t>Diffuse Alveolar Hemorrhage Syndromes</a:t>
            </a:r>
            <a:endParaRPr lang="ar-JO" sz="4800" dirty="0">
              <a:solidFill>
                <a:schemeClr val="accent1">
                  <a:lumMod val="5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Diffuse Alveolar Hemorrhage Syndromes</a:t>
            </a:r>
            <a:endParaRPr lang="ar-JO" dirty="0">
              <a:solidFill>
                <a:schemeClr val="accent1">
                  <a:lumMod val="50000"/>
                </a:schemeClr>
              </a:solidFill>
            </a:endParaRPr>
          </a:p>
        </p:txBody>
      </p:sp>
      <p:sp>
        <p:nvSpPr>
          <p:cNvPr id="3" name="Content Placeholder 2"/>
          <p:cNvSpPr>
            <a:spLocks noGrp="1"/>
          </p:cNvSpPr>
          <p:nvPr>
            <p:ph sz="quarter" idx="1"/>
          </p:nvPr>
        </p:nvSpPr>
        <p:spPr>
          <a:xfrm>
            <a:off x="457200" y="2000240"/>
            <a:ext cx="7467600" cy="4473712"/>
          </a:xfrm>
        </p:spPr>
        <p:txBody>
          <a:bodyPr>
            <a:normAutofit/>
          </a:bodyPr>
          <a:lstStyle/>
          <a:p>
            <a:pPr marL="457200" indent="-457200" algn="l" rtl="0">
              <a:buNone/>
            </a:pPr>
            <a:r>
              <a:rPr lang="en-US" dirty="0" smtClean="0"/>
              <a:t>(1) </a:t>
            </a:r>
            <a:r>
              <a:rPr lang="en-US" dirty="0" err="1" smtClean="0"/>
              <a:t>Goodpasture</a:t>
            </a:r>
            <a:r>
              <a:rPr lang="en-US" dirty="0" smtClean="0"/>
              <a:t> syndrome </a:t>
            </a:r>
          </a:p>
          <a:p>
            <a:pPr marL="457200" indent="-457200" algn="l" rtl="0">
              <a:buAutoNum type="arabicParenBoth"/>
            </a:pPr>
            <a:endParaRPr lang="en-US" dirty="0" smtClean="0"/>
          </a:p>
          <a:p>
            <a:pPr algn="l" rtl="0">
              <a:buNone/>
            </a:pPr>
            <a:r>
              <a:rPr lang="en-US" dirty="0" smtClean="0"/>
              <a:t>(2) Idiopathic pulmonary </a:t>
            </a:r>
            <a:r>
              <a:rPr lang="en-US" dirty="0" err="1" smtClean="0"/>
              <a:t>hemosiderosis</a:t>
            </a:r>
            <a:endParaRPr lang="en-US" dirty="0" smtClean="0"/>
          </a:p>
          <a:p>
            <a:pPr algn="l" rtl="0">
              <a:buNone/>
            </a:pPr>
            <a:endParaRPr lang="en-US" dirty="0" smtClean="0"/>
          </a:p>
          <a:p>
            <a:pPr algn="l" rtl="0">
              <a:buNone/>
            </a:pPr>
            <a:r>
              <a:rPr lang="en-US" dirty="0" smtClean="0"/>
              <a:t>(3) </a:t>
            </a:r>
            <a:r>
              <a:rPr lang="en-US" dirty="0" err="1" smtClean="0"/>
              <a:t>Granulomatosis</a:t>
            </a:r>
            <a:r>
              <a:rPr lang="en-US" dirty="0" smtClean="0"/>
              <a:t> with </a:t>
            </a:r>
            <a:r>
              <a:rPr lang="en-US" dirty="0" err="1" smtClean="0"/>
              <a:t>polyangiitis</a:t>
            </a:r>
            <a:r>
              <a:rPr lang="en-US" dirty="0" smtClean="0"/>
              <a:t>. </a:t>
            </a:r>
          </a:p>
          <a:p>
            <a:pPr algn="l" rtl="0">
              <a:buNone/>
            </a:pPr>
            <a:endParaRPr lang="en-US" dirty="0" smtClean="0"/>
          </a:p>
          <a:p>
            <a:pPr algn="l" rtl="0">
              <a:buNone/>
            </a:pPr>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lumMod val="50000"/>
                  </a:schemeClr>
                </a:solidFill>
              </a:rPr>
              <a:t>Goodpasture</a:t>
            </a:r>
            <a:r>
              <a:rPr lang="en-US" dirty="0" smtClean="0">
                <a:solidFill>
                  <a:schemeClr val="accent1">
                    <a:lumMod val="50000"/>
                  </a:schemeClr>
                </a:solidFill>
              </a:rPr>
              <a:t> Syndrome</a:t>
            </a:r>
            <a:endParaRPr lang="ar-JO" dirty="0">
              <a:solidFill>
                <a:schemeClr val="accent1">
                  <a:lumMod val="50000"/>
                </a:schemeClr>
              </a:solidFill>
            </a:endParaRPr>
          </a:p>
        </p:txBody>
      </p:sp>
      <p:sp>
        <p:nvSpPr>
          <p:cNvPr id="3" name="Content Placeholder 2"/>
          <p:cNvSpPr>
            <a:spLocks noGrp="1"/>
          </p:cNvSpPr>
          <p:nvPr>
            <p:ph sz="quarter" idx="1"/>
          </p:nvPr>
        </p:nvSpPr>
        <p:spPr>
          <a:xfrm>
            <a:off x="457200" y="1600200"/>
            <a:ext cx="7972452" cy="4873752"/>
          </a:xfrm>
        </p:spPr>
        <p:txBody>
          <a:bodyPr/>
          <a:lstStyle/>
          <a:p>
            <a:pPr algn="just" rtl="0"/>
            <a:r>
              <a:rPr lang="en-US" dirty="0" err="1" smtClean="0"/>
              <a:t>Goodpasture</a:t>
            </a:r>
            <a:r>
              <a:rPr lang="en-US" dirty="0" smtClean="0"/>
              <a:t> syndrome is an uncommon autoimmune disease in which lung and kidney injury are caused by circulating </a:t>
            </a:r>
            <a:r>
              <a:rPr lang="en-US" dirty="0" err="1" smtClean="0"/>
              <a:t>autoantibodies</a:t>
            </a:r>
            <a:r>
              <a:rPr lang="en-US" dirty="0" smtClean="0"/>
              <a:t> against certain domains of type IV collagen that are intrinsic to the basement membranes of renal </a:t>
            </a:r>
            <a:r>
              <a:rPr lang="en-US" dirty="0" err="1" smtClean="0"/>
              <a:t>glomeruli</a:t>
            </a:r>
            <a:r>
              <a:rPr lang="en-US" dirty="0" smtClean="0"/>
              <a:t> and pulmonary alveoli. </a:t>
            </a:r>
          </a:p>
          <a:p>
            <a:pPr algn="just" rtl="0"/>
            <a:endParaRPr lang="en-US" dirty="0" smtClean="0"/>
          </a:p>
          <a:p>
            <a:pPr algn="just" rtl="0"/>
            <a:r>
              <a:rPr lang="en-US" dirty="0" smtClean="0"/>
              <a:t>The antibodies trigger destruction and inflammation of the basement membranes in pulmonary alveoli and renal </a:t>
            </a:r>
            <a:r>
              <a:rPr lang="en-US" dirty="0" err="1" smtClean="0"/>
              <a:t>glomeruli</a:t>
            </a:r>
            <a:r>
              <a:rPr lang="en-US" dirty="0" smtClean="0"/>
              <a:t>, giving rise to necrotizing hemorrhagic interstitial </a:t>
            </a:r>
            <a:r>
              <a:rPr lang="en-US" dirty="0" err="1" smtClean="0"/>
              <a:t>pneumonitis</a:t>
            </a:r>
            <a:r>
              <a:rPr lang="en-US" dirty="0" smtClean="0"/>
              <a:t> and rapidly progressive </a:t>
            </a:r>
            <a:r>
              <a:rPr lang="en-US" dirty="0" err="1" smtClean="0"/>
              <a:t>glomerulonephritis</a:t>
            </a:r>
            <a:endParaRPr lang="ar-JO" dirty="0" smtClean="0"/>
          </a:p>
          <a:p>
            <a:pPr algn="l" rtl="0"/>
            <a:endParaRPr lang="ar-JO"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MORPHOLOGY</a:t>
            </a:r>
            <a:endParaRPr lang="ar-JO" dirty="0">
              <a:solidFill>
                <a:schemeClr val="accent1">
                  <a:lumMod val="50000"/>
                </a:schemeClr>
              </a:solidFill>
            </a:endParaRPr>
          </a:p>
        </p:txBody>
      </p:sp>
      <p:sp>
        <p:nvSpPr>
          <p:cNvPr id="3" name="Content Placeholder 2"/>
          <p:cNvSpPr>
            <a:spLocks noGrp="1"/>
          </p:cNvSpPr>
          <p:nvPr>
            <p:ph sz="quarter" idx="1"/>
          </p:nvPr>
        </p:nvSpPr>
        <p:spPr>
          <a:xfrm>
            <a:off x="285720" y="1785926"/>
            <a:ext cx="8143932" cy="5072074"/>
          </a:xfrm>
        </p:spPr>
        <p:txBody>
          <a:bodyPr>
            <a:normAutofit/>
          </a:bodyPr>
          <a:lstStyle/>
          <a:p>
            <a:pPr algn="just" rtl="0"/>
            <a:r>
              <a:rPr lang="en-US" sz="2600" b="1" dirty="0" smtClean="0"/>
              <a:t>The lungs are heavy and have areas of red-brown consolidation due to diffuse alveolar hemorrhage. Microscopic examination shows focal necrosis of alveolar walls associated with </a:t>
            </a:r>
            <a:r>
              <a:rPr lang="en-US" sz="2600" b="1" dirty="0" err="1" smtClean="0"/>
              <a:t>intraalveolar</a:t>
            </a:r>
            <a:r>
              <a:rPr lang="en-US" sz="2600" b="1" dirty="0" smtClean="0"/>
              <a:t> hemorrhage , fibrous thickening of septa , and hypertrophic type II </a:t>
            </a:r>
            <a:r>
              <a:rPr lang="en-US" sz="2600" b="1" dirty="0" err="1" smtClean="0"/>
              <a:t>pneumocytes</a:t>
            </a:r>
            <a:r>
              <a:rPr lang="en-US" sz="2600" b="1" dirty="0" smtClean="0"/>
              <a:t>. </a:t>
            </a:r>
          </a:p>
          <a:p>
            <a:pPr algn="just" rtl="0"/>
            <a:endParaRPr lang="en-US" sz="2600" b="1" dirty="0" smtClean="0"/>
          </a:p>
          <a:p>
            <a:pPr algn="just" rtl="0"/>
            <a:r>
              <a:rPr lang="en-US" sz="2600" b="1" dirty="0" smtClean="0"/>
              <a:t>There is abundant </a:t>
            </a:r>
            <a:r>
              <a:rPr lang="en-US" sz="2600" b="1" dirty="0" err="1" smtClean="0"/>
              <a:t>hemosiderin</a:t>
            </a:r>
            <a:r>
              <a:rPr lang="en-US" sz="2600" b="1" dirty="0" smtClean="0"/>
              <a:t> due to earlier episodes of hemorrhage.</a:t>
            </a:r>
          </a:p>
          <a:p>
            <a:pPr algn="just" rtl="0"/>
            <a:endParaRPr lang="en-US" sz="2600" b="1"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1600200"/>
            <a:ext cx="7758138" cy="4873752"/>
          </a:xfrm>
        </p:spPr>
        <p:txBody>
          <a:bodyPr/>
          <a:lstStyle/>
          <a:p>
            <a:pPr algn="just" rtl="0">
              <a:lnSpc>
                <a:spcPct val="150000"/>
              </a:lnSpc>
              <a:buNone/>
            </a:pPr>
            <a:r>
              <a:rPr lang="en-US" b="1" dirty="0" smtClean="0"/>
              <a:t>  * The </a:t>
            </a:r>
            <a:r>
              <a:rPr lang="en-US" b="1" dirty="0" smtClean="0"/>
              <a:t>characteristic linear pattern of immunoglobulin deposition (usually </a:t>
            </a:r>
            <a:r>
              <a:rPr lang="en-US" b="1" dirty="0" err="1" smtClean="0"/>
              <a:t>IgG</a:t>
            </a:r>
            <a:r>
              <a:rPr lang="en-US" b="1" dirty="0" smtClean="0"/>
              <a:t>, sometimes </a:t>
            </a:r>
            <a:r>
              <a:rPr lang="en-US" b="1" dirty="0" err="1" smtClean="0"/>
              <a:t>IgA</a:t>
            </a:r>
            <a:r>
              <a:rPr lang="en-US" b="1" dirty="0" smtClean="0"/>
              <a:t> or </a:t>
            </a:r>
            <a:r>
              <a:rPr lang="en-US" b="1" dirty="0" err="1" smtClean="0"/>
              <a:t>IgM</a:t>
            </a:r>
            <a:r>
              <a:rPr lang="en-US" b="1" dirty="0" smtClean="0"/>
              <a:t>) that is the hallmark diagnostic finding in renal biopsy specimens also may be seen along the alveolar septa.</a:t>
            </a:r>
            <a:endParaRPr lang="ar-JO" b="1" dirty="0" smtClean="0"/>
          </a:p>
          <a:p>
            <a:pPr algn="just" rtl="0">
              <a:lnSpc>
                <a:spcPct val="150000"/>
              </a:lnSpc>
            </a:pPr>
            <a:endParaRPr lang="ar-J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1600200"/>
            <a:ext cx="7758138" cy="4873752"/>
          </a:xfrm>
        </p:spPr>
        <p:txBody>
          <a:bodyPr/>
          <a:lstStyle/>
          <a:p>
            <a:pPr marL="457200" indent="-457200" algn="l" rtl="0">
              <a:buNone/>
            </a:pPr>
            <a:r>
              <a:rPr lang="en-US" b="1" i="1" dirty="0" smtClean="0"/>
              <a:t>2)Compression </a:t>
            </a:r>
            <a:r>
              <a:rPr lang="en-US" b="1" i="1" dirty="0" err="1" smtClean="0"/>
              <a:t>atelectasis</a:t>
            </a:r>
            <a:r>
              <a:rPr lang="en-US" b="1" i="1" dirty="0" smtClean="0"/>
              <a:t> : </a:t>
            </a:r>
            <a:r>
              <a:rPr lang="en-US" dirty="0" smtClean="0"/>
              <a:t>is usually associated with accumulation of fluid, blood, or air within the pleural cavity. </a:t>
            </a:r>
          </a:p>
          <a:p>
            <a:pPr marL="457200" indent="-457200" algn="l" rtl="0">
              <a:buFontTx/>
              <a:buChar char="-"/>
            </a:pPr>
            <a:r>
              <a:rPr lang="en-US" dirty="0" smtClean="0"/>
              <a:t>A frequent cause is pleural effusions occurring in the setting of congestive heart failure. </a:t>
            </a:r>
          </a:p>
          <a:p>
            <a:pPr marL="457200" indent="-457200" algn="l" rtl="0">
              <a:buFontTx/>
              <a:buChar char="-"/>
            </a:pPr>
            <a:r>
              <a:rPr lang="en-US" dirty="0" smtClean="0"/>
              <a:t>Or   </a:t>
            </a:r>
            <a:r>
              <a:rPr lang="en-US" dirty="0" err="1" smtClean="0"/>
              <a:t>Pneumothorax</a:t>
            </a:r>
            <a:r>
              <a:rPr lang="en-US" dirty="0" smtClean="0"/>
              <a:t> also leads to compression </a:t>
            </a:r>
            <a:r>
              <a:rPr lang="en-US" dirty="0" err="1" smtClean="0"/>
              <a:t>atelectasis</a:t>
            </a:r>
            <a:r>
              <a:rPr lang="en-US" dirty="0" smtClean="0"/>
              <a:t>. </a:t>
            </a:r>
          </a:p>
          <a:p>
            <a:pPr marL="457200" indent="-457200" algn="l" rtl="0">
              <a:buFontTx/>
              <a:buChar char="-"/>
            </a:pPr>
            <a:r>
              <a:rPr lang="en-US" dirty="0" smtClean="0"/>
              <a:t>Or  Basal </a:t>
            </a:r>
            <a:r>
              <a:rPr lang="en-US" dirty="0" err="1" smtClean="0"/>
              <a:t>atelectasis</a:t>
            </a:r>
            <a:r>
              <a:rPr lang="en-US" dirty="0" smtClean="0"/>
              <a:t> resulting from a failure to breath deeply commonly occurs in bedridden patients, in patients with </a:t>
            </a:r>
            <a:r>
              <a:rPr lang="en-US" dirty="0" err="1" smtClean="0"/>
              <a:t>ascites</a:t>
            </a:r>
            <a:r>
              <a:rPr lang="en-US" dirty="0" smtClean="0"/>
              <a:t>, and during and after surgery. </a:t>
            </a:r>
          </a:p>
          <a:p>
            <a:pPr algn="l" rtl="0"/>
            <a:endParaRPr lang="ar-JO"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3074" name="Picture 2" descr="C:\Users\Biolab - Albasheer\Desktop\image-6.jpg"/>
          <p:cNvPicPr>
            <a:picLocks noGrp="1" noChangeAspect="1" noChangeArrowheads="1"/>
          </p:cNvPicPr>
          <p:nvPr>
            <p:ph sz="quarter" idx="1"/>
          </p:nvPr>
        </p:nvPicPr>
        <p:blipFill>
          <a:blip r:embed="rId2" cstate="print"/>
          <a:srcRect/>
          <a:stretch>
            <a:fillRect/>
          </a:stretch>
        </p:blipFill>
        <p:spPr bwMode="auto">
          <a:xfrm>
            <a:off x="714348" y="571480"/>
            <a:ext cx="7679292" cy="575946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500034" y="714356"/>
            <a:ext cx="8186766" cy="5831034"/>
          </a:xfrm>
        </p:spPr>
        <p:txBody>
          <a:bodyPr/>
          <a:lstStyle/>
          <a:p>
            <a:pPr algn="l" rtl="0"/>
            <a:r>
              <a:rPr lang="en-US" b="1" dirty="0" smtClean="0"/>
              <a:t>Patients in their teens or twenties. </a:t>
            </a:r>
          </a:p>
          <a:p>
            <a:pPr algn="l" rtl="0"/>
            <a:endParaRPr lang="en-US" b="1" dirty="0" smtClean="0"/>
          </a:p>
          <a:p>
            <a:pPr algn="l" rtl="0"/>
            <a:r>
              <a:rPr lang="en-US" b="1" dirty="0" smtClean="0"/>
              <a:t>In contrast to many other autoimmune diseases, there is a male preponderance. The majority of patients are active smokers. </a:t>
            </a:r>
          </a:p>
          <a:p>
            <a:pPr algn="l" rtl="0"/>
            <a:endParaRPr lang="en-US" b="1" dirty="0" smtClean="0"/>
          </a:p>
          <a:p>
            <a:pPr algn="l" rtl="0"/>
            <a:r>
              <a:rPr lang="en-US" b="1" dirty="0" err="1" smtClean="0"/>
              <a:t>Plasmapheresis</a:t>
            </a:r>
            <a:r>
              <a:rPr lang="en-US" b="1" dirty="0" smtClean="0"/>
              <a:t> and immunosuppressive therapy have markedly improved a once-dismal prognosis. Plasma exchange removes offend</a:t>
            </a:r>
          </a:p>
          <a:p>
            <a:pPr algn="l" rtl="0"/>
            <a:endParaRPr lang="ar-JO"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lumMod val="50000"/>
                  </a:schemeClr>
                </a:solidFill>
              </a:rPr>
              <a:t>Granulomatosis</a:t>
            </a:r>
            <a:r>
              <a:rPr lang="en-US" dirty="0" smtClean="0">
                <a:solidFill>
                  <a:schemeClr val="accent1">
                    <a:lumMod val="50000"/>
                  </a:schemeClr>
                </a:solidFill>
              </a:rPr>
              <a:t> and </a:t>
            </a:r>
            <a:r>
              <a:rPr lang="en-US" dirty="0" err="1" smtClean="0">
                <a:solidFill>
                  <a:schemeClr val="accent1">
                    <a:lumMod val="50000"/>
                  </a:schemeClr>
                </a:solidFill>
              </a:rPr>
              <a:t>Polyangiitis</a:t>
            </a:r>
            <a:endParaRPr lang="ar-JO" dirty="0">
              <a:solidFill>
                <a:schemeClr val="accent1">
                  <a:lumMod val="50000"/>
                </a:schemeClr>
              </a:solidFill>
            </a:endParaRPr>
          </a:p>
        </p:txBody>
      </p:sp>
      <p:sp>
        <p:nvSpPr>
          <p:cNvPr id="3" name="Content Placeholder 2"/>
          <p:cNvSpPr>
            <a:spLocks noGrp="1"/>
          </p:cNvSpPr>
          <p:nvPr>
            <p:ph sz="quarter" idx="1"/>
          </p:nvPr>
        </p:nvSpPr>
        <p:spPr>
          <a:xfrm>
            <a:off x="457200" y="1600200"/>
            <a:ext cx="8115328" cy="4873752"/>
          </a:xfrm>
        </p:spPr>
        <p:txBody>
          <a:bodyPr>
            <a:normAutofit fontScale="85000" lnSpcReduction="10000"/>
          </a:bodyPr>
          <a:lstStyle/>
          <a:p>
            <a:pPr algn="just" rtl="0"/>
            <a:r>
              <a:rPr lang="en-US" b="1" dirty="0" smtClean="0"/>
              <a:t>More than 80% of patients with </a:t>
            </a:r>
            <a:r>
              <a:rPr lang="en-US" b="1" dirty="0" err="1" smtClean="0"/>
              <a:t>granulomatosis</a:t>
            </a:r>
            <a:r>
              <a:rPr lang="en-US" b="1" dirty="0" smtClean="0"/>
              <a:t> and </a:t>
            </a:r>
            <a:r>
              <a:rPr lang="en-US" b="1" dirty="0" err="1" smtClean="0"/>
              <a:t>polyangiitis</a:t>
            </a:r>
            <a:r>
              <a:rPr lang="en-US" b="1" dirty="0" smtClean="0"/>
              <a:t> (GPA; formerly Wegener </a:t>
            </a:r>
            <a:r>
              <a:rPr lang="en-US" b="1" dirty="0" err="1" smtClean="0"/>
              <a:t>granulomatosis</a:t>
            </a:r>
            <a:r>
              <a:rPr lang="en-US" b="1" dirty="0" smtClean="0"/>
              <a:t>) develop upper-respiratory or pulmonary manifestations at some time in their course.</a:t>
            </a:r>
          </a:p>
          <a:p>
            <a:pPr algn="just" rtl="0"/>
            <a:endParaRPr lang="en-US" b="1" dirty="0" smtClean="0"/>
          </a:p>
          <a:p>
            <a:pPr algn="just" rtl="0"/>
            <a:r>
              <a:rPr lang="en-US" b="1" dirty="0" smtClean="0"/>
              <a:t>The lung lesions are characterized by a combination of necrotizing </a:t>
            </a:r>
            <a:r>
              <a:rPr lang="en-US" b="1" dirty="0" err="1" smtClean="0"/>
              <a:t>vasculitis</a:t>
            </a:r>
            <a:r>
              <a:rPr lang="en-US" b="1" dirty="0" smtClean="0"/>
              <a:t> (“</a:t>
            </a:r>
            <a:r>
              <a:rPr lang="en-US" b="1" dirty="0" err="1" smtClean="0"/>
              <a:t>angiitis</a:t>
            </a:r>
            <a:r>
              <a:rPr lang="en-US" b="1" dirty="0" smtClean="0"/>
              <a:t>”) and </a:t>
            </a:r>
            <a:r>
              <a:rPr lang="en-US" b="1" dirty="0" err="1" smtClean="0"/>
              <a:t>parenchymal</a:t>
            </a:r>
            <a:r>
              <a:rPr lang="en-US" b="1" dirty="0" smtClean="0"/>
              <a:t> necrotizing </a:t>
            </a:r>
            <a:r>
              <a:rPr lang="en-US" b="1" dirty="0" err="1" smtClean="0"/>
              <a:t>granulomatous</a:t>
            </a:r>
            <a:r>
              <a:rPr lang="en-US" b="1" dirty="0" smtClean="0"/>
              <a:t> inflammation. </a:t>
            </a:r>
          </a:p>
          <a:p>
            <a:pPr algn="just" rtl="0"/>
            <a:endParaRPr lang="en-US" b="1" dirty="0" smtClean="0"/>
          </a:p>
          <a:p>
            <a:pPr algn="just" rtl="0"/>
            <a:r>
              <a:rPr lang="en-US" b="1" dirty="0" smtClean="0"/>
              <a:t>The signs and symptoms stem from involvement of the upper-respiratory tract (chronic sinusitis, </a:t>
            </a:r>
            <a:r>
              <a:rPr lang="en-US" b="1" dirty="0" err="1" smtClean="0"/>
              <a:t>epistaxis</a:t>
            </a:r>
            <a:r>
              <a:rPr lang="en-US" b="1" dirty="0" smtClean="0"/>
              <a:t>, nasal perforation) and the lungs (cough, </a:t>
            </a:r>
            <a:r>
              <a:rPr lang="en-US" b="1" dirty="0" err="1" smtClean="0"/>
              <a:t>hemoptysis</a:t>
            </a:r>
            <a:r>
              <a:rPr lang="en-US" b="1" dirty="0" smtClean="0"/>
              <a:t>, chest pain). Anti-</a:t>
            </a:r>
            <a:r>
              <a:rPr lang="en-US" b="1" dirty="0" err="1" smtClean="0"/>
              <a:t>neutrophil</a:t>
            </a:r>
            <a:r>
              <a:rPr lang="en-US" b="1" dirty="0" smtClean="0"/>
              <a:t> </a:t>
            </a:r>
            <a:r>
              <a:rPr lang="en-US" b="1" dirty="0" err="1" smtClean="0"/>
              <a:t>cytoplasmic</a:t>
            </a:r>
            <a:r>
              <a:rPr lang="en-US" b="1" dirty="0" smtClean="0"/>
              <a:t> antibodies (PR3- ANCAs) are present in close to 95% of cases</a:t>
            </a:r>
            <a:endParaRPr lang="ar-JO"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2428868"/>
            <a:ext cx="7467600" cy="4045084"/>
          </a:xfrm>
        </p:spPr>
        <p:txBody>
          <a:bodyPr>
            <a:normAutofit/>
          </a:bodyPr>
          <a:lstStyle/>
          <a:p>
            <a:pPr algn="ctr" rtl="0">
              <a:buNone/>
            </a:pPr>
            <a:r>
              <a:rPr lang="en-US" sz="8800" dirty="0" smtClean="0">
                <a:solidFill>
                  <a:schemeClr val="accent1">
                    <a:lumMod val="50000"/>
                  </a:schemeClr>
                </a:solidFill>
              </a:rPr>
              <a:t>Thank You </a:t>
            </a:r>
            <a:endParaRPr lang="ar-JO" sz="8800" dirty="0">
              <a:solidFill>
                <a:schemeClr val="accent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285720" y="500042"/>
            <a:ext cx="8501122" cy="5973910"/>
          </a:xfrm>
        </p:spPr>
        <p:txBody>
          <a:bodyPr/>
          <a:lstStyle/>
          <a:p>
            <a:pPr marL="457200" indent="-457200" algn="just" rtl="0">
              <a:buNone/>
            </a:pPr>
            <a:r>
              <a:rPr lang="en-US" b="1" i="1" dirty="0" smtClean="0"/>
              <a:t>3) Contraction </a:t>
            </a:r>
            <a:r>
              <a:rPr lang="en-US" b="1" i="1" dirty="0" err="1" smtClean="0"/>
              <a:t>atelectasis</a:t>
            </a:r>
            <a:r>
              <a:rPr lang="en-US" b="1" i="1" dirty="0" smtClean="0"/>
              <a:t> </a:t>
            </a:r>
            <a:r>
              <a:rPr lang="en-US" dirty="0" smtClean="0"/>
              <a:t>(or </a:t>
            </a:r>
            <a:r>
              <a:rPr lang="en-US" dirty="0" err="1" smtClean="0"/>
              <a:t>cicatrizationatelectasis</a:t>
            </a:r>
            <a:r>
              <a:rPr lang="en-US" dirty="0" smtClean="0"/>
              <a:t>)</a:t>
            </a:r>
          </a:p>
          <a:p>
            <a:pPr marL="457200" indent="-457200" algn="just" rtl="0">
              <a:buNone/>
            </a:pPr>
            <a:r>
              <a:rPr lang="en-US" dirty="0" smtClean="0"/>
              <a:t>occurs when local or diffuse fibrosis affecting the lung o</a:t>
            </a:r>
          </a:p>
          <a:p>
            <a:pPr marL="457200" indent="-457200" algn="just" rtl="0">
              <a:buNone/>
            </a:pPr>
            <a:r>
              <a:rPr lang="en-US" dirty="0" smtClean="0"/>
              <a:t>the pleura hamper lung expansion. </a:t>
            </a:r>
          </a:p>
          <a:p>
            <a:pPr marL="457200" indent="-457200" algn="just" rtl="0">
              <a:buNone/>
            </a:pPr>
            <a:endParaRPr lang="en-US" dirty="0" smtClean="0"/>
          </a:p>
          <a:p>
            <a:pPr marL="457200" indent="-457200" algn="just" rtl="0">
              <a:buNone/>
            </a:pPr>
            <a:endParaRPr lang="en-US" dirty="0" smtClean="0"/>
          </a:p>
          <a:p>
            <a:pPr marL="457200" indent="-457200" algn="just" rtl="0">
              <a:buNone/>
            </a:pPr>
            <a:r>
              <a:rPr lang="en-US" dirty="0" err="1" smtClean="0"/>
              <a:t>Atelectasis</a:t>
            </a:r>
            <a:r>
              <a:rPr lang="en-US" dirty="0" smtClean="0"/>
              <a:t> (except when caused by contraction) is</a:t>
            </a:r>
          </a:p>
          <a:p>
            <a:pPr marL="457200" indent="-457200" algn="just" rtl="0">
              <a:buNone/>
            </a:pPr>
            <a:r>
              <a:rPr lang="en-US" dirty="0" smtClean="0"/>
              <a:t>potentially reversible and should be treated</a:t>
            </a:r>
          </a:p>
          <a:p>
            <a:pPr marL="457200" indent="-457200" algn="just" rtl="0">
              <a:buNone/>
            </a:pPr>
            <a:r>
              <a:rPr lang="en-US" dirty="0" smtClean="0"/>
              <a:t>promptly to prevent hypoxemia and superimposed</a:t>
            </a:r>
          </a:p>
          <a:p>
            <a:pPr marL="457200" indent="-457200" algn="just" rtl="0">
              <a:buNone/>
            </a:pPr>
            <a:r>
              <a:rPr lang="en-US" dirty="0" smtClean="0"/>
              <a:t>infection of the collapsed lung.</a:t>
            </a:r>
            <a:endParaRPr lang="ar-JO" dirty="0" smtClean="0"/>
          </a:p>
          <a:p>
            <a:pPr algn="just" rtl="0"/>
            <a:endParaRPr lang="ar-J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026" name="Picture 2" descr="C:\Users\Biolab - Albasheer\Desktop\b5a23be7f86139b4ace23686f9a36164.png"/>
          <p:cNvPicPr>
            <a:picLocks noGrp="1" noChangeAspect="1" noChangeArrowheads="1"/>
          </p:cNvPicPr>
          <p:nvPr>
            <p:ph sz="quarter" idx="1"/>
          </p:nvPr>
        </p:nvPicPr>
        <p:blipFill>
          <a:blip r:embed="rId2" cstate="print"/>
          <a:srcRect/>
          <a:stretch>
            <a:fillRect/>
          </a:stretch>
        </p:blipFill>
        <p:spPr bwMode="auto">
          <a:xfrm>
            <a:off x="357158" y="214290"/>
            <a:ext cx="8286808" cy="642942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C:\Users\Mohammed\Desktop\Atelectasis.png"/>
          <p:cNvPicPr>
            <a:picLocks noGrp="1" noChangeAspect="1" noChangeArrowheads="1"/>
          </p:cNvPicPr>
          <p:nvPr>
            <p:ph sz="quarter" idx="1"/>
          </p:nvPr>
        </p:nvPicPr>
        <p:blipFill>
          <a:blip r:embed="rId2" cstate="print"/>
          <a:srcRect/>
          <a:stretch>
            <a:fillRect/>
          </a:stretch>
        </p:blipFill>
        <p:spPr bwMode="auto">
          <a:xfrm>
            <a:off x="714348" y="928670"/>
            <a:ext cx="7488253" cy="549450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a:xfrm>
            <a:off x="457200" y="2357430"/>
            <a:ext cx="7467600" cy="4116522"/>
          </a:xfrm>
        </p:spPr>
        <p:txBody>
          <a:bodyPr>
            <a:normAutofit/>
          </a:bodyPr>
          <a:lstStyle/>
          <a:p>
            <a:pPr algn="ctr" rtl="0">
              <a:buNone/>
            </a:pPr>
            <a:r>
              <a:rPr lang="en-US" sz="4400" dirty="0" smtClean="0">
                <a:solidFill>
                  <a:schemeClr val="accent1">
                    <a:lumMod val="50000"/>
                  </a:schemeClr>
                </a:solidFill>
              </a:rPr>
              <a:t>PULMONARY THROMNBOEMBOLISM</a:t>
            </a:r>
            <a:endParaRPr lang="ar-JO" sz="4400" dirty="0">
              <a:solidFill>
                <a:schemeClr val="accent1">
                  <a:lumMod val="5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156</TotalTime>
  <Words>2286</Words>
  <Application>Microsoft Office PowerPoint</Application>
  <PresentationFormat>On-screen Show (4:3)</PresentationFormat>
  <Paragraphs>174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Oriel</vt:lpstr>
      <vt:lpstr>Pulmonary Diseases of Vascular Origin</vt:lpstr>
      <vt:lpstr>Slide 2</vt:lpstr>
      <vt:lpstr>ATELECTASIS (COLLAPSE)</vt:lpstr>
      <vt:lpstr>Slide 4</vt:lpstr>
      <vt:lpstr>Slide 5</vt:lpstr>
      <vt:lpstr>Slide 6</vt:lpstr>
      <vt:lpstr>Slide 7</vt:lpstr>
      <vt:lpstr>Slide 8</vt:lpstr>
      <vt:lpstr>Slide 9</vt:lpstr>
      <vt:lpstr>PULMONARY THROMNBOEMBOLISM</vt:lpstr>
      <vt:lpstr>Slide 11</vt:lpstr>
      <vt:lpstr>Slide 12</vt:lpstr>
      <vt:lpstr>Slide 13</vt:lpstr>
      <vt:lpstr>Slide 14</vt:lpstr>
      <vt:lpstr>Slide 15</vt:lpstr>
      <vt:lpstr>Slide 16</vt:lpstr>
      <vt:lpstr>Slide 17</vt:lpstr>
      <vt:lpstr>Slide 18</vt:lpstr>
      <vt:lpstr>Slide 19</vt:lpstr>
      <vt:lpstr>Slide 20</vt:lpstr>
      <vt:lpstr>Large saddle embolus lying asteride along the left and right main pulmonary arteries  </vt:lpstr>
      <vt:lpstr>A small, roughly wedge-shaped hemorrhagic pulmonary infarct of recent occurrence.</vt:lpstr>
      <vt:lpstr>Slide 23</vt:lpstr>
      <vt:lpstr>Slide 24</vt:lpstr>
      <vt:lpstr>Slide 25</vt:lpstr>
      <vt:lpstr>Slide 26</vt:lpstr>
      <vt:lpstr>Slide 27</vt:lpstr>
      <vt:lpstr>Slide 28</vt:lpstr>
      <vt:lpstr>Slide 29</vt:lpstr>
      <vt:lpstr>Slide 30</vt:lpstr>
      <vt:lpstr>Slide 31</vt:lpstr>
      <vt:lpstr>Slide 32</vt:lpstr>
      <vt:lpstr>Pulmonary Hypertension</vt:lpstr>
      <vt:lpstr>Slide 34</vt:lpstr>
      <vt:lpstr>Slide 35</vt:lpstr>
      <vt:lpstr>Slide 36</vt:lpstr>
      <vt:lpstr>Slide 37</vt:lpstr>
      <vt:lpstr>Slide 38</vt:lpstr>
      <vt:lpstr>MORPHOLOGY</vt:lpstr>
      <vt:lpstr>Slide 40</vt:lpstr>
      <vt:lpstr>Atheroma formation, a change usually limited to large pulmonary arteries.</vt:lpstr>
      <vt:lpstr>Marked medial hypertrophy</vt:lpstr>
      <vt:lpstr>Plexiform lesion characteristic of advanced pulmonary hypertension seen in small arteries.</vt:lpstr>
      <vt:lpstr>Clinical Features</vt:lpstr>
      <vt:lpstr>Slide 45</vt:lpstr>
      <vt:lpstr>Diffuse Alveolar Hemorrhage Syndromes</vt:lpstr>
      <vt:lpstr>Goodpasture Syndrome</vt:lpstr>
      <vt:lpstr>MORPHOLOGY</vt:lpstr>
      <vt:lpstr>Slide 49</vt:lpstr>
      <vt:lpstr>Slide 50</vt:lpstr>
      <vt:lpstr>Slide 51</vt:lpstr>
      <vt:lpstr>Granulomatosis and Polyangiitis</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Biolab - Albasheer</dc:creator>
  <cp:lastModifiedBy>Biolab - Albasheer</cp:lastModifiedBy>
  <cp:revision>53</cp:revision>
  <dcterms:created xsi:type="dcterms:W3CDTF">2021-10-10T10:03:34Z</dcterms:created>
  <dcterms:modified xsi:type="dcterms:W3CDTF">2021-10-10T12:46:17Z</dcterms:modified>
</cp:coreProperties>
</file>