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6" r:id="rId5"/>
    <p:sldId id="364" r:id="rId6"/>
    <p:sldId id="314" r:id="rId7"/>
    <p:sldId id="329" r:id="rId8"/>
    <p:sldId id="330" r:id="rId9"/>
    <p:sldId id="333" r:id="rId10"/>
    <p:sldId id="341" r:id="rId11"/>
    <p:sldId id="362" r:id="rId12"/>
    <p:sldId id="334" r:id="rId13"/>
    <p:sldId id="344" r:id="rId14"/>
    <p:sldId id="363" r:id="rId15"/>
    <p:sldId id="345" r:id="rId16"/>
    <p:sldId id="340" r:id="rId17"/>
    <p:sldId id="335" r:id="rId18"/>
    <p:sldId id="336" r:id="rId19"/>
    <p:sldId id="337" r:id="rId20"/>
    <p:sldId id="338" r:id="rId21"/>
    <p:sldId id="348" r:id="rId22"/>
    <p:sldId id="347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DC1"/>
    <a:srgbClr val="008000"/>
    <a:srgbClr val="0000CC"/>
    <a:srgbClr val="8F2196"/>
    <a:srgbClr val="A77596"/>
    <a:srgbClr val="BA62A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84"/>
    <p:restoredTop sz="94718"/>
  </p:normalViewPr>
  <p:slideViewPr>
    <p:cSldViewPr>
      <p:cViewPr varScale="1">
        <p:scale>
          <a:sx n="87" d="100"/>
          <a:sy n="87" d="100"/>
        </p:scale>
        <p:origin x="5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51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9970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199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820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660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84817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53944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4424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0322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009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0213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157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435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858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846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3680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2825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tiff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7" Type="http://schemas.openxmlformats.org/officeDocument/2006/relationships/image" Target="../media/image7.tif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tiff" /><Relationship Id="rId5" Type="http://schemas.openxmlformats.org/officeDocument/2006/relationships/image" Target="../media/image5.tiff" /><Relationship Id="rId4" Type="http://schemas.openxmlformats.org/officeDocument/2006/relationships/image" Target="../media/image4.tif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.gi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.gif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11" Type="http://schemas.openxmlformats.org/officeDocument/2006/relationships/image" Target="../media/image18.png" /><Relationship Id="rId5" Type="http://schemas.openxmlformats.org/officeDocument/2006/relationships/image" Target="../media/image11.png" /><Relationship Id="rId10" Type="http://schemas.openxmlformats.org/officeDocument/2006/relationships/image" Target="../media/image17.png" /><Relationship Id="rId4" Type="http://schemas.openxmlformats.org/officeDocument/2006/relationships/image" Target="../media/image12.jpeg" /><Relationship Id="rId9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Biochemical pathways regulating the Function of Sensory Organs 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4319606"/>
            <a:ext cx="10144164" cy="203835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074" y="2928934"/>
            <a:ext cx="275272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مجموعة 57"/>
          <p:cNvGrpSpPr/>
          <p:nvPr/>
        </p:nvGrpSpPr>
        <p:grpSpPr>
          <a:xfrm>
            <a:off x="7994036" y="4443646"/>
            <a:ext cx="1330492" cy="824106"/>
            <a:chOff x="7756550" y="4443646"/>
            <a:chExt cx="1330492" cy="824106"/>
          </a:xfrm>
        </p:grpSpPr>
        <p:sp>
          <p:nvSpPr>
            <p:cNvPr id="9" name="مربع نص 8"/>
            <p:cNvSpPr txBox="1"/>
            <p:nvPr/>
          </p:nvSpPr>
          <p:spPr>
            <a:xfrm>
              <a:off x="7756550" y="4929198"/>
              <a:ext cx="1330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retinyl</a:t>
              </a:r>
              <a:r>
                <a:rPr lang="en-US" sz="1600" dirty="0"/>
                <a:t> </a:t>
              </a:r>
              <a:r>
                <a:rPr lang="en-US" sz="1600" b="1" dirty="0"/>
                <a:t>esters </a:t>
              </a:r>
              <a:endParaRPr lang="en-GB" sz="1600" b="1" dirty="0"/>
            </a:p>
          </p:txBody>
        </p:sp>
        <p:cxnSp>
          <p:nvCxnSpPr>
            <p:cNvPr id="14" name="رابط كسهم مستقيم 13"/>
            <p:cNvCxnSpPr/>
            <p:nvPr/>
          </p:nvCxnSpPr>
          <p:spPr>
            <a:xfrm rot="16200000" flipH="1">
              <a:off x="8113740" y="4515084"/>
              <a:ext cx="500066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مجموعة 58"/>
          <p:cNvGrpSpPr/>
          <p:nvPr/>
        </p:nvGrpSpPr>
        <p:grpSpPr>
          <a:xfrm>
            <a:off x="7208218" y="4442514"/>
            <a:ext cx="794898" cy="839752"/>
            <a:chOff x="6970732" y="4442514"/>
            <a:chExt cx="794898" cy="839752"/>
          </a:xfrm>
        </p:grpSpPr>
        <p:cxnSp>
          <p:nvCxnSpPr>
            <p:cNvPr id="15" name="رابط كسهم مستقيم 14"/>
            <p:cNvCxnSpPr/>
            <p:nvPr/>
          </p:nvCxnSpPr>
          <p:spPr>
            <a:xfrm rot="5400000">
              <a:off x="7263175" y="4578699"/>
              <a:ext cx="558122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6970732" y="4943712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retinol </a:t>
              </a:r>
              <a:endParaRPr lang="en-GB" sz="1600" b="1" dirty="0"/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8385614" y="5299769"/>
            <a:ext cx="866906" cy="1201065"/>
            <a:chOff x="8143651" y="5299769"/>
            <a:chExt cx="866906" cy="1201065"/>
          </a:xfrm>
        </p:grpSpPr>
        <p:sp>
          <p:nvSpPr>
            <p:cNvPr id="26" name="مربع نص 25"/>
            <p:cNvSpPr txBox="1"/>
            <p:nvPr/>
          </p:nvSpPr>
          <p:spPr>
            <a:xfrm>
              <a:off x="8143651" y="6162280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retinol </a:t>
              </a:r>
              <a:endParaRPr lang="en-GB" sz="1600" b="1" dirty="0"/>
            </a:p>
          </p:txBody>
        </p:sp>
        <p:grpSp>
          <p:nvGrpSpPr>
            <p:cNvPr id="28" name="مجموعة 27"/>
            <p:cNvGrpSpPr/>
            <p:nvPr/>
          </p:nvGrpSpPr>
          <p:grpSpPr>
            <a:xfrm>
              <a:off x="8399492" y="5299769"/>
              <a:ext cx="611065" cy="857255"/>
              <a:chOff x="8501090" y="4799703"/>
              <a:chExt cx="611065" cy="857255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rot="16200000" flipH="1">
                <a:off x="8119635" y="5223569"/>
                <a:ext cx="857255" cy="95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مربع نص 26"/>
              <p:cNvSpPr txBox="1"/>
              <p:nvPr/>
            </p:nvSpPr>
            <p:spPr>
              <a:xfrm>
                <a:off x="8501090" y="5072074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REHs</a:t>
                </a:r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57" name="مجموعة 56"/>
          <p:cNvGrpSpPr/>
          <p:nvPr/>
        </p:nvGrpSpPr>
        <p:grpSpPr>
          <a:xfrm>
            <a:off x="7024276" y="3182265"/>
            <a:ext cx="2162166" cy="1248110"/>
            <a:chOff x="6572264" y="3182265"/>
            <a:chExt cx="2471302" cy="1248110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6572264" y="3858871"/>
              <a:ext cx="2399864" cy="571504"/>
              <a:chOff x="3036761" y="2500306"/>
              <a:chExt cx="2327518" cy="571504"/>
            </a:xfrm>
          </p:grpSpPr>
          <p:sp>
            <p:nvSpPr>
              <p:cNvPr id="11" name="مستطيل 10"/>
              <p:cNvSpPr/>
              <p:nvPr/>
            </p:nvSpPr>
            <p:spPr>
              <a:xfrm>
                <a:off x="3286115" y="2500306"/>
                <a:ext cx="2065005" cy="57150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مربع نص 9"/>
              <p:cNvSpPr txBox="1"/>
              <p:nvPr/>
            </p:nvSpPr>
            <p:spPr>
              <a:xfrm>
                <a:off x="3036761" y="2500306"/>
                <a:ext cx="2327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   animal products  rich with vitamin A</a:t>
                </a:r>
                <a:endParaRPr lang="en-GB" sz="1400" b="1" dirty="0"/>
              </a:p>
            </p:txBody>
          </p:sp>
        </p:grpSp>
        <p:grpSp>
          <p:nvGrpSpPr>
            <p:cNvPr id="31" name="مجموعة 30"/>
            <p:cNvGrpSpPr/>
            <p:nvPr/>
          </p:nvGrpSpPr>
          <p:grpSpPr>
            <a:xfrm>
              <a:off x="6658134" y="3182265"/>
              <a:ext cx="2385432" cy="603925"/>
              <a:chOff x="6658134" y="3028890"/>
              <a:chExt cx="2385432" cy="6039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58134" y="3387583"/>
                <a:ext cx="2385432" cy="245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مربع نص 29"/>
              <p:cNvSpPr txBox="1"/>
              <p:nvPr/>
            </p:nvSpPr>
            <p:spPr>
              <a:xfrm>
                <a:off x="7038961" y="3028890"/>
                <a:ext cx="1915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Intestinal lumen</a:t>
                </a:r>
                <a:endPara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مجموعة 31"/>
          <p:cNvGrpSpPr/>
          <p:nvPr/>
        </p:nvGrpSpPr>
        <p:grpSpPr>
          <a:xfrm>
            <a:off x="4427984" y="2000240"/>
            <a:ext cx="2786082" cy="902865"/>
            <a:chOff x="6875008" y="2743138"/>
            <a:chExt cx="2528340" cy="90286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75008" y="3386080"/>
              <a:ext cx="2528340" cy="25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مربع نص 33"/>
            <p:cNvSpPr txBox="1"/>
            <p:nvPr/>
          </p:nvSpPr>
          <p:spPr>
            <a:xfrm>
              <a:off x="6985000" y="2743138"/>
              <a:ext cx="2282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Intestinal mucosal cells</a:t>
              </a:r>
            </a:p>
            <a:p>
              <a:pPr algn="ctr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(enterocytes)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6" name="رابط كسهم مستقيم 35"/>
          <p:cNvCxnSpPr>
            <a:cxnSpLocks/>
          </p:cNvCxnSpPr>
          <p:nvPr/>
        </p:nvCxnSpPr>
        <p:spPr>
          <a:xfrm flipH="1">
            <a:off x="6119918" y="5299769"/>
            <a:ext cx="1260394" cy="858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مجموعة 60"/>
          <p:cNvGrpSpPr/>
          <p:nvPr/>
        </p:nvGrpSpPr>
        <p:grpSpPr>
          <a:xfrm>
            <a:off x="5381242" y="3643314"/>
            <a:ext cx="596638" cy="642942"/>
            <a:chOff x="4579464" y="3643314"/>
            <a:chExt cx="596638" cy="642942"/>
          </a:xfrm>
        </p:grpSpPr>
        <p:cxnSp>
          <p:nvCxnSpPr>
            <p:cNvPr id="37" name="رابط كسهم مستقيم 36"/>
            <p:cNvCxnSpPr/>
            <p:nvPr/>
          </p:nvCxnSpPr>
          <p:spPr>
            <a:xfrm rot="5400000" flipH="1" flipV="1">
              <a:off x="4829496" y="3964784"/>
              <a:ext cx="642942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>
              <a:off x="4579464" y="3786190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LRAT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5238366" y="3128734"/>
            <a:ext cx="134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retinyl</a:t>
            </a:r>
            <a:r>
              <a:rPr lang="en-US" sz="1600" dirty="0"/>
              <a:t> </a:t>
            </a:r>
            <a:r>
              <a:rPr lang="en-GB" sz="1600" b="1" dirty="0"/>
              <a:t> esters (RE)</a:t>
            </a:r>
            <a:endParaRPr lang="en-US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983389">
            <a:off x="772526" y="1215272"/>
            <a:ext cx="2923276" cy="25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كسهم مستقيم 73"/>
          <p:cNvCxnSpPr>
            <a:cxnSpLocks/>
          </p:cNvCxnSpPr>
          <p:nvPr/>
        </p:nvCxnSpPr>
        <p:spPr>
          <a:xfrm flipH="1" flipV="1">
            <a:off x="1833147" y="3349410"/>
            <a:ext cx="790762" cy="5836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/>
          <p:cNvSpPr txBox="1"/>
          <p:nvPr/>
        </p:nvSpPr>
        <p:spPr>
          <a:xfrm>
            <a:off x="2051720" y="328498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b="1" dirty="0"/>
              <a:t>70%</a:t>
            </a:r>
            <a:endParaRPr lang="en-GB" sz="1400" b="1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586250" y="2928934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112" name="مجموعة 111"/>
          <p:cNvGrpSpPr/>
          <p:nvPr/>
        </p:nvGrpSpPr>
        <p:grpSpPr>
          <a:xfrm>
            <a:off x="1537574" y="2214554"/>
            <a:ext cx="748410" cy="800839"/>
            <a:chOff x="1537574" y="2233190"/>
            <a:chExt cx="748410" cy="800839"/>
          </a:xfrm>
        </p:grpSpPr>
        <p:grpSp>
          <p:nvGrpSpPr>
            <p:cNvPr id="93" name="مجموعة 92"/>
            <p:cNvGrpSpPr/>
            <p:nvPr/>
          </p:nvGrpSpPr>
          <p:grpSpPr>
            <a:xfrm>
              <a:off x="1780717" y="2585126"/>
              <a:ext cx="505267" cy="448903"/>
              <a:chOff x="1780717" y="2585126"/>
              <a:chExt cx="505267" cy="448903"/>
            </a:xfrm>
          </p:grpSpPr>
          <p:cxnSp>
            <p:nvCxnSpPr>
              <p:cNvPr id="86" name="رابط كسهم مستقيم 85"/>
              <p:cNvCxnSpPr/>
              <p:nvPr/>
            </p:nvCxnSpPr>
            <p:spPr>
              <a:xfrm rot="5400000" flipH="1" flipV="1">
                <a:off x="1641851" y="2784529"/>
                <a:ext cx="414908" cy="161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مربع نص 88"/>
              <p:cNvSpPr txBox="1"/>
              <p:nvPr/>
            </p:nvSpPr>
            <p:spPr>
              <a:xfrm>
                <a:off x="1780717" y="2757030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REHs</a:t>
                </a:r>
                <a:endParaRPr lang="en-GB" sz="1600" b="1" dirty="0"/>
              </a:p>
            </p:txBody>
          </p:sp>
        </p:grpSp>
        <p:sp>
          <p:nvSpPr>
            <p:cNvPr id="94" name="مربع نص 93"/>
            <p:cNvSpPr txBox="1"/>
            <p:nvPr/>
          </p:nvSpPr>
          <p:spPr>
            <a:xfrm>
              <a:off x="1537574" y="2233190"/>
              <a:ext cx="748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>
                  <a:solidFill>
                    <a:schemeClr val="bg1"/>
                  </a:solidFill>
                </a:rPr>
                <a:t>retinol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مجموعة 112"/>
          <p:cNvGrpSpPr/>
          <p:nvPr/>
        </p:nvGrpSpPr>
        <p:grpSpPr>
          <a:xfrm>
            <a:off x="1471138" y="1071546"/>
            <a:ext cx="1172036" cy="991379"/>
            <a:chOff x="1471138" y="1142984"/>
            <a:chExt cx="1172036" cy="991379"/>
          </a:xfrm>
        </p:grpSpPr>
        <p:grpSp>
          <p:nvGrpSpPr>
            <p:cNvPr id="95" name="مجموعة 94"/>
            <p:cNvGrpSpPr/>
            <p:nvPr/>
          </p:nvGrpSpPr>
          <p:grpSpPr>
            <a:xfrm>
              <a:off x="1862608" y="1714488"/>
              <a:ext cx="494814" cy="419875"/>
              <a:chOff x="1796371" y="2420115"/>
              <a:chExt cx="494814" cy="419875"/>
            </a:xfrm>
          </p:grpSpPr>
          <p:cxnSp>
            <p:nvCxnSpPr>
              <p:cNvPr id="96" name="رابط كسهم مستقيم 95"/>
              <p:cNvCxnSpPr/>
              <p:nvPr/>
            </p:nvCxnSpPr>
            <p:spPr>
              <a:xfrm rot="5400000" flipH="1" flipV="1">
                <a:off x="1647052" y="2619518"/>
                <a:ext cx="414908" cy="161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مربع نص 96"/>
              <p:cNvSpPr txBox="1"/>
              <p:nvPr/>
            </p:nvSpPr>
            <p:spPr>
              <a:xfrm>
                <a:off x="1796371" y="2562991"/>
                <a:ext cx="494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LRAT</a:t>
                </a:r>
                <a:endParaRPr lang="en-GB" sz="1600" b="1" dirty="0"/>
              </a:p>
            </p:txBody>
          </p:sp>
        </p:grpSp>
        <p:sp>
          <p:nvSpPr>
            <p:cNvPr id="98" name="انفجار 2 97"/>
            <p:cNvSpPr/>
            <p:nvPr/>
          </p:nvSpPr>
          <p:spPr>
            <a:xfrm>
              <a:off x="1471138" y="1142984"/>
              <a:ext cx="1172036" cy="628648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مجموعة 113"/>
          <p:cNvGrpSpPr/>
          <p:nvPr/>
        </p:nvGrpSpPr>
        <p:grpSpPr>
          <a:xfrm>
            <a:off x="832787" y="2643182"/>
            <a:ext cx="667379" cy="1143008"/>
            <a:chOff x="832787" y="2643182"/>
            <a:chExt cx="667379" cy="1143008"/>
          </a:xfrm>
        </p:grpSpPr>
        <p:cxnSp>
          <p:nvCxnSpPr>
            <p:cNvPr id="99" name="رابط كسهم مستقيم 98"/>
            <p:cNvCxnSpPr/>
            <p:nvPr/>
          </p:nvCxnSpPr>
          <p:spPr>
            <a:xfrm rot="5400000">
              <a:off x="678629" y="2964653"/>
              <a:ext cx="1143008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مربع نص 100"/>
            <p:cNvSpPr txBox="1"/>
            <p:nvPr/>
          </p:nvSpPr>
          <p:spPr>
            <a:xfrm>
              <a:off x="832787" y="2804694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RBP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مستطيل مستدير الزوايا 101"/>
          <p:cNvSpPr/>
          <p:nvPr/>
        </p:nvSpPr>
        <p:spPr>
          <a:xfrm>
            <a:off x="714348" y="4500570"/>
            <a:ext cx="1357322" cy="35719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Retinol-RBP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6" name="مجموعة 75"/>
          <p:cNvGrpSpPr/>
          <p:nvPr/>
        </p:nvGrpSpPr>
        <p:grpSpPr>
          <a:xfrm>
            <a:off x="5134203" y="6000768"/>
            <a:ext cx="949965" cy="428628"/>
            <a:chOff x="766270" y="5072074"/>
            <a:chExt cx="949965" cy="428628"/>
          </a:xfrm>
        </p:grpSpPr>
        <p:sp>
          <p:nvSpPr>
            <p:cNvPr id="70" name="مستطيل 69"/>
            <p:cNvSpPr/>
            <p:nvPr/>
          </p:nvSpPr>
          <p:spPr>
            <a:xfrm>
              <a:off x="787541" y="5072074"/>
              <a:ext cx="928694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  <p:sp>
          <p:nvSpPr>
            <p:cNvPr id="75" name="مربع نص 74"/>
            <p:cNvSpPr txBox="1"/>
            <p:nvPr/>
          </p:nvSpPr>
          <p:spPr>
            <a:xfrm>
              <a:off x="766270" y="5101102"/>
              <a:ext cx="748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retinol</a:t>
              </a: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5142364" y="5143512"/>
            <a:ext cx="928694" cy="500066"/>
            <a:chOff x="714348" y="4572008"/>
            <a:chExt cx="928694" cy="500066"/>
          </a:xfrm>
        </p:grpSpPr>
        <p:sp>
          <p:nvSpPr>
            <p:cNvPr id="77" name="مثلث متساوي الساقين 76"/>
            <p:cNvSpPr/>
            <p:nvPr/>
          </p:nvSpPr>
          <p:spPr>
            <a:xfrm>
              <a:off x="714348" y="4572008"/>
              <a:ext cx="928694" cy="428628"/>
            </a:xfrm>
            <a:prstGeom prst="triangle">
              <a:avLst>
                <a:gd name="adj" fmla="val 4374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785786" y="4764297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CRBP II</a:t>
              </a:r>
              <a:endParaRPr lang="en-US" sz="1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C27A4D-582F-0A4F-8753-8AE94A72D04A}"/>
              </a:ext>
            </a:extLst>
          </p:cNvPr>
          <p:cNvGrpSpPr/>
          <p:nvPr/>
        </p:nvGrpSpPr>
        <p:grpSpPr>
          <a:xfrm>
            <a:off x="3172320" y="2924944"/>
            <a:ext cx="2131160" cy="3504452"/>
            <a:chOff x="3172320" y="2924944"/>
            <a:chExt cx="2131160" cy="35044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8D7102-91CC-8B44-BCAD-D513D9128FD1}"/>
                </a:ext>
              </a:extLst>
            </p:cNvPr>
            <p:cNvGrpSpPr/>
            <p:nvPr/>
          </p:nvGrpSpPr>
          <p:grpSpPr>
            <a:xfrm>
              <a:off x="3172320" y="2924944"/>
              <a:ext cx="1714511" cy="3504452"/>
              <a:chOff x="3172320" y="2924944"/>
              <a:chExt cx="1714511" cy="3504452"/>
            </a:xfrm>
          </p:grpSpPr>
          <p:grpSp>
            <p:nvGrpSpPr>
              <p:cNvPr id="63" name="مجموعة 62"/>
              <p:cNvGrpSpPr/>
              <p:nvPr/>
            </p:nvGrpSpPr>
            <p:grpSpPr>
              <a:xfrm>
                <a:off x="3172320" y="2924944"/>
                <a:ext cx="1714511" cy="648072"/>
                <a:chOff x="6885926" y="2927633"/>
                <a:chExt cx="3026443" cy="648072"/>
              </a:xfrm>
            </p:grpSpPr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256149" y="3379748"/>
                  <a:ext cx="1906126" cy="1959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5" name="مربع نص 64"/>
                <p:cNvSpPr txBox="1"/>
                <p:nvPr/>
              </p:nvSpPr>
              <p:spPr>
                <a:xfrm>
                  <a:off x="6885926" y="2927633"/>
                  <a:ext cx="30264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sz="1600" b="1" dirty="0"/>
                    <a:t>Lymphatic</a:t>
                  </a:r>
                </a:p>
                <a:p>
                  <a:pPr algn="ctr" rtl="0"/>
                  <a:r>
                    <a:rPr lang="en-US" sz="1600" b="1" dirty="0"/>
                    <a:t> system</a:t>
                  </a:r>
                  <a:endParaRPr lang="en-US" b="1" dirty="0"/>
                </a:p>
              </p:txBody>
            </p:sp>
          </p:grpSp>
          <p:sp>
            <p:nvSpPr>
              <p:cNvPr id="66" name="مستطيل 65"/>
              <p:cNvSpPr/>
              <p:nvPr/>
            </p:nvSpPr>
            <p:spPr>
              <a:xfrm>
                <a:off x="3419872" y="3643314"/>
                <a:ext cx="985778" cy="278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</a:t>
                </a:r>
              </a:p>
            </p:txBody>
          </p:sp>
          <p:sp>
            <p:nvSpPr>
              <p:cNvPr id="71" name="مربع نص 70"/>
              <p:cNvSpPr txBox="1"/>
              <p:nvPr/>
            </p:nvSpPr>
            <p:spPr>
              <a:xfrm>
                <a:off x="3326208" y="3861048"/>
                <a:ext cx="1101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rgbClr val="0000CC"/>
                    </a:solidFill>
                  </a:rPr>
                  <a:t>  chylomicrons</a:t>
                </a:r>
                <a:endParaRPr lang="en-GB" sz="1100" b="1" dirty="0">
                  <a:solidFill>
                    <a:srgbClr val="0000CC"/>
                  </a:solidFill>
                </a:endParaRPr>
              </a:p>
            </p:txBody>
          </p:sp>
        </p:grpSp>
        <p:cxnSp>
          <p:nvCxnSpPr>
            <p:cNvPr id="84" name="رابط كسهم مستقيم 83"/>
            <p:cNvCxnSpPr/>
            <p:nvPr/>
          </p:nvCxnSpPr>
          <p:spPr>
            <a:xfrm rot="10800000" flipV="1">
              <a:off x="4446224" y="3573016"/>
              <a:ext cx="857256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مجموعة 109"/>
          <p:cNvGrpSpPr/>
          <p:nvPr/>
        </p:nvGrpSpPr>
        <p:grpSpPr>
          <a:xfrm>
            <a:off x="5142364" y="5572140"/>
            <a:ext cx="941804" cy="851134"/>
            <a:chOff x="1285852" y="5730662"/>
            <a:chExt cx="941804" cy="851134"/>
          </a:xfrm>
        </p:grpSpPr>
        <p:grpSp>
          <p:nvGrpSpPr>
            <p:cNvPr id="104" name="مجموعة 103"/>
            <p:cNvGrpSpPr/>
            <p:nvPr/>
          </p:nvGrpSpPr>
          <p:grpSpPr>
            <a:xfrm>
              <a:off x="1291552" y="6153168"/>
              <a:ext cx="936104" cy="428628"/>
              <a:chOff x="720048" y="5072074"/>
              <a:chExt cx="936104" cy="428628"/>
            </a:xfrm>
          </p:grpSpPr>
          <p:sp>
            <p:nvSpPr>
              <p:cNvPr id="105" name="مستطيل 104"/>
              <p:cNvSpPr/>
              <p:nvPr/>
            </p:nvSpPr>
            <p:spPr>
              <a:xfrm>
                <a:off x="727458" y="5072074"/>
                <a:ext cx="928694" cy="428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GB"/>
              </a:p>
            </p:txBody>
          </p:sp>
          <p:sp>
            <p:nvSpPr>
              <p:cNvPr id="106" name="مربع نص 105"/>
              <p:cNvSpPr txBox="1"/>
              <p:nvPr/>
            </p:nvSpPr>
            <p:spPr>
              <a:xfrm>
                <a:off x="720048" y="5101102"/>
                <a:ext cx="7484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retinol</a:t>
                </a:r>
              </a:p>
            </p:txBody>
          </p:sp>
        </p:grpSp>
        <p:grpSp>
          <p:nvGrpSpPr>
            <p:cNvPr id="107" name="مجموعة 106"/>
            <p:cNvGrpSpPr/>
            <p:nvPr/>
          </p:nvGrpSpPr>
          <p:grpSpPr>
            <a:xfrm>
              <a:off x="1285852" y="5730662"/>
              <a:ext cx="928694" cy="500066"/>
              <a:chOff x="714348" y="4572008"/>
              <a:chExt cx="928694" cy="500066"/>
            </a:xfrm>
          </p:grpSpPr>
          <p:sp>
            <p:nvSpPr>
              <p:cNvPr id="108" name="مثلث متساوي الساقين 107"/>
              <p:cNvSpPr/>
              <p:nvPr/>
            </p:nvSpPr>
            <p:spPr>
              <a:xfrm>
                <a:off x="714348" y="4572008"/>
                <a:ext cx="928694" cy="428628"/>
              </a:xfrm>
              <a:prstGeom prst="triangle">
                <a:avLst>
                  <a:gd name="adj" fmla="val 4374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مربع نص 108"/>
              <p:cNvSpPr txBox="1"/>
              <p:nvPr/>
            </p:nvSpPr>
            <p:spPr>
              <a:xfrm>
                <a:off x="785786" y="4764297"/>
                <a:ext cx="713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CRBP II</a:t>
                </a:r>
                <a:endParaRPr lang="en-US" sz="1400" dirty="0"/>
              </a:p>
            </p:txBody>
          </p:sp>
        </p:grpSp>
      </p:grpSp>
      <p:grpSp>
        <p:nvGrpSpPr>
          <p:cNvPr id="119" name="مجموعة 118"/>
          <p:cNvGrpSpPr/>
          <p:nvPr/>
        </p:nvGrpSpPr>
        <p:grpSpPr>
          <a:xfrm>
            <a:off x="514549" y="3786190"/>
            <a:ext cx="1714511" cy="568265"/>
            <a:chOff x="514549" y="3886146"/>
            <a:chExt cx="1714511" cy="568265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4169209"/>
              <a:ext cx="1571636" cy="28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7" name="مربع نص 116"/>
            <p:cNvSpPr txBox="1"/>
            <p:nvPr/>
          </p:nvSpPr>
          <p:spPr>
            <a:xfrm>
              <a:off x="514549" y="3886146"/>
              <a:ext cx="171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Bloodstream </a:t>
              </a:r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479093" y="785794"/>
            <a:ext cx="1091380" cy="785819"/>
            <a:chOff x="479093" y="785794"/>
            <a:chExt cx="1091380" cy="785819"/>
          </a:xfrm>
        </p:grpSpPr>
        <p:sp>
          <p:nvSpPr>
            <p:cNvPr id="120" name="مربع نص 119"/>
            <p:cNvSpPr txBox="1"/>
            <p:nvPr/>
          </p:nvSpPr>
          <p:spPr>
            <a:xfrm>
              <a:off x="479093" y="785794"/>
              <a:ext cx="806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Stellate</a:t>
              </a:r>
              <a:endParaRPr lang="en-US" dirty="0"/>
            </a:p>
            <a:p>
              <a:pPr algn="ctr"/>
              <a:r>
                <a:rPr lang="en-US" sz="1600" dirty="0"/>
                <a:t>cells</a:t>
              </a:r>
              <a:endParaRPr lang="en-GB" dirty="0"/>
            </a:p>
          </p:txBody>
        </p:sp>
        <p:cxnSp>
          <p:nvCxnSpPr>
            <p:cNvPr id="121" name="رابط كسهم مستقيم 120"/>
            <p:cNvCxnSpPr/>
            <p:nvPr/>
          </p:nvCxnSpPr>
          <p:spPr>
            <a:xfrm rot="16200000" flipH="1">
              <a:off x="1141844" y="1142985"/>
              <a:ext cx="428629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مجموعة 126"/>
          <p:cNvGrpSpPr/>
          <p:nvPr/>
        </p:nvGrpSpPr>
        <p:grpSpPr>
          <a:xfrm>
            <a:off x="1557090" y="2057164"/>
            <a:ext cx="728894" cy="307777"/>
            <a:chOff x="1128462" y="5466176"/>
            <a:chExt cx="728894" cy="307777"/>
          </a:xfrm>
        </p:grpSpPr>
        <p:sp>
          <p:nvSpPr>
            <p:cNvPr id="128" name="مستطيل مستدير الزوايا 127"/>
            <p:cNvSpPr/>
            <p:nvPr/>
          </p:nvSpPr>
          <p:spPr>
            <a:xfrm>
              <a:off x="1142976" y="5500702"/>
              <a:ext cx="714380" cy="21431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1128462" y="5466176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CRBP I</a:t>
              </a:r>
              <a:endParaRPr lang="en-US" sz="1400" dirty="0"/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500034" y="5214950"/>
            <a:ext cx="2343774" cy="1357322"/>
            <a:chOff x="500034" y="5214950"/>
            <a:chExt cx="2343774" cy="1357322"/>
          </a:xfrm>
        </p:grpSpPr>
        <p:grpSp>
          <p:nvGrpSpPr>
            <p:cNvPr id="136" name="مجموعة 135"/>
            <p:cNvGrpSpPr/>
            <p:nvPr/>
          </p:nvGrpSpPr>
          <p:grpSpPr>
            <a:xfrm>
              <a:off x="500034" y="5214950"/>
              <a:ext cx="2343774" cy="1357322"/>
              <a:chOff x="500034" y="5214950"/>
              <a:chExt cx="2343774" cy="1357322"/>
            </a:xfrm>
          </p:grpSpPr>
          <p:cxnSp>
            <p:nvCxnSpPr>
              <p:cNvPr id="130" name="رابط كسهم مستقيم 129"/>
              <p:cNvCxnSpPr>
                <a:cxnSpLocks/>
                <a:endCxn id="135" idx="3"/>
              </p:cNvCxnSpPr>
              <p:nvPr/>
            </p:nvCxnSpPr>
            <p:spPr>
              <a:xfrm flipH="1">
                <a:off x="2285984" y="5517232"/>
                <a:ext cx="460876" cy="3763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مربع نص 130"/>
              <p:cNvSpPr txBox="1"/>
              <p:nvPr/>
            </p:nvSpPr>
            <p:spPr>
              <a:xfrm>
                <a:off x="2259994" y="5373216"/>
                <a:ext cx="583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400" b="1" dirty="0"/>
                  <a:t>30%</a:t>
                </a:r>
                <a:endParaRPr lang="en-GB" sz="1400" b="1" dirty="0"/>
              </a:p>
            </p:txBody>
          </p:sp>
          <p:sp>
            <p:nvSpPr>
              <p:cNvPr id="135" name="مستطيل مستدير الزوايا 134"/>
              <p:cNvSpPr/>
              <p:nvPr/>
            </p:nvSpPr>
            <p:spPr>
              <a:xfrm>
                <a:off x="500034" y="5214950"/>
                <a:ext cx="1785950" cy="135732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200" b="1" dirty="0">
                    <a:solidFill>
                      <a:schemeClr val="tx1"/>
                    </a:solidFill>
                  </a:rPr>
                  <a:t>Extrahepatic tissue</a:t>
                </a:r>
                <a:r>
                  <a:rPr lang="en-US" sz="1200" b="1" dirty="0"/>
                  <a:t>    </a:t>
                </a:r>
                <a:endParaRPr lang="en-GB" sz="1400" b="1" dirty="0"/>
              </a:p>
            </p:txBody>
          </p:sp>
        </p:grpSp>
        <p:sp>
          <p:nvSpPr>
            <p:cNvPr id="144" name="مربع نص 143"/>
            <p:cNvSpPr txBox="1"/>
            <p:nvPr/>
          </p:nvSpPr>
          <p:spPr>
            <a:xfrm>
              <a:off x="1871870" y="5672606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RE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6" name="مستطيل مستدير الزوايا 145"/>
          <p:cNvSpPr/>
          <p:nvPr/>
        </p:nvSpPr>
        <p:spPr>
          <a:xfrm>
            <a:off x="857224" y="5143512"/>
            <a:ext cx="714380" cy="19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STRA6</a:t>
            </a:r>
            <a:endParaRPr lang="en-GB" b="1" dirty="0">
              <a:solidFill>
                <a:srgbClr val="0000CC"/>
              </a:solidFill>
            </a:endParaRPr>
          </a:p>
        </p:txBody>
      </p:sp>
      <p:grpSp>
        <p:nvGrpSpPr>
          <p:cNvPr id="154" name="مجموعة 153"/>
          <p:cNvGrpSpPr/>
          <p:nvPr/>
        </p:nvGrpSpPr>
        <p:grpSpPr>
          <a:xfrm>
            <a:off x="714348" y="5300902"/>
            <a:ext cx="794898" cy="824106"/>
            <a:chOff x="714348" y="5300902"/>
            <a:chExt cx="794898" cy="824106"/>
          </a:xfrm>
        </p:grpSpPr>
        <p:sp>
          <p:nvSpPr>
            <p:cNvPr id="147" name="مربع نص 146"/>
            <p:cNvSpPr txBox="1"/>
            <p:nvPr/>
          </p:nvSpPr>
          <p:spPr>
            <a:xfrm>
              <a:off x="714348" y="5786454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retinol 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2" name="رابط كسهم مستقيم 151"/>
            <p:cNvCxnSpPr/>
            <p:nvPr/>
          </p:nvCxnSpPr>
          <p:spPr>
            <a:xfrm rot="16200000" flipH="1">
              <a:off x="923900" y="5581892"/>
              <a:ext cx="571506" cy="95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Absorption &amp; Metabolism</a:t>
            </a:r>
            <a:endParaRPr lang="en-GB" sz="3600" dirty="0"/>
          </a:p>
        </p:txBody>
      </p:sp>
      <p:cxnSp>
        <p:nvCxnSpPr>
          <p:cNvPr id="156" name="رابط كسهم مستقيم 155"/>
          <p:cNvCxnSpPr/>
          <p:nvPr/>
        </p:nvCxnSpPr>
        <p:spPr>
          <a:xfrm rot="16200000" flipV="1">
            <a:off x="7482069" y="5367505"/>
            <a:ext cx="1075691" cy="847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مربع نص 157"/>
          <p:cNvSpPr txBox="1"/>
          <p:nvPr/>
        </p:nvSpPr>
        <p:spPr>
          <a:xfrm>
            <a:off x="2685182" y="2428868"/>
            <a:ext cx="6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liver</a:t>
            </a:r>
            <a:endParaRPr lang="en-GB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12BC4D-70C9-2245-A4BE-1DAFA8E4FA4D}"/>
              </a:ext>
            </a:extLst>
          </p:cNvPr>
          <p:cNvGrpSpPr/>
          <p:nvPr/>
        </p:nvGrpSpPr>
        <p:grpSpPr>
          <a:xfrm>
            <a:off x="2123728" y="3363253"/>
            <a:ext cx="1714511" cy="3090083"/>
            <a:chOff x="2123728" y="3356992"/>
            <a:chExt cx="1714511" cy="3090083"/>
          </a:xfrm>
        </p:grpSpPr>
        <p:sp>
          <p:nvSpPr>
            <p:cNvPr id="100" name="مستطيل 65">
              <a:extLst>
                <a:ext uri="{FF2B5EF4-FFF2-40B4-BE49-F238E27FC236}">
                  <a16:creationId xmlns:a16="http://schemas.microsoft.com/office/drawing/2014/main" id="{C140D25B-D922-1441-AA2F-7A2EC21B5F04}"/>
                </a:ext>
              </a:extLst>
            </p:cNvPr>
            <p:cNvSpPr/>
            <p:nvPr/>
          </p:nvSpPr>
          <p:spPr>
            <a:xfrm>
              <a:off x="2649208" y="3660993"/>
              <a:ext cx="716999" cy="27860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  <p:cxnSp>
          <p:nvCxnSpPr>
            <p:cNvPr id="103" name="رابط كسهم مستقيم 85">
              <a:extLst>
                <a:ext uri="{FF2B5EF4-FFF2-40B4-BE49-F238E27FC236}">
                  <a16:creationId xmlns:a16="http://schemas.microsoft.com/office/drawing/2014/main" id="{7C70EBA3-F3B9-4647-B760-39D9D881D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864" y="4721575"/>
              <a:ext cx="364599" cy="35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شكل بيضاوي 66">
              <a:extLst>
                <a:ext uri="{FF2B5EF4-FFF2-40B4-BE49-F238E27FC236}">
                  <a16:creationId xmlns:a16="http://schemas.microsoft.com/office/drawing/2014/main" id="{8F7DBE51-D828-3C49-B707-4FFEF805DAEA}"/>
                </a:ext>
              </a:extLst>
            </p:cNvPr>
            <p:cNvSpPr/>
            <p:nvPr/>
          </p:nvSpPr>
          <p:spPr>
            <a:xfrm rot="21415899">
              <a:off x="2789142" y="4008466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2" name="شكل بيضاوي 66">
              <a:extLst>
                <a:ext uri="{FF2B5EF4-FFF2-40B4-BE49-F238E27FC236}">
                  <a16:creationId xmlns:a16="http://schemas.microsoft.com/office/drawing/2014/main" id="{33FDFC9D-A2CA-E247-8B69-D6C8E2C5531F}"/>
                </a:ext>
              </a:extLst>
            </p:cNvPr>
            <p:cNvSpPr/>
            <p:nvPr/>
          </p:nvSpPr>
          <p:spPr>
            <a:xfrm>
              <a:off x="2734341" y="4907111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4" name="شكل بيضاوي 66">
              <a:extLst>
                <a:ext uri="{FF2B5EF4-FFF2-40B4-BE49-F238E27FC236}">
                  <a16:creationId xmlns:a16="http://schemas.microsoft.com/office/drawing/2014/main" id="{28A21D3C-AFCC-5848-B540-01C8192A2234}"/>
                </a:ext>
              </a:extLst>
            </p:cNvPr>
            <p:cNvSpPr/>
            <p:nvPr/>
          </p:nvSpPr>
          <p:spPr>
            <a:xfrm>
              <a:off x="2806349" y="5627191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5" name="مربع نص 116">
              <a:extLst>
                <a:ext uri="{FF2B5EF4-FFF2-40B4-BE49-F238E27FC236}">
                  <a16:creationId xmlns:a16="http://schemas.microsoft.com/office/drawing/2014/main" id="{C3A35678-FC5E-2441-9268-15F05FE6F559}"/>
                </a:ext>
              </a:extLst>
            </p:cNvPr>
            <p:cNvSpPr txBox="1"/>
            <p:nvPr/>
          </p:nvSpPr>
          <p:spPr>
            <a:xfrm>
              <a:off x="2123728" y="3356992"/>
              <a:ext cx="1714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200" b="1" dirty="0">
                  <a:solidFill>
                    <a:srgbClr val="C00000"/>
                  </a:solidFill>
                </a:rPr>
                <a:t>Bloodstream</a:t>
              </a:r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0D9F81-6008-AC42-93F0-8FB12C0ED05F}"/>
              </a:ext>
            </a:extLst>
          </p:cNvPr>
          <p:cNvGrpSpPr/>
          <p:nvPr/>
        </p:nvGrpSpPr>
        <p:grpSpPr>
          <a:xfrm>
            <a:off x="3635896" y="4644317"/>
            <a:ext cx="685825" cy="1512271"/>
            <a:chOff x="3635896" y="4644317"/>
            <a:chExt cx="685825" cy="1512271"/>
          </a:xfrm>
        </p:grpSpPr>
        <p:sp>
          <p:nvSpPr>
            <p:cNvPr id="132" name="شكل بيضاوي 66">
              <a:extLst>
                <a:ext uri="{FF2B5EF4-FFF2-40B4-BE49-F238E27FC236}">
                  <a16:creationId xmlns:a16="http://schemas.microsoft.com/office/drawing/2014/main" id="{4C41F1DB-2884-A740-8ED7-8AC6F046C120}"/>
                </a:ext>
              </a:extLst>
            </p:cNvPr>
            <p:cNvSpPr/>
            <p:nvPr/>
          </p:nvSpPr>
          <p:spPr>
            <a:xfrm>
              <a:off x="3854603" y="4644317"/>
              <a:ext cx="467118" cy="3164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33" name="شكل بيضاوي 67">
              <a:extLst>
                <a:ext uri="{FF2B5EF4-FFF2-40B4-BE49-F238E27FC236}">
                  <a16:creationId xmlns:a16="http://schemas.microsoft.com/office/drawing/2014/main" id="{593A88D3-9F63-034F-9699-765D0F200875}"/>
                </a:ext>
              </a:extLst>
            </p:cNvPr>
            <p:cNvSpPr/>
            <p:nvPr/>
          </p:nvSpPr>
          <p:spPr>
            <a:xfrm>
              <a:off x="3763367" y="5227894"/>
              <a:ext cx="53159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34" name="شكل بيضاوي 68">
              <a:extLst>
                <a:ext uri="{FF2B5EF4-FFF2-40B4-BE49-F238E27FC236}">
                  <a16:creationId xmlns:a16="http://schemas.microsoft.com/office/drawing/2014/main" id="{A923CC88-9FC4-FB4E-8DB5-7AA8450B7220}"/>
                </a:ext>
              </a:extLst>
            </p:cNvPr>
            <p:cNvSpPr/>
            <p:nvPr/>
          </p:nvSpPr>
          <p:spPr>
            <a:xfrm>
              <a:off x="3635896" y="5870836"/>
              <a:ext cx="472589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26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2886E-6 L -4.44444E-6 0.063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8844E-6 L 0.00191 -0.17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208 " pathEditMode="relative" ptsTypes="AA">
                                      <p:cBhvr>
                                        <p:cTn id="14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9" grpId="0"/>
      <p:bldP spid="83" grpId="0"/>
      <p:bldP spid="102" grpId="0" animBg="1"/>
      <p:bldP spid="102" grpId="1" animBg="1"/>
      <p:bldP spid="146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Absorption &amp; Metabolism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مجموعة 62"/>
          <p:cNvGrpSpPr/>
          <p:nvPr/>
        </p:nvGrpSpPr>
        <p:grpSpPr>
          <a:xfrm>
            <a:off x="6241427" y="4214818"/>
            <a:ext cx="2188225" cy="1143008"/>
            <a:chOff x="6724664" y="5500702"/>
            <a:chExt cx="2188225" cy="1143008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4"/>
            <a:srcRect l="3947" t="4774"/>
            <a:stretch>
              <a:fillRect/>
            </a:stretch>
          </p:blipFill>
          <p:spPr bwMode="auto">
            <a:xfrm>
              <a:off x="7143769" y="5500702"/>
              <a:ext cx="176912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5" name="رابط كسهم مستقيم 64"/>
            <p:cNvCxnSpPr/>
            <p:nvPr/>
          </p:nvCxnSpPr>
          <p:spPr>
            <a:xfrm>
              <a:off x="6724664" y="5857892"/>
              <a:ext cx="561980" cy="41910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65"/>
          <p:cNvGrpSpPr/>
          <p:nvPr/>
        </p:nvGrpSpPr>
        <p:grpSpPr>
          <a:xfrm>
            <a:off x="6312865" y="2428868"/>
            <a:ext cx="2100266" cy="1500198"/>
            <a:chOff x="6786578" y="4000504"/>
            <a:chExt cx="2100266" cy="1500198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768" y="4000504"/>
              <a:ext cx="1743076" cy="137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8" name="رابط كسهم مستقيم 67"/>
            <p:cNvCxnSpPr/>
            <p:nvPr/>
          </p:nvCxnSpPr>
          <p:spPr>
            <a:xfrm flipV="1">
              <a:off x="6786578" y="5072074"/>
              <a:ext cx="642942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71"/>
          <p:cNvGrpSpPr/>
          <p:nvPr/>
        </p:nvGrpSpPr>
        <p:grpSpPr>
          <a:xfrm>
            <a:off x="928662" y="2029268"/>
            <a:ext cx="5528341" cy="2828492"/>
            <a:chOff x="1285852" y="3958094"/>
            <a:chExt cx="5528341" cy="2828492"/>
          </a:xfrm>
        </p:grpSpPr>
        <p:grpSp>
          <p:nvGrpSpPr>
            <p:cNvPr id="9" name="مجموعة 69"/>
            <p:cNvGrpSpPr/>
            <p:nvPr/>
          </p:nvGrpSpPr>
          <p:grpSpPr>
            <a:xfrm>
              <a:off x="1285852" y="3958094"/>
              <a:ext cx="5528341" cy="2828492"/>
              <a:chOff x="1285852" y="3958094"/>
              <a:chExt cx="5528341" cy="2828492"/>
            </a:xfrm>
          </p:grpSpPr>
          <p:grpSp>
            <p:nvGrpSpPr>
              <p:cNvPr id="13" name="مجموعة 61"/>
              <p:cNvGrpSpPr/>
              <p:nvPr/>
            </p:nvGrpSpPr>
            <p:grpSpPr>
              <a:xfrm>
                <a:off x="1285852" y="3958094"/>
                <a:ext cx="5528341" cy="2828492"/>
                <a:chOff x="1285852" y="3958094"/>
                <a:chExt cx="5528341" cy="2828492"/>
              </a:xfrm>
            </p:grpSpPr>
            <p:grpSp>
              <p:nvGrpSpPr>
                <p:cNvPr id="15" name="مجموعة 39"/>
                <p:cNvGrpSpPr/>
                <p:nvPr/>
              </p:nvGrpSpPr>
              <p:grpSpPr>
                <a:xfrm>
                  <a:off x="1285852" y="4786322"/>
                  <a:ext cx="5528341" cy="2000264"/>
                  <a:chOff x="2823494" y="4429132"/>
                  <a:chExt cx="5528341" cy="2000264"/>
                </a:xfrm>
              </p:grpSpPr>
              <p:grpSp>
                <p:nvGrpSpPr>
                  <p:cNvPr id="19" name="مجموعة 36"/>
                  <p:cNvGrpSpPr/>
                  <p:nvPr/>
                </p:nvGrpSpPr>
                <p:grpSpPr>
                  <a:xfrm>
                    <a:off x="2857488" y="4429132"/>
                    <a:ext cx="5494347" cy="2000264"/>
                    <a:chOff x="2285984" y="4572008"/>
                    <a:chExt cx="5494347" cy="2000264"/>
                  </a:xfrm>
                </p:grpSpPr>
                <p:grpSp>
                  <p:nvGrpSpPr>
                    <p:cNvPr id="20" name="مجموعة 30"/>
                    <p:cNvGrpSpPr/>
                    <p:nvPr/>
                  </p:nvGrpSpPr>
                  <p:grpSpPr>
                    <a:xfrm>
                      <a:off x="2285984" y="4572008"/>
                      <a:ext cx="5494347" cy="2000264"/>
                      <a:chOff x="2285984" y="4572008"/>
                      <a:chExt cx="5494347" cy="2000264"/>
                    </a:xfrm>
                  </p:grpSpPr>
                  <p:sp>
                    <p:nvSpPr>
                      <p:cNvPr id="7" name="مستطيل 6"/>
                      <p:cNvSpPr/>
                      <p:nvPr/>
                    </p:nvSpPr>
                    <p:spPr>
                      <a:xfrm>
                        <a:off x="2285984" y="4572008"/>
                        <a:ext cx="5429288" cy="200026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algn="l" defTabSz="914400" rtl="0" eaLnBrk="1" latinLnBrk="0" hangingPunct="1"/>
                        <a:endParaRPr lang="en-GB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0" name="رابط كسهم مستقيم 9"/>
                      <p:cNvCxnSpPr/>
                      <p:nvPr/>
                    </p:nvCxnSpPr>
                    <p:spPr>
                      <a:xfrm rot="5400000">
                        <a:off x="3359279" y="5678503"/>
                        <a:ext cx="64453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1" name="مجموعة 23"/>
                      <p:cNvGrpSpPr/>
                      <p:nvPr/>
                    </p:nvGrpSpPr>
                    <p:grpSpPr>
                      <a:xfrm>
                        <a:off x="5895328" y="4929198"/>
                        <a:ext cx="1885003" cy="1571636"/>
                        <a:chOff x="5252386" y="4929198"/>
                        <a:chExt cx="1885003" cy="1571636"/>
                      </a:xfrm>
                    </p:grpSpPr>
                    <p:sp>
                      <p:nvSpPr>
                        <p:cNvPr id="16" name="مربع نص 15"/>
                        <p:cNvSpPr txBox="1"/>
                        <p:nvPr/>
                      </p:nvSpPr>
                      <p:spPr>
                        <a:xfrm>
                          <a:off x="5797669" y="4929198"/>
                          <a:ext cx="8879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Retinal </a:t>
                          </a:r>
                          <a:endParaRPr lang="en-GB" dirty="0"/>
                        </a:p>
                      </p:txBody>
                    </p:sp>
                    <p:cxnSp>
                      <p:nvCxnSpPr>
                        <p:cNvPr id="17" name="رابط كسهم مستقيم 16"/>
                        <p:cNvCxnSpPr/>
                        <p:nvPr/>
                      </p:nvCxnSpPr>
                      <p:spPr>
                        <a:xfrm rot="5400000">
                          <a:off x="5786843" y="5786057"/>
                          <a:ext cx="857256" cy="79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" name="مربع نص 22"/>
                        <p:cNvSpPr txBox="1"/>
                        <p:nvPr/>
                      </p:nvSpPr>
                      <p:spPr>
                        <a:xfrm>
                          <a:off x="5252386" y="6131502"/>
                          <a:ext cx="188500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Retinoic acid (RA) </a:t>
                          </a:r>
                          <a:endParaRPr lang="en-GB" dirty="0"/>
                        </a:p>
                      </p:txBody>
                    </p:sp>
                  </p:grpSp>
                  <p:grpSp>
                    <p:nvGrpSpPr>
                      <p:cNvPr id="22" name="مجموعة 29"/>
                      <p:cNvGrpSpPr/>
                      <p:nvPr/>
                    </p:nvGrpSpPr>
                    <p:grpSpPr>
                      <a:xfrm>
                        <a:off x="3252122" y="5000636"/>
                        <a:ext cx="2962952" cy="369332"/>
                        <a:chOff x="3252122" y="5000636"/>
                        <a:chExt cx="2962952" cy="369332"/>
                      </a:xfrm>
                    </p:grpSpPr>
                    <p:grpSp>
                      <p:nvGrpSpPr>
                        <p:cNvPr id="24" name="مجموعة 24"/>
                        <p:cNvGrpSpPr/>
                        <p:nvPr/>
                      </p:nvGrpSpPr>
                      <p:grpSpPr>
                        <a:xfrm>
                          <a:off x="3252122" y="5000636"/>
                          <a:ext cx="2962952" cy="369332"/>
                          <a:chOff x="3252122" y="5000636"/>
                          <a:chExt cx="2962952" cy="369332"/>
                        </a:xfrm>
                      </p:grpSpPr>
                      <p:sp>
                        <p:nvSpPr>
                          <p:cNvPr id="11" name="مربع نص 10"/>
                          <p:cNvSpPr txBox="1"/>
                          <p:nvPr/>
                        </p:nvSpPr>
                        <p:spPr>
                          <a:xfrm>
                            <a:off x="3252122" y="5000636"/>
                            <a:ext cx="899157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dirty="0"/>
                              <a:t>Retinol </a:t>
                            </a:r>
                            <a:endParaRPr lang="en-GB" dirty="0"/>
                          </a:p>
                        </p:txBody>
                      </p:sp>
                      <p:cxnSp>
                        <p:nvCxnSpPr>
                          <p:cNvPr id="12" name="رابط كسهم مستقيم 11"/>
                          <p:cNvCxnSpPr/>
                          <p:nvPr/>
                        </p:nvCxnSpPr>
                        <p:spPr>
                          <a:xfrm>
                            <a:off x="4357686" y="5226744"/>
                            <a:ext cx="1857388" cy="1588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6" name="رابط كسهم مستقيم 25"/>
                        <p:cNvCxnSpPr/>
                        <p:nvPr/>
                      </p:nvCxnSpPr>
                      <p:spPr>
                        <a:xfrm rot="10800000">
                          <a:off x="4286248" y="5144644"/>
                          <a:ext cx="1928826" cy="1451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32" name="مربع نص 31"/>
                    <p:cNvSpPr txBox="1"/>
                    <p:nvPr/>
                  </p:nvSpPr>
                  <p:spPr>
                    <a:xfrm>
                      <a:off x="3932543" y="4643446"/>
                      <a:ext cx="24254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Retinol dehydrogenases</a:t>
                      </a:r>
                    </a:p>
                  </p:txBody>
                </p:sp>
                <p:sp>
                  <p:nvSpPr>
                    <p:cNvPr id="34" name="مربع نص 33"/>
                    <p:cNvSpPr txBox="1"/>
                    <p:nvPr/>
                  </p:nvSpPr>
                  <p:spPr>
                    <a:xfrm>
                      <a:off x="5146079" y="5286388"/>
                      <a:ext cx="1710918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Retinaldehyde</a:t>
                      </a:r>
                    </a:p>
                    <a:p>
                      <a:r>
                        <a:rPr lang="en-US" dirty="0"/>
                        <a:t>dehydrogenases</a:t>
                      </a:r>
                    </a:p>
                    <a:p>
                      <a:pPr algn="ctr"/>
                      <a:r>
                        <a:rPr lang="en-US" dirty="0"/>
                        <a:t>(RALDHs)</a:t>
                      </a:r>
                      <a:endParaRPr lang="en-GB" dirty="0"/>
                    </a:p>
                  </p:txBody>
                </p:sp>
                <p:sp>
                  <p:nvSpPr>
                    <p:cNvPr id="36" name="مربع نص 35"/>
                    <p:cNvSpPr txBox="1"/>
                    <p:nvPr/>
                  </p:nvSpPr>
                  <p:spPr>
                    <a:xfrm>
                      <a:off x="4839422" y="4845618"/>
                      <a:ext cx="6864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RDHs</a:t>
                      </a:r>
                    </a:p>
                  </p:txBody>
                </p:sp>
              </p:grpSp>
              <p:sp>
                <p:nvSpPr>
                  <p:cNvPr id="38" name="مربع نص 37"/>
                  <p:cNvSpPr txBox="1"/>
                  <p:nvPr/>
                </p:nvSpPr>
                <p:spPr>
                  <a:xfrm rot="16200000">
                    <a:off x="7035382" y="5382633"/>
                    <a:ext cx="11333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irreversible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  </a:t>
                    </a:r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" name="مربع نص 38"/>
                  <p:cNvSpPr txBox="1"/>
                  <p:nvPr/>
                </p:nvSpPr>
                <p:spPr>
                  <a:xfrm>
                    <a:off x="2823494" y="6060064"/>
                    <a:ext cx="2177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RA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generating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tissue</a:t>
                    </a:r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grpSp>
              <p:nvGrpSpPr>
                <p:cNvPr id="25" name="مجموعة 60"/>
                <p:cNvGrpSpPr/>
                <p:nvPr/>
              </p:nvGrpSpPr>
              <p:grpSpPr>
                <a:xfrm>
                  <a:off x="1714480" y="3958094"/>
                  <a:ext cx="1214446" cy="1472758"/>
                  <a:chOff x="1714480" y="3958094"/>
                  <a:chExt cx="1214446" cy="1472758"/>
                </a:xfrm>
              </p:grpSpPr>
              <p:sp>
                <p:nvSpPr>
                  <p:cNvPr id="43" name="مستطيل 42"/>
                  <p:cNvSpPr/>
                  <p:nvPr/>
                </p:nvSpPr>
                <p:spPr>
                  <a:xfrm>
                    <a:off x="1857356" y="4672474"/>
                    <a:ext cx="785818" cy="2857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STRA6</a:t>
                    </a:r>
                    <a:endParaRPr lang="en-GB" dirty="0"/>
                  </a:p>
                </p:txBody>
              </p:sp>
              <p:grpSp>
                <p:nvGrpSpPr>
                  <p:cNvPr id="27" name="مجموعة 49"/>
                  <p:cNvGrpSpPr/>
                  <p:nvPr/>
                </p:nvGrpSpPr>
                <p:grpSpPr>
                  <a:xfrm>
                    <a:off x="1714480" y="3958094"/>
                    <a:ext cx="1214446" cy="715968"/>
                    <a:chOff x="1714480" y="3929066"/>
                    <a:chExt cx="1214446" cy="715968"/>
                  </a:xfrm>
                </p:grpSpPr>
                <p:sp>
                  <p:nvSpPr>
                    <p:cNvPr id="47" name="مستطيل 46"/>
                    <p:cNvSpPr/>
                    <p:nvPr/>
                  </p:nvSpPr>
                  <p:spPr>
                    <a:xfrm>
                      <a:off x="1714480" y="3929066"/>
                      <a:ext cx="1214446" cy="35719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/>
                        <a:t>Retinol-RBP</a:t>
                      </a:r>
                      <a:endParaRPr lang="en-GB" b="1" dirty="0"/>
                    </a:p>
                  </p:txBody>
                </p:sp>
                <p:cxnSp>
                  <p:nvCxnSpPr>
                    <p:cNvPr id="48" name="رابط كسهم مستقيم 47"/>
                    <p:cNvCxnSpPr/>
                    <p:nvPr/>
                  </p:nvCxnSpPr>
                  <p:spPr>
                    <a:xfrm rot="5400000">
                      <a:off x="2064979" y="4464851"/>
                      <a:ext cx="358778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مجموعة 57"/>
                  <p:cNvGrpSpPr/>
                  <p:nvPr/>
                </p:nvGrpSpPr>
                <p:grpSpPr>
                  <a:xfrm>
                    <a:off x="2070876" y="5000636"/>
                    <a:ext cx="286546" cy="430216"/>
                    <a:chOff x="2070876" y="5000636"/>
                    <a:chExt cx="286546" cy="430216"/>
                  </a:xfrm>
                </p:grpSpPr>
                <p:cxnSp>
                  <p:nvCxnSpPr>
                    <p:cNvPr id="52" name="رابط كسهم مستقيم 51"/>
                    <p:cNvCxnSpPr/>
                    <p:nvPr/>
                  </p:nvCxnSpPr>
                  <p:spPr>
                    <a:xfrm>
                      <a:off x="2071670" y="5429264"/>
                      <a:ext cx="28575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رابط مستقيم 54"/>
                    <p:cNvCxnSpPr/>
                    <p:nvPr/>
                  </p:nvCxnSpPr>
                  <p:spPr>
                    <a:xfrm rot="5400000" flipH="1" flipV="1">
                      <a:off x="1856562" y="5214950"/>
                      <a:ext cx="429422" cy="794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0" name="رابط كسهم مستقيم 59"/>
                <p:cNvCxnSpPr/>
                <p:nvPr/>
              </p:nvCxnSpPr>
              <p:spPr>
                <a:xfrm rot="16200000" flipV="1">
                  <a:off x="2320114" y="5871049"/>
                  <a:ext cx="64453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شكل بيضاوي 68"/>
              <p:cNvSpPr/>
              <p:nvPr/>
            </p:nvSpPr>
            <p:spPr>
              <a:xfrm>
                <a:off x="2285984" y="5744044"/>
                <a:ext cx="928694" cy="28575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CRBP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2070094" y="6143644"/>
              <a:ext cx="135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retinyl ester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4203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Absorption &amp; Metabolism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14422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REHs: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retinyl ester hydrolases like pancreatic triglyceride lipase the main enzyme responsible for the REH activity  in intestinal lumen and hepatic lipase enzyme in hepatocytes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LRAT: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lecithin retinol acyl transferase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CRBPs: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cellular retinol binding proteins like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CRBPI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ubiquitously expressed in tissues),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CRBPII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(primarily expressed in small intestine) 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CRBPIII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(predominantly expressed in adipose tissue, heart, muscle &amp; mammary).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RBP: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retinol binding protein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STRA6: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stimulated by retinoic acid 6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510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 Absorption &amp; Metabolism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28596" y="1500174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Retinol is stored in several tissues particularly liver (as retinyl esters).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Vitamin A  is mobilized from liver stores and transported in plasma as retinol bound to a specific transport protein called retinol binding protein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“RBP”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retinol is toxic, so, it is not let free and should be esterified  or bound to RBP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</a:t>
            </a:r>
            <a:endParaRPr lang="en-GB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Nonspecific and unregulated delivery of retinoids to biological membranes can lead to vitamin A toxicity.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875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73566" y="1285860"/>
            <a:ext cx="8501122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lvl="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Vision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Vitamin A  is a component of photopigments (rhodopsin &amp; Iodopsins) in which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(the visual active form of vitamin A) is bound to the protein opsin. These play an essential role in the conversion of light energy into nerve impulses at the retina</a:t>
            </a:r>
          </a:p>
          <a:p>
            <a:pPr marL="457200" lvl="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 transcription and embryonic development: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this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role is played by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form of vitamin A. RA binds its nuclear receptor RAR to regulate the transcription of its target genes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03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Therefore,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influences the induction and patterning of some tissues at early stages of embryonic development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Studies showed that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essential for development of several organs such as hindbrain, spinal cord, heart, eye…etc. 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Vitamin A is unique among the vitamins in that its concentration must be within a very narrow range in order to avoid both deficiency and toxicity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Adding vitamin A or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embryo can easily induce teratogenic effects including major alterations in organogenesis (i.e. congenital abnormalities or birth defects)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8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Antioxidant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carotenoids like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β-Carotene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protect the body from free-radical damage to DNA and cells to prevent  diseases like cancer.</a:t>
            </a:r>
          </a:p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Maintain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skin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health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itamin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A, and more specifically, 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appears to maintain normal skin health by switching on genes and differentiating keratinocytes (immature skin cells) into mature epidermal cells. The retinoic drug isotretinoin (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Ro-</a:t>
            </a:r>
            <a:r>
              <a:rPr lang="en-GB" sz="2400" b="1" dirty="0" err="1"/>
              <a:t>accutane</a:t>
            </a:r>
            <a:r>
              <a:rPr lang="en-GB" sz="2400" b="1" dirty="0"/>
              <a:t>®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is the most commonly prescribed agent for treatment of acne.</a:t>
            </a:r>
          </a:p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Reproduction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(RA) supports both male and female reproduction. RA plays a vital role during the  spermatogenesis (the process of production of sperm cells). In females, vitamin A is important to maintain normal fertilization, implantation and to overcome fetal resorption or malformation 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9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1" indent="-457200" algn="l" rtl="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Bone growth: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vitamin A is important for healthy bones. However, excessive amounts of vitamin A have been linked to bone loss and an increase in the risk of hip fracture. Indeed, too much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affects the process of bone remodeling because it:</a:t>
            </a:r>
          </a:p>
          <a:p>
            <a:pPr lvl="3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activates bone resorption by increasing the number and activity of osteoclasts (the cells that break down bone). </a:t>
            </a:r>
          </a:p>
          <a:p>
            <a:pPr lvl="3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decreases the growth of osteoblasts ( the cells that support bone growth) 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5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Vitamin A Deficiency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322"/>
            <a:ext cx="8643966" cy="5500702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/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Vitamin A is stored in the body so it would take a year or more to develop </a:t>
            </a:r>
          </a:p>
          <a:p>
            <a:pPr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a deficiency in the presence of inadequate intake.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Vitamin A deficiency (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Hypovitaminosis 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):</a:t>
            </a:r>
          </a:p>
          <a:p>
            <a:pPr algn="l" rtl="0"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Infectious diseases due to impaired immunity </a:t>
            </a:r>
          </a:p>
          <a:p>
            <a:pPr marL="1428750" lvl="2" indent="-514350" algn="l" rtl="0">
              <a:lnSpc>
                <a:spcPct val="90000"/>
              </a:lnSpc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Night Blindness (</a:t>
            </a:r>
            <a:r>
              <a:rPr lang="en-US" sz="2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Nyctalopia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): patient cannot see in dim/low light or</a:t>
            </a:r>
          </a:p>
          <a:p>
            <a:pPr lvl="2"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near darkness conditions. Nyctalopia is first detectable sign of </a:t>
            </a:r>
          </a:p>
          <a:p>
            <a:pPr lvl="2"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vitamin A deficiency.</a:t>
            </a:r>
          </a:p>
          <a:p>
            <a:pPr lvl="2" algn="l" rtl="0">
              <a:lnSpc>
                <a:spcPct val="90000"/>
              </a:lnSpc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Complete blindness in severe deficiency. 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Xerophthalmia: dryness of the conjunctiva and cornea. If untreated, it can</a:t>
            </a:r>
          </a:p>
          <a:p>
            <a:pPr marL="971550" lvl="1" indent="-514350" algn="l" rtl="0">
              <a:lnSpc>
                <a:spcPct val="90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lead to corneal ulceration and  keratomalacia ( softening and necrosis of </a:t>
            </a:r>
          </a:p>
          <a:p>
            <a:pPr marL="971550" lvl="1" indent="-514350" algn="l" rtl="0">
              <a:lnSpc>
                <a:spcPct val="90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the cornea due to severe VAD) </a:t>
            </a: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 startAt="5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Keratinization of the skin:  changes in epithelial cells results in 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 startAt="5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keratinization, rough dry and scaly skin.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2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Vitamin A Toxicity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Vitamin A toxicity (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Hypervitaminosis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can occur with     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concentrated amounts of  vitamin A from animal foods,      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fortified foods, or supplements or consuming excessive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amounts of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from supplements.</a:t>
            </a:r>
          </a:p>
          <a:p>
            <a:pPr algn="l" rt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Bone defects: increased activity of osteoclasts causes    </a:t>
            </a:r>
          </a:p>
          <a:p>
            <a:pPr marL="971550" lvl="1" indent="-514350" algn="l" rtl="0"/>
            <a:r>
              <a:rPr lang="en-US" sz="2000" dirty="0">
                <a:latin typeface="Arial" pitchFamily="34" charset="0"/>
                <a:cs typeface="Arial" pitchFamily="34" charset="0"/>
              </a:rPr>
              <a:t>         weakened bones and contributes to osteoporosis and fractures</a:t>
            </a:r>
          </a:p>
          <a:p>
            <a:pPr marL="971550" lvl="1" indent="-514350" algn="l" rtl="0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 startAt="2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Birth defects: abnormal fetal development and malformation.</a:t>
            </a:r>
          </a:p>
          <a:p>
            <a:pPr marL="971550" lvl="1" indent="-514350" algn="l" rtl="0">
              <a:buFont typeface="+mj-lt"/>
              <a:buAutoNum type="arabicPeriod" startAt="2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 algn="l" rtl="0"/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 startAt="2"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Biochemistry of Vision II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696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Light and Dark Adaptation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 adaptation: is the ability of visual system to automatically adjust its sensitivity to accommodate a change in light intensity.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types: 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Dark adaptation: is the slow recovery of visual sensitivity (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20-30 min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after exposure to a bright/strong light (i.e. when you move from the light to the dark).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Light adaptation: is the adaptation to increased level of illumination (i.e.  when you move from the dark to the light,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Mechanisms underlying light /dark adaptation: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Pupil size to adjust amount of light reaching the retina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Switch-over between rods and cones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Bleaching / regeneration of photopigments 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63398" y="1000108"/>
            <a:ext cx="8501090" cy="592935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Vitamin A is one of the fat-soluble vitamins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Derivatives of vitamin A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preformed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 retinol, retinal 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retinaldehyde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retinoic acid (the biologically active metabolite of vitamin A) and retinyl ester</a:t>
            </a:r>
          </a:p>
          <a:p>
            <a:pPr marL="342900" lvl="0" indent="-342900" algn="ctr" rtl="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main forms of vitamin A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These preformed compounds are found in animal products as retinyl esters (e.g. liver, eggs, cod liver oil, meat, dairy products …. etc)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1101"/>
          <p:cNvPicPr>
            <a:picLocks noChangeAspect="1" noChangeArrowheads="1"/>
          </p:cNvPicPr>
          <p:nvPr/>
        </p:nvPicPr>
        <p:blipFill>
          <a:blip r:embed="rId4"/>
          <a:srcRect r="69547" b="61945"/>
          <a:stretch>
            <a:fillRect/>
          </a:stretch>
        </p:blipFill>
        <p:spPr bwMode="auto">
          <a:xfrm>
            <a:off x="1542997" y="2996952"/>
            <a:ext cx="3101011" cy="12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101"/>
          <p:cNvPicPr>
            <a:picLocks noChangeAspect="1" noChangeArrowheads="1"/>
          </p:cNvPicPr>
          <p:nvPr/>
        </p:nvPicPr>
        <p:blipFill>
          <a:blip r:embed="rId4"/>
          <a:srcRect l="68697" b="61945"/>
          <a:stretch>
            <a:fillRect/>
          </a:stretch>
        </p:blipFill>
        <p:spPr bwMode="auto">
          <a:xfrm>
            <a:off x="1475656" y="4395423"/>
            <a:ext cx="3211938" cy="13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1101"/>
          <p:cNvPicPr>
            <a:picLocks noChangeAspect="1" noChangeArrowheads="1"/>
          </p:cNvPicPr>
          <p:nvPr/>
        </p:nvPicPr>
        <p:blipFill>
          <a:blip r:embed="rId4"/>
          <a:srcRect l="34703" r="35552" b="61945"/>
          <a:stretch>
            <a:fillRect/>
          </a:stretch>
        </p:blipFill>
        <p:spPr bwMode="auto">
          <a:xfrm>
            <a:off x="5143505" y="3009067"/>
            <a:ext cx="3028895" cy="12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018115" y="4396718"/>
            <a:ext cx="3370309" cy="1380410"/>
            <a:chOff x="5018115" y="4396718"/>
            <a:chExt cx="3370309" cy="1380410"/>
          </a:xfrm>
        </p:grpSpPr>
        <p:grpSp>
          <p:nvGrpSpPr>
            <p:cNvPr id="7" name="Group 6"/>
            <p:cNvGrpSpPr/>
            <p:nvPr/>
          </p:nvGrpSpPr>
          <p:grpSpPr>
            <a:xfrm>
              <a:off x="5018115" y="4396718"/>
              <a:ext cx="3370309" cy="1380410"/>
              <a:chOff x="5018115" y="4396718"/>
              <a:chExt cx="3370309" cy="138041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alphaModFix amt="85000"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018115" y="4396718"/>
                <a:ext cx="3370309" cy="107716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511407" y="5484740"/>
                <a:ext cx="222894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Retinyl ester, the ester form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581096" y="4424731"/>
              <a:ext cx="792088" cy="68976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44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14422"/>
            <a:ext cx="8501090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Retinoids:</a:t>
            </a:r>
            <a:r>
              <a:rPr lang="en-GB" sz="2400" dirty="0"/>
              <a:t>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are a class of chemical compounds that are related chemically to vitamin A. They are widely used in medicine as they have diverse functions in the body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First generation: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retinol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tretinoin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(all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trans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retinoic acid, Retin-A) 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isotretinoin               (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Roaccutane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UK and Accutane, USA)                                                   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alitretinoin</a:t>
            </a:r>
          </a:p>
          <a:p>
            <a:pPr lvl="2" algn="l" rtl="0">
              <a:spcBef>
                <a:spcPct val="20000"/>
              </a:spcBef>
              <a:defRPr/>
            </a:pPr>
            <a:endParaRPr lang="en-GB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Second generation: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etretinate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and its metabolite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acitretin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Third generation: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tazarotene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bexarotene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Adapalene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624" t="28087" r="5560" b="28088"/>
          <a:stretch/>
        </p:blipFill>
        <p:spPr>
          <a:xfrm>
            <a:off x="4067944" y="3789040"/>
            <a:ext cx="2448272" cy="699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58640"/>
            <a:ext cx="2562732" cy="89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5839687"/>
            <a:ext cx="2664296" cy="94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358AC-DAD6-5044-9FBB-37887D9AD8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287" r="16287" b="20556"/>
          <a:stretch/>
        </p:blipFill>
        <p:spPr>
          <a:xfrm>
            <a:off x="6876436" y="3026942"/>
            <a:ext cx="2053274" cy="13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3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مجموعة 36"/>
          <p:cNvGrpSpPr/>
          <p:nvPr/>
        </p:nvGrpSpPr>
        <p:grpSpPr>
          <a:xfrm>
            <a:off x="1285852" y="2719403"/>
            <a:ext cx="7858180" cy="3924307"/>
            <a:chOff x="1285852" y="2719403"/>
            <a:chExt cx="7858180" cy="3924307"/>
          </a:xfrm>
        </p:grpSpPr>
        <p:grpSp>
          <p:nvGrpSpPr>
            <p:cNvPr id="31" name="مجموعة 30"/>
            <p:cNvGrpSpPr/>
            <p:nvPr/>
          </p:nvGrpSpPr>
          <p:grpSpPr>
            <a:xfrm>
              <a:off x="1285852" y="2719403"/>
              <a:ext cx="7858180" cy="3924307"/>
              <a:chOff x="1285852" y="2719403"/>
              <a:chExt cx="7858180" cy="3924307"/>
            </a:xfrm>
          </p:grpSpPr>
          <p:grpSp>
            <p:nvGrpSpPr>
              <p:cNvPr id="26" name="مجموعة 25"/>
              <p:cNvGrpSpPr/>
              <p:nvPr/>
            </p:nvGrpSpPr>
            <p:grpSpPr>
              <a:xfrm>
                <a:off x="1285852" y="2719403"/>
                <a:ext cx="6133828" cy="3924307"/>
                <a:chOff x="1928794" y="2395543"/>
                <a:chExt cx="6133828" cy="3924307"/>
              </a:xfrm>
            </p:grpSpPr>
            <p:pic>
              <p:nvPicPr>
                <p:cNvPr id="13" name="صورة 12" descr="b_carotene_formula.jpg"/>
                <p:cNvPicPr>
                  <a:picLocks noChangeAspect="1"/>
                </p:cNvPicPr>
                <p:nvPr/>
              </p:nvPicPr>
              <p:blipFill>
                <a:blip r:embed="rId3"/>
                <a:srcRect b="30227"/>
                <a:stretch>
                  <a:fillRect/>
                </a:stretch>
              </p:blipFill>
              <p:spPr>
                <a:xfrm>
                  <a:off x="2071670" y="2395543"/>
                  <a:ext cx="5761230" cy="1319209"/>
                </a:xfrm>
                <a:prstGeom prst="rect">
                  <a:avLst/>
                </a:prstGeom>
              </p:spPr>
            </p:pic>
            <p:pic>
              <p:nvPicPr>
                <p:cNvPr id="23" name="صورة 22" descr="تنزيل (1)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28794" y="4695746"/>
                  <a:ext cx="6133828" cy="1624104"/>
                </a:xfrm>
                <a:prstGeom prst="rect">
                  <a:avLst/>
                </a:prstGeom>
              </p:spPr>
            </p:pic>
            <p:grpSp>
              <p:nvGrpSpPr>
                <p:cNvPr id="25" name="مجموعة 24"/>
                <p:cNvGrpSpPr/>
                <p:nvPr/>
              </p:nvGrpSpPr>
              <p:grpSpPr>
                <a:xfrm>
                  <a:off x="2227277" y="3714752"/>
                  <a:ext cx="5630871" cy="1215208"/>
                  <a:chOff x="2084401" y="3999742"/>
                  <a:chExt cx="5630871" cy="1215208"/>
                </a:xfrm>
              </p:grpSpPr>
              <p:pic>
                <p:nvPicPr>
                  <p:cNvPr id="2050" name="Picture 2" descr="http://upload.wikimedia.org/wikipedia/commons/thumb/a/aa/Alpha-carotene.svg/1024px-Alpha-carotene.svg.png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084401" y="4071180"/>
                    <a:ext cx="5630871" cy="114377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4" name="مجموعة 23"/>
                  <p:cNvGrpSpPr/>
                  <p:nvPr/>
                </p:nvGrpSpPr>
                <p:grpSpPr>
                  <a:xfrm>
                    <a:off x="2281223" y="3999742"/>
                    <a:ext cx="5419535" cy="1215207"/>
                    <a:chOff x="2281223" y="3999742"/>
                    <a:chExt cx="5419535" cy="1215207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4272866" y="417240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5466905" y="4901303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3352793" y="421481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488" y="5072074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6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500298" y="4286256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281223" y="4286256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6424627" y="492919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6858016" y="3999742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481683" y="4929199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215206" y="4929199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</p:grpSp>
          </p:grpSp>
          <p:sp>
            <p:nvSpPr>
              <p:cNvPr id="27" name="مربع نص 26"/>
              <p:cNvSpPr txBox="1"/>
              <p:nvPr/>
            </p:nvSpPr>
            <p:spPr>
              <a:xfrm>
                <a:off x="7306044" y="4416990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:r>
                  <a:rPr lang="el-GR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-carotene</a:t>
                </a:r>
                <a:endParaRPr lang="en-GB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مربع نص 28"/>
              <p:cNvSpPr txBox="1"/>
              <p:nvPr/>
            </p:nvSpPr>
            <p:spPr>
              <a:xfrm>
                <a:off x="7298031" y="3214686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C000"/>
                    </a:solidFill>
                  </a:rPr>
                  <a:t> </a:t>
                </a:r>
                <a:r>
                  <a:rPr lang="el-GR" b="1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b="1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-carotene</a:t>
                </a:r>
                <a:endParaRPr lang="en-GB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مستطيل 29"/>
              <p:cNvSpPr/>
              <p:nvPr/>
            </p:nvSpPr>
            <p:spPr>
              <a:xfrm>
                <a:off x="7159193" y="5631436"/>
                <a:ext cx="1984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cryptoxanthin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6" name="رابط مستقيم 35"/>
            <p:cNvCxnSpPr/>
            <p:nvPr/>
          </p:nvCxnSpPr>
          <p:spPr>
            <a:xfrm rot="5400000">
              <a:off x="4107653" y="3393281"/>
              <a:ext cx="35719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85860"/>
            <a:ext cx="8501090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Provitamin A: like some carotenoids which can be converted/ metabolized in the body to retinoids with vitamin A activity. They are found in plant sources (e.g. carrot)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6000760" y="3929066"/>
            <a:ext cx="1357322" cy="135732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GB" dirty="0"/>
          </a:p>
        </p:txBody>
      </p:sp>
      <p:sp>
        <p:nvSpPr>
          <p:cNvPr id="33" name="شكل بيضاوي 32"/>
          <p:cNvSpPr/>
          <p:nvPr/>
        </p:nvSpPr>
        <p:spPr>
          <a:xfrm>
            <a:off x="1142976" y="6215082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3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9293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Carotenoids: are organic pigments synthesized by plants and cannot be made by animals. Two classes: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Carotenes: are responsible for the orange color of many vegetables &amp; fruits (e.g. carrots and sweet potatoes) also for yellow color of milk-fat and butter (in low concentration). Some are provitamin A:  like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(single retinyl group)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(two retinyl groups)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Xanthophylls: are yellow pigments.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cryptoxanthin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(provitamin A) is the only xanthophyll which possess vitamin A activity.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40997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Carotenoids Absorption &amp; Metabolism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28596" y="1500174"/>
            <a:ext cx="8501090" cy="49292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Only a limited amount of the provitamin carotenoids (plant sources)  can be absorbed intact. These are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stored in body tissues such as adipose cells of fat depots throughout the body. To date, the only side effect of excess beta-carotene supplementation appears to be yellowing of the skin.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Carotenoids are largely converted to retinol (vitamin A) during intestinal absorption in the mucosal cell.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65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Hydrolysis of </a:t>
            </a:r>
            <a:r>
              <a:rPr lang="el-G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-carotene</a:t>
            </a:r>
            <a:r>
              <a:rPr lang="en-US" dirty="0">
                <a:solidFill>
                  <a:srgbClr val="C00000"/>
                </a:solidFill>
              </a:rPr>
              <a:t> 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981422" y="1428736"/>
            <a:ext cx="5376899" cy="1143770"/>
            <a:chOff x="2424099" y="2713858"/>
            <a:chExt cx="5376899" cy="1143770"/>
          </a:xfrm>
        </p:grpSpPr>
        <p:pic>
          <p:nvPicPr>
            <p:cNvPr id="15" name="صورة 14" descr="gr2.jpg"/>
            <p:cNvPicPr>
              <a:picLocks noChangeAspect="1"/>
            </p:cNvPicPr>
            <p:nvPr/>
          </p:nvPicPr>
          <p:blipFill>
            <a:blip r:embed="rId4"/>
            <a:srcRect r="31713" b="84375"/>
            <a:stretch>
              <a:fillRect/>
            </a:stretch>
          </p:blipFill>
          <p:spPr>
            <a:xfrm>
              <a:off x="2500298" y="2857496"/>
              <a:ext cx="5300700" cy="1000132"/>
            </a:xfrm>
            <a:prstGeom prst="rect">
              <a:avLst/>
            </a:prstGeom>
          </p:spPr>
        </p:pic>
        <p:grpSp>
          <p:nvGrpSpPr>
            <p:cNvPr id="26" name="مجموعة 25"/>
            <p:cNvGrpSpPr/>
            <p:nvPr/>
          </p:nvGrpSpPr>
          <p:grpSpPr>
            <a:xfrm>
              <a:off x="2424099" y="2713858"/>
              <a:ext cx="5291173" cy="1072332"/>
              <a:chOff x="2424099" y="2713858"/>
              <a:chExt cx="5291173" cy="1072332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24363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67371" y="3615419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95669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2727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24099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39141" y="3643314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86578" y="2713858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96197" y="3643315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768" y="3643315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4" name="مجموعة 93"/>
          <p:cNvGrpSpPr/>
          <p:nvPr/>
        </p:nvGrpSpPr>
        <p:grpSpPr>
          <a:xfrm>
            <a:off x="2071909" y="3058291"/>
            <a:ext cx="5357850" cy="942975"/>
            <a:chOff x="3143240" y="3700471"/>
            <a:chExt cx="5357850" cy="942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3715884"/>
              <a:ext cx="2643206" cy="85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5" name="مجموعة 44"/>
            <p:cNvGrpSpPr/>
            <p:nvPr/>
          </p:nvGrpSpPr>
          <p:grpSpPr>
            <a:xfrm>
              <a:off x="5815040" y="3700471"/>
              <a:ext cx="2686050" cy="942975"/>
              <a:chOff x="6000760" y="3857628"/>
              <a:chExt cx="2686050" cy="942975"/>
            </a:xfrm>
          </p:grpSpPr>
          <p:grpSp>
            <p:nvGrpSpPr>
              <p:cNvPr id="43" name="مجموعة 42"/>
              <p:cNvGrpSpPr/>
              <p:nvPr/>
            </p:nvGrpSpPr>
            <p:grpSpPr>
              <a:xfrm>
                <a:off x="6000760" y="3857628"/>
                <a:ext cx="2686050" cy="942975"/>
                <a:chOff x="6000760" y="3857628"/>
                <a:chExt cx="2686050" cy="94297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00760" y="3857628"/>
                  <a:ext cx="26860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53176" y="4500570"/>
                  <a:ext cx="247650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643702" y="4105055"/>
                <a:ext cx="11906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8" name="مجموعة 97"/>
          <p:cNvGrpSpPr/>
          <p:nvPr/>
        </p:nvGrpSpPr>
        <p:grpSpPr>
          <a:xfrm>
            <a:off x="4571445" y="1745072"/>
            <a:ext cx="2143934" cy="1471170"/>
            <a:chOff x="5642776" y="2387252"/>
            <a:chExt cx="2143934" cy="1471170"/>
          </a:xfrm>
        </p:grpSpPr>
        <p:cxnSp>
          <p:nvCxnSpPr>
            <p:cNvPr id="33" name="رابط مستقيم 32"/>
            <p:cNvCxnSpPr/>
            <p:nvPr/>
          </p:nvCxnSpPr>
          <p:spPr>
            <a:xfrm rot="5400000">
              <a:off x="5408051" y="2621977"/>
              <a:ext cx="471038" cy="1588"/>
            </a:xfrm>
            <a:prstGeom prst="line">
              <a:avLst/>
            </a:prstGeom>
            <a:ln w="28575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مجموعة 31"/>
            <p:cNvGrpSpPr/>
            <p:nvPr/>
          </p:nvGrpSpPr>
          <p:grpSpPr>
            <a:xfrm>
              <a:off x="5904464" y="3201415"/>
              <a:ext cx="1882246" cy="657007"/>
              <a:chOff x="5904464" y="3201415"/>
              <a:chExt cx="1882246" cy="657007"/>
            </a:xfrm>
          </p:grpSpPr>
          <p:cxnSp>
            <p:nvCxnSpPr>
              <p:cNvPr id="29" name="رابط كسهم مستقيم 28"/>
              <p:cNvCxnSpPr/>
              <p:nvPr/>
            </p:nvCxnSpPr>
            <p:spPr>
              <a:xfrm rot="5400000">
                <a:off x="5606660" y="3535760"/>
                <a:ext cx="643736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30"/>
              <p:cNvSpPr txBox="1"/>
              <p:nvPr/>
            </p:nvSpPr>
            <p:spPr>
              <a:xfrm>
                <a:off x="5904464" y="3201415"/>
                <a:ext cx="1882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β-</a:t>
                </a:r>
                <a:r>
                  <a:rPr lang="en-GB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carotene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15,15’-oxygenase</a:t>
                </a:r>
                <a:endParaRPr lang="en-GB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6" name="مجموعة 95"/>
          <p:cNvGrpSpPr/>
          <p:nvPr/>
        </p:nvGrpSpPr>
        <p:grpSpPr>
          <a:xfrm>
            <a:off x="6015750" y="4128390"/>
            <a:ext cx="677694" cy="547466"/>
            <a:chOff x="7072330" y="4743912"/>
            <a:chExt cx="677694" cy="547466"/>
          </a:xfrm>
        </p:grpSpPr>
        <p:sp>
          <p:nvSpPr>
            <p:cNvPr id="48" name="مربع نص 47"/>
            <p:cNvSpPr txBox="1"/>
            <p:nvPr/>
          </p:nvSpPr>
          <p:spPr>
            <a:xfrm>
              <a:off x="7143768" y="4917056"/>
              <a:ext cx="606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8000"/>
                  </a:solidFill>
                </a:rPr>
                <a:t>RDH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69" name="رابط كسهم مستقيم 68"/>
            <p:cNvCxnSpPr/>
            <p:nvPr/>
          </p:nvCxnSpPr>
          <p:spPr>
            <a:xfrm rot="16200000" flipV="1">
              <a:off x="6886479" y="4929763"/>
              <a:ext cx="547466" cy="17576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مجموعة 100"/>
          <p:cNvGrpSpPr/>
          <p:nvPr/>
        </p:nvGrpSpPr>
        <p:grpSpPr>
          <a:xfrm>
            <a:off x="4929430" y="4215579"/>
            <a:ext cx="2571767" cy="1428761"/>
            <a:chOff x="6000761" y="4857759"/>
            <a:chExt cx="2571767" cy="142876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00761" y="5490835"/>
              <a:ext cx="2571767" cy="79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5" name="مجموعة 94"/>
            <p:cNvGrpSpPr/>
            <p:nvPr/>
          </p:nvGrpSpPr>
          <p:grpSpPr>
            <a:xfrm>
              <a:off x="6526988" y="4857759"/>
              <a:ext cx="616781" cy="500067"/>
              <a:chOff x="6526988" y="4857759"/>
              <a:chExt cx="616781" cy="500067"/>
            </a:xfrm>
          </p:grpSpPr>
          <p:cxnSp>
            <p:nvCxnSpPr>
              <p:cNvPr id="64" name="رابط كسهم مستقيم 63"/>
              <p:cNvCxnSpPr/>
              <p:nvPr/>
            </p:nvCxnSpPr>
            <p:spPr>
              <a:xfrm rot="16200000" flipH="1">
                <a:off x="6822297" y="5036355"/>
                <a:ext cx="500067" cy="142876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مربع نص 76"/>
              <p:cNvSpPr txBox="1"/>
              <p:nvPr/>
            </p:nvSpPr>
            <p:spPr>
              <a:xfrm>
                <a:off x="6526988" y="4947834"/>
                <a:ext cx="545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US" sz="1600" b="1" dirty="0">
                    <a:solidFill>
                      <a:srgbClr val="7030A0"/>
                    </a:solidFill>
                  </a:rPr>
                  <a:t>RRD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78" name="مربع نص 77"/>
          <p:cNvSpPr txBox="1"/>
          <p:nvPr/>
        </p:nvSpPr>
        <p:spPr>
          <a:xfrm>
            <a:off x="5679256" y="6028157"/>
            <a:ext cx="303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solidFill>
                  <a:srgbClr val="7030A0"/>
                </a:solidFill>
              </a:rPr>
              <a:t>RRD:  retinaldehyde reductase</a:t>
            </a:r>
          </a:p>
          <a:p>
            <a:pPr algn="l" rtl="0"/>
            <a:r>
              <a:rPr lang="en-US" sz="1600" b="1" dirty="0">
                <a:solidFill>
                  <a:srgbClr val="008000"/>
                </a:solidFill>
              </a:rPr>
              <a:t>   RDH:  retinol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008000"/>
                </a:solidFill>
              </a:rPr>
              <a:t>dehydrogenase     </a:t>
            </a:r>
          </a:p>
        </p:txBody>
      </p:sp>
      <p:grpSp>
        <p:nvGrpSpPr>
          <p:cNvPr id="99" name="مجموعة 98"/>
          <p:cNvGrpSpPr/>
          <p:nvPr/>
        </p:nvGrpSpPr>
        <p:grpSpPr>
          <a:xfrm>
            <a:off x="3175822" y="5444540"/>
            <a:ext cx="1896483" cy="752668"/>
            <a:chOff x="4247153" y="6086720"/>
            <a:chExt cx="1896483" cy="752668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5500694" y="6086720"/>
              <a:ext cx="642942" cy="556990"/>
              <a:chOff x="4500562" y="5443778"/>
              <a:chExt cx="642942" cy="556990"/>
            </a:xfrm>
          </p:grpSpPr>
          <p:cxnSp>
            <p:nvCxnSpPr>
              <p:cNvPr id="81" name="رابط كسهم مستقيم 80"/>
              <p:cNvCxnSpPr/>
              <p:nvPr/>
            </p:nvCxnSpPr>
            <p:spPr>
              <a:xfrm rot="10800000" flipV="1">
                <a:off x="4500562" y="5443778"/>
                <a:ext cx="532954" cy="4855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كسهم مستقيم 83"/>
              <p:cNvCxnSpPr/>
              <p:nvPr/>
            </p:nvCxnSpPr>
            <p:spPr>
              <a:xfrm flipV="1">
                <a:off x="4614412" y="5500702"/>
                <a:ext cx="529092" cy="500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مربع نص 87"/>
            <p:cNvSpPr txBox="1"/>
            <p:nvPr/>
          </p:nvSpPr>
          <p:spPr>
            <a:xfrm>
              <a:off x="4247153" y="6500834"/>
              <a:ext cx="1324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Retinyl esters</a:t>
              </a:r>
              <a:endParaRPr lang="en-US" b="1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>
            <a:off x="1857356" y="4132000"/>
            <a:ext cx="2500569" cy="1412323"/>
            <a:chOff x="2928687" y="4774180"/>
            <a:chExt cx="2500569" cy="14123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28687" y="5357826"/>
              <a:ext cx="2500569" cy="828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3" name="مجموعة 92"/>
            <p:cNvGrpSpPr/>
            <p:nvPr/>
          </p:nvGrpSpPr>
          <p:grpSpPr>
            <a:xfrm>
              <a:off x="4286248" y="4774180"/>
              <a:ext cx="857256" cy="583646"/>
              <a:chOff x="4286248" y="4774180"/>
              <a:chExt cx="857256" cy="583646"/>
            </a:xfrm>
          </p:grpSpPr>
          <p:cxnSp>
            <p:nvCxnSpPr>
              <p:cNvPr id="89" name="رابط كسهم مستقيم 88"/>
              <p:cNvCxnSpPr/>
              <p:nvPr/>
            </p:nvCxnSpPr>
            <p:spPr>
              <a:xfrm rot="5400000">
                <a:off x="4698432" y="4912754"/>
                <a:ext cx="500066" cy="3900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مربع نص 91"/>
              <p:cNvSpPr txBox="1"/>
              <p:nvPr/>
            </p:nvSpPr>
            <p:spPr>
              <a:xfrm>
                <a:off x="4286248" y="4774180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[O]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630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E02FB7-8F8D-4E95-A747-36EDACD52142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0FCA769-34BC-4CD7-BFEF-C11637F7A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5DDC-F9E1-49D3-998E-AD9431FFA4F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33535</TotalTime>
  <Words>1485</Words>
  <Application>Microsoft Office PowerPoint</Application>
  <PresentationFormat>On-screen Show (4:3)</PresentationFormat>
  <Paragraphs>241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سمة Office</vt:lpstr>
      <vt:lpstr>Biochemical pathways regulating the Function of Sensory Organs  </vt:lpstr>
      <vt:lpstr>Biochemistry of Vision II </vt:lpstr>
      <vt:lpstr>Light and Dark Adaptation</vt:lpstr>
      <vt:lpstr>Vitamin A and Visual Cycle </vt:lpstr>
      <vt:lpstr>Vitamin A and Visual Cycle </vt:lpstr>
      <vt:lpstr>Vitamin A and Visual Cycle </vt:lpstr>
      <vt:lpstr>Vitamin A and Visual Cycle </vt:lpstr>
      <vt:lpstr>Carotenoids Absorption &amp; Metabolism </vt:lpstr>
      <vt:lpstr>Hydrolysis of β-carotene  </vt:lpstr>
      <vt:lpstr>Vitamin A Absorption &amp; Metabolism</vt:lpstr>
      <vt:lpstr>Vitamin A Absorption &amp; Metabolism</vt:lpstr>
      <vt:lpstr>Vitamin A Absorption &amp; Metabolism</vt:lpstr>
      <vt:lpstr>Vitamin A  Absorption &amp; Metabolism </vt:lpstr>
      <vt:lpstr>Physiological Roles of Vitamin A  </vt:lpstr>
      <vt:lpstr>Physiological Roles of Vitamin A  </vt:lpstr>
      <vt:lpstr>Physiological Roles of Vitamin A  </vt:lpstr>
      <vt:lpstr>Physiological Roles of Vitamin A  </vt:lpstr>
      <vt:lpstr> Vitamin A Deficiency  </vt:lpstr>
      <vt:lpstr> Vitamin A Toxicity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Sanabil Hassanat</cp:lastModifiedBy>
  <cp:revision>481</cp:revision>
  <dcterms:created xsi:type="dcterms:W3CDTF">2014-10-12T07:45:16Z</dcterms:created>
  <dcterms:modified xsi:type="dcterms:W3CDTF">2022-03-02T07:00:47Z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